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67" r:id="rId2"/>
    <p:sldId id="269" r:id="rId3"/>
    <p:sldId id="291" r:id="rId4"/>
    <p:sldId id="268" r:id="rId5"/>
    <p:sldId id="270" r:id="rId6"/>
    <p:sldId id="273" r:id="rId7"/>
    <p:sldId id="274" r:id="rId8"/>
    <p:sldId id="276" r:id="rId9"/>
    <p:sldId id="277" r:id="rId10"/>
    <p:sldId id="278" r:id="rId11"/>
    <p:sldId id="297" r:id="rId12"/>
    <p:sldId id="279" r:id="rId13"/>
    <p:sldId id="280" r:id="rId14"/>
    <p:sldId id="292" r:id="rId15"/>
    <p:sldId id="281" r:id="rId16"/>
    <p:sldId id="282" r:id="rId17"/>
    <p:sldId id="283" r:id="rId18"/>
    <p:sldId id="284" r:id="rId19"/>
    <p:sldId id="285" r:id="rId20"/>
    <p:sldId id="290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98E02-C35B-490A-9492-3D3130A633B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F6F03-9983-4025-A347-B25D9F990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85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6F03-9983-4025-A347-B25D9F990AE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30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6F03-9983-4025-A347-B25D9F990AE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48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E5C4D11-34EA-49BA-B298-9BB8602FF23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9DA1-CF8D-4850-99DA-59D7849BF27E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4D11-34EA-49BA-B298-9BB8602FF23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9DA1-CF8D-4850-99DA-59D7849BF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5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4D11-34EA-49BA-B298-9BB8602FF23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9DA1-CF8D-4850-99DA-59D7849BF27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41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4D11-34EA-49BA-B298-9BB8602FF23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9DA1-CF8D-4850-99DA-59D7849BF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92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4D11-34EA-49BA-B298-9BB8602FF23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9DA1-CF8D-4850-99DA-59D7849BF27E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950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4D11-34EA-49BA-B298-9BB8602FF23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9DA1-CF8D-4850-99DA-59D7849BF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7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4D11-34EA-49BA-B298-9BB8602FF23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9DA1-CF8D-4850-99DA-59D7849BF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4D11-34EA-49BA-B298-9BB8602FF23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9DA1-CF8D-4850-99DA-59D7849BF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73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4D11-34EA-49BA-B298-9BB8602FF23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9DA1-CF8D-4850-99DA-59D7849BF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95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4D11-34EA-49BA-B298-9BB8602FF23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9DA1-CF8D-4850-99DA-59D7849BF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36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4D11-34EA-49BA-B298-9BB8602FF23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9DA1-CF8D-4850-99DA-59D7849BF27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5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E5C4D11-34EA-49BA-B298-9BB8602FF23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419DA1-CF8D-4850-99DA-59D7849BF27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6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430992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B0F0"/>
                </a:solidFill>
              </a:rPr>
              <a:t>Concurrency in Java </a:t>
            </a:r>
            <a:r>
              <a:rPr lang="en-US" sz="6000" dirty="0" smtClean="0">
                <a:solidFill>
                  <a:srgbClr val="FF0000"/>
                </a:solidFill>
              </a:rPr>
              <a:t>8</a:t>
            </a:r>
            <a:r>
              <a:rPr lang="en-US" sz="6000" dirty="0" smtClean="0">
                <a:solidFill>
                  <a:srgbClr val="00B0F0"/>
                </a:solidFill>
              </a:rPr>
              <a:t> Languages</a:t>
            </a:r>
            <a:endParaRPr lang="en-GB" sz="6000" dirty="0">
              <a:solidFill>
                <a:srgbClr val="00B0F0"/>
              </a:solidFill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0" y="6522480"/>
            <a:ext cx="1219200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Java </a:t>
            </a:r>
            <a:r>
              <a:rPr lang="en-US" sz="2000" strike="noStrike" dirty="0" smtClean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best practices</a:t>
            </a:r>
            <a:endParaRPr sz="20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5" dirty="0" smtClean="0"/>
              <a:t>No </a:t>
            </a:r>
            <a:r>
              <a:rPr lang="en-GB" spc="-15" dirty="0" smtClean="0"/>
              <a:t>function types </a:t>
            </a:r>
            <a:r>
              <a:rPr lang="en-GB" spc="-10" dirty="0" smtClean="0"/>
              <a:t>in </a:t>
            </a:r>
            <a:r>
              <a:rPr lang="en-GB" spc="-50" dirty="0" smtClean="0"/>
              <a:t>Java,  </a:t>
            </a:r>
            <a:r>
              <a:rPr lang="en-GB" spc="-10" dirty="0" smtClean="0"/>
              <a:t>only </a:t>
            </a:r>
            <a:r>
              <a:rPr lang="en-GB" i="1" dirty="0" smtClean="0">
                <a:latin typeface="Calibri"/>
                <a:cs typeface="Calibri"/>
              </a:rPr>
              <a:t>Functional</a:t>
            </a:r>
            <a:r>
              <a:rPr lang="en-GB" i="1" spc="-150" dirty="0" smtClean="0">
                <a:latin typeface="Calibri"/>
                <a:cs typeface="Calibri"/>
              </a:rPr>
              <a:t> </a:t>
            </a:r>
            <a:r>
              <a:rPr lang="en-GB" i="1" dirty="0" smtClean="0">
                <a:latin typeface="Calibri"/>
                <a:cs typeface="Calibri"/>
              </a:rPr>
              <a:t>Interfaces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001891" y="1958067"/>
            <a:ext cx="10528122" cy="4199846"/>
          </a:xfrm>
          <a:prstGeom prst="roundRect">
            <a:avLst>
              <a:gd name="adj" fmla="val 886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58067"/>
            <a:ext cx="9720073" cy="4351293"/>
          </a:xfrm>
        </p:spPr>
        <p:txBody>
          <a:bodyPr>
            <a:normAutofit lnSpcReduction="10000"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spc="-1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Interfaces </a:t>
            </a:r>
            <a:r>
              <a:rPr lang="en-GB" spc="-2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with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only </a:t>
            </a:r>
            <a:r>
              <a:rPr lang="en-GB" spc="1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one </a:t>
            </a:r>
            <a:r>
              <a:rPr lang="en-GB" i="1" spc="-4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explicit </a:t>
            </a:r>
            <a:r>
              <a:rPr lang="en-GB" spc="-2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abstract</a:t>
            </a:r>
            <a:r>
              <a:rPr lang="en-GB" spc="229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 </a:t>
            </a:r>
            <a:r>
              <a:rPr lang="en-GB" spc="-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method</a:t>
            </a:r>
            <a:endParaRPr lang="en-GB" dirty="0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62000" algn="l"/>
              </a:tabLst>
            </a:pPr>
            <a:r>
              <a:rPr lang="en-GB" spc="-1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AKA </a:t>
            </a:r>
            <a:r>
              <a:rPr lang="en-GB" i="1" spc="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SAM </a:t>
            </a:r>
            <a:r>
              <a:rPr lang="en-GB" i="1" spc="-1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interface </a:t>
            </a:r>
            <a:r>
              <a:rPr lang="en-GB" spc="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(Single </a:t>
            </a:r>
            <a:r>
              <a:rPr lang="en-GB" spc="-1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Abstract</a:t>
            </a:r>
            <a:r>
              <a:rPr lang="en-GB" spc="-13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 </a:t>
            </a:r>
            <a:r>
              <a:rPr lang="en-GB" spc="2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Method)</a:t>
            </a:r>
            <a:endParaRPr lang="en-GB" dirty="0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spc="-1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Optionally annotated </a:t>
            </a:r>
            <a:r>
              <a:rPr lang="en-GB" spc="-2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with</a:t>
            </a:r>
            <a:r>
              <a:rPr lang="en-GB" spc="1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 </a:t>
            </a:r>
            <a:r>
              <a:rPr lang="en-GB" sz="2700" spc="15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@</a:t>
            </a:r>
            <a:r>
              <a:rPr lang="en-GB" sz="2700" spc="15" dirty="0" err="1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FunctionalInterface</a:t>
            </a:r>
            <a:endParaRPr lang="en-GB" sz="2700" dirty="0" smtClean="0">
              <a:solidFill>
                <a:schemeClr val="accent5">
                  <a:lumMod val="75000"/>
                </a:schemeClr>
              </a:solidFill>
              <a:latin typeface="Consolas"/>
              <a:cs typeface="Consolas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62000" algn="l"/>
              </a:tabLst>
            </a:pPr>
            <a:r>
              <a:rPr lang="en-GB" spc="1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Do it, </a:t>
            </a:r>
            <a:r>
              <a:rPr lang="en-GB" spc="-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for </a:t>
            </a:r>
            <a:r>
              <a:rPr lang="en-GB" spc="1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the </a:t>
            </a:r>
            <a:r>
              <a:rPr lang="en-GB" spc="-3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same </a:t>
            </a:r>
            <a:r>
              <a:rPr lang="en-GB" spc="-2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reason </a:t>
            </a:r>
            <a:r>
              <a:rPr lang="en-GB" spc="1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you </a:t>
            </a:r>
            <a:r>
              <a:rPr lang="en-GB" spc="-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use</a:t>
            </a:r>
            <a:r>
              <a:rPr lang="en-GB" spc="-18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 </a:t>
            </a:r>
            <a:r>
              <a:rPr lang="en-GB" sz="2300" spc="35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@Override</a:t>
            </a:r>
            <a:endParaRPr lang="en-GB" sz="2300" dirty="0" smtClean="0">
              <a:solidFill>
                <a:schemeClr val="accent5">
                  <a:lumMod val="75000"/>
                </a:schemeClr>
              </a:solidFill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spc="-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Some Functional </a:t>
            </a:r>
            <a:r>
              <a:rPr lang="en-GB" spc="-1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Interfaces </a:t>
            </a:r>
            <a:r>
              <a:rPr lang="en-GB" spc="1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you</a:t>
            </a:r>
            <a:r>
              <a:rPr lang="en-GB" spc="-14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 </a:t>
            </a:r>
            <a:r>
              <a:rPr lang="en-GB" spc="1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know</a:t>
            </a:r>
            <a:endParaRPr lang="en-GB" dirty="0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pPr marL="762000" lvl="1" indent="-29210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lang="en-GB" sz="2300" spc="-5" dirty="0" err="1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java.lang.Runnable</a:t>
            </a:r>
            <a:endParaRPr lang="en-GB" sz="2300" dirty="0" smtClean="0">
              <a:solidFill>
                <a:schemeClr val="accent5">
                  <a:lumMod val="75000"/>
                </a:schemeClr>
              </a:solidFill>
              <a:latin typeface="Consolas"/>
              <a:cs typeface="Consolas"/>
            </a:endParaRPr>
          </a:p>
          <a:p>
            <a:pPr marL="762000" lvl="1" indent="-29210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lang="en-GB" sz="2300" spc="-5" dirty="0" err="1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java.util.concurrent.Callable</a:t>
            </a:r>
            <a:endParaRPr lang="en-GB" sz="2300" dirty="0" smtClean="0">
              <a:solidFill>
                <a:schemeClr val="accent5">
                  <a:lumMod val="75000"/>
                </a:schemeClr>
              </a:solidFill>
              <a:latin typeface="Consolas"/>
              <a:cs typeface="Consolas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lang="en-GB" sz="2300" dirty="0" err="1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java.util.Comparator</a:t>
            </a:r>
            <a:endParaRPr lang="en-GB" sz="2300" dirty="0" smtClean="0">
              <a:solidFill>
                <a:schemeClr val="accent5">
                  <a:lumMod val="75000"/>
                </a:schemeClr>
              </a:solidFill>
              <a:latin typeface="Consolas"/>
              <a:cs typeface="Consolas"/>
            </a:endParaRPr>
          </a:p>
          <a:p>
            <a:pPr marL="762000" lvl="1" indent="-29210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lang="en-GB" sz="2300" spc="-5" dirty="0" err="1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java.awt.event.ActionListener</a:t>
            </a:r>
            <a:endParaRPr lang="en-GB" sz="2300" dirty="0" smtClean="0">
              <a:solidFill>
                <a:schemeClr val="accent5">
                  <a:lumMod val="75000"/>
                </a:schemeClr>
              </a:solidFill>
              <a:latin typeface="Consolas"/>
              <a:cs typeface="Consolas"/>
            </a:endParaRPr>
          </a:p>
          <a:p>
            <a:pPr marL="762000" lvl="1" indent="-29210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62000" algn="l"/>
                <a:tab pos="2399665" algn="l"/>
              </a:tabLst>
            </a:pPr>
            <a:r>
              <a:rPr lang="en-GB" spc="-3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Many,</a:t>
            </a:r>
            <a:r>
              <a:rPr lang="en-GB" spc="-4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 </a:t>
            </a:r>
            <a:r>
              <a:rPr lang="en-GB" spc="-1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many	more </a:t>
            </a:r>
            <a:r>
              <a:rPr lang="en-GB" spc="2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in </a:t>
            </a:r>
            <a:r>
              <a:rPr lang="en-GB" spc="-1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package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 </a:t>
            </a:r>
            <a:r>
              <a:rPr lang="en-GB" sz="2300" spc="5" dirty="0" err="1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java.util.function</a:t>
            </a:r>
            <a:endParaRPr lang="en-GB" sz="2300" dirty="0" smtClean="0">
              <a:solidFill>
                <a:schemeClr val="accent5">
                  <a:lumMod val="75000"/>
                </a:schemeClr>
              </a:solidFill>
              <a:latin typeface="Consolas"/>
              <a:cs typeface="Consolas"/>
            </a:endParaRPr>
          </a:p>
          <a:p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90" y="2589036"/>
            <a:ext cx="10515600" cy="1325563"/>
          </a:xfrm>
        </p:spPr>
        <p:txBody>
          <a:bodyPr/>
          <a:lstStyle/>
          <a:p>
            <a:pPr algn="ctr"/>
            <a:r>
              <a:rPr lang="en-US" spc="5" dirty="0" smtClean="0">
                <a:solidFill>
                  <a:srgbClr val="0070C0"/>
                </a:solidFill>
              </a:rPr>
              <a:t>Streams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0" y="6522480"/>
            <a:ext cx="1219200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Java </a:t>
            </a:r>
            <a:r>
              <a:rPr lang="en-US" sz="2000" strike="noStrike" dirty="0" smtClean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best practices</a:t>
            </a:r>
            <a:endParaRPr sz="20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24128" y="2072880"/>
            <a:ext cx="9934385" cy="4224528"/>
          </a:xfrm>
          <a:prstGeom prst="roundRect">
            <a:avLst>
              <a:gd name="adj" fmla="val 624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10" dirty="0" smtClean="0">
                <a:solidFill>
                  <a:srgbClr val="0070C0"/>
                </a:solidFill>
              </a:rPr>
              <a:t>What </a:t>
            </a:r>
            <a:r>
              <a:rPr lang="en-GB" spc="-5" dirty="0" smtClean="0">
                <a:solidFill>
                  <a:srgbClr val="0070C0"/>
                </a:solidFill>
              </a:rPr>
              <a:t>is </a:t>
            </a:r>
            <a:r>
              <a:rPr lang="en-GB" dirty="0" smtClean="0">
                <a:solidFill>
                  <a:srgbClr val="0070C0"/>
                </a:solidFill>
              </a:rPr>
              <a:t>a</a:t>
            </a:r>
            <a:r>
              <a:rPr lang="en-GB" spc="-65" dirty="0" smtClean="0">
                <a:solidFill>
                  <a:srgbClr val="0070C0"/>
                </a:solidFill>
              </a:rPr>
              <a:t> </a:t>
            </a:r>
            <a:r>
              <a:rPr lang="en-GB" spc="-25" dirty="0" smtClean="0">
                <a:solidFill>
                  <a:srgbClr val="0070C0"/>
                </a:solidFill>
              </a:rPr>
              <a:t>stream?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1012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dirty="0">
                <a:cs typeface="Calibri"/>
              </a:rPr>
              <a:t>A </a:t>
            </a:r>
            <a:r>
              <a:rPr lang="en-GB" spc="15" dirty="0">
                <a:cs typeface="Calibri"/>
              </a:rPr>
              <a:t>bunch </a:t>
            </a:r>
            <a:r>
              <a:rPr lang="en-GB" spc="10" dirty="0">
                <a:cs typeface="Calibri"/>
              </a:rPr>
              <a:t>of </a:t>
            </a:r>
            <a:r>
              <a:rPr lang="en-GB" spc="-15" dirty="0">
                <a:cs typeface="Calibri"/>
              </a:rPr>
              <a:t>data </a:t>
            </a:r>
            <a:r>
              <a:rPr lang="en-GB" spc="5" dirty="0">
                <a:cs typeface="Calibri"/>
              </a:rPr>
              <a:t>objects, </a:t>
            </a:r>
            <a:r>
              <a:rPr lang="en-GB" spc="-20" dirty="0">
                <a:cs typeface="Calibri"/>
              </a:rPr>
              <a:t>typically </a:t>
            </a:r>
            <a:r>
              <a:rPr lang="en-GB" spc="20" dirty="0">
                <a:cs typeface="Calibri"/>
              </a:rPr>
              <a:t>from </a:t>
            </a:r>
            <a:r>
              <a:rPr lang="en-GB" dirty="0">
                <a:cs typeface="Calibri"/>
              </a:rPr>
              <a:t>a</a:t>
            </a:r>
            <a:r>
              <a:rPr lang="en-GB" spc="-225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collection,  </a:t>
            </a:r>
            <a:r>
              <a:rPr lang="en-GB" spc="-70" dirty="0">
                <a:cs typeface="Calibri"/>
              </a:rPr>
              <a:t>array, </a:t>
            </a:r>
            <a:r>
              <a:rPr lang="en-GB" spc="10" dirty="0">
                <a:cs typeface="Calibri"/>
              </a:rPr>
              <a:t>or </a:t>
            </a:r>
            <a:r>
              <a:rPr lang="en-GB" spc="5" dirty="0">
                <a:cs typeface="Calibri"/>
              </a:rPr>
              <a:t>input</a:t>
            </a:r>
            <a:r>
              <a:rPr lang="en-GB" spc="-50" dirty="0">
                <a:cs typeface="Calibri"/>
              </a:rPr>
              <a:t> </a:t>
            </a:r>
            <a:r>
              <a:rPr lang="en-GB" spc="5" dirty="0">
                <a:cs typeface="Calibri"/>
              </a:rPr>
              <a:t>device</a:t>
            </a:r>
            <a:endParaRPr lang="en-GB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spc="-20" dirty="0">
                <a:cs typeface="Calibri"/>
              </a:rPr>
              <a:t>Typically </a:t>
            </a:r>
            <a:r>
              <a:rPr lang="en-GB" spc="10" dirty="0">
                <a:cs typeface="Calibri"/>
              </a:rPr>
              <a:t>processed by </a:t>
            </a:r>
            <a:r>
              <a:rPr lang="en-GB" dirty="0">
                <a:cs typeface="Calibri"/>
              </a:rPr>
              <a:t>a</a:t>
            </a:r>
            <a:r>
              <a:rPr lang="en-GB" spc="-245" dirty="0">
                <a:cs typeface="Calibri"/>
              </a:rPr>
              <a:t> </a:t>
            </a:r>
            <a:r>
              <a:rPr lang="en-GB" i="1" spc="-45" dirty="0">
                <a:cs typeface="Calibri"/>
              </a:rPr>
              <a:t>pipeline</a:t>
            </a:r>
            <a:endParaRPr lang="en-GB" dirty="0">
              <a:cs typeface="Calibri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62000" algn="l"/>
              </a:tabLst>
            </a:pPr>
            <a:r>
              <a:rPr lang="en-GB" dirty="0">
                <a:cs typeface="Calibri"/>
              </a:rPr>
              <a:t>A </a:t>
            </a:r>
            <a:r>
              <a:rPr lang="en-GB" spc="10" dirty="0">
                <a:cs typeface="Calibri"/>
              </a:rPr>
              <a:t>single </a:t>
            </a:r>
            <a:r>
              <a:rPr lang="en-GB" i="1" spc="-25" dirty="0">
                <a:cs typeface="Calibri"/>
              </a:rPr>
              <a:t>stream </a:t>
            </a:r>
            <a:r>
              <a:rPr lang="en-GB" i="1" spc="-30" dirty="0">
                <a:cs typeface="Calibri"/>
              </a:rPr>
              <a:t>generator  </a:t>
            </a:r>
            <a:r>
              <a:rPr lang="en-GB" spc="-10" dirty="0">
                <a:cs typeface="Calibri"/>
              </a:rPr>
              <a:t>(data</a:t>
            </a:r>
            <a:r>
              <a:rPr lang="en-GB" spc="-33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source)</a:t>
            </a:r>
            <a:endParaRPr lang="en-GB" dirty="0">
              <a:cs typeface="Calibri"/>
            </a:endParaRPr>
          </a:p>
          <a:p>
            <a:pPr marL="762000" lvl="1" indent="-29210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62000" algn="l"/>
              </a:tabLst>
            </a:pPr>
            <a:r>
              <a:rPr lang="en-GB" spc="-15" dirty="0">
                <a:cs typeface="Calibri"/>
              </a:rPr>
              <a:t>Zero </a:t>
            </a:r>
            <a:r>
              <a:rPr lang="en-GB" spc="15" dirty="0">
                <a:cs typeface="Calibri"/>
              </a:rPr>
              <a:t>or </a:t>
            </a:r>
            <a:r>
              <a:rPr lang="en-GB" spc="-10" dirty="0">
                <a:cs typeface="Calibri"/>
              </a:rPr>
              <a:t>more </a:t>
            </a:r>
            <a:r>
              <a:rPr lang="en-GB" i="1" spc="-15" dirty="0">
                <a:cs typeface="Calibri"/>
              </a:rPr>
              <a:t>intermediate </a:t>
            </a:r>
            <a:r>
              <a:rPr lang="en-GB" i="1" spc="-25" dirty="0">
                <a:cs typeface="Calibri"/>
              </a:rPr>
              <a:t>stream</a:t>
            </a:r>
            <a:r>
              <a:rPr lang="en-GB" i="1" spc="150" dirty="0">
                <a:cs typeface="Calibri"/>
              </a:rPr>
              <a:t> </a:t>
            </a:r>
            <a:r>
              <a:rPr lang="en-GB" i="1" spc="-25" dirty="0">
                <a:cs typeface="Calibri"/>
              </a:rPr>
              <a:t>operations</a:t>
            </a:r>
            <a:endParaRPr lang="en-GB" dirty="0">
              <a:cs typeface="Calibri"/>
            </a:endParaRPr>
          </a:p>
          <a:p>
            <a:pPr marL="762000" lvl="1" indent="-29210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62000" algn="l"/>
              </a:tabLst>
            </a:pPr>
            <a:r>
              <a:rPr lang="en-GB" dirty="0">
                <a:cs typeface="Calibri"/>
              </a:rPr>
              <a:t>A </a:t>
            </a:r>
            <a:r>
              <a:rPr lang="en-GB" i="1" spc="-15" dirty="0">
                <a:cs typeface="Calibri"/>
              </a:rPr>
              <a:t>terminal </a:t>
            </a:r>
            <a:r>
              <a:rPr lang="en-GB" i="1" spc="-25" dirty="0">
                <a:cs typeface="Calibri"/>
              </a:rPr>
              <a:t>stream</a:t>
            </a:r>
            <a:r>
              <a:rPr lang="en-GB" i="1" spc="70" dirty="0">
                <a:cs typeface="Calibri"/>
              </a:rPr>
              <a:t> </a:t>
            </a:r>
            <a:r>
              <a:rPr lang="en-GB" i="1" spc="-20" dirty="0">
                <a:cs typeface="Calibri"/>
              </a:rPr>
              <a:t>operation</a:t>
            </a:r>
            <a:endParaRPr lang="en-GB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spc="10" dirty="0">
                <a:cs typeface="Calibri"/>
              </a:rPr>
              <a:t>Supports </a:t>
            </a:r>
            <a:r>
              <a:rPr lang="en-GB" spc="-10" dirty="0">
                <a:cs typeface="Calibri"/>
              </a:rPr>
              <a:t>mostly-functional </a:t>
            </a:r>
            <a:r>
              <a:rPr lang="en-GB" spc="-15" dirty="0">
                <a:cs typeface="Calibri"/>
              </a:rPr>
              <a:t>data</a:t>
            </a:r>
            <a:r>
              <a:rPr lang="en-GB" spc="-190" dirty="0">
                <a:cs typeface="Calibri"/>
              </a:rPr>
              <a:t> </a:t>
            </a:r>
            <a:r>
              <a:rPr lang="en-GB" spc="5" dirty="0">
                <a:cs typeface="Calibri"/>
              </a:rPr>
              <a:t>processing</a:t>
            </a:r>
            <a:endParaRPr lang="en-GB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spc="-5" dirty="0">
                <a:cs typeface="Calibri"/>
              </a:rPr>
              <a:t>Enables </a:t>
            </a:r>
            <a:r>
              <a:rPr lang="en-GB" spc="-10" dirty="0">
                <a:cs typeface="Calibri"/>
              </a:rPr>
              <a:t>painless</a:t>
            </a:r>
            <a:r>
              <a:rPr lang="en-GB" spc="-5" dirty="0">
                <a:cs typeface="Calibri"/>
              </a:rPr>
              <a:t> </a:t>
            </a:r>
            <a:r>
              <a:rPr lang="en-GB" spc="-30" dirty="0">
                <a:cs typeface="Calibri"/>
              </a:rPr>
              <a:t>parallelism</a:t>
            </a:r>
            <a:endParaRPr lang="en-GB" dirty="0">
              <a:cs typeface="Calibri"/>
            </a:endParaRPr>
          </a:p>
          <a:p>
            <a:pPr marL="762000" lvl="1" indent="-29210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62000" algn="l"/>
              </a:tabLst>
            </a:pPr>
            <a:r>
              <a:rPr lang="en-GB" spc="15" dirty="0">
                <a:cs typeface="Calibri"/>
              </a:rPr>
              <a:t>Simply</a:t>
            </a:r>
            <a:r>
              <a:rPr lang="en-GB" spc="-14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replace</a:t>
            </a:r>
            <a:r>
              <a:rPr lang="en-GB" spc="-45" dirty="0">
                <a:cs typeface="Calibri"/>
              </a:rPr>
              <a:t> </a:t>
            </a:r>
            <a:r>
              <a:rPr lang="en-GB" sz="2300" spc="25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stream</a:t>
            </a:r>
            <a:r>
              <a:rPr lang="en-GB" sz="2300" spc="-955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GB" spc="5" dirty="0">
                <a:cs typeface="Calibri"/>
              </a:rPr>
              <a:t>with</a:t>
            </a:r>
            <a:r>
              <a:rPr lang="en-GB" spc="-20" dirty="0">
                <a:cs typeface="Calibri"/>
              </a:rPr>
              <a:t> </a:t>
            </a:r>
            <a:r>
              <a:rPr lang="en-GB" sz="2300" spc="20" dirty="0" err="1" smtClean="0">
                <a:solidFill>
                  <a:srgbClr val="FF0000"/>
                </a:solidFill>
                <a:latin typeface="Consolas"/>
                <a:cs typeface="Consolas"/>
              </a:rPr>
              <a:t>parallelStream</a:t>
            </a:r>
            <a:endParaRPr lang="en-GB" sz="23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0" y="6522480"/>
            <a:ext cx="1219200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Java </a:t>
            </a:r>
            <a:r>
              <a:rPr lang="en-US" sz="2000" strike="noStrike" dirty="0" smtClean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best practices</a:t>
            </a:r>
            <a:endParaRPr sz="20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25" dirty="0" smtClean="0">
                <a:solidFill>
                  <a:srgbClr val="0070C0"/>
                </a:solidFill>
              </a:rPr>
              <a:t>Stream </a:t>
            </a:r>
            <a:r>
              <a:rPr lang="en-GB" spc="-30" dirty="0" smtClean="0">
                <a:solidFill>
                  <a:srgbClr val="0070C0"/>
                </a:solidFill>
              </a:rPr>
              <a:t>examples</a:t>
            </a:r>
            <a:r>
              <a:rPr lang="en-GB" spc="120" dirty="0" smtClean="0">
                <a:solidFill>
                  <a:srgbClr val="0070C0"/>
                </a:solidFill>
              </a:rPr>
              <a:t> </a:t>
            </a:r>
            <a:r>
              <a:rPr lang="en-GB" spc="-25" dirty="0" smtClean="0">
                <a:solidFill>
                  <a:srgbClr val="0070C0"/>
                </a:solidFill>
              </a:rPr>
              <a:t>(1)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0" y="6522480"/>
            <a:ext cx="1219200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Java </a:t>
            </a:r>
            <a:r>
              <a:rPr lang="en-US" sz="2000" strike="noStrike" dirty="0" smtClean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best practices</a:t>
            </a:r>
            <a:endParaRPr sz="20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24128" y="2072880"/>
            <a:ext cx="7600583" cy="4224528"/>
          </a:xfrm>
          <a:prstGeom prst="roundRect">
            <a:avLst>
              <a:gd name="adj" fmla="val 624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2700" marR="1541780">
              <a:lnSpc>
                <a:spcPct val="120800"/>
              </a:lnSpc>
            </a:pPr>
            <a:r>
              <a:rPr lang="en-GB" dirty="0" smtClean="0">
                <a:latin typeface="Consolas"/>
                <a:cs typeface="Consolas"/>
              </a:rPr>
              <a:t>static List&lt;String&gt; </a:t>
            </a:r>
            <a:r>
              <a:rPr lang="en-GB" dirty="0" err="1" smtClean="0">
                <a:latin typeface="Consolas"/>
                <a:cs typeface="Consolas"/>
              </a:rPr>
              <a:t>stringList</a:t>
            </a:r>
            <a:r>
              <a:rPr lang="en-GB" dirty="0" smtClean="0">
                <a:latin typeface="Consolas"/>
                <a:cs typeface="Consolas"/>
              </a:rPr>
              <a:t> =</a:t>
            </a:r>
            <a:r>
              <a:rPr lang="en-GB" spc="-110" dirty="0" smtClean="0">
                <a:latin typeface="Consolas"/>
                <a:cs typeface="Consolas"/>
              </a:rPr>
              <a:t> </a:t>
            </a:r>
            <a:r>
              <a:rPr lang="en-GB" dirty="0" smtClean="0">
                <a:latin typeface="Consolas"/>
                <a:cs typeface="Consolas"/>
              </a:rPr>
              <a:t>...;  </a:t>
            </a:r>
            <a:r>
              <a:rPr lang="en-GB" dirty="0" err="1" smtClean="0">
                <a:latin typeface="Consolas"/>
                <a:cs typeface="Consolas"/>
              </a:rPr>
              <a:t>stringList.stream</a:t>
            </a:r>
            <a:r>
              <a:rPr lang="en-GB" dirty="0" smtClean="0">
                <a:latin typeface="Consolas"/>
                <a:cs typeface="Consolas"/>
              </a:rPr>
              <a:t>()</a:t>
            </a:r>
          </a:p>
          <a:p>
            <a:pPr marL="850900">
              <a:lnSpc>
                <a:spcPct val="100000"/>
              </a:lnSpc>
              <a:spcBef>
                <a:spcPts val="400"/>
              </a:spcBef>
            </a:pPr>
            <a:r>
              <a:rPr lang="en-GB" dirty="0" smtClean="0">
                <a:latin typeface="Consolas"/>
                <a:cs typeface="Consolas"/>
              </a:rPr>
              <a:t>.</a:t>
            </a:r>
            <a:r>
              <a:rPr lang="en-GB" dirty="0" err="1" smtClean="0">
                <a:latin typeface="Consolas"/>
                <a:cs typeface="Consolas"/>
              </a:rPr>
              <a:t>forEach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System.out</a:t>
            </a:r>
            <a:r>
              <a:rPr lang="en-GB" dirty="0" smtClean="0">
                <a:latin typeface="Consolas"/>
                <a:cs typeface="Consolas"/>
              </a:rPr>
              <a:t>::</a:t>
            </a:r>
            <a:r>
              <a:rPr lang="en-GB" dirty="0" err="1" smtClean="0">
                <a:latin typeface="Consolas"/>
                <a:cs typeface="Consolas"/>
              </a:rPr>
              <a:t>println</a:t>
            </a:r>
            <a:r>
              <a:rPr lang="en-GB" dirty="0" smtClean="0">
                <a:latin typeface="Consolas"/>
                <a:cs typeface="Consolas"/>
              </a:rPr>
              <a:t>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GB" sz="4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66365" algn="l"/>
              </a:tabLst>
            </a:pPr>
            <a:r>
              <a:rPr lang="en-GB" dirty="0" err="1" smtClean="0">
                <a:latin typeface="Consolas"/>
                <a:cs typeface="Consolas"/>
              </a:rPr>
              <a:t>IntStream.range</a:t>
            </a:r>
            <a:r>
              <a:rPr lang="en-GB" dirty="0" smtClean="0">
                <a:latin typeface="Consolas"/>
                <a:cs typeface="Consolas"/>
              </a:rPr>
              <a:t>(0,	10)</a:t>
            </a:r>
          </a:p>
          <a:p>
            <a:pPr marL="850900">
              <a:lnSpc>
                <a:spcPct val="100000"/>
              </a:lnSpc>
              <a:spcBef>
                <a:spcPts val="500"/>
              </a:spcBef>
            </a:pPr>
            <a:r>
              <a:rPr lang="en-GB" dirty="0" smtClean="0">
                <a:latin typeface="Consolas"/>
                <a:cs typeface="Consolas"/>
              </a:rPr>
              <a:t>.</a:t>
            </a:r>
            <a:r>
              <a:rPr lang="en-GB" dirty="0" err="1" smtClean="0">
                <a:latin typeface="Consolas"/>
                <a:cs typeface="Consolas"/>
              </a:rPr>
              <a:t>forEach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System.out</a:t>
            </a:r>
            <a:r>
              <a:rPr lang="en-GB" dirty="0" smtClean="0">
                <a:latin typeface="Consolas"/>
                <a:cs typeface="Consolas"/>
              </a:rPr>
              <a:t>::</a:t>
            </a:r>
            <a:r>
              <a:rPr lang="en-GB" dirty="0" err="1" smtClean="0">
                <a:latin typeface="Consolas"/>
                <a:cs typeface="Consolas"/>
              </a:rPr>
              <a:t>println</a:t>
            </a:r>
            <a:r>
              <a:rPr lang="en-GB" dirty="0" smtClean="0">
                <a:latin typeface="Consolas"/>
                <a:cs typeface="Consolas"/>
              </a:rPr>
              <a:t>);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GB" sz="3200" dirty="0" smtClean="0">
              <a:latin typeface="Times New Roman"/>
              <a:cs typeface="Times New Roman"/>
            </a:endParaRPr>
          </a:p>
          <a:p>
            <a:pPr marL="12700" marR="2101215">
              <a:lnSpc>
                <a:spcPct val="120800"/>
              </a:lnSpc>
            </a:pPr>
            <a:r>
              <a:rPr lang="en-GB" dirty="0" smtClean="0">
                <a:latin typeface="Consolas"/>
                <a:cs typeface="Consolas"/>
              </a:rPr>
              <a:t>// Puzzler: what does this</a:t>
            </a:r>
            <a:r>
              <a:rPr lang="en-GB" spc="-120" dirty="0" smtClean="0">
                <a:latin typeface="Consolas"/>
                <a:cs typeface="Consolas"/>
              </a:rPr>
              <a:t> </a:t>
            </a:r>
            <a:r>
              <a:rPr lang="en-GB" dirty="0" smtClean="0">
                <a:latin typeface="Consolas"/>
                <a:cs typeface="Consolas"/>
              </a:rPr>
              <a:t>print?  "Hello</a:t>
            </a:r>
            <a:r>
              <a:rPr lang="en-GB" spc="-105" dirty="0" smtClean="0">
                <a:latin typeface="Consolas"/>
                <a:cs typeface="Consolas"/>
              </a:rPr>
              <a:t> </a:t>
            </a:r>
            <a:r>
              <a:rPr lang="en-GB" dirty="0" err="1" smtClean="0">
                <a:latin typeface="Consolas"/>
                <a:cs typeface="Consolas"/>
              </a:rPr>
              <a:t>world!".chars</a:t>
            </a:r>
            <a:r>
              <a:rPr lang="en-GB" dirty="0" smtClean="0">
                <a:latin typeface="Consolas"/>
                <a:cs typeface="Consolas"/>
              </a:rPr>
              <a:t>()</a:t>
            </a:r>
          </a:p>
          <a:p>
            <a:pPr marL="850900">
              <a:lnSpc>
                <a:spcPct val="100000"/>
              </a:lnSpc>
              <a:spcBef>
                <a:spcPts val="500"/>
              </a:spcBef>
            </a:pPr>
            <a:r>
              <a:rPr lang="en-GB" dirty="0" smtClean="0">
                <a:latin typeface="Consolas"/>
                <a:cs typeface="Consolas"/>
              </a:rPr>
              <a:t>.</a:t>
            </a:r>
            <a:r>
              <a:rPr lang="en-GB" dirty="0" err="1" smtClean="0">
                <a:latin typeface="Consolas"/>
                <a:cs typeface="Consolas"/>
              </a:rPr>
              <a:t>forEach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System.out</a:t>
            </a:r>
            <a:r>
              <a:rPr lang="en-GB" dirty="0" smtClean="0">
                <a:latin typeface="Consolas"/>
                <a:cs typeface="Consolas"/>
              </a:rPr>
              <a:t>::print);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GB" sz="4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GB" dirty="0" smtClean="0">
                <a:latin typeface="Consolas"/>
                <a:cs typeface="Consolas"/>
              </a:rPr>
              <a:t>"Hello</a:t>
            </a:r>
            <a:r>
              <a:rPr lang="en-GB" spc="-105" dirty="0" smtClean="0">
                <a:latin typeface="Consolas"/>
                <a:cs typeface="Consolas"/>
              </a:rPr>
              <a:t> </a:t>
            </a:r>
            <a:r>
              <a:rPr lang="en-GB" dirty="0" err="1" smtClean="0">
                <a:latin typeface="Consolas"/>
                <a:cs typeface="Consolas"/>
              </a:rPr>
              <a:t>world!".chars</a:t>
            </a:r>
            <a:r>
              <a:rPr lang="en-GB" dirty="0" smtClean="0">
                <a:latin typeface="Consolas"/>
                <a:cs typeface="Consolas"/>
              </a:rPr>
              <a:t>()</a:t>
            </a:r>
          </a:p>
          <a:p>
            <a:pPr marL="850900">
              <a:lnSpc>
                <a:spcPct val="100000"/>
              </a:lnSpc>
              <a:spcBef>
                <a:spcPts val="400"/>
              </a:spcBef>
            </a:pPr>
            <a:r>
              <a:rPr lang="en-GB" dirty="0" smtClean="0">
                <a:latin typeface="Consolas"/>
                <a:cs typeface="Consolas"/>
              </a:rPr>
              <a:t>.</a:t>
            </a:r>
            <a:r>
              <a:rPr lang="en-GB" dirty="0" err="1" smtClean="0">
                <a:latin typeface="Consolas"/>
                <a:cs typeface="Consolas"/>
              </a:rPr>
              <a:t>forEach</a:t>
            </a:r>
            <a:r>
              <a:rPr lang="en-GB" dirty="0" smtClean="0">
                <a:latin typeface="Consolas"/>
                <a:cs typeface="Consolas"/>
              </a:rPr>
              <a:t>(x -&gt; </a:t>
            </a:r>
            <a:r>
              <a:rPr lang="en-GB" dirty="0" err="1" smtClean="0">
                <a:latin typeface="Consolas"/>
                <a:cs typeface="Consolas"/>
              </a:rPr>
              <a:t>System.out.print</a:t>
            </a:r>
            <a:r>
              <a:rPr lang="en-GB" dirty="0" smtClean="0">
                <a:latin typeface="Consolas"/>
                <a:cs typeface="Consolas"/>
              </a:rPr>
              <a:t>((char)</a:t>
            </a:r>
            <a:r>
              <a:rPr lang="en-GB" spc="-105" dirty="0" smtClean="0">
                <a:latin typeface="Consolas"/>
                <a:cs typeface="Consolas"/>
              </a:rPr>
              <a:t> </a:t>
            </a:r>
            <a:r>
              <a:rPr lang="en-GB" dirty="0" smtClean="0">
                <a:latin typeface="Consolas"/>
                <a:cs typeface="Consolas"/>
              </a:rPr>
              <a:t>x));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4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25" dirty="0" smtClean="0">
                <a:solidFill>
                  <a:srgbClr val="00B0F0"/>
                </a:solidFill>
              </a:rPr>
              <a:t>Lambdas, streams and parallelism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0" y="6522480"/>
            <a:ext cx="1219200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Java </a:t>
            </a:r>
            <a:r>
              <a:rPr lang="en-US" sz="2000" strike="noStrike" dirty="0" smtClean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best practices</a:t>
            </a:r>
            <a:endParaRPr sz="20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91851" y="1935986"/>
            <a:ext cx="8797205" cy="19134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694" y="2000652"/>
            <a:ext cx="10219605" cy="4023360"/>
          </a:xfrm>
        </p:spPr>
        <p:txBody>
          <a:bodyPr>
            <a:normAutofit/>
          </a:bodyPr>
          <a:lstStyle/>
          <a:p>
            <a:pPr marL="12700" marR="1541780">
              <a:lnSpc>
                <a:spcPct val="120800"/>
              </a:lnSpc>
            </a:pPr>
            <a:r>
              <a:rPr lang="en-GB" dirty="0">
                <a:solidFill>
                  <a:srgbClr val="FF0000"/>
                </a:solidFill>
              </a:rPr>
              <a:t>With the introduction of </a:t>
            </a:r>
            <a:r>
              <a:rPr lang="en-GB" b="1" dirty="0">
                <a:solidFill>
                  <a:srgbClr val="FF0000"/>
                </a:solidFill>
              </a:rPr>
              <a:t>Java 8</a:t>
            </a:r>
            <a:r>
              <a:rPr lang="en-GB" dirty="0">
                <a:solidFill>
                  <a:srgbClr val="FF0000"/>
                </a:solidFill>
              </a:rPr>
              <a:t> Oracle was aiming to make it more attractive and simpler for developers to use Java in parallel </a:t>
            </a:r>
            <a:r>
              <a:rPr lang="en-GB" dirty="0" smtClean="0">
                <a:solidFill>
                  <a:srgbClr val="FF0000"/>
                </a:solidFill>
              </a:rPr>
              <a:t>programming. </a:t>
            </a:r>
            <a:r>
              <a:rPr lang="en-GB" dirty="0">
                <a:solidFill>
                  <a:srgbClr val="FF0000"/>
                </a:solidFill>
              </a:rPr>
              <a:t>The inclusion of features such as </a:t>
            </a:r>
            <a:r>
              <a:rPr lang="en-GB" i="1" dirty="0">
                <a:solidFill>
                  <a:srgbClr val="FF0000"/>
                </a:solidFill>
              </a:rPr>
              <a:t>lambda functions</a:t>
            </a:r>
            <a:r>
              <a:rPr lang="en-GB" dirty="0">
                <a:solidFill>
                  <a:srgbClr val="FF0000"/>
                </a:solidFill>
              </a:rPr>
              <a:t> and the </a:t>
            </a:r>
            <a:r>
              <a:rPr lang="en-GB" i="1" dirty="0">
                <a:solidFill>
                  <a:srgbClr val="FF0000"/>
                </a:solidFill>
              </a:rPr>
              <a:t>Streams API</a:t>
            </a:r>
            <a:r>
              <a:rPr lang="en-GB" dirty="0">
                <a:solidFill>
                  <a:srgbClr val="FF0000"/>
                </a:solidFill>
              </a:rPr>
              <a:t> was to be seen as part of this </a:t>
            </a:r>
            <a:r>
              <a:rPr lang="en-GB" dirty="0" smtClean="0">
                <a:solidFill>
                  <a:srgbClr val="FF0000"/>
                </a:solidFill>
              </a:rPr>
              <a:t>push. </a:t>
            </a:r>
            <a:r>
              <a:rPr lang="en-GB" dirty="0">
                <a:solidFill>
                  <a:srgbClr val="FF0000"/>
                </a:solidFill>
              </a:rPr>
              <a:t>How successful that becomes, time will tell.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91850" y="3988247"/>
            <a:ext cx="8797205" cy="240466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235068" y="4036416"/>
            <a:ext cx="8480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1"/>
                </a:solidFill>
              </a:rPr>
              <a:t>Collections </a:t>
            </a:r>
            <a:r>
              <a:rPr lang="en-GB" dirty="0">
                <a:solidFill>
                  <a:schemeClr val="bg1"/>
                </a:solidFill>
              </a:rPr>
              <a:t>support operations such as add(), remove(), and contains()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that </a:t>
            </a:r>
            <a:r>
              <a:rPr lang="en-GB" dirty="0">
                <a:solidFill>
                  <a:schemeClr val="bg1"/>
                </a:solidFill>
              </a:rPr>
              <a:t>work on a single element. 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1"/>
                </a:solidFill>
              </a:rPr>
              <a:t>Streams</a:t>
            </a:r>
            <a:r>
              <a:rPr lang="en-GB" dirty="0">
                <a:solidFill>
                  <a:schemeClr val="bg1"/>
                </a:solidFill>
              </a:rPr>
              <a:t>, in contrast, have bulk operations such as </a:t>
            </a:r>
            <a:r>
              <a:rPr lang="en-GB" dirty="0" err="1">
                <a:solidFill>
                  <a:schemeClr val="bg1"/>
                </a:solidFill>
              </a:rPr>
              <a:t>forEach</a:t>
            </a:r>
            <a:r>
              <a:rPr lang="en-GB" dirty="0">
                <a:solidFill>
                  <a:schemeClr val="bg1"/>
                </a:solidFill>
              </a:rPr>
              <a:t>(),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filter</a:t>
            </a:r>
            <a:r>
              <a:rPr lang="en-GB" dirty="0">
                <a:solidFill>
                  <a:schemeClr val="bg1"/>
                </a:solidFill>
              </a:rPr>
              <a:t>(), map(), and reduce() </a:t>
            </a:r>
            <a:r>
              <a:rPr lang="en-GB" dirty="0" smtClean="0">
                <a:solidFill>
                  <a:schemeClr val="bg1"/>
                </a:solidFill>
              </a:rPr>
              <a:t>that </a:t>
            </a:r>
            <a:r>
              <a:rPr lang="en-GB" dirty="0">
                <a:solidFill>
                  <a:schemeClr val="bg1"/>
                </a:solidFill>
              </a:rPr>
              <a:t>access all elements in a sequence.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The </a:t>
            </a:r>
            <a:r>
              <a:rPr lang="en-GB" dirty="0">
                <a:solidFill>
                  <a:schemeClr val="bg1"/>
                </a:solidFill>
              </a:rPr>
              <a:t>notion of a Java stream is inspired by functional programming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languages</a:t>
            </a:r>
            <a:r>
              <a:rPr lang="en-GB" dirty="0">
                <a:solidFill>
                  <a:schemeClr val="bg1"/>
                </a:solidFill>
              </a:rPr>
              <a:t>, where the corresponding abstraction is typically called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a </a:t>
            </a:r>
            <a:r>
              <a:rPr lang="en-GB" dirty="0">
                <a:solidFill>
                  <a:schemeClr val="bg1"/>
                </a:solidFill>
              </a:rPr>
              <a:t>sequence, which also has filter-map-reduce operations.</a:t>
            </a:r>
          </a:p>
        </p:txBody>
      </p:sp>
    </p:spTree>
    <p:extLst>
      <p:ext uri="{BB962C8B-B14F-4D97-AF65-F5344CB8AC3E}">
        <p14:creationId xmlns:p14="http://schemas.microsoft.com/office/powerpoint/2010/main" val="38052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25" dirty="0" smtClean="0">
                <a:solidFill>
                  <a:srgbClr val="92D050"/>
                </a:solidFill>
              </a:rPr>
              <a:t>Stream </a:t>
            </a:r>
            <a:r>
              <a:rPr lang="en-GB" spc="-30" dirty="0" smtClean="0">
                <a:solidFill>
                  <a:srgbClr val="92D050"/>
                </a:solidFill>
              </a:rPr>
              <a:t>examples</a:t>
            </a:r>
            <a:r>
              <a:rPr lang="en-GB" spc="120" dirty="0" smtClean="0">
                <a:solidFill>
                  <a:srgbClr val="92D050"/>
                </a:solidFill>
              </a:rPr>
              <a:t> </a:t>
            </a:r>
            <a:r>
              <a:rPr lang="en-GB" spc="-25" dirty="0" smtClean="0">
                <a:solidFill>
                  <a:srgbClr val="92D050"/>
                </a:solidFill>
              </a:rPr>
              <a:t>(2)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0" y="6522480"/>
            <a:ext cx="1219200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Java </a:t>
            </a:r>
            <a:r>
              <a:rPr lang="en-US" sz="2000" strike="noStrike" dirty="0" smtClean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best practices</a:t>
            </a:r>
            <a:endParaRPr sz="20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52400" y="6674880"/>
            <a:ext cx="1219200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Java </a:t>
            </a:r>
            <a:r>
              <a:rPr lang="en-US" sz="2000" strike="noStrike" dirty="0" smtClean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best practices</a:t>
            </a:r>
            <a:endParaRPr sz="20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24128" y="1894163"/>
            <a:ext cx="7600583" cy="4224528"/>
          </a:xfrm>
          <a:prstGeom prst="roundRect">
            <a:avLst>
              <a:gd name="adj" fmla="val 624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059180" indent="-342900">
              <a:lnSpc>
                <a:spcPct val="100000"/>
              </a:lnSpc>
              <a:tabLst>
                <a:tab pos="570865" algn="l"/>
                <a:tab pos="5104765" algn="l"/>
              </a:tabLst>
            </a:pPr>
            <a:r>
              <a:rPr lang="en-GB" dirty="0" smtClean="0">
                <a:latin typeface="Consolas"/>
                <a:cs typeface="Consolas"/>
              </a:rPr>
              <a:t>Try</a:t>
            </a:r>
            <a:r>
              <a:rPr lang="ja-JP" altLang="en-US" dirty="0" smtClean="0">
                <a:latin typeface="Consolas"/>
                <a:cs typeface="Consolas"/>
              </a:rPr>
              <a:t>　</a:t>
            </a:r>
            <a:r>
              <a:rPr lang="en-GB" dirty="0" smtClean="0">
                <a:latin typeface="Consolas"/>
                <a:cs typeface="Consolas"/>
              </a:rPr>
              <a:t>(Stream&lt;String&gt;</a:t>
            </a:r>
            <a:r>
              <a:rPr lang="en-GB" spc="-55" dirty="0" smtClean="0">
                <a:latin typeface="Consolas"/>
                <a:cs typeface="Consolas"/>
              </a:rPr>
              <a:t> </a:t>
            </a:r>
            <a:r>
              <a:rPr lang="en-GB" dirty="0" err="1" smtClean="0">
                <a:latin typeface="Consolas"/>
                <a:cs typeface="Consolas"/>
              </a:rPr>
              <a:t>linesInFile</a:t>
            </a:r>
            <a:r>
              <a:rPr lang="en-GB" spc="-55" dirty="0" smtClean="0">
                <a:latin typeface="Consolas"/>
                <a:cs typeface="Consolas"/>
              </a:rPr>
              <a:t> </a:t>
            </a:r>
            <a:r>
              <a:rPr lang="en-GB" dirty="0" smtClean="0">
                <a:latin typeface="Consolas"/>
                <a:cs typeface="Consolas"/>
              </a:rPr>
              <a:t>=  </a:t>
            </a:r>
            <a:r>
              <a:rPr lang="en-GB" dirty="0" err="1" smtClean="0">
                <a:latin typeface="Consolas"/>
                <a:cs typeface="Consolas"/>
              </a:rPr>
              <a:t>Files.lines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Paths.get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fileName</a:t>
            </a:r>
            <a:r>
              <a:rPr lang="en-GB" dirty="0" smtClean="0">
                <a:latin typeface="Consolas"/>
                <a:cs typeface="Consolas"/>
              </a:rPr>
              <a:t>)))	{</a:t>
            </a:r>
          </a:p>
          <a:p>
            <a:pPr marL="571500">
              <a:lnSpc>
                <a:spcPct val="100000"/>
              </a:lnSpc>
              <a:spcBef>
                <a:spcPts val="500"/>
              </a:spcBef>
            </a:pPr>
            <a:r>
              <a:rPr lang="en-GB" dirty="0" err="1" smtClean="0">
                <a:latin typeface="Consolas"/>
                <a:cs typeface="Consolas"/>
              </a:rPr>
              <a:t>linesInFile.forEach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System.out</a:t>
            </a:r>
            <a:r>
              <a:rPr lang="en-GB" dirty="0" smtClean="0">
                <a:latin typeface="Consolas"/>
                <a:cs typeface="Consolas"/>
              </a:rPr>
              <a:t>::</a:t>
            </a:r>
            <a:r>
              <a:rPr lang="en-GB" dirty="0" err="1" smtClean="0">
                <a:latin typeface="Consolas"/>
                <a:cs typeface="Consolas"/>
              </a:rPr>
              <a:t>println</a:t>
            </a:r>
            <a:r>
              <a:rPr lang="en-GB" dirty="0" smtClean="0">
                <a:latin typeface="Consolas"/>
                <a:cs typeface="Consolas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en-GB" dirty="0" smtClean="0">
                <a:latin typeface="Consolas"/>
                <a:cs typeface="Consolas"/>
              </a:rPr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5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25" dirty="0" smtClean="0">
                <a:solidFill>
                  <a:srgbClr val="92D050"/>
                </a:solidFill>
              </a:rPr>
              <a:t>Stream </a:t>
            </a:r>
            <a:r>
              <a:rPr lang="en-GB" spc="-30" dirty="0" smtClean="0">
                <a:solidFill>
                  <a:srgbClr val="92D050"/>
                </a:solidFill>
              </a:rPr>
              <a:t>examples</a:t>
            </a:r>
            <a:r>
              <a:rPr lang="en-GB" spc="120" dirty="0" smtClean="0">
                <a:solidFill>
                  <a:srgbClr val="92D050"/>
                </a:solidFill>
              </a:rPr>
              <a:t> </a:t>
            </a:r>
            <a:r>
              <a:rPr lang="en-GB" spc="-25" dirty="0" smtClean="0">
                <a:solidFill>
                  <a:srgbClr val="92D050"/>
                </a:solidFill>
              </a:rPr>
              <a:t>(3)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0" y="6522480"/>
            <a:ext cx="1219200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Java </a:t>
            </a:r>
            <a:r>
              <a:rPr lang="en-US" sz="2000" strike="noStrike" dirty="0" smtClean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best practices</a:t>
            </a:r>
            <a:endParaRPr sz="20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43506" y="1889978"/>
            <a:ext cx="7600583" cy="4224528"/>
          </a:xfrm>
          <a:prstGeom prst="roundRect">
            <a:avLst>
              <a:gd name="adj" fmla="val 624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889383" cy="4023360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dirty="0" err="1" smtClean="0">
                <a:latin typeface="Consolas"/>
                <a:cs typeface="Consolas"/>
              </a:rPr>
              <a:t>boolean</a:t>
            </a:r>
            <a:r>
              <a:rPr lang="en-GB" dirty="0" smtClean="0">
                <a:latin typeface="Consolas"/>
                <a:cs typeface="Consolas"/>
              </a:rPr>
              <a:t> </a:t>
            </a:r>
            <a:r>
              <a:rPr lang="en-GB" dirty="0" err="1" smtClean="0">
                <a:latin typeface="Consolas"/>
                <a:cs typeface="Consolas"/>
              </a:rPr>
              <a:t>allMatch</a:t>
            </a:r>
            <a:r>
              <a:rPr lang="en-GB" dirty="0" smtClean="0">
                <a:latin typeface="Consolas"/>
                <a:cs typeface="Consolas"/>
              </a:rPr>
              <a:t> =</a:t>
            </a:r>
            <a:r>
              <a:rPr lang="en-GB" spc="-100" dirty="0" smtClean="0">
                <a:latin typeface="Consolas"/>
                <a:cs typeface="Consolas"/>
              </a:rPr>
              <a:t> </a:t>
            </a:r>
            <a:r>
              <a:rPr lang="en-GB" dirty="0" err="1" smtClean="0">
                <a:latin typeface="Consolas"/>
                <a:cs typeface="Consolas"/>
              </a:rPr>
              <a:t>stringList.stream</a:t>
            </a:r>
            <a:r>
              <a:rPr lang="en-GB" dirty="0" smtClean="0">
                <a:latin typeface="Consolas"/>
                <a:cs typeface="Consolas"/>
              </a:rPr>
              <a:t>()</a:t>
            </a:r>
          </a:p>
          <a:p>
            <a:pPr marL="12700" marR="5080" indent="838200">
              <a:lnSpc>
                <a:spcPct val="116700"/>
              </a:lnSpc>
              <a:spcBef>
                <a:spcPts val="100"/>
              </a:spcBef>
            </a:pPr>
            <a:r>
              <a:rPr lang="en-GB" dirty="0" smtClean="0">
                <a:latin typeface="Consolas"/>
                <a:cs typeface="Consolas"/>
              </a:rPr>
              <a:t>.</a:t>
            </a:r>
            <a:r>
              <a:rPr lang="en-GB" dirty="0" err="1" smtClean="0">
                <a:latin typeface="Consolas"/>
                <a:cs typeface="Consolas"/>
              </a:rPr>
              <a:t>allMatch</a:t>
            </a:r>
            <a:r>
              <a:rPr lang="en-GB" dirty="0" smtClean="0">
                <a:latin typeface="Consolas"/>
                <a:cs typeface="Consolas"/>
              </a:rPr>
              <a:t>(s -&gt; </a:t>
            </a:r>
            <a:r>
              <a:rPr lang="en-GB" dirty="0" err="1" smtClean="0">
                <a:latin typeface="Consolas"/>
                <a:cs typeface="Consolas"/>
              </a:rPr>
              <a:t>s.length</a:t>
            </a:r>
            <a:r>
              <a:rPr lang="en-GB" dirty="0" smtClean="0">
                <a:latin typeface="Consolas"/>
                <a:cs typeface="Consolas"/>
              </a:rPr>
              <a:t>() ==</a:t>
            </a:r>
            <a:r>
              <a:rPr lang="en-GB" spc="-100" dirty="0" smtClean="0">
                <a:latin typeface="Consolas"/>
                <a:cs typeface="Consolas"/>
              </a:rPr>
              <a:t> </a:t>
            </a:r>
            <a:r>
              <a:rPr lang="en-GB" dirty="0" smtClean="0">
                <a:latin typeface="Consolas"/>
                <a:cs typeface="Consolas"/>
              </a:rPr>
              <a:t>3);  </a:t>
            </a:r>
            <a:r>
              <a:rPr lang="en-GB" dirty="0" err="1" smtClean="0">
                <a:latin typeface="Consolas"/>
                <a:cs typeface="Consolas"/>
              </a:rPr>
              <a:t>System.out.println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allMatch</a:t>
            </a:r>
            <a:r>
              <a:rPr lang="en-GB" dirty="0" smtClean="0">
                <a:latin typeface="Consolas"/>
                <a:cs typeface="Consolas"/>
              </a:rPr>
              <a:t>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GB" sz="4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GB" dirty="0" err="1" smtClean="0">
                <a:latin typeface="Consolas"/>
                <a:cs typeface="Consolas"/>
              </a:rPr>
              <a:t>boolean</a:t>
            </a:r>
            <a:r>
              <a:rPr lang="en-GB" dirty="0" smtClean="0">
                <a:latin typeface="Consolas"/>
                <a:cs typeface="Consolas"/>
              </a:rPr>
              <a:t> </a:t>
            </a:r>
            <a:r>
              <a:rPr lang="en-GB" dirty="0" err="1" smtClean="0">
                <a:latin typeface="Consolas"/>
                <a:cs typeface="Consolas"/>
              </a:rPr>
              <a:t>anyMatch</a:t>
            </a:r>
            <a:r>
              <a:rPr lang="en-GB" dirty="0" smtClean="0">
                <a:latin typeface="Consolas"/>
                <a:cs typeface="Consolas"/>
              </a:rPr>
              <a:t> =</a:t>
            </a:r>
            <a:r>
              <a:rPr lang="en-GB" spc="-100" dirty="0" smtClean="0">
                <a:latin typeface="Consolas"/>
                <a:cs typeface="Consolas"/>
              </a:rPr>
              <a:t> </a:t>
            </a:r>
            <a:r>
              <a:rPr lang="en-GB" dirty="0" err="1" smtClean="0">
                <a:latin typeface="Consolas"/>
                <a:cs typeface="Consolas"/>
              </a:rPr>
              <a:t>stringList.stream</a:t>
            </a:r>
            <a:r>
              <a:rPr lang="en-GB" dirty="0" smtClean="0">
                <a:latin typeface="Consolas"/>
                <a:cs typeface="Consolas"/>
              </a:rPr>
              <a:t>()</a:t>
            </a:r>
          </a:p>
          <a:p>
            <a:pPr marL="12700" marR="5080" indent="838200">
              <a:lnSpc>
                <a:spcPct val="120800"/>
              </a:lnSpc>
            </a:pPr>
            <a:r>
              <a:rPr lang="en-GB" dirty="0" smtClean="0">
                <a:latin typeface="Consolas"/>
                <a:cs typeface="Consolas"/>
              </a:rPr>
              <a:t>.</a:t>
            </a:r>
            <a:r>
              <a:rPr lang="en-GB" dirty="0" err="1" smtClean="0">
                <a:latin typeface="Consolas"/>
                <a:cs typeface="Consolas"/>
              </a:rPr>
              <a:t>anyMatch</a:t>
            </a:r>
            <a:r>
              <a:rPr lang="en-GB" dirty="0" smtClean="0">
                <a:latin typeface="Consolas"/>
                <a:cs typeface="Consolas"/>
              </a:rPr>
              <a:t>(s -&gt; </a:t>
            </a:r>
            <a:r>
              <a:rPr lang="en-GB" dirty="0" err="1" smtClean="0">
                <a:latin typeface="Consolas"/>
                <a:cs typeface="Consolas"/>
              </a:rPr>
              <a:t>s.length</a:t>
            </a:r>
            <a:r>
              <a:rPr lang="en-GB" dirty="0" smtClean="0">
                <a:latin typeface="Consolas"/>
                <a:cs typeface="Consolas"/>
              </a:rPr>
              <a:t>() ==</a:t>
            </a:r>
            <a:r>
              <a:rPr lang="en-GB" spc="-100" dirty="0" smtClean="0">
                <a:latin typeface="Consolas"/>
                <a:cs typeface="Consolas"/>
              </a:rPr>
              <a:t> </a:t>
            </a:r>
            <a:r>
              <a:rPr lang="en-GB" dirty="0" smtClean="0">
                <a:latin typeface="Consolas"/>
                <a:cs typeface="Consolas"/>
              </a:rPr>
              <a:t>3);  </a:t>
            </a:r>
            <a:r>
              <a:rPr lang="en-GB" dirty="0" err="1" smtClean="0">
                <a:latin typeface="Consolas"/>
                <a:cs typeface="Consolas"/>
              </a:rPr>
              <a:t>System.out.println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anyMatch</a:t>
            </a:r>
            <a:r>
              <a:rPr lang="en-GB" dirty="0" smtClean="0">
                <a:latin typeface="Consolas"/>
                <a:cs typeface="Consolas"/>
              </a:rPr>
              <a:t>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7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25" dirty="0" smtClean="0">
                <a:solidFill>
                  <a:srgbClr val="92D050"/>
                </a:solidFill>
              </a:rPr>
              <a:t>Stream</a:t>
            </a:r>
            <a:r>
              <a:rPr lang="en-GB" dirty="0" smtClean="0">
                <a:solidFill>
                  <a:srgbClr val="92D050"/>
                </a:solidFill>
              </a:rPr>
              <a:t> </a:t>
            </a:r>
            <a:r>
              <a:rPr lang="en-GB" spc="-30" dirty="0" smtClean="0">
                <a:solidFill>
                  <a:srgbClr val="92D050"/>
                </a:solidFill>
              </a:rPr>
              <a:t>examples(4)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0" y="6522480"/>
            <a:ext cx="1219200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Java </a:t>
            </a:r>
            <a:r>
              <a:rPr lang="en-US" sz="2000" strike="noStrike" dirty="0" smtClean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best practices</a:t>
            </a:r>
            <a:endParaRPr sz="20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24128" y="1971943"/>
            <a:ext cx="7600583" cy="4224528"/>
          </a:xfrm>
          <a:prstGeom prst="roundRect">
            <a:avLst>
              <a:gd name="adj" fmla="val 624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47353"/>
            <a:ext cx="7600583" cy="4294407"/>
          </a:xfrm>
        </p:spPr>
        <p:txBody>
          <a:bodyPr>
            <a:normAutofit fontScale="70000" lnSpcReduction="20000"/>
          </a:bodyPr>
          <a:lstStyle/>
          <a:p>
            <a:pPr marL="12700">
              <a:lnSpc>
                <a:spcPct val="100000"/>
              </a:lnSpc>
            </a:pPr>
            <a:r>
              <a:rPr lang="en-GB" spc="5" dirty="0" smtClean="0">
                <a:latin typeface="Consolas"/>
                <a:cs typeface="Consolas"/>
              </a:rPr>
              <a:t>List&lt;String&gt; </a:t>
            </a:r>
            <a:r>
              <a:rPr lang="en-GB" dirty="0" err="1" smtClean="0">
                <a:latin typeface="Consolas"/>
                <a:cs typeface="Consolas"/>
              </a:rPr>
              <a:t>filteredList</a:t>
            </a:r>
            <a:r>
              <a:rPr lang="en-GB" dirty="0" smtClean="0">
                <a:latin typeface="Consolas"/>
                <a:cs typeface="Consolas"/>
              </a:rPr>
              <a:t> =</a:t>
            </a:r>
            <a:r>
              <a:rPr lang="en-GB" spc="-125" dirty="0" smtClean="0">
                <a:latin typeface="Consolas"/>
                <a:cs typeface="Consolas"/>
              </a:rPr>
              <a:t> </a:t>
            </a:r>
            <a:r>
              <a:rPr lang="en-GB" spc="-5" dirty="0" err="1" smtClean="0">
                <a:latin typeface="Consolas"/>
                <a:cs typeface="Consolas"/>
              </a:rPr>
              <a:t>stringList.stream</a:t>
            </a:r>
            <a:r>
              <a:rPr lang="en-GB" spc="-5" dirty="0" smtClean="0">
                <a:latin typeface="Consolas"/>
                <a:cs typeface="Consolas"/>
              </a:rPr>
              <a:t>()</a:t>
            </a:r>
            <a:endParaRPr lang="en-GB" dirty="0" smtClean="0">
              <a:latin typeface="Consolas"/>
              <a:cs typeface="Consolas"/>
            </a:endParaRPr>
          </a:p>
          <a:p>
            <a:pPr marL="774700">
              <a:lnSpc>
                <a:spcPct val="100000"/>
              </a:lnSpc>
              <a:spcBef>
                <a:spcPts val="439"/>
              </a:spcBef>
            </a:pPr>
            <a:r>
              <a:rPr lang="en-GB" spc="-5" dirty="0" smtClean="0">
                <a:latin typeface="Consolas"/>
                <a:cs typeface="Consolas"/>
              </a:rPr>
              <a:t>.filter(s </a:t>
            </a:r>
            <a:r>
              <a:rPr lang="en-GB" spc="5" dirty="0" smtClean="0">
                <a:latin typeface="Consolas"/>
                <a:cs typeface="Consolas"/>
              </a:rPr>
              <a:t>-&gt; </a:t>
            </a:r>
            <a:r>
              <a:rPr lang="en-GB" spc="-15" dirty="0" err="1" smtClean="0">
                <a:latin typeface="Consolas"/>
                <a:cs typeface="Consolas"/>
              </a:rPr>
              <a:t>s.length</a:t>
            </a:r>
            <a:r>
              <a:rPr lang="en-GB" spc="-15" dirty="0" smtClean="0">
                <a:latin typeface="Consolas"/>
                <a:cs typeface="Consolas"/>
              </a:rPr>
              <a:t>() </a:t>
            </a:r>
            <a:r>
              <a:rPr lang="en-GB" dirty="0" smtClean="0">
                <a:latin typeface="Consolas"/>
                <a:cs typeface="Consolas"/>
              </a:rPr>
              <a:t>&gt;</a:t>
            </a:r>
            <a:r>
              <a:rPr lang="en-GB" spc="45" dirty="0" smtClean="0">
                <a:latin typeface="Consolas"/>
                <a:cs typeface="Consolas"/>
              </a:rPr>
              <a:t> </a:t>
            </a:r>
            <a:r>
              <a:rPr lang="en-GB" spc="5" dirty="0" smtClean="0">
                <a:latin typeface="Consolas"/>
                <a:cs typeface="Consolas"/>
              </a:rPr>
              <a:t>3)</a:t>
            </a:r>
            <a:endParaRPr lang="en-GB" dirty="0" smtClean="0">
              <a:latin typeface="Consolas"/>
              <a:cs typeface="Consolas"/>
            </a:endParaRPr>
          </a:p>
          <a:p>
            <a:pPr marL="12700" marR="271780" indent="762000">
              <a:lnSpc>
                <a:spcPct val="120400"/>
              </a:lnSpc>
            </a:pPr>
            <a:r>
              <a:rPr lang="en-GB" spc="-5" dirty="0" smtClean="0">
                <a:latin typeface="Consolas"/>
                <a:cs typeface="Consolas"/>
              </a:rPr>
              <a:t>.collect(</a:t>
            </a:r>
            <a:r>
              <a:rPr lang="en-GB" spc="-5" dirty="0" err="1" smtClean="0">
                <a:latin typeface="Consolas"/>
                <a:cs typeface="Consolas"/>
              </a:rPr>
              <a:t>Collectors.toList</a:t>
            </a:r>
            <a:r>
              <a:rPr lang="en-GB" spc="-5" dirty="0" smtClean="0">
                <a:latin typeface="Consolas"/>
                <a:cs typeface="Consolas"/>
              </a:rPr>
              <a:t>());  </a:t>
            </a:r>
            <a:r>
              <a:rPr lang="en-GB" dirty="0" err="1" smtClean="0">
                <a:latin typeface="Consolas"/>
                <a:cs typeface="Consolas"/>
              </a:rPr>
              <a:t>System.out.println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filteredList</a:t>
            </a:r>
            <a:r>
              <a:rPr lang="en-GB" dirty="0" smtClean="0">
                <a:latin typeface="Consolas"/>
                <a:cs typeface="Consolas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lang="en-GB" spc="5" dirty="0" smtClean="0">
                <a:latin typeface="Consolas"/>
                <a:cs typeface="Consolas"/>
              </a:rPr>
              <a:t>List&lt;String&gt; </a:t>
            </a:r>
            <a:r>
              <a:rPr lang="en-GB" spc="-5" dirty="0" err="1" smtClean="0">
                <a:latin typeface="Consolas"/>
                <a:cs typeface="Consolas"/>
              </a:rPr>
              <a:t>mappedList</a:t>
            </a:r>
            <a:r>
              <a:rPr lang="en-GB" spc="-5" dirty="0" smtClean="0">
                <a:latin typeface="Consolas"/>
                <a:cs typeface="Consolas"/>
              </a:rPr>
              <a:t> </a:t>
            </a:r>
            <a:r>
              <a:rPr lang="en-GB" dirty="0" smtClean="0">
                <a:latin typeface="Consolas"/>
                <a:cs typeface="Consolas"/>
              </a:rPr>
              <a:t>= </a:t>
            </a:r>
            <a:r>
              <a:rPr lang="en-GB" spc="-15" dirty="0" err="1" smtClean="0">
                <a:latin typeface="Consolas"/>
                <a:cs typeface="Consolas"/>
              </a:rPr>
              <a:t>stringList.stream</a:t>
            </a:r>
            <a:r>
              <a:rPr lang="en-GB" spc="-15" dirty="0" smtClean="0">
                <a:latin typeface="Consolas"/>
                <a:cs typeface="Consolas"/>
              </a:rPr>
              <a:t>()</a:t>
            </a:r>
            <a:endParaRPr lang="en-GB" dirty="0" smtClean="0">
              <a:latin typeface="Consolas"/>
              <a:cs typeface="Consolas"/>
            </a:endParaRPr>
          </a:p>
          <a:p>
            <a:pPr marL="774700">
              <a:lnSpc>
                <a:spcPct val="100000"/>
              </a:lnSpc>
              <a:spcBef>
                <a:spcPts val="439"/>
              </a:spcBef>
            </a:pPr>
            <a:r>
              <a:rPr lang="en-GB" spc="5" dirty="0" smtClean="0">
                <a:latin typeface="Consolas"/>
                <a:cs typeface="Consolas"/>
              </a:rPr>
              <a:t>.map(s -&gt;</a:t>
            </a:r>
            <a:r>
              <a:rPr lang="en-GB" spc="-110" dirty="0" smtClean="0">
                <a:latin typeface="Consolas"/>
                <a:cs typeface="Consolas"/>
              </a:rPr>
              <a:t> </a:t>
            </a:r>
            <a:r>
              <a:rPr lang="en-GB" spc="-5" dirty="0" err="1" smtClean="0">
                <a:latin typeface="Consolas"/>
                <a:cs typeface="Consolas"/>
              </a:rPr>
              <a:t>s.substring</a:t>
            </a:r>
            <a:r>
              <a:rPr lang="en-GB" spc="-5" dirty="0" smtClean="0">
                <a:latin typeface="Consolas"/>
                <a:cs typeface="Consolas"/>
              </a:rPr>
              <a:t>(0,1))</a:t>
            </a:r>
            <a:endParaRPr lang="en-GB" dirty="0" smtClean="0">
              <a:latin typeface="Consolas"/>
              <a:cs typeface="Consolas"/>
            </a:endParaRPr>
          </a:p>
          <a:p>
            <a:pPr marL="12700" marR="1376045" indent="762000">
              <a:lnSpc>
                <a:spcPct val="120400"/>
              </a:lnSpc>
            </a:pPr>
            <a:r>
              <a:rPr lang="en-GB" spc="-5" dirty="0" smtClean="0">
                <a:latin typeface="Consolas"/>
                <a:cs typeface="Consolas"/>
              </a:rPr>
              <a:t>.collect(</a:t>
            </a:r>
            <a:r>
              <a:rPr lang="en-GB" spc="-5" dirty="0" err="1" smtClean="0">
                <a:latin typeface="Consolas"/>
                <a:cs typeface="Consolas"/>
              </a:rPr>
              <a:t>Collectors.toList</a:t>
            </a:r>
            <a:r>
              <a:rPr lang="en-GB" spc="-5" dirty="0" smtClean="0">
                <a:latin typeface="Consolas"/>
                <a:cs typeface="Consolas"/>
              </a:rPr>
              <a:t>());  </a:t>
            </a:r>
            <a:r>
              <a:rPr lang="en-GB" spc="-5" dirty="0" err="1" smtClean="0">
                <a:latin typeface="Consolas"/>
                <a:cs typeface="Consolas"/>
              </a:rPr>
              <a:t>System.out.println</a:t>
            </a:r>
            <a:r>
              <a:rPr lang="en-GB" spc="-5" dirty="0" smtClean="0">
                <a:latin typeface="Consolas"/>
                <a:cs typeface="Consolas"/>
              </a:rPr>
              <a:t>(</a:t>
            </a:r>
            <a:r>
              <a:rPr lang="en-GB" spc="-5" dirty="0" err="1" smtClean="0">
                <a:latin typeface="Consolas"/>
                <a:cs typeface="Consolas"/>
              </a:rPr>
              <a:t>mappedList</a:t>
            </a:r>
            <a:r>
              <a:rPr lang="en-GB" spc="-5" dirty="0" smtClean="0">
                <a:latin typeface="Consolas"/>
                <a:cs typeface="Consolas"/>
              </a:rPr>
              <a:t>);</a:t>
            </a:r>
            <a:endParaRPr lang="en-GB" dirty="0" smtClean="0">
              <a:latin typeface="Consolas"/>
              <a:cs typeface="Consolas"/>
            </a:endParaRPr>
          </a:p>
          <a:p>
            <a:pPr marL="774700" marR="1758950" indent="-762000">
              <a:lnSpc>
                <a:spcPct val="120400"/>
              </a:lnSpc>
              <a:spcBef>
                <a:spcPts val="1100"/>
              </a:spcBef>
            </a:pPr>
            <a:r>
              <a:rPr lang="en-GB" spc="5" dirty="0" smtClean="0">
                <a:latin typeface="Consolas"/>
                <a:cs typeface="Consolas"/>
              </a:rPr>
              <a:t>List&lt;String&gt; </a:t>
            </a:r>
            <a:r>
              <a:rPr lang="en-GB" spc="-5" dirty="0" err="1" smtClean="0">
                <a:latin typeface="Consolas"/>
                <a:cs typeface="Consolas"/>
              </a:rPr>
              <a:t>filteredMappedList</a:t>
            </a:r>
            <a:r>
              <a:rPr lang="en-GB" spc="-75" dirty="0" smtClean="0">
                <a:latin typeface="Consolas"/>
                <a:cs typeface="Consolas"/>
              </a:rPr>
              <a:t> </a:t>
            </a:r>
            <a:r>
              <a:rPr lang="en-GB" dirty="0" smtClean="0">
                <a:latin typeface="Consolas"/>
                <a:cs typeface="Consolas"/>
              </a:rPr>
              <a:t>=  </a:t>
            </a:r>
            <a:r>
              <a:rPr lang="en-GB" spc="-5" dirty="0" err="1" smtClean="0">
                <a:latin typeface="Consolas"/>
                <a:cs typeface="Consolas"/>
              </a:rPr>
              <a:t>stringList.stream</a:t>
            </a:r>
            <a:r>
              <a:rPr lang="en-GB" spc="-5" dirty="0" smtClean="0">
                <a:latin typeface="Consolas"/>
                <a:cs typeface="Consolas"/>
              </a:rPr>
              <a:t>()</a:t>
            </a:r>
            <a:endParaRPr lang="en-GB" dirty="0" smtClean="0">
              <a:latin typeface="Consolas"/>
              <a:cs typeface="Consolas"/>
            </a:endParaRPr>
          </a:p>
          <a:p>
            <a:pPr marL="1778000">
              <a:lnSpc>
                <a:spcPct val="100000"/>
              </a:lnSpc>
              <a:spcBef>
                <a:spcPts val="439"/>
              </a:spcBef>
            </a:pPr>
            <a:r>
              <a:rPr lang="en-GB" spc="-5" dirty="0" smtClean="0">
                <a:latin typeface="Consolas"/>
                <a:cs typeface="Consolas"/>
              </a:rPr>
              <a:t>.filter(s </a:t>
            </a:r>
            <a:r>
              <a:rPr lang="en-GB" spc="5" dirty="0" smtClean="0">
                <a:latin typeface="Consolas"/>
                <a:cs typeface="Consolas"/>
              </a:rPr>
              <a:t>-&gt; </a:t>
            </a:r>
            <a:r>
              <a:rPr lang="en-GB" spc="-15" dirty="0" err="1" smtClean="0">
                <a:latin typeface="Consolas"/>
                <a:cs typeface="Consolas"/>
              </a:rPr>
              <a:t>s.length</a:t>
            </a:r>
            <a:r>
              <a:rPr lang="en-GB" spc="-15" dirty="0" smtClean="0">
                <a:latin typeface="Consolas"/>
                <a:cs typeface="Consolas"/>
              </a:rPr>
              <a:t>() </a:t>
            </a:r>
            <a:r>
              <a:rPr lang="en-GB" dirty="0" smtClean="0">
                <a:latin typeface="Consolas"/>
                <a:cs typeface="Consolas"/>
              </a:rPr>
              <a:t>&gt;</a:t>
            </a:r>
            <a:r>
              <a:rPr lang="en-GB" spc="45" dirty="0" smtClean="0">
                <a:latin typeface="Consolas"/>
                <a:cs typeface="Consolas"/>
              </a:rPr>
              <a:t> </a:t>
            </a:r>
            <a:r>
              <a:rPr lang="en-GB" spc="5" dirty="0" smtClean="0">
                <a:latin typeface="Consolas"/>
                <a:cs typeface="Consolas"/>
              </a:rPr>
              <a:t>4)</a:t>
            </a:r>
            <a:endParaRPr lang="en-GB" dirty="0" smtClean="0">
              <a:latin typeface="Consolas"/>
              <a:cs typeface="Consolas"/>
            </a:endParaRPr>
          </a:p>
          <a:p>
            <a:pPr marL="1778000">
              <a:lnSpc>
                <a:spcPct val="100000"/>
              </a:lnSpc>
              <a:spcBef>
                <a:spcPts val="439"/>
              </a:spcBef>
            </a:pPr>
            <a:r>
              <a:rPr lang="en-GB" spc="5" dirty="0" smtClean="0">
                <a:latin typeface="Consolas"/>
                <a:cs typeface="Consolas"/>
              </a:rPr>
              <a:t>.map(s -&gt;</a:t>
            </a:r>
            <a:r>
              <a:rPr lang="en-GB" spc="-110" dirty="0" smtClean="0">
                <a:latin typeface="Consolas"/>
                <a:cs typeface="Consolas"/>
              </a:rPr>
              <a:t> </a:t>
            </a:r>
            <a:r>
              <a:rPr lang="en-GB" spc="-5" dirty="0" err="1" smtClean="0">
                <a:latin typeface="Consolas"/>
                <a:cs typeface="Consolas"/>
              </a:rPr>
              <a:t>s.substring</a:t>
            </a:r>
            <a:r>
              <a:rPr lang="en-GB" spc="-5" dirty="0" smtClean="0">
                <a:latin typeface="Consolas"/>
                <a:cs typeface="Consolas"/>
              </a:rPr>
              <a:t>(0,1))</a:t>
            </a:r>
            <a:endParaRPr lang="en-GB" dirty="0" smtClean="0">
              <a:latin typeface="Consolas"/>
              <a:cs typeface="Consolas"/>
            </a:endParaRPr>
          </a:p>
          <a:p>
            <a:pPr marL="12700" marR="372745" indent="1765300">
              <a:lnSpc>
                <a:spcPct val="120400"/>
              </a:lnSpc>
            </a:pPr>
            <a:r>
              <a:rPr lang="en-GB" spc="-5" dirty="0" smtClean="0">
                <a:latin typeface="Consolas"/>
                <a:cs typeface="Consolas"/>
              </a:rPr>
              <a:t>.collect(</a:t>
            </a:r>
            <a:r>
              <a:rPr lang="en-GB" spc="-5" dirty="0" err="1" smtClean="0">
                <a:latin typeface="Consolas"/>
                <a:cs typeface="Consolas"/>
              </a:rPr>
              <a:t>Collectors.toList</a:t>
            </a:r>
            <a:r>
              <a:rPr lang="en-GB" spc="-5" dirty="0" smtClean="0">
                <a:latin typeface="Consolas"/>
                <a:cs typeface="Consolas"/>
              </a:rPr>
              <a:t>());  </a:t>
            </a:r>
            <a:r>
              <a:rPr lang="en-GB" spc="-5" dirty="0" err="1" smtClean="0">
                <a:latin typeface="Consolas"/>
                <a:cs typeface="Consolas"/>
              </a:rPr>
              <a:t>System.out.println</a:t>
            </a:r>
            <a:r>
              <a:rPr lang="en-GB" spc="-5" dirty="0" smtClean="0">
                <a:latin typeface="Consolas"/>
                <a:cs typeface="Consolas"/>
              </a:rPr>
              <a:t>(</a:t>
            </a:r>
            <a:r>
              <a:rPr lang="en-GB" spc="-5" dirty="0" err="1" smtClean="0">
                <a:latin typeface="Consolas"/>
                <a:cs typeface="Consolas"/>
              </a:rPr>
              <a:t>filteredMappedList</a:t>
            </a:r>
            <a:r>
              <a:rPr lang="en-GB" spc="-5" dirty="0" smtClean="0">
                <a:latin typeface="Consolas"/>
                <a:cs typeface="Consolas"/>
              </a:rPr>
              <a:t>);</a:t>
            </a:r>
            <a:endParaRPr lang="en-GB" dirty="0" smtClean="0">
              <a:latin typeface="Consolas"/>
              <a:cs typeface="Consola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1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25" dirty="0" smtClean="0">
                <a:solidFill>
                  <a:srgbClr val="92D050"/>
                </a:solidFill>
              </a:rPr>
              <a:t>Stream </a:t>
            </a:r>
            <a:r>
              <a:rPr lang="en-GB" spc="-30" dirty="0" smtClean="0">
                <a:solidFill>
                  <a:srgbClr val="92D050"/>
                </a:solidFill>
              </a:rPr>
              <a:t>examples</a:t>
            </a:r>
            <a:r>
              <a:rPr lang="en-GB" spc="120" dirty="0" smtClean="0">
                <a:solidFill>
                  <a:srgbClr val="92D050"/>
                </a:solidFill>
              </a:rPr>
              <a:t> </a:t>
            </a:r>
            <a:r>
              <a:rPr lang="en-GB" spc="-25" dirty="0" smtClean="0">
                <a:solidFill>
                  <a:srgbClr val="92D050"/>
                </a:solidFill>
              </a:rPr>
              <a:t>(5)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0" y="6522480"/>
            <a:ext cx="1219200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Java </a:t>
            </a:r>
            <a:r>
              <a:rPr lang="en-US" sz="2000" strike="noStrike" dirty="0" smtClean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best practices</a:t>
            </a:r>
            <a:endParaRPr sz="20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24128" y="1971943"/>
            <a:ext cx="7600583" cy="4224528"/>
          </a:xfrm>
          <a:prstGeom prst="roundRect">
            <a:avLst>
              <a:gd name="adj" fmla="val 624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7465115" cy="4023360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latin typeface="Consolas"/>
                <a:cs typeface="Consolas"/>
              </a:rPr>
              <a:t>List&lt;String&gt; </a:t>
            </a:r>
            <a:r>
              <a:rPr lang="en-GB" dirty="0" err="1" smtClean="0">
                <a:latin typeface="Consolas"/>
                <a:cs typeface="Consolas"/>
              </a:rPr>
              <a:t>dupsRemoved</a:t>
            </a:r>
            <a:r>
              <a:rPr lang="en-GB" dirty="0" smtClean="0">
                <a:latin typeface="Consolas"/>
                <a:cs typeface="Consolas"/>
              </a:rPr>
              <a:t> =</a:t>
            </a:r>
            <a:r>
              <a:rPr lang="en-GB" spc="-105" dirty="0" smtClean="0">
                <a:latin typeface="Consolas"/>
                <a:cs typeface="Consolas"/>
              </a:rPr>
              <a:t> </a:t>
            </a:r>
            <a:r>
              <a:rPr lang="en-GB" dirty="0" err="1" smtClean="0">
                <a:latin typeface="Consolas"/>
                <a:cs typeface="Consolas"/>
              </a:rPr>
              <a:t>stringList.stream</a:t>
            </a:r>
            <a:r>
              <a:rPr lang="en-GB" dirty="0" smtClean="0">
                <a:latin typeface="Consolas"/>
                <a:cs typeface="Consolas"/>
              </a:rPr>
              <a:t>()</a:t>
            </a:r>
          </a:p>
          <a:p>
            <a:pPr marL="850900">
              <a:lnSpc>
                <a:spcPct val="100000"/>
              </a:lnSpc>
              <a:spcBef>
                <a:spcPts val="500"/>
              </a:spcBef>
            </a:pPr>
            <a:r>
              <a:rPr lang="en-GB" dirty="0" smtClean="0">
                <a:latin typeface="Consolas"/>
                <a:cs typeface="Consolas"/>
              </a:rPr>
              <a:t>.map(s -&gt;</a:t>
            </a:r>
            <a:r>
              <a:rPr lang="en-GB" spc="-105" dirty="0" smtClean="0">
                <a:latin typeface="Consolas"/>
                <a:cs typeface="Consolas"/>
              </a:rPr>
              <a:t> </a:t>
            </a:r>
            <a:r>
              <a:rPr lang="en-GB" dirty="0" err="1" smtClean="0">
                <a:latin typeface="Consolas"/>
                <a:cs typeface="Consolas"/>
              </a:rPr>
              <a:t>s.substring</a:t>
            </a:r>
            <a:r>
              <a:rPr lang="en-GB" dirty="0" smtClean="0">
                <a:latin typeface="Consolas"/>
                <a:cs typeface="Consolas"/>
              </a:rPr>
              <a:t>(0,1))</a:t>
            </a:r>
          </a:p>
          <a:p>
            <a:pPr marL="850900">
              <a:lnSpc>
                <a:spcPct val="100000"/>
              </a:lnSpc>
              <a:spcBef>
                <a:spcPts val="400"/>
              </a:spcBef>
            </a:pPr>
            <a:r>
              <a:rPr lang="en-GB" dirty="0" smtClean="0">
                <a:latin typeface="Consolas"/>
                <a:cs typeface="Consolas"/>
              </a:rPr>
              <a:t>.distinct()</a:t>
            </a:r>
          </a:p>
          <a:p>
            <a:pPr marL="12700" marR="144780" indent="838200">
              <a:lnSpc>
                <a:spcPct val="120800"/>
              </a:lnSpc>
            </a:pPr>
            <a:r>
              <a:rPr lang="en-GB" dirty="0" smtClean="0">
                <a:latin typeface="Consolas"/>
                <a:cs typeface="Consolas"/>
              </a:rPr>
              <a:t>.collect(</a:t>
            </a:r>
            <a:r>
              <a:rPr lang="en-GB" dirty="0" err="1" smtClean="0">
                <a:latin typeface="Consolas"/>
                <a:cs typeface="Consolas"/>
              </a:rPr>
              <a:t>Collectors.toList</a:t>
            </a:r>
            <a:r>
              <a:rPr lang="en-GB" dirty="0" smtClean="0">
                <a:latin typeface="Consolas"/>
                <a:cs typeface="Consolas"/>
              </a:rPr>
              <a:t>());  </a:t>
            </a:r>
            <a:r>
              <a:rPr lang="en-GB" dirty="0" err="1" smtClean="0">
                <a:latin typeface="Consolas"/>
                <a:cs typeface="Consolas"/>
              </a:rPr>
              <a:t>System.out.println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dupsRemoved</a:t>
            </a:r>
            <a:r>
              <a:rPr lang="en-GB" dirty="0" smtClean="0">
                <a:latin typeface="Consolas"/>
                <a:cs typeface="Consolas"/>
              </a:rPr>
              <a:t>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GB" sz="4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GB" dirty="0" smtClean="0">
                <a:latin typeface="Consolas"/>
                <a:cs typeface="Consolas"/>
              </a:rPr>
              <a:t>List&lt;String&gt; </a:t>
            </a:r>
            <a:r>
              <a:rPr lang="en-GB" dirty="0" err="1" smtClean="0">
                <a:latin typeface="Consolas"/>
                <a:cs typeface="Consolas"/>
              </a:rPr>
              <a:t>sortedList</a:t>
            </a:r>
            <a:r>
              <a:rPr lang="en-GB" dirty="0" smtClean="0">
                <a:latin typeface="Consolas"/>
                <a:cs typeface="Consolas"/>
              </a:rPr>
              <a:t> =</a:t>
            </a:r>
            <a:r>
              <a:rPr lang="en-GB" spc="-105" dirty="0" smtClean="0">
                <a:latin typeface="Consolas"/>
                <a:cs typeface="Consolas"/>
              </a:rPr>
              <a:t> </a:t>
            </a:r>
            <a:r>
              <a:rPr lang="en-GB" dirty="0" err="1" smtClean="0">
                <a:latin typeface="Consolas"/>
                <a:cs typeface="Consolas"/>
              </a:rPr>
              <a:t>stringList.stream</a:t>
            </a:r>
            <a:r>
              <a:rPr lang="en-GB" dirty="0" smtClean="0">
                <a:latin typeface="Consolas"/>
                <a:cs typeface="Consolas"/>
              </a:rPr>
              <a:t>()</a:t>
            </a:r>
          </a:p>
          <a:p>
            <a:pPr marL="850900">
              <a:lnSpc>
                <a:spcPct val="100000"/>
              </a:lnSpc>
              <a:spcBef>
                <a:spcPts val="400"/>
              </a:spcBef>
            </a:pPr>
            <a:r>
              <a:rPr lang="en-GB" dirty="0" smtClean="0">
                <a:latin typeface="Consolas"/>
                <a:cs typeface="Consolas"/>
              </a:rPr>
              <a:t>.map(s -&gt;</a:t>
            </a:r>
            <a:r>
              <a:rPr lang="en-GB" spc="-105" dirty="0" smtClean="0">
                <a:latin typeface="Consolas"/>
                <a:cs typeface="Consolas"/>
              </a:rPr>
              <a:t> </a:t>
            </a:r>
            <a:r>
              <a:rPr lang="en-GB" dirty="0" err="1" smtClean="0">
                <a:latin typeface="Consolas"/>
                <a:cs typeface="Consolas"/>
              </a:rPr>
              <a:t>s.substring</a:t>
            </a:r>
            <a:r>
              <a:rPr lang="en-GB" dirty="0" smtClean="0">
                <a:latin typeface="Consolas"/>
                <a:cs typeface="Consolas"/>
              </a:rPr>
              <a:t>(0,1))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7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25" dirty="0" smtClean="0">
                <a:solidFill>
                  <a:srgbClr val="92D050"/>
                </a:solidFill>
              </a:rPr>
              <a:t>parallel stream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45106" y="2072880"/>
            <a:ext cx="8987564" cy="4224528"/>
          </a:xfrm>
          <a:prstGeom prst="roundRect">
            <a:avLst>
              <a:gd name="adj" fmla="val 624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sz="4000" spc="-170" dirty="0">
                <a:cs typeface="Calibri"/>
              </a:rPr>
              <a:t>Consider </a:t>
            </a:r>
            <a:r>
              <a:rPr lang="en-GB" sz="4000" spc="-150" dirty="0">
                <a:cs typeface="Calibri"/>
              </a:rPr>
              <a:t>this </a:t>
            </a:r>
            <a:r>
              <a:rPr lang="en-GB" sz="4000" spc="-200" dirty="0">
                <a:cs typeface="Calibri"/>
              </a:rPr>
              <a:t>for-loop </a:t>
            </a:r>
            <a:r>
              <a:rPr lang="en-GB" sz="4000" spc="-155" dirty="0">
                <a:cs typeface="Calibri"/>
              </a:rPr>
              <a:t>(.96 </a:t>
            </a:r>
            <a:r>
              <a:rPr lang="en-GB" sz="4000" dirty="0">
                <a:cs typeface="Calibri"/>
              </a:rPr>
              <a:t>s </a:t>
            </a:r>
            <a:r>
              <a:rPr lang="en-GB" sz="4000" spc="-170" dirty="0">
                <a:cs typeface="Calibri"/>
              </a:rPr>
              <a:t>runtime; </a:t>
            </a:r>
            <a:r>
              <a:rPr lang="en-GB" sz="4000" spc="-180" dirty="0">
                <a:cs typeface="Calibri"/>
              </a:rPr>
              <a:t>dual-core</a:t>
            </a:r>
            <a:r>
              <a:rPr lang="en-GB" sz="4000" spc="295" dirty="0">
                <a:cs typeface="Calibri"/>
              </a:rPr>
              <a:t> </a:t>
            </a:r>
            <a:r>
              <a:rPr lang="en-GB" sz="4000" spc="-175" dirty="0">
                <a:cs typeface="Calibri"/>
              </a:rPr>
              <a:t>laptop)</a:t>
            </a:r>
            <a:endParaRPr lang="en-GB" sz="4000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59"/>
              </a:spcBef>
              <a:tabLst>
                <a:tab pos="1726564" algn="l"/>
              </a:tabLst>
            </a:pPr>
            <a:r>
              <a:rPr lang="en-GB" dirty="0" smtClean="0">
                <a:latin typeface="Consolas"/>
                <a:cs typeface="Consolas"/>
              </a:rPr>
              <a:t>long</a:t>
            </a:r>
            <a:r>
              <a:rPr lang="en-GB" spc="-5" dirty="0" smtClean="0">
                <a:latin typeface="Consolas"/>
                <a:cs typeface="Consolas"/>
              </a:rPr>
              <a:t> </a:t>
            </a:r>
            <a:r>
              <a:rPr lang="en-GB" dirty="0" smtClean="0">
                <a:latin typeface="Consolas"/>
                <a:cs typeface="Consolas"/>
              </a:rPr>
              <a:t>sum	=</a:t>
            </a:r>
            <a:r>
              <a:rPr lang="en-GB" spc="-100" dirty="0" smtClean="0">
                <a:latin typeface="Consolas"/>
                <a:cs typeface="Consolas"/>
              </a:rPr>
              <a:t> </a:t>
            </a:r>
            <a:r>
              <a:rPr lang="en-GB" dirty="0" smtClean="0">
                <a:latin typeface="Consolas"/>
                <a:cs typeface="Consolas"/>
              </a:rPr>
              <a:t>0;</a:t>
            </a:r>
          </a:p>
          <a:p>
            <a:pPr marL="469900">
              <a:lnSpc>
                <a:spcPct val="100000"/>
              </a:lnSpc>
              <a:spcBef>
                <a:spcPts val="500"/>
              </a:spcBef>
              <a:tabLst>
                <a:tab pos="1028065" algn="l"/>
                <a:tab pos="7314565" algn="l"/>
              </a:tabLst>
            </a:pPr>
            <a:r>
              <a:rPr lang="en-GB" dirty="0" smtClean="0">
                <a:latin typeface="Consolas"/>
                <a:cs typeface="Consolas"/>
              </a:rPr>
              <a:t>for	(long j = 0; j &lt; </a:t>
            </a:r>
            <a:r>
              <a:rPr lang="en-GB" dirty="0" err="1" smtClean="0">
                <a:latin typeface="Consolas"/>
                <a:cs typeface="Consolas"/>
              </a:rPr>
              <a:t>Integer.MAX_VALUE</a:t>
            </a:r>
            <a:r>
              <a:rPr lang="en-GB" dirty="0" smtClean="0">
                <a:latin typeface="Consolas"/>
                <a:cs typeface="Consolas"/>
              </a:rPr>
              <a:t>;</a:t>
            </a:r>
            <a:r>
              <a:rPr lang="en-GB" spc="-5" dirty="0" smtClean="0">
                <a:latin typeface="Consolas"/>
                <a:cs typeface="Consolas"/>
              </a:rPr>
              <a:t> </a:t>
            </a:r>
            <a:r>
              <a:rPr lang="en-GB" dirty="0" err="1" smtClean="0">
                <a:latin typeface="Consolas"/>
                <a:cs typeface="Consolas"/>
              </a:rPr>
              <a:t>j++</a:t>
            </a:r>
            <a:r>
              <a:rPr lang="en-GB" dirty="0" smtClean="0">
                <a:latin typeface="Consolas"/>
                <a:cs typeface="Consolas"/>
              </a:rPr>
              <a:t>)</a:t>
            </a:r>
            <a:r>
              <a:rPr lang="en-GB" spc="-5" dirty="0" smtClean="0">
                <a:latin typeface="Consolas"/>
                <a:cs typeface="Consolas"/>
              </a:rPr>
              <a:t> </a:t>
            </a:r>
            <a:r>
              <a:rPr lang="en-GB" dirty="0" smtClean="0">
                <a:latin typeface="Consolas"/>
                <a:cs typeface="Consolas"/>
              </a:rPr>
              <a:t>sum	+=</a:t>
            </a:r>
            <a:r>
              <a:rPr lang="en-GB" spc="-100" dirty="0" smtClean="0">
                <a:latin typeface="Consolas"/>
                <a:cs typeface="Consolas"/>
              </a:rPr>
              <a:t> </a:t>
            </a:r>
            <a:r>
              <a:rPr lang="en-GB" dirty="0" smtClean="0">
                <a:latin typeface="Consolas"/>
                <a:cs typeface="Consolas"/>
              </a:rPr>
              <a:t>j;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sz="4000" spc="-100" dirty="0">
                <a:cs typeface="Calibri"/>
              </a:rPr>
              <a:t>Equivalent</a:t>
            </a:r>
            <a:r>
              <a:rPr lang="en-GB" sz="4000" spc="-210" dirty="0">
                <a:cs typeface="Calibri"/>
              </a:rPr>
              <a:t> </a:t>
            </a:r>
            <a:r>
              <a:rPr lang="en-GB" sz="4000" spc="-80" dirty="0">
                <a:cs typeface="Calibri"/>
              </a:rPr>
              <a:t>stream</a:t>
            </a:r>
            <a:r>
              <a:rPr lang="en-GB" sz="4000" spc="-390" dirty="0">
                <a:cs typeface="Calibri"/>
              </a:rPr>
              <a:t> </a:t>
            </a:r>
            <a:r>
              <a:rPr lang="en-GB" sz="4000" spc="-80" dirty="0">
                <a:cs typeface="Calibri"/>
              </a:rPr>
              <a:t>computation</a:t>
            </a:r>
            <a:r>
              <a:rPr lang="en-GB" sz="4000" spc="-420" dirty="0">
                <a:cs typeface="Calibri"/>
              </a:rPr>
              <a:t> </a:t>
            </a:r>
            <a:r>
              <a:rPr lang="en-GB" sz="4000" spc="-80" dirty="0">
                <a:cs typeface="Calibri"/>
              </a:rPr>
              <a:t>(1.5</a:t>
            </a:r>
            <a:r>
              <a:rPr lang="en-GB" sz="4000" spc="-170" dirty="0">
                <a:cs typeface="Calibri"/>
              </a:rPr>
              <a:t> </a:t>
            </a:r>
            <a:r>
              <a:rPr lang="en-GB" sz="4000" spc="-30" dirty="0">
                <a:cs typeface="Calibri"/>
              </a:rPr>
              <a:t>s)</a:t>
            </a:r>
            <a:endParaRPr lang="en-GB" sz="4000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59"/>
              </a:spcBef>
              <a:tabLst>
                <a:tab pos="1726564" algn="l"/>
                <a:tab pos="4799965" algn="l"/>
              </a:tabLst>
            </a:pPr>
            <a:r>
              <a:rPr lang="en-GB" dirty="0" smtClean="0">
                <a:latin typeface="Consolas"/>
                <a:cs typeface="Consolas"/>
              </a:rPr>
              <a:t>long</a:t>
            </a:r>
            <a:r>
              <a:rPr lang="en-GB" spc="-5" dirty="0" smtClean="0">
                <a:latin typeface="Consolas"/>
                <a:cs typeface="Consolas"/>
              </a:rPr>
              <a:t> </a:t>
            </a:r>
            <a:r>
              <a:rPr lang="en-GB" dirty="0" smtClean="0">
                <a:latin typeface="Consolas"/>
                <a:cs typeface="Consolas"/>
              </a:rPr>
              <a:t>sum	= </a:t>
            </a:r>
            <a:r>
              <a:rPr lang="en-GB" dirty="0" err="1" smtClean="0">
                <a:latin typeface="Consolas"/>
                <a:cs typeface="Consolas"/>
              </a:rPr>
              <a:t>LongStream.range</a:t>
            </a:r>
            <a:r>
              <a:rPr lang="en-GB" dirty="0" smtClean="0">
                <a:latin typeface="Consolas"/>
                <a:cs typeface="Consolas"/>
              </a:rPr>
              <a:t>(0,	</a:t>
            </a:r>
            <a:r>
              <a:rPr lang="en-GB" dirty="0" err="1" smtClean="0">
                <a:latin typeface="Consolas"/>
                <a:cs typeface="Consolas"/>
              </a:rPr>
              <a:t>Integer.MAX_VALUE</a:t>
            </a:r>
            <a:r>
              <a:rPr lang="en-GB" dirty="0" smtClean="0">
                <a:latin typeface="Consolas"/>
                <a:cs typeface="Consolas"/>
              </a:rPr>
              <a:t>).sum();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sz="4000" spc="-100" dirty="0">
                <a:cs typeface="Calibri"/>
              </a:rPr>
              <a:t>Equivalent </a:t>
            </a:r>
            <a:r>
              <a:rPr lang="en-GB" sz="4000" spc="-120" dirty="0">
                <a:cs typeface="Calibri"/>
              </a:rPr>
              <a:t>parallel </a:t>
            </a:r>
            <a:r>
              <a:rPr lang="en-GB" sz="4000" spc="-80" dirty="0">
                <a:cs typeface="Calibri"/>
              </a:rPr>
              <a:t>computation</a:t>
            </a:r>
            <a:r>
              <a:rPr lang="en-GB" sz="4000" spc="-550" dirty="0">
                <a:cs typeface="Calibri"/>
              </a:rPr>
              <a:t> </a:t>
            </a:r>
            <a:r>
              <a:rPr lang="en-GB" sz="4000" spc="-80" dirty="0">
                <a:cs typeface="Calibri"/>
              </a:rPr>
              <a:t>(.77 </a:t>
            </a:r>
            <a:r>
              <a:rPr lang="en-GB" sz="4000" spc="-30" dirty="0">
                <a:cs typeface="Calibri"/>
              </a:rPr>
              <a:t>s)</a:t>
            </a:r>
            <a:endParaRPr lang="en-GB" sz="4000" dirty="0">
              <a:cs typeface="Calibri"/>
            </a:endParaRPr>
          </a:p>
          <a:p>
            <a:pPr marL="762000" marR="2592070" indent="-292100">
              <a:lnSpc>
                <a:spcPct val="100000"/>
              </a:lnSpc>
              <a:spcBef>
                <a:spcPts val="459"/>
              </a:spcBef>
              <a:tabLst>
                <a:tab pos="1726564" algn="l"/>
              </a:tabLst>
            </a:pPr>
            <a:r>
              <a:rPr lang="en-GB" dirty="0" smtClean="0">
                <a:latin typeface="Consolas"/>
                <a:cs typeface="Consolas"/>
              </a:rPr>
              <a:t>long</a:t>
            </a:r>
            <a:r>
              <a:rPr lang="en-GB" spc="-5" dirty="0" smtClean="0">
                <a:latin typeface="Consolas"/>
                <a:cs typeface="Consolas"/>
              </a:rPr>
              <a:t> </a:t>
            </a:r>
            <a:r>
              <a:rPr lang="en-GB" dirty="0" smtClean="0">
                <a:latin typeface="Consolas"/>
                <a:cs typeface="Consolas"/>
              </a:rPr>
              <a:t>sum	=</a:t>
            </a:r>
            <a:r>
              <a:rPr lang="en-GB" spc="-100" dirty="0" smtClean="0">
                <a:latin typeface="Consolas"/>
                <a:cs typeface="Consolas"/>
              </a:rPr>
              <a:t> </a:t>
            </a:r>
            <a:r>
              <a:rPr lang="en-GB" dirty="0" err="1" smtClean="0">
                <a:latin typeface="Consolas"/>
                <a:cs typeface="Consolas"/>
              </a:rPr>
              <a:t>LongStream.range</a:t>
            </a:r>
            <a:r>
              <a:rPr lang="en-GB" dirty="0" smtClean="0">
                <a:latin typeface="Consolas"/>
                <a:cs typeface="Consolas"/>
              </a:rPr>
              <a:t>(0,  </a:t>
            </a:r>
            <a:r>
              <a:rPr lang="en-GB" dirty="0" err="1" smtClean="0">
                <a:latin typeface="Consolas"/>
                <a:cs typeface="Consolas"/>
              </a:rPr>
              <a:t>Integer.MAX_VALUE</a:t>
            </a:r>
            <a:r>
              <a:rPr lang="en-GB" dirty="0" smtClean="0">
                <a:latin typeface="Consolas"/>
                <a:cs typeface="Consolas"/>
              </a:rPr>
              <a:t>).parallel().sum();</a:t>
            </a: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sz="4000" spc="-85" dirty="0">
                <a:cs typeface="Calibri"/>
              </a:rPr>
              <a:t>Fastest</a:t>
            </a:r>
            <a:r>
              <a:rPr lang="en-GB" sz="4000" spc="-405" dirty="0">
                <a:cs typeface="Calibri"/>
              </a:rPr>
              <a:t> </a:t>
            </a:r>
            <a:r>
              <a:rPr lang="en-GB" sz="4000" spc="-100" dirty="0">
                <a:cs typeface="Calibri"/>
              </a:rPr>
              <a:t>handcrafted</a:t>
            </a:r>
            <a:r>
              <a:rPr lang="en-GB" sz="4000" spc="-310" dirty="0">
                <a:cs typeface="Calibri"/>
              </a:rPr>
              <a:t> </a:t>
            </a:r>
            <a:r>
              <a:rPr lang="en-GB" sz="4000" spc="-120" dirty="0">
                <a:cs typeface="Calibri"/>
              </a:rPr>
              <a:t>parallel</a:t>
            </a:r>
            <a:r>
              <a:rPr lang="en-GB" sz="4000" spc="35" dirty="0">
                <a:cs typeface="Calibri"/>
              </a:rPr>
              <a:t> </a:t>
            </a:r>
            <a:r>
              <a:rPr lang="en-GB" sz="4000" spc="-60" dirty="0">
                <a:cs typeface="Calibri"/>
              </a:rPr>
              <a:t>code</a:t>
            </a:r>
            <a:r>
              <a:rPr lang="en-GB" sz="4000" spc="-320" dirty="0">
                <a:cs typeface="Calibri"/>
              </a:rPr>
              <a:t> </a:t>
            </a:r>
            <a:r>
              <a:rPr lang="en-GB" sz="4000" dirty="0">
                <a:cs typeface="Calibri"/>
              </a:rPr>
              <a:t>I</a:t>
            </a:r>
            <a:r>
              <a:rPr lang="en-GB" sz="4000" spc="-235" dirty="0">
                <a:cs typeface="Calibri"/>
              </a:rPr>
              <a:t> </a:t>
            </a:r>
            <a:r>
              <a:rPr lang="en-GB" sz="4000" spc="-75" dirty="0">
                <a:cs typeface="Calibri"/>
              </a:rPr>
              <a:t>could</a:t>
            </a:r>
            <a:r>
              <a:rPr lang="en-GB" sz="4000" spc="-210" dirty="0">
                <a:cs typeface="Calibri"/>
              </a:rPr>
              <a:t> </a:t>
            </a:r>
            <a:r>
              <a:rPr lang="en-GB" sz="4000" spc="-85" dirty="0">
                <a:cs typeface="Calibri"/>
              </a:rPr>
              <a:t>write</a:t>
            </a:r>
            <a:r>
              <a:rPr lang="en-GB" sz="4000" spc="-225" dirty="0">
                <a:cs typeface="Calibri"/>
              </a:rPr>
              <a:t> </a:t>
            </a:r>
            <a:r>
              <a:rPr lang="en-GB" sz="4000" spc="-80" dirty="0">
                <a:cs typeface="Calibri"/>
              </a:rPr>
              <a:t>(.48</a:t>
            </a:r>
            <a:r>
              <a:rPr lang="en-GB" sz="4000" spc="-250" dirty="0">
                <a:cs typeface="Calibri"/>
              </a:rPr>
              <a:t> </a:t>
            </a:r>
            <a:r>
              <a:rPr lang="en-GB" sz="4000" spc="-30" dirty="0">
                <a:cs typeface="Calibri"/>
              </a:rPr>
              <a:t>s)</a:t>
            </a:r>
            <a:endParaRPr lang="en-GB" sz="4000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lang="en-GB" sz="3600" dirty="0" smtClean="0">
                <a:latin typeface="Arial"/>
                <a:cs typeface="Arial"/>
              </a:rPr>
              <a:t>– </a:t>
            </a:r>
            <a:r>
              <a:rPr lang="en-GB" sz="3600" spc="-50" dirty="0">
                <a:cs typeface="Calibri"/>
              </a:rPr>
              <a:t>You </a:t>
            </a:r>
            <a:r>
              <a:rPr lang="en-GB" sz="3600" spc="10" dirty="0">
                <a:cs typeface="Calibri"/>
              </a:rPr>
              <a:t>don't </a:t>
            </a:r>
            <a:r>
              <a:rPr lang="en-GB" sz="3600" spc="-10" dirty="0">
                <a:cs typeface="Calibri"/>
              </a:rPr>
              <a:t>want </a:t>
            </a:r>
            <a:r>
              <a:rPr lang="en-GB" sz="3600" spc="-20" dirty="0">
                <a:cs typeface="Calibri"/>
              </a:rPr>
              <a:t>to </a:t>
            </a:r>
            <a:r>
              <a:rPr lang="en-GB" sz="3600" dirty="0">
                <a:cs typeface="Calibri"/>
              </a:rPr>
              <a:t>see </a:t>
            </a:r>
            <a:r>
              <a:rPr lang="en-GB" sz="3600" spc="-5" dirty="0">
                <a:cs typeface="Calibri"/>
              </a:rPr>
              <a:t>the </a:t>
            </a:r>
            <a:r>
              <a:rPr lang="en-GB" sz="3600" spc="10" dirty="0">
                <a:cs typeface="Calibri"/>
              </a:rPr>
              <a:t>code. </a:t>
            </a:r>
            <a:r>
              <a:rPr lang="en-GB" sz="3600" spc="-5" dirty="0">
                <a:cs typeface="Calibri"/>
              </a:rPr>
              <a:t>It </a:t>
            </a:r>
            <a:r>
              <a:rPr lang="en-GB" sz="3600" dirty="0">
                <a:cs typeface="Calibri"/>
              </a:rPr>
              <a:t>took</a:t>
            </a:r>
            <a:r>
              <a:rPr lang="en-GB" sz="3600" spc="-270" dirty="0">
                <a:cs typeface="Calibri"/>
              </a:rPr>
              <a:t> </a:t>
            </a:r>
            <a:r>
              <a:rPr lang="en-GB" sz="3600" spc="15" dirty="0">
                <a:cs typeface="Calibri"/>
              </a:rPr>
              <a:t>hours.</a:t>
            </a:r>
            <a:endParaRPr lang="en-GB" sz="3600" dirty="0">
              <a:cs typeface="Calibri"/>
            </a:endParaRPr>
          </a:p>
          <a:p>
            <a:endParaRPr lang="en-GB" dirty="0"/>
          </a:p>
        </p:txBody>
      </p:sp>
      <p:sp>
        <p:nvSpPr>
          <p:cNvPr id="5" name="CustomShape 3"/>
          <p:cNvSpPr/>
          <p:nvPr/>
        </p:nvSpPr>
        <p:spPr>
          <a:xfrm>
            <a:off x="0" y="6522480"/>
            <a:ext cx="1219200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Java </a:t>
            </a:r>
            <a:r>
              <a:rPr lang="en-US" sz="2000" strike="noStrike" dirty="0" smtClean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best practices</a:t>
            </a:r>
            <a:endParaRPr sz="20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2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34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Concurrency &amp; </a:t>
            </a:r>
            <a:r>
              <a:rPr lang="en-US" dirty="0" err="1" smtClean="0">
                <a:solidFill>
                  <a:srgbClr val="00B0F0"/>
                </a:solidFill>
              </a:rPr>
              <a:t>Paralleism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0" y="1049864"/>
            <a:ext cx="5424927" cy="5260625"/>
          </a:xfrm>
          <a:prstGeom prst="roundRect">
            <a:avLst>
              <a:gd name="adj" fmla="val 46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mage result for distributed vs concurrency vs paralleli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" y="1468526"/>
            <a:ext cx="5288846" cy="443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5459101" y="1049864"/>
            <a:ext cx="2170026" cy="2580562"/>
          </a:xfrm>
          <a:prstGeom prst="roundRect">
            <a:avLst>
              <a:gd name="adj" fmla="val 46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 descr="Image result for parallelism and concurrency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67" y="1106309"/>
            <a:ext cx="1885243" cy="249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7674852" y="1541148"/>
            <a:ext cx="4466310" cy="4786273"/>
          </a:xfrm>
          <a:prstGeom prst="roundRect">
            <a:avLst>
              <a:gd name="adj" fmla="val 46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concurrency vs sequ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91" y="1676505"/>
            <a:ext cx="4260158" cy="453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5462574" y="3685111"/>
            <a:ext cx="2170026" cy="2614429"/>
          </a:xfrm>
          <a:prstGeom prst="roundRect">
            <a:avLst>
              <a:gd name="adj" fmla="val 46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Image result for parallelism and concurrency ti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64" y="3745164"/>
            <a:ext cx="2061370" cy="249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stomShape 3"/>
          <p:cNvSpPr/>
          <p:nvPr/>
        </p:nvSpPr>
        <p:spPr>
          <a:xfrm>
            <a:off x="0" y="6522480"/>
            <a:ext cx="1219200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Java </a:t>
            </a:r>
            <a:r>
              <a:rPr lang="en-US" sz="2000" strike="noStrike" dirty="0" smtClean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best practices</a:t>
            </a:r>
            <a:endParaRPr sz="20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950404" y="1828852"/>
            <a:ext cx="4933760" cy="4704535"/>
          </a:xfrm>
          <a:prstGeom prst="roundRect">
            <a:avLst>
              <a:gd name="adj" fmla="val 6245"/>
            </a:avLst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4402786" y="1420267"/>
            <a:ext cx="7600583" cy="4224528"/>
          </a:xfrm>
          <a:prstGeom prst="roundRect">
            <a:avLst>
              <a:gd name="adj" fmla="val 6245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92D050"/>
                </a:solidFill>
              </a:rPr>
              <a:t>Parallel streams</a:t>
            </a:r>
            <a:br>
              <a:rPr lang="en-GB" b="1" dirty="0">
                <a:solidFill>
                  <a:srgbClr val="92D050"/>
                </a:solidFill>
              </a:rPr>
            </a:b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97430"/>
            <a:ext cx="9720073" cy="402336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private void </a:t>
            </a:r>
            <a:r>
              <a:rPr lang="en-GB" dirty="0" err="1" smtClean="0">
                <a:solidFill>
                  <a:srgbClr val="FF0000"/>
                </a:solidFill>
              </a:rPr>
              <a:t>performParallel</a:t>
            </a:r>
            <a:r>
              <a:rPr lang="en-GB" dirty="0">
                <a:solidFill>
                  <a:srgbClr val="FF0000"/>
                </a:solidFill>
              </a:rPr>
              <a:t>() {</a:t>
            </a:r>
          </a:p>
          <a:p>
            <a:r>
              <a:rPr lang="en-GB" dirty="0">
                <a:solidFill>
                  <a:srgbClr val="FF0000"/>
                </a:solidFill>
              </a:rPr>
              <a:t> </a:t>
            </a:r>
          </a:p>
          <a:p>
            <a:r>
              <a:rPr lang="en-GB" dirty="0">
                <a:solidFill>
                  <a:srgbClr val="FF0000"/>
                </a:solidFill>
              </a:rPr>
              <a:t>  trades</a:t>
            </a:r>
          </a:p>
          <a:p>
            <a:r>
              <a:rPr lang="en-GB" dirty="0">
                <a:solidFill>
                  <a:srgbClr val="FF0000"/>
                </a:solidFill>
              </a:rPr>
              <a:t> </a:t>
            </a:r>
          </a:p>
          <a:p>
            <a:r>
              <a:rPr lang="en-GB" dirty="0">
                <a:solidFill>
                  <a:srgbClr val="FF0000"/>
                </a:solidFill>
              </a:rPr>
              <a:t>   .stream()</a:t>
            </a:r>
          </a:p>
          <a:p>
            <a:r>
              <a:rPr lang="en-GB" dirty="0">
                <a:solidFill>
                  <a:srgbClr val="FF0000"/>
                </a:solidFill>
              </a:rPr>
              <a:t> </a:t>
            </a:r>
          </a:p>
          <a:p>
            <a:r>
              <a:rPr lang="en-GB" dirty="0">
                <a:solidFill>
                  <a:srgbClr val="FF0000"/>
                </a:solidFill>
              </a:rPr>
              <a:t>   .parallel().</a:t>
            </a:r>
            <a:r>
              <a:rPr lang="en-GB" dirty="0" err="1">
                <a:solidFill>
                  <a:srgbClr val="FF0000"/>
                </a:solidFill>
              </a:rPr>
              <a:t>forEach</a:t>
            </a:r>
            <a:r>
              <a:rPr lang="en-GB" dirty="0">
                <a:solidFill>
                  <a:srgbClr val="FF0000"/>
                </a:solidFill>
              </a:rPr>
              <a:t>(t-</a:t>
            </a:r>
            <a:r>
              <a:rPr lang="en-GB" dirty="0" smtClean="0">
                <a:solidFill>
                  <a:srgbClr val="FF0000"/>
                </a:solidFill>
              </a:rPr>
              <a:t>&gt;</a:t>
            </a:r>
            <a:r>
              <a:rPr lang="en-GB" dirty="0" err="1" smtClean="0">
                <a:solidFill>
                  <a:srgbClr val="FF0000"/>
                </a:solidFill>
              </a:rPr>
              <a:t>actSomething</a:t>
            </a:r>
            <a:r>
              <a:rPr lang="en-GB" dirty="0" smtClean="0">
                <a:solidFill>
                  <a:srgbClr val="FF0000"/>
                </a:solidFill>
              </a:rPr>
              <a:t>(t</a:t>
            </a:r>
            <a:r>
              <a:rPr lang="en-GB" dirty="0">
                <a:solidFill>
                  <a:srgbClr val="FF0000"/>
                </a:solidFill>
              </a:rPr>
              <a:t>) );</a:t>
            </a:r>
          </a:p>
          <a:p>
            <a:r>
              <a:rPr lang="en-GB" dirty="0">
                <a:solidFill>
                  <a:srgbClr val="FF0000"/>
                </a:solidFill>
              </a:rPr>
              <a:t> </a:t>
            </a:r>
          </a:p>
          <a:p>
            <a:r>
              <a:rPr lang="en-GB" dirty="0">
                <a:solidFill>
                  <a:srgbClr val="FF0000"/>
                </a:solidFill>
              </a:rPr>
              <a:t>}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5571" y="1420267"/>
            <a:ext cx="73264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Distributing and performing parallel operations on </a:t>
            </a:r>
            <a:r>
              <a:rPr lang="en-GB" dirty="0" smtClean="0">
                <a:solidFill>
                  <a:srgbClr val="00B0F0"/>
                </a:solidFill>
              </a:rPr>
              <a:t>collections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Java 8 uses parallel streams to partition streams into smaller sub-tasks, </a:t>
            </a:r>
          </a:p>
          <a:p>
            <a:r>
              <a:rPr lang="en-GB" dirty="0">
                <a:solidFill>
                  <a:srgbClr val="00B0F0"/>
                </a:solidFill>
              </a:rPr>
              <a:t>and distributes them onto multi-core processors where they are joined up with </a:t>
            </a:r>
          </a:p>
          <a:p>
            <a:r>
              <a:rPr lang="en-GB" dirty="0">
                <a:solidFill>
                  <a:srgbClr val="00B0F0"/>
                </a:solidFill>
              </a:rPr>
              <a:t>the aggregated sum. Implementing parallelism on multi-cores is now just a </a:t>
            </a:r>
          </a:p>
          <a:p>
            <a:r>
              <a:rPr lang="en-GB" dirty="0">
                <a:solidFill>
                  <a:srgbClr val="00B0F0"/>
                </a:solidFill>
              </a:rPr>
              <a:t>matter of invoking a parallel command on the stream itself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5933" y="3423709"/>
            <a:ext cx="71322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By adding a parallel() method to the stream, we are asking the </a:t>
            </a:r>
          </a:p>
          <a:p>
            <a:r>
              <a:rPr lang="en-GB" dirty="0">
                <a:solidFill>
                  <a:srgbClr val="00B0F0"/>
                </a:solidFill>
              </a:rPr>
              <a:t>library to deal with the complexities of threading. </a:t>
            </a:r>
          </a:p>
          <a:p>
            <a:r>
              <a:rPr lang="en-GB" dirty="0">
                <a:solidFill>
                  <a:srgbClr val="00B0F0"/>
                </a:solidFill>
              </a:rPr>
              <a:t>The library will take charge and control the process of forking out the tasks </a:t>
            </a:r>
          </a:p>
          <a:p>
            <a:r>
              <a:rPr lang="en-GB" dirty="0">
                <a:solidFill>
                  <a:srgbClr val="00B0F0"/>
                </a:solidFill>
              </a:rPr>
              <a:t>by utilizing and running the operations at the same time on all cores using </a:t>
            </a:r>
          </a:p>
          <a:p>
            <a:r>
              <a:rPr lang="en-GB" dirty="0">
                <a:solidFill>
                  <a:srgbClr val="00B0F0"/>
                </a:solidFill>
              </a:rPr>
              <a:t>whatever strategy it can find.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604522" y="6270354"/>
            <a:ext cx="9527823" cy="516525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274064" y="6325898"/>
            <a:ext cx="10188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b="1" dirty="0">
                <a:solidFill>
                  <a:srgbClr val="00B050"/>
                </a:solidFill>
                <a:latin typeface="Georgia" panose="02040502050405020303" pitchFamily="18" charset="0"/>
              </a:rPr>
              <a:t>https://docs.oracle.com/javase/tutorial/collections/streams/parallelism.html</a:t>
            </a:r>
          </a:p>
        </p:txBody>
      </p:sp>
    </p:spTree>
    <p:extLst>
      <p:ext uri="{BB962C8B-B14F-4D97-AF65-F5344CB8AC3E}">
        <p14:creationId xmlns:p14="http://schemas.microsoft.com/office/powerpoint/2010/main" val="174076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69479" y="1658408"/>
            <a:ext cx="11089146" cy="5199592"/>
          </a:xfrm>
          <a:prstGeom prst="roundRect">
            <a:avLst>
              <a:gd name="adj" fmla="val 73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92D050"/>
                </a:solidFill>
              </a:rPr>
              <a:t>ParallelISM</a:t>
            </a:r>
            <a:r>
              <a:rPr lang="en-GB" b="1" dirty="0" smtClean="0">
                <a:solidFill>
                  <a:srgbClr val="92D050"/>
                </a:solidFill>
              </a:rPr>
              <a:t> </a:t>
            </a:r>
            <a:r>
              <a:rPr lang="en-GB" b="1" dirty="0">
                <a:solidFill>
                  <a:srgbClr val="92D050"/>
                </a:solidFill>
              </a:rPr>
              <a:t>streams</a:t>
            </a:r>
            <a:br>
              <a:rPr lang="en-GB" b="1" dirty="0">
                <a:solidFill>
                  <a:srgbClr val="92D050"/>
                </a:solidFill>
              </a:rPr>
            </a:b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479" y="1801283"/>
            <a:ext cx="822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Create </a:t>
            </a:r>
            <a:r>
              <a:rPr lang="en-GB" dirty="0">
                <a:solidFill>
                  <a:srgbClr val="FF0000"/>
                </a:solidFill>
              </a:rPr>
              <a:t>streams and then transform them using three widely used </a:t>
            </a:r>
            <a:r>
              <a:rPr lang="en-GB" dirty="0" smtClean="0">
                <a:solidFill>
                  <a:srgbClr val="FF0000"/>
                </a:solidFill>
              </a:rPr>
              <a:t>higher-order algorithms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9219" name="Picture 3" descr="Image result for map reduce 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88" y="2307658"/>
            <a:ext cx="5003875" cy="444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764" y="2307659"/>
            <a:ext cx="5277384" cy="2532698"/>
          </a:xfrm>
          <a:prstGeom prst="rect">
            <a:avLst/>
          </a:prstGeom>
        </p:spPr>
      </p:pic>
      <p:pic>
        <p:nvPicPr>
          <p:cNvPr id="9221" name="Picture 5" descr="Image result for map reduce cloud comput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764" y="4793341"/>
            <a:ext cx="3736940" cy="206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48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01891" y="1958067"/>
            <a:ext cx="6529588" cy="4199846"/>
          </a:xfrm>
          <a:prstGeom prst="roundRect">
            <a:avLst>
              <a:gd name="adj" fmla="val 886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34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Running a Sequential Code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Executable Machine instructions to be performed </a:t>
            </a:r>
          </a:p>
          <a:p>
            <a:pPr marL="0" indent="0">
              <a:buNone/>
            </a:pPr>
            <a:r>
              <a:rPr lang="en-GB" dirty="0" smtClean="0"/>
              <a:t>• Program counter Next instruction to be executed </a:t>
            </a:r>
          </a:p>
          <a:p>
            <a:pPr marL="0" indent="0">
              <a:buNone/>
            </a:pPr>
            <a:r>
              <a:rPr lang="en-GB" dirty="0" smtClean="0"/>
              <a:t>• Stack Current variable definitions </a:t>
            </a:r>
          </a:p>
          <a:p>
            <a:pPr marL="0" indent="0">
              <a:buNone/>
            </a:pPr>
            <a:r>
              <a:rPr lang="en-GB" dirty="0" smtClean="0"/>
              <a:t>• Heap Dynamically allocated data structures </a:t>
            </a:r>
          </a:p>
          <a:p>
            <a:pPr marL="0" indent="0">
              <a:buNone/>
            </a:pPr>
            <a:r>
              <a:rPr lang="en-GB" dirty="0" smtClean="0"/>
              <a:t>• Control flow Sequence of instructions performed </a:t>
            </a:r>
          </a:p>
          <a:p>
            <a:pPr marL="0" indent="0">
              <a:buNone/>
            </a:pPr>
            <a:r>
              <a:rPr lang="en-GB" dirty="0" smtClean="0"/>
              <a:t>during an execution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452" y="1528572"/>
            <a:ext cx="4316660" cy="5101507"/>
          </a:xfrm>
          <a:prstGeom prst="rect">
            <a:avLst/>
          </a:prstGeom>
        </p:spPr>
      </p:pic>
      <p:sp>
        <p:nvSpPr>
          <p:cNvPr id="5" name="CustomShape 3"/>
          <p:cNvSpPr/>
          <p:nvPr/>
        </p:nvSpPr>
        <p:spPr>
          <a:xfrm>
            <a:off x="0" y="6522480"/>
            <a:ext cx="1219200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Java </a:t>
            </a:r>
            <a:r>
              <a:rPr lang="en-US" sz="2000" strike="noStrike" dirty="0" smtClean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best practices</a:t>
            </a:r>
            <a:endParaRPr sz="20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01891" y="1958067"/>
            <a:ext cx="6529588" cy="4199846"/>
          </a:xfrm>
          <a:prstGeom prst="roundRect">
            <a:avLst>
              <a:gd name="adj" fmla="val 886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029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Java Memory Model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Stack </a:t>
            </a:r>
          </a:p>
          <a:p>
            <a:pPr lvl="1"/>
            <a:r>
              <a:rPr lang="en-GB" dirty="0" smtClean="0"/>
              <a:t>Local variables </a:t>
            </a:r>
          </a:p>
          <a:p>
            <a:pPr lvl="1"/>
            <a:r>
              <a:rPr lang="en-GB" dirty="0" smtClean="0"/>
              <a:t>Method parameters </a:t>
            </a:r>
          </a:p>
          <a:p>
            <a:pPr marL="0" indent="0">
              <a:buNone/>
            </a:pPr>
            <a:r>
              <a:rPr lang="en-GB" dirty="0" smtClean="0"/>
              <a:t>• Heap </a:t>
            </a:r>
          </a:p>
          <a:p>
            <a:pPr lvl="1"/>
            <a:r>
              <a:rPr lang="en-GB" dirty="0" smtClean="0"/>
              <a:t>Objects! </a:t>
            </a:r>
          </a:p>
          <a:p>
            <a:pPr lvl="1"/>
            <a:r>
              <a:rPr lang="en-GB" dirty="0" smtClean="0"/>
              <a:t>Every call to new allocates space on heap </a:t>
            </a:r>
          </a:p>
          <a:p>
            <a:r>
              <a:rPr lang="en-GB" dirty="0" smtClean="0"/>
              <a:t>Class-typed variables reference heap or null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862" y="1709738"/>
            <a:ext cx="3190875" cy="4467225"/>
          </a:xfrm>
          <a:prstGeom prst="rect">
            <a:avLst/>
          </a:prstGeom>
        </p:spPr>
      </p:pic>
      <p:sp>
        <p:nvSpPr>
          <p:cNvPr id="5" name="CustomShape 3"/>
          <p:cNvSpPr/>
          <p:nvPr/>
        </p:nvSpPr>
        <p:spPr>
          <a:xfrm>
            <a:off x="0" y="6522480"/>
            <a:ext cx="1219200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Java </a:t>
            </a:r>
            <a:r>
              <a:rPr lang="en-US" sz="2000" strike="noStrike" dirty="0" smtClean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best practices</a:t>
            </a:r>
            <a:endParaRPr sz="20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01891" y="1958067"/>
            <a:ext cx="6529588" cy="4199846"/>
          </a:xfrm>
          <a:prstGeom prst="roundRect">
            <a:avLst>
              <a:gd name="adj" fmla="val 886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0292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00B0F0"/>
                </a:solidFill>
              </a:rPr>
              <a:t>Concurrent Programs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Multiple control flows! </a:t>
            </a:r>
          </a:p>
          <a:p>
            <a:pPr marL="0" indent="0">
              <a:buNone/>
            </a:pPr>
            <a:r>
              <a:rPr lang="en-GB" dirty="0" smtClean="0"/>
              <a:t>• Programs with multiple control flows can be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– Concurrent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– Parallel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– Distributed </a:t>
            </a:r>
          </a:p>
          <a:p>
            <a:pPr marL="0" indent="0">
              <a:buNone/>
            </a:pPr>
            <a:r>
              <a:rPr lang="en-GB" dirty="0" smtClean="0"/>
              <a:t>• Control flows are either </a:t>
            </a:r>
          </a:p>
          <a:p>
            <a:pPr marL="0" indent="0">
              <a:buNone/>
            </a:pPr>
            <a:r>
              <a:rPr lang="en-GB" dirty="0" smtClean="0"/>
              <a:t>	– Processes </a:t>
            </a:r>
          </a:p>
          <a:p>
            <a:pPr marL="0" indent="0">
              <a:buNone/>
            </a:pPr>
            <a:r>
              <a:rPr lang="en-GB" dirty="0" smtClean="0"/>
              <a:t>	– Threads</a:t>
            </a:r>
            <a:endParaRPr lang="en-GB" dirty="0"/>
          </a:p>
        </p:txBody>
      </p:sp>
      <p:sp>
        <p:nvSpPr>
          <p:cNvPr id="4" name="CustomShape 3"/>
          <p:cNvSpPr/>
          <p:nvPr/>
        </p:nvSpPr>
        <p:spPr>
          <a:xfrm>
            <a:off x="0" y="6522480"/>
            <a:ext cx="1219200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Java </a:t>
            </a:r>
            <a:r>
              <a:rPr lang="en-US" sz="2000" strike="noStrike" dirty="0" smtClean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best practices</a:t>
            </a:r>
            <a:endParaRPr sz="20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5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4702" y="1428101"/>
            <a:ext cx="10856735" cy="4215462"/>
          </a:xfrm>
          <a:prstGeom prst="roundRect">
            <a:avLst>
              <a:gd name="adj" fmla="val 886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r>
              <a:rPr lang="en-GB" spc="-10" dirty="0" smtClean="0">
                <a:solidFill>
                  <a:srgbClr val="00B0F0"/>
                </a:solidFill>
              </a:rPr>
              <a:t>Concurrent</a:t>
            </a:r>
            <a:r>
              <a:rPr lang="en-GB" spc="80" dirty="0" smtClean="0">
                <a:solidFill>
                  <a:srgbClr val="00B0F0"/>
                </a:solidFill>
              </a:rPr>
              <a:t> </a:t>
            </a:r>
            <a:r>
              <a:rPr lang="en-GB" dirty="0" smtClean="0">
                <a:solidFill>
                  <a:srgbClr val="00B0F0"/>
                </a:solidFill>
              </a:rPr>
              <a:t>Collections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897610" y="1534089"/>
            <a:ext cx="7084059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Provide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high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performance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scalability</a:t>
            </a:r>
            <a:endParaRPr sz="3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graphicFrame>
        <p:nvGraphicFramePr>
          <p:cNvPr id="5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894182"/>
              </p:ext>
            </p:extLst>
          </p:nvPr>
        </p:nvGraphicFramePr>
        <p:xfrm>
          <a:off x="897610" y="2386013"/>
          <a:ext cx="10003753" cy="2347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1219"/>
                <a:gridCol w="5682534"/>
              </a:tblGrid>
              <a:tr h="51860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Unsynchronized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Concurrent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HashMap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ConcurrentHashMap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HashSet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ConcurrentHashSet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TreeMap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ConcurrentSkipListMap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TreeSet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ConcurrentSkipListSet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6" name="CustomShape 3"/>
          <p:cNvSpPr/>
          <p:nvPr/>
        </p:nvSpPr>
        <p:spPr>
          <a:xfrm>
            <a:off x="0" y="6522480"/>
            <a:ext cx="1219200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Java </a:t>
            </a:r>
            <a:r>
              <a:rPr lang="en-US" sz="2000" strike="noStrike" dirty="0" smtClean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best practices</a:t>
            </a:r>
            <a:endParaRPr sz="20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5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>
                <a:solidFill>
                  <a:srgbClr val="FF0000"/>
                </a:solidFill>
              </a:rPr>
              <a:t>Parallelism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098" name="Picture 2" descr="Image result for oracle java 8 paralleli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5" y="1714499"/>
            <a:ext cx="8378825" cy="471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721" y="585216"/>
            <a:ext cx="4558863" cy="1810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25310" y="2344929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Java 8 Lambda/Streams</a:t>
            </a:r>
            <a:endParaRPr lang="en-GB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0" y="6522480"/>
            <a:ext cx="1219200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Java </a:t>
            </a:r>
            <a:r>
              <a:rPr lang="en-US" sz="2000" strike="noStrike" dirty="0" smtClean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best practices</a:t>
            </a:r>
            <a:endParaRPr sz="20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9595" y="4687317"/>
            <a:ext cx="1952625" cy="17662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596" y="2732420"/>
            <a:ext cx="19526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01891" y="1958067"/>
            <a:ext cx="10228084" cy="4199846"/>
          </a:xfrm>
          <a:prstGeom prst="roundRect">
            <a:avLst>
              <a:gd name="adj" fmla="val 886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" dirty="0" smtClean="0">
                <a:solidFill>
                  <a:schemeClr val="tx2"/>
                </a:solidFill>
              </a:rPr>
              <a:t>Function </a:t>
            </a:r>
            <a:r>
              <a:rPr lang="en-GB" spc="10" dirty="0" smtClean="0">
                <a:solidFill>
                  <a:schemeClr val="tx2"/>
                </a:solidFill>
              </a:rPr>
              <a:t>objects </a:t>
            </a:r>
            <a:r>
              <a:rPr lang="en-GB" spc="-5" dirty="0" smtClean="0">
                <a:solidFill>
                  <a:schemeClr val="tx2"/>
                </a:solidFill>
              </a:rPr>
              <a:t>in </a:t>
            </a:r>
            <a:r>
              <a:rPr lang="en-GB" spc="-55" dirty="0" smtClean="0">
                <a:solidFill>
                  <a:schemeClr val="tx2"/>
                </a:solidFill>
              </a:rPr>
              <a:t>Java</a:t>
            </a:r>
            <a:r>
              <a:rPr lang="en-GB" spc="-15" dirty="0" smtClean="0">
                <a:solidFill>
                  <a:schemeClr val="tx2"/>
                </a:solidFill>
              </a:rPr>
              <a:t> </a:t>
            </a:r>
            <a:r>
              <a:rPr lang="en-GB" dirty="0" smtClean="0">
                <a:solidFill>
                  <a:schemeClr val="tx2"/>
                </a:solidFill>
              </a:rPr>
              <a:t>5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0" marR="5080" indent="-495300">
              <a:lnSpc>
                <a:spcPct val="121500"/>
              </a:lnSpc>
            </a:pPr>
            <a:r>
              <a:rPr lang="en-GB" dirty="0" err="1" smtClean="0">
                <a:latin typeface="Consolas"/>
                <a:cs typeface="Consolas"/>
              </a:rPr>
              <a:t>Arrays.sort</a:t>
            </a:r>
            <a:r>
              <a:rPr lang="en-GB" dirty="0" smtClean="0">
                <a:latin typeface="Consolas"/>
                <a:cs typeface="Consolas"/>
              </a:rPr>
              <a:t>(words, </a:t>
            </a:r>
            <a:r>
              <a:rPr lang="en-GB" spc="20" dirty="0" smtClean="0">
                <a:solidFill>
                  <a:srgbClr val="3333CC"/>
                </a:solidFill>
                <a:latin typeface="Consolas"/>
                <a:cs typeface="Consolas"/>
              </a:rPr>
              <a:t>new </a:t>
            </a:r>
            <a:r>
              <a:rPr lang="en-GB" spc="5" dirty="0" smtClean="0">
                <a:solidFill>
                  <a:srgbClr val="3333CC"/>
                </a:solidFill>
                <a:latin typeface="Consolas"/>
                <a:cs typeface="Consolas"/>
              </a:rPr>
              <a:t>Comparator&lt;String&gt;()</a:t>
            </a:r>
            <a:r>
              <a:rPr lang="en-GB" spc="-170" dirty="0" smtClean="0">
                <a:solidFill>
                  <a:srgbClr val="3333CC"/>
                </a:solidFill>
                <a:latin typeface="Consolas"/>
                <a:cs typeface="Consolas"/>
              </a:rPr>
              <a:t> </a:t>
            </a:r>
            <a:r>
              <a:rPr lang="en-GB" dirty="0" smtClean="0">
                <a:solidFill>
                  <a:srgbClr val="3333CC"/>
                </a:solidFill>
                <a:latin typeface="Consolas"/>
                <a:cs typeface="Consolas"/>
              </a:rPr>
              <a:t>{  public </a:t>
            </a:r>
            <a:r>
              <a:rPr lang="en-GB" spc="-15" dirty="0" err="1" smtClean="0">
                <a:solidFill>
                  <a:srgbClr val="3333CC"/>
                </a:solidFill>
                <a:latin typeface="Consolas"/>
                <a:cs typeface="Consolas"/>
              </a:rPr>
              <a:t>int</a:t>
            </a:r>
            <a:r>
              <a:rPr lang="en-GB" spc="-15" dirty="0" smtClean="0">
                <a:solidFill>
                  <a:srgbClr val="3333CC"/>
                </a:solidFill>
                <a:latin typeface="Consolas"/>
                <a:cs typeface="Consolas"/>
              </a:rPr>
              <a:t> </a:t>
            </a:r>
            <a:r>
              <a:rPr lang="en-GB" dirty="0" smtClean="0">
                <a:solidFill>
                  <a:srgbClr val="3333CC"/>
                </a:solidFill>
                <a:latin typeface="Consolas"/>
                <a:cs typeface="Consolas"/>
              </a:rPr>
              <a:t>compare(String </a:t>
            </a:r>
            <a:r>
              <a:rPr lang="en-GB" spc="-15" dirty="0" smtClean="0">
                <a:solidFill>
                  <a:srgbClr val="3333CC"/>
                </a:solidFill>
                <a:latin typeface="Consolas"/>
                <a:cs typeface="Consolas"/>
              </a:rPr>
              <a:t>s1, </a:t>
            </a:r>
            <a:r>
              <a:rPr lang="en-GB" dirty="0" smtClean="0">
                <a:solidFill>
                  <a:srgbClr val="3333CC"/>
                </a:solidFill>
                <a:latin typeface="Consolas"/>
                <a:cs typeface="Consolas"/>
              </a:rPr>
              <a:t>String </a:t>
            </a:r>
            <a:r>
              <a:rPr lang="en-GB" spc="20" dirty="0" smtClean="0">
                <a:solidFill>
                  <a:srgbClr val="3333CC"/>
                </a:solidFill>
                <a:latin typeface="Consolas"/>
                <a:cs typeface="Consolas"/>
              </a:rPr>
              <a:t>s2)</a:t>
            </a:r>
            <a:r>
              <a:rPr lang="en-GB" spc="135" dirty="0" smtClean="0">
                <a:solidFill>
                  <a:srgbClr val="3333CC"/>
                </a:solidFill>
                <a:latin typeface="Consolas"/>
                <a:cs typeface="Consolas"/>
              </a:rPr>
              <a:t> </a:t>
            </a:r>
            <a:r>
              <a:rPr lang="en-GB" dirty="0" smtClean="0">
                <a:solidFill>
                  <a:srgbClr val="3333CC"/>
                </a:solidFill>
                <a:latin typeface="Consolas"/>
                <a:cs typeface="Consolas"/>
              </a:rPr>
              <a:t>{</a:t>
            </a:r>
            <a:endParaRPr lang="en-GB" dirty="0" smtClean="0">
              <a:latin typeface="Consolas"/>
              <a:cs typeface="Consolas"/>
            </a:endParaRPr>
          </a:p>
          <a:p>
            <a:pPr marL="1180465">
              <a:lnSpc>
                <a:spcPct val="100000"/>
              </a:lnSpc>
              <a:spcBef>
                <a:spcPts val="620"/>
              </a:spcBef>
            </a:pPr>
            <a:r>
              <a:rPr lang="en-GB" dirty="0" smtClean="0">
                <a:solidFill>
                  <a:srgbClr val="3333CC"/>
                </a:solidFill>
                <a:latin typeface="Consolas"/>
                <a:cs typeface="Consolas"/>
              </a:rPr>
              <a:t>return s1.length() -</a:t>
            </a:r>
            <a:r>
              <a:rPr lang="en-GB" spc="15" dirty="0" smtClean="0">
                <a:solidFill>
                  <a:srgbClr val="3333CC"/>
                </a:solidFill>
                <a:latin typeface="Consolas"/>
                <a:cs typeface="Consolas"/>
              </a:rPr>
              <a:t> </a:t>
            </a:r>
            <a:r>
              <a:rPr lang="en-GB" dirty="0" smtClean="0">
                <a:solidFill>
                  <a:srgbClr val="3333CC"/>
                </a:solidFill>
                <a:latin typeface="Consolas"/>
                <a:cs typeface="Consolas"/>
              </a:rPr>
              <a:t>s2.length();</a:t>
            </a:r>
            <a:endParaRPr lang="en-GB" dirty="0" smtClean="0">
              <a:latin typeface="Consolas"/>
              <a:cs typeface="Consolas"/>
            </a:endParaRPr>
          </a:p>
          <a:p>
            <a:pPr marL="508000">
              <a:lnSpc>
                <a:spcPct val="100000"/>
              </a:lnSpc>
              <a:spcBef>
                <a:spcPts val="520"/>
              </a:spcBef>
            </a:pPr>
            <a:r>
              <a:rPr lang="en-GB" dirty="0" smtClean="0">
                <a:solidFill>
                  <a:srgbClr val="3333CC"/>
                </a:solidFill>
                <a:latin typeface="Consolas"/>
                <a:cs typeface="Consolas"/>
              </a:rPr>
              <a:t>}</a:t>
            </a:r>
            <a:endParaRPr lang="en-GB" dirty="0" smtClean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lang="en-GB" spc="-20" dirty="0" smtClean="0">
                <a:solidFill>
                  <a:srgbClr val="3333CC"/>
                </a:solidFill>
                <a:latin typeface="Consolas"/>
                <a:cs typeface="Consolas"/>
              </a:rPr>
              <a:t>}</a:t>
            </a:r>
            <a:r>
              <a:rPr lang="en-GB" spc="-20" dirty="0" smtClean="0">
                <a:latin typeface="Consolas"/>
                <a:cs typeface="Consolas"/>
              </a:rPr>
              <a:t>);</a:t>
            </a:r>
            <a:endParaRPr lang="en-GB" dirty="0" smtClean="0">
              <a:latin typeface="Consolas"/>
              <a:cs typeface="Consolas"/>
            </a:endParaRPr>
          </a:p>
          <a:p>
            <a:endParaRPr lang="en-GB" dirty="0"/>
          </a:p>
        </p:txBody>
      </p:sp>
      <p:sp>
        <p:nvSpPr>
          <p:cNvPr id="4" name="CustomShape 3"/>
          <p:cNvSpPr/>
          <p:nvPr/>
        </p:nvSpPr>
        <p:spPr>
          <a:xfrm>
            <a:off x="0" y="6522480"/>
            <a:ext cx="1219200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Java </a:t>
            </a:r>
            <a:r>
              <a:rPr lang="en-US" sz="2000" strike="noStrike" dirty="0" smtClean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best practices</a:t>
            </a:r>
            <a:endParaRPr sz="20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01890" y="1958067"/>
            <a:ext cx="10385247" cy="4199846"/>
          </a:xfrm>
          <a:prstGeom prst="roundRect">
            <a:avLst>
              <a:gd name="adj" fmla="val 886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" dirty="0" smtClean="0">
                <a:solidFill>
                  <a:schemeClr val="tx2"/>
                </a:solidFill>
              </a:rPr>
              <a:t>Function </a:t>
            </a:r>
            <a:r>
              <a:rPr lang="en-GB" spc="10" dirty="0" smtClean="0">
                <a:solidFill>
                  <a:schemeClr val="tx2"/>
                </a:solidFill>
              </a:rPr>
              <a:t>objects </a:t>
            </a:r>
            <a:r>
              <a:rPr lang="en-GB" spc="-5" dirty="0" smtClean="0">
                <a:solidFill>
                  <a:schemeClr val="tx2"/>
                </a:solidFill>
              </a:rPr>
              <a:t>in </a:t>
            </a:r>
            <a:r>
              <a:rPr lang="en-GB" spc="-55" dirty="0" smtClean="0">
                <a:solidFill>
                  <a:schemeClr val="tx2"/>
                </a:solidFill>
              </a:rPr>
              <a:t>Java</a:t>
            </a:r>
            <a:r>
              <a:rPr lang="en-GB" spc="-15" dirty="0" smtClean="0">
                <a:solidFill>
                  <a:schemeClr val="tx2"/>
                </a:solidFill>
              </a:rPr>
              <a:t> </a:t>
            </a:r>
            <a:r>
              <a:rPr lang="en-GB" dirty="0" smtClean="0">
                <a:solidFill>
                  <a:schemeClr val="tx2"/>
                </a:solidFill>
              </a:rPr>
              <a:t>8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z="2600" spc="-10" dirty="0" err="1" smtClean="0">
                <a:latin typeface="Consolas"/>
                <a:cs typeface="Consolas"/>
              </a:rPr>
              <a:t>Arrays.sort</a:t>
            </a:r>
            <a:r>
              <a:rPr lang="en-GB" sz="2600" spc="-10" dirty="0" smtClean="0">
                <a:latin typeface="Consolas"/>
                <a:cs typeface="Consolas"/>
              </a:rPr>
              <a:t>(words,</a:t>
            </a:r>
            <a:endParaRPr lang="en-GB" sz="2600" dirty="0" smtClean="0">
              <a:latin typeface="Consolas"/>
              <a:cs typeface="Consolas"/>
            </a:endParaRPr>
          </a:p>
          <a:p>
            <a:pPr marL="723900">
              <a:lnSpc>
                <a:spcPct val="100000"/>
              </a:lnSpc>
              <a:spcBef>
                <a:spcPts val="680"/>
              </a:spcBef>
            </a:pPr>
            <a:r>
              <a:rPr lang="en-GB" sz="2600" dirty="0" smtClean="0">
                <a:solidFill>
                  <a:srgbClr val="3333CC"/>
                </a:solidFill>
                <a:latin typeface="Consolas"/>
                <a:cs typeface="Consolas"/>
              </a:rPr>
              <a:t>(s1, </a:t>
            </a:r>
            <a:r>
              <a:rPr lang="en-GB" sz="2600" spc="-20" dirty="0" smtClean="0">
                <a:solidFill>
                  <a:srgbClr val="3333CC"/>
                </a:solidFill>
                <a:latin typeface="Consolas"/>
                <a:cs typeface="Consolas"/>
              </a:rPr>
              <a:t>s2) </a:t>
            </a:r>
            <a:r>
              <a:rPr lang="en-GB" sz="2600" spc="-15" dirty="0" smtClean="0">
                <a:solidFill>
                  <a:srgbClr val="3333CC"/>
                </a:solidFill>
                <a:latin typeface="Consolas"/>
                <a:cs typeface="Consolas"/>
              </a:rPr>
              <a:t>-&gt; </a:t>
            </a:r>
            <a:r>
              <a:rPr lang="en-GB" sz="2600" spc="-5" dirty="0" smtClean="0">
                <a:solidFill>
                  <a:srgbClr val="3333CC"/>
                </a:solidFill>
                <a:latin typeface="Consolas"/>
                <a:cs typeface="Consolas"/>
              </a:rPr>
              <a:t>s1.length() </a:t>
            </a:r>
            <a:r>
              <a:rPr lang="en-GB" sz="2600" dirty="0" smtClean="0">
                <a:solidFill>
                  <a:srgbClr val="3333CC"/>
                </a:solidFill>
                <a:latin typeface="Consolas"/>
                <a:cs typeface="Consolas"/>
              </a:rPr>
              <a:t>-</a:t>
            </a:r>
            <a:r>
              <a:rPr lang="en-GB" sz="2600" spc="15" dirty="0" smtClean="0">
                <a:solidFill>
                  <a:srgbClr val="3333CC"/>
                </a:solidFill>
                <a:latin typeface="Consolas"/>
                <a:cs typeface="Consolas"/>
              </a:rPr>
              <a:t> </a:t>
            </a:r>
            <a:r>
              <a:rPr lang="en-GB" sz="2600" spc="-10" dirty="0" smtClean="0">
                <a:solidFill>
                  <a:srgbClr val="3333CC"/>
                </a:solidFill>
                <a:latin typeface="Consolas"/>
                <a:cs typeface="Consolas"/>
              </a:rPr>
              <a:t>s2.length()</a:t>
            </a:r>
            <a:r>
              <a:rPr lang="en-GB" sz="2600" spc="-10" dirty="0" smtClean="0">
                <a:latin typeface="Consolas"/>
                <a:cs typeface="Consolas"/>
              </a:rPr>
              <a:t>);</a:t>
            </a:r>
            <a:endParaRPr lang="en-GB" sz="2600" dirty="0" smtClean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GB" sz="26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GB" sz="205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spc="15" dirty="0">
                <a:cs typeface="Calibri"/>
              </a:rPr>
              <a:t>They </a:t>
            </a:r>
            <a:r>
              <a:rPr lang="en-GB" spc="-15" dirty="0">
                <a:cs typeface="Calibri"/>
              </a:rPr>
              <a:t>feel </a:t>
            </a:r>
            <a:r>
              <a:rPr lang="en-GB" spc="-45" dirty="0">
                <a:cs typeface="Calibri"/>
              </a:rPr>
              <a:t>like </a:t>
            </a:r>
            <a:r>
              <a:rPr lang="en-GB" spc="-15" dirty="0">
                <a:cs typeface="Calibri"/>
              </a:rPr>
              <a:t>lambdas, </a:t>
            </a:r>
            <a:r>
              <a:rPr lang="en-GB" spc="-10" dirty="0">
                <a:cs typeface="Calibri"/>
              </a:rPr>
              <a:t>and </a:t>
            </a:r>
            <a:r>
              <a:rPr lang="en-GB" spc="5" dirty="0">
                <a:cs typeface="Calibri"/>
              </a:rPr>
              <a:t>they’re </a:t>
            </a:r>
            <a:r>
              <a:rPr lang="en-GB" spc="-20" dirty="0">
                <a:cs typeface="Calibri"/>
              </a:rPr>
              <a:t>called</a:t>
            </a:r>
            <a:r>
              <a:rPr lang="en-GB" spc="45" dirty="0">
                <a:cs typeface="Calibri"/>
              </a:rPr>
              <a:t> </a:t>
            </a:r>
            <a:r>
              <a:rPr lang="en-GB" spc="-20" dirty="0">
                <a:cs typeface="Calibri"/>
              </a:rPr>
              <a:t>lambdas</a:t>
            </a:r>
            <a:endParaRPr lang="en-GB" dirty="0">
              <a:cs typeface="Calibri"/>
            </a:endParaRPr>
          </a:p>
          <a:p>
            <a:pPr marL="762000" lvl="1" indent="-29210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62000" algn="l"/>
              </a:tabLst>
            </a:pPr>
            <a:r>
              <a:rPr lang="en-GB" spc="15" dirty="0" smtClean="0">
                <a:cs typeface="Calibri"/>
              </a:rPr>
              <a:t>Method </a:t>
            </a:r>
            <a:r>
              <a:rPr lang="en-GB" spc="-5" dirty="0">
                <a:cs typeface="Calibri"/>
              </a:rPr>
              <a:t>has </a:t>
            </a:r>
            <a:r>
              <a:rPr lang="en-GB" spc="-10" dirty="0">
                <a:cs typeface="Calibri"/>
              </a:rPr>
              <a:t>name, </a:t>
            </a:r>
            <a:r>
              <a:rPr lang="en-GB" spc="-15" dirty="0">
                <a:cs typeface="Calibri"/>
              </a:rPr>
              <a:t>class </a:t>
            </a:r>
            <a:r>
              <a:rPr lang="en-GB" spc="15" dirty="0">
                <a:cs typeface="Calibri"/>
              </a:rPr>
              <a:t>does</a:t>
            </a:r>
            <a:r>
              <a:rPr lang="en-GB" spc="-225" dirty="0">
                <a:cs typeface="Calibri"/>
              </a:rPr>
              <a:t> </a:t>
            </a:r>
            <a:r>
              <a:rPr lang="en-GB" spc="20" dirty="0">
                <a:cs typeface="Calibri"/>
              </a:rPr>
              <a:t>not</a:t>
            </a:r>
            <a:endParaRPr lang="en-GB" dirty="0">
              <a:cs typeface="Calibri"/>
            </a:endParaRPr>
          </a:p>
          <a:p>
            <a:endParaRPr lang="en-GB" dirty="0"/>
          </a:p>
        </p:txBody>
      </p:sp>
      <p:sp>
        <p:nvSpPr>
          <p:cNvPr id="4" name="CustomShape 3"/>
          <p:cNvSpPr/>
          <p:nvPr/>
        </p:nvSpPr>
        <p:spPr>
          <a:xfrm>
            <a:off x="0" y="6522480"/>
            <a:ext cx="1219200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Java </a:t>
            </a:r>
            <a:r>
              <a:rPr lang="en-US" sz="2000" strike="noStrike" dirty="0" smtClean="0">
                <a:solidFill>
                  <a:srgbClr val="FF0000"/>
                </a:solidFill>
                <a:latin typeface="Broadway" panose="04040905080B02020502" pitchFamily="82" charset="0"/>
                <a:ea typeface="DejaVu Sans"/>
              </a:rPr>
              <a:t>best practices</a:t>
            </a:r>
            <a:endParaRPr sz="20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624</TotalTime>
  <Words>781</Words>
  <Application>Microsoft Office PowerPoint</Application>
  <PresentationFormat>Widescreen</PresentationFormat>
  <Paragraphs>179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DejaVu Sans</vt:lpstr>
      <vt:lpstr>メイリオ</vt:lpstr>
      <vt:lpstr>Arial</vt:lpstr>
      <vt:lpstr>Broadway</vt:lpstr>
      <vt:lpstr>Calibri</vt:lpstr>
      <vt:lpstr>Cambria</vt:lpstr>
      <vt:lpstr>Consolas</vt:lpstr>
      <vt:lpstr>Georgia</vt:lpstr>
      <vt:lpstr>Times New Roman</vt:lpstr>
      <vt:lpstr>Tw Cen MT</vt:lpstr>
      <vt:lpstr>Tw Cen MT Condensed</vt:lpstr>
      <vt:lpstr>Wingdings</vt:lpstr>
      <vt:lpstr>Wingdings 3</vt:lpstr>
      <vt:lpstr>Integral</vt:lpstr>
      <vt:lpstr>Concurrency in Java 8 Languages</vt:lpstr>
      <vt:lpstr>Concurrency &amp; Paralleism</vt:lpstr>
      <vt:lpstr>Running a Sequential Code</vt:lpstr>
      <vt:lpstr>Java Memory Model</vt:lpstr>
      <vt:lpstr>Concurrent Programs</vt:lpstr>
      <vt:lpstr>Concurrent Collections</vt:lpstr>
      <vt:lpstr>Parallelism</vt:lpstr>
      <vt:lpstr>Function objects in Java 5</vt:lpstr>
      <vt:lpstr>Function objects in Java 8</vt:lpstr>
      <vt:lpstr>No function types in Java,  only Functional Interfaces</vt:lpstr>
      <vt:lpstr>Streams</vt:lpstr>
      <vt:lpstr>What is a stream?</vt:lpstr>
      <vt:lpstr>Stream examples (1)</vt:lpstr>
      <vt:lpstr>Lambdas, streams and parallelism</vt:lpstr>
      <vt:lpstr>Stream examples (2)</vt:lpstr>
      <vt:lpstr>Stream examples (3)</vt:lpstr>
      <vt:lpstr>Stream examples(4)</vt:lpstr>
      <vt:lpstr>Stream examples (5)</vt:lpstr>
      <vt:lpstr>parallel stream</vt:lpstr>
      <vt:lpstr>Parallel streams </vt:lpstr>
      <vt:lpstr>ParallelISM streams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173</cp:revision>
  <dcterms:created xsi:type="dcterms:W3CDTF">2016-08-31T07:16:43Z</dcterms:created>
  <dcterms:modified xsi:type="dcterms:W3CDTF">2016-09-01T11:32:25Z</dcterms:modified>
</cp:coreProperties>
</file>