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9" r:id="rId8"/>
    <p:sldId id="268" r:id="rId9"/>
    <p:sldId id="270" r:id="rId10"/>
    <p:sldId id="266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5179" autoAdjust="0"/>
  </p:normalViewPr>
  <p:slideViewPr>
    <p:cSldViewPr snapToGrid="0">
      <p:cViewPr>
        <p:scale>
          <a:sx n="80" d="100"/>
          <a:sy n="80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29920" y="2855520"/>
            <a:ext cx="9070920" cy="11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b="1" strike="noStrike" dirty="0">
                <a:solidFill>
                  <a:srgbClr val="CC9966"/>
                </a:solidFill>
                <a:latin typeface="Arial"/>
              </a:rPr>
              <a:t>Java 8 Advanced </a:t>
            </a:r>
            <a:r>
              <a:rPr lang="en-US" sz="4000" b="1" strike="noStrike" dirty="0" smtClean="0">
                <a:solidFill>
                  <a:srgbClr val="CC9966"/>
                </a:solidFill>
                <a:latin typeface="Arial"/>
              </a:rPr>
              <a:t>Practices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7" name="CustomShape 2"/>
          <p:cNvSpPr/>
          <p:nvPr/>
        </p:nvSpPr>
        <p:spPr>
          <a:xfrm>
            <a:off x="1310140" y="3840480"/>
            <a:ext cx="7668968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strike="noStrike" dirty="0">
                <a:solidFill>
                  <a:srgbClr val="CCFFCC"/>
                </a:solidFill>
                <a:latin typeface="Arial"/>
              </a:rPr>
              <a:t>Instruction: NGUYEN ANH MINH (M. Sc.)</a:t>
            </a:r>
            <a:endParaRPr dirty="0"/>
          </a:p>
        </p:txBody>
      </p:sp>
      <p:sp>
        <p:nvSpPr>
          <p:cNvPr id="38" name="CustomShape 3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73"/>
            <a:ext cx="10080360" cy="69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Lambda Best Practices</a:t>
            </a:r>
            <a:endParaRPr lang="en-GB" sz="3600" dirty="0"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0022" y="704393"/>
            <a:ext cx="8387062" cy="2977348"/>
          </a:xfrm>
          <a:prstGeom prst="roundRect">
            <a:avLst>
              <a:gd name="adj" fmla="val 586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ustomShape 14"/>
          <p:cNvSpPr/>
          <p:nvPr/>
        </p:nvSpPr>
        <p:spPr>
          <a:xfrm>
            <a:off x="1058961" y="4216497"/>
            <a:ext cx="7952691" cy="21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950022" y="3210878"/>
            <a:ext cx="402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Specify the types when compiler needs it</a:t>
            </a:r>
            <a:endParaRPr lang="en-GB" i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5271" y="3843888"/>
            <a:ext cx="10080625" cy="69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Function Interface Best Practices</a:t>
            </a:r>
            <a:endParaRPr lang="en-GB" sz="3600" dirty="0"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50022" y="4483541"/>
            <a:ext cx="8387062" cy="2626403"/>
          </a:xfrm>
          <a:prstGeom prst="roundRect">
            <a:avLst>
              <a:gd name="adj" fmla="val 586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285427" y="892900"/>
            <a:ext cx="7740315" cy="22041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123311" y="1026234"/>
            <a:ext cx="5777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//best practice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(p1,p2)-&gt;p1.name.compareTo(p2.name);</a:t>
            </a:r>
          </a:p>
          <a:p>
            <a:endParaRPr lang="en-US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r>
              <a:rPr lang="en-US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//avoid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(Person p1, Person p2) -&gt; p1.name.compareTo(p2.name)</a:t>
            </a:r>
            <a:endParaRPr lang="en-GB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337" y="4834177"/>
            <a:ext cx="7740315" cy="16816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077124" y="4936325"/>
            <a:ext cx="5916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//best practice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public Foo parse (Locale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locale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, Function&lt;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Locale,Foo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&gt;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fn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);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//avoid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public Foo parse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Function&lt;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Locale,Foo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&gt;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fn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, Locale locale);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0022" y="6755554"/>
            <a:ext cx="50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Prefer to have functional interface as post position</a:t>
            </a:r>
            <a:endParaRPr lang="en-GB" i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22412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0" y="90152"/>
            <a:ext cx="10080360" cy="70318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22412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2377440" y="31680"/>
            <a:ext cx="5283000" cy="68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dirty="0">
                <a:solidFill>
                  <a:srgbClr val="99FFCC"/>
                </a:solidFill>
                <a:latin typeface="Cambria" panose="02040503050406030204" pitchFamily="18" charset="0"/>
              </a:rPr>
              <a:t>Java Version History</a:t>
            </a:r>
            <a:endParaRPr sz="3600" dirty="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4891" y="779489"/>
            <a:ext cx="9793667" cy="6368816"/>
          </a:xfrm>
          <a:prstGeom prst="roundRect">
            <a:avLst>
              <a:gd name="adj" fmla="val 53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9" y="869430"/>
            <a:ext cx="9416920" cy="6216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ết quả hình ảnh cho java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99" y="2350170"/>
            <a:ext cx="1626314" cy="16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stomShape 1"/>
          <p:cNvSpPr/>
          <p:nvPr/>
        </p:nvSpPr>
        <p:spPr>
          <a:xfrm>
            <a:off x="504720" y="195480"/>
            <a:ext cx="907092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Java SE 8 (JSR 377)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720" y="1166127"/>
            <a:ext cx="3429000" cy="784612"/>
          </a:xfrm>
          <a:custGeom>
            <a:avLst/>
            <a:gdLst/>
            <a:ahLst/>
            <a:cxnLst/>
            <a:rect l="0" t="0" r="r" b="b"/>
            <a:pathLst>
              <a:path w="4176459" h="1728216">
                <a:moveTo>
                  <a:pt x="0" y="181990"/>
                </a:moveTo>
                <a:lnTo>
                  <a:pt x="6500" y="133629"/>
                </a:lnTo>
                <a:lnTo>
                  <a:pt x="24843" y="90160"/>
                </a:lnTo>
                <a:lnTo>
                  <a:pt x="53295" y="53324"/>
                </a:lnTo>
                <a:lnTo>
                  <a:pt x="90121" y="24859"/>
                </a:lnTo>
                <a:lnTo>
                  <a:pt x="133585" y="6504"/>
                </a:lnTo>
                <a:lnTo>
                  <a:pt x="181952" y="0"/>
                </a:lnTo>
                <a:lnTo>
                  <a:pt x="3994467" y="0"/>
                </a:lnTo>
                <a:lnTo>
                  <a:pt x="4042873" y="6504"/>
                </a:lnTo>
                <a:lnTo>
                  <a:pt x="4086354" y="24859"/>
                </a:lnTo>
                <a:lnTo>
                  <a:pt x="4123182" y="53324"/>
                </a:lnTo>
                <a:lnTo>
                  <a:pt x="4151627" y="90160"/>
                </a:lnTo>
                <a:lnTo>
                  <a:pt x="4169962" y="133629"/>
                </a:lnTo>
                <a:lnTo>
                  <a:pt x="4176458" y="181990"/>
                </a:lnTo>
                <a:lnTo>
                  <a:pt x="4176458" y="1546225"/>
                </a:lnTo>
                <a:lnTo>
                  <a:pt x="4169962" y="1594630"/>
                </a:lnTo>
                <a:lnTo>
                  <a:pt x="4151627" y="1638111"/>
                </a:lnTo>
                <a:lnTo>
                  <a:pt x="4123182" y="1674939"/>
                </a:lnTo>
                <a:lnTo>
                  <a:pt x="4086354" y="1703385"/>
                </a:lnTo>
                <a:lnTo>
                  <a:pt x="4042873" y="1721720"/>
                </a:lnTo>
                <a:lnTo>
                  <a:pt x="3994467" y="1728215"/>
                </a:lnTo>
                <a:lnTo>
                  <a:pt x="181952" y="1728215"/>
                </a:lnTo>
                <a:lnTo>
                  <a:pt x="133585" y="1721720"/>
                </a:lnTo>
                <a:lnTo>
                  <a:pt x="90121" y="1703385"/>
                </a:lnTo>
                <a:lnTo>
                  <a:pt x="53295" y="1674939"/>
                </a:lnTo>
                <a:lnTo>
                  <a:pt x="24843" y="1638111"/>
                </a:lnTo>
                <a:lnTo>
                  <a:pt x="6500" y="1594630"/>
                </a:lnTo>
                <a:lnTo>
                  <a:pt x="0" y="1546225"/>
                </a:lnTo>
                <a:lnTo>
                  <a:pt x="0" y="18199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560">
            <a:solidFill>
              <a:srgbClr val="4F81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5215222" y="1183383"/>
            <a:ext cx="4259275" cy="809586"/>
          </a:xfrm>
          <a:custGeom>
            <a:avLst/>
            <a:gdLst/>
            <a:ahLst/>
            <a:cxnLst/>
            <a:rect l="0" t="0" r="r" b="b"/>
            <a:pathLst>
              <a:path w="4499992" h="1296163">
                <a:moveTo>
                  <a:pt x="0" y="136525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4363466" y="0"/>
                </a:lnTo>
                <a:lnTo>
                  <a:pt x="4406632" y="6956"/>
                </a:lnTo>
                <a:lnTo>
                  <a:pt x="4444112" y="26330"/>
                </a:lnTo>
                <a:lnTo>
                  <a:pt x="4473660" y="55878"/>
                </a:lnTo>
                <a:lnTo>
                  <a:pt x="4493034" y="93358"/>
                </a:lnTo>
                <a:lnTo>
                  <a:pt x="4499991" y="136525"/>
                </a:lnTo>
                <a:lnTo>
                  <a:pt x="4499991" y="1159637"/>
                </a:lnTo>
                <a:lnTo>
                  <a:pt x="4493034" y="1202803"/>
                </a:lnTo>
                <a:lnTo>
                  <a:pt x="4473660" y="1240283"/>
                </a:lnTo>
                <a:lnTo>
                  <a:pt x="4444112" y="1269831"/>
                </a:lnTo>
                <a:lnTo>
                  <a:pt x="4406632" y="1289205"/>
                </a:lnTo>
                <a:lnTo>
                  <a:pt x="4363466" y="1296162"/>
                </a:lnTo>
                <a:lnTo>
                  <a:pt x="136525" y="1296162"/>
                </a:lnTo>
                <a:lnTo>
                  <a:pt x="93358" y="1289205"/>
                </a:lnTo>
                <a:lnTo>
                  <a:pt x="55878" y="1269831"/>
                </a:lnTo>
                <a:lnTo>
                  <a:pt x="26330" y="1240283"/>
                </a:lnTo>
                <a:lnTo>
                  <a:pt x="6956" y="1202803"/>
                </a:lnTo>
                <a:lnTo>
                  <a:pt x="0" y="1159637"/>
                </a:lnTo>
                <a:lnTo>
                  <a:pt x="0" y="136525"/>
                </a:lnTo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8072720" y="1412640"/>
            <a:ext cx="4176360" cy="360"/>
          </a:xfrm>
          <a:custGeom>
            <a:avLst/>
            <a:gdLst/>
            <a:ahLst/>
            <a:cxnLst/>
            <a:rect l="0" t="0" r="r" b="b"/>
            <a:pathLst>
              <a:path w="4176459" h="1">
                <a:moveTo>
                  <a:pt x="0" y="0"/>
                </a:moveTo>
                <a:lnTo>
                  <a:pt x="4176458" y="0"/>
                </a:lnTo>
              </a:path>
            </a:pathLst>
          </a:custGeom>
          <a:noFill/>
          <a:ln w="9360">
            <a:solidFill>
              <a:srgbClr val="49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18072720" y="1412640"/>
            <a:ext cx="4176360" cy="360"/>
          </a:xfrm>
          <a:custGeom>
            <a:avLst/>
            <a:gdLst/>
            <a:ahLst/>
            <a:cxnLst/>
            <a:rect l="0" t="0" r="r" b="b"/>
            <a:pathLst>
              <a:path w="4176459" h="1">
                <a:moveTo>
                  <a:pt x="0" y="0"/>
                </a:moveTo>
                <a:lnTo>
                  <a:pt x="4176458" y="0"/>
                </a:lnTo>
              </a:path>
            </a:pathLst>
          </a:custGeom>
          <a:noFill/>
          <a:ln w="9360">
            <a:solidFill>
              <a:srgbClr val="49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6"/>
          <p:cNvSpPr/>
          <p:nvPr/>
        </p:nvSpPr>
        <p:spPr>
          <a:xfrm>
            <a:off x="320580" y="1392208"/>
            <a:ext cx="3797280" cy="558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b="1" dirty="0"/>
              <a:t>JSR 308: Annotations on types</a:t>
            </a:r>
            <a:endParaRPr b="1" dirty="0"/>
          </a:p>
        </p:txBody>
      </p:sp>
      <p:sp>
        <p:nvSpPr>
          <p:cNvPr id="67" name="CustomShape 16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408183" y="1212936"/>
            <a:ext cx="3288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36C09"/>
                </a:solidFill>
                <a:latin typeface="Wingdings"/>
              </a:rPr>
              <a:t> </a:t>
            </a:r>
            <a:r>
              <a:rPr lang="en-GB" b="1" dirty="0"/>
              <a:t>JSR 114: JDBC </a:t>
            </a:r>
            <a:r>
              <a:rPr lang="en-GB" b="1" dirty="0" err="1"/>
              <a:t>Rowsets</a:t>
            </a:r>
            <a:endParaRPr lang="en-GB" b="1" dirty="0"/>
          </a:p>
        </p:txBody>
      </p:sp>
      <p:sp>
        <p:nvSpPr>
          <p:cNvPr id="19" name="CustomShape 3"/>
          <p:cNvSpPr/>
          <p:nvPr/>
        </p:nvSpPr>
        <p:spPr>
          <a:xfrm>
            <a:off x="5215222" y="2338002"/>
            <a:ext cx="4259277" cy="734714"/>
          </a:xfrm>
          <a:custGeom>
            <a:avLst/>
            <a:gdLst/>
            <a:ahLst/>
            <a:cxnLst/>
            <a:rect l="0" t="0" r="r" b="b"/>
            <a:pathLst>
              <a:path w="4499992" h="1296163">
                <a:moveTo>
                  <a:pt x="0" y="136525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4363466" y="0"/>
                </a:lnTo>
                <a:lnTo>
                  <a:pt x="4406632" y="6956"/>
                </a:lnTo>
                <a:lnTo>
                  <a:pt x="4444112" y="26330"/>
                </a:lnTo>
                <a:lnTo>
                  <a:pt x="4473660" y="55878"/>
                </a:lnTo>
                <a:lnTo>
                  <a:pt x="4493034" y="93358"/>
                </a:lnTo>
                <a:lnTo>
                  <a:pt x="4499991" y="136525"/>
                </a:lnTo>
                <a:lnTo>
                  <a:pt x="4499991" y="1159637"/>
                </a:lnTo>
                <a:lnTo>
                  <a:pt x="4493034" y="1202803"/>
                </a:lnTo>
                <a:lnTo>
                  <a:pt x="4473660" y="1240283"/>
                </a:lnTo>
                <a:lnTo>
                  <a:pt x="4444112" y="1269831"/>
                </a:lnTo>
                <a:lnTo>
                  <a:pt x="4406632" y="1289205"/>
                </a:lnTo>
                <a:lnTo>
                  <a:pt x="4363466" y="1296162"/>
                </a:lnTo>
                <a:lnTo>
                  <a:pt x="136525" y="1296162"/>
                </a:lnTo>
                <a:lnTo>
                  <a:pt x="93358" y="1289205"/>
                </a:lnTo>
                <a:lnTo>
                  <a:pt x="55878" y="1269831"/>
                </a:lnTo>
                <a:lnTo>
                  <a:pt x="26330" y="1240283"/>
                </a:lnTo>
                <a:lnTo>
                  <a:pt x="6956" y="1202803"/>
                </a:lnTo>
                <a:lnTo>
                  <a:pt x="0" y="1159637"/>
                </a:lnTo>
                <a:lnTo>
                  <a:pt x="0" y="136525"/>
                </a:lnTo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Rectangle 19"/>
          <p:cNvSpPr/>
          <p:nvPr/>
        </p:nvSpPr>
        <p:spPr>
          <a:xfrm>
            <a:off x="5408183" y="2367554"/>
            <a:ext cx="3548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36C09"/>
                </a:solidFill>
                <a:latin typeface="Wingdings"/>
              </a:rPr>
              <a:t> </a:t>
            </a:r>
            <a:r>
              <a:rPr lang="en-GB" b="1" dirty="0"/>
              <a:t>JSR 160: JMX Remote API </a:t>
            </a:r>
          </a:p>
        </p:txBody>
      </p:sp>
      <p:sp>
        <p:nvSpPr>
          <p:cNvPr id="21" name="CustomShape 3"/>
          <p:cNvSpPr/>
          <p:nvPr/>
        </p:nvSpPr>
        <p:spPr>
          <a:xfrm>
            <a:off x="5215221" y="3263131"/>
            <a:ext cx="4259277" cy="790424"/>
          </a:xfrm>
          <a:custGeom>
            <a:avLst/>
            <a:gdLst/>
            <a:ahLst/>
            <a:cxnLst/>
            <a:rect l="0" t="0" r="r" b="b"/>
            <a:pathLst>
              <a:path w="4499992" h="1296163">
                <a:moveTo>
                  <a:pt x="0" y="136525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4363466" y="0"/>
                </a:lnTo>
                <a:lnTo>
                  <a:pt x="4406632" y="6956"/>
                </a:lnTo>
                <a:lnTo>
                  <a:pt x="4444112" y="26330"/>
                </a:lnTo>
                <a:lnTo>
                  <a:pt x="4473660" y="55878"/>
                </a:lnTo>
                <a:lnTo>
                  <a:pt x="4493034" y="93358"/>
                </a:lnTo>
                <a:lnTo>
                  <a:pt x="4499991" y="136525"/>
                </a:lnTo>
                <a:lnTo>
                  <a:pt x="4499991" y="1159637"/>
                </a:lnTo>
                <a:lnTo>
                  <a:pt x="4493034" y="1202803"/>
                </a:lnTo>
                <a:lnTo>
                  <a:pt x="4473660" y="1240283"/>
                </a:lnTo>
                <a:lnTo>
                  <a:pt x="4444112" y="1269831"/>
                </a:lnTo>
                <a:lnTo>
                  <a:pt x="4406632" y="1289205"/>
                </a:lnTo>
                <a:lnTo>
                  <a:pt x="4363466" y="1296162"/>
                </a:lnTo>
                <a:lnTo>
                  <a:pt x="136525" y="1296162"/>
                </a:lnTo>
                <a:lnTo>
                  <a:pt x="93358" y="1289205"/>
                </a:lnTo>
                <a:lnTo>
                  <a:pt x="55878" y="1269831"/>
                </a:lnTo>
                <a:lnTo>
                  <a:pt x="26330" y="1240283"/>
                </a:lnTo>
                <a:lnTo>
                  <a:pt x="6956" y="1202803"/>
                </a:lnTo>
                <a:lnTo>
                  <a:pt x="0" y="1159637"/>
                </a:lnTo>
                <a:lnTo>
                  <a:pt x="0" y="136525"/>
                </a:lnTo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Rectangle 21"/>
          <p:cNvSpPr/>
          <p:nvPr/>
        </p:nvSpPr>
        <p:spPr>
          <a:xfrm>
            <a:off x="5408183" y="3339190"/>
            <a:ext cx="37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36C09"/>
                </a:solidFill>
                <a:latin typeface="Wingdings"/>
              </a:rPr>
              <a:t> </a:t>
            </a:r>
            <a:r>
              <a:rPr lang="pt-BR" b="1" dirty="0"/>
              <a:t>JSR 199: Java Compiler API</a:t>
            </a:r>
            <a:endParaRPr lang="en-GB" b="1" dirty="0"/>
          </a:p>
        </p:txBody>
      </p:sp>
      <p:sp>
        <p:nvSpPr>
          <p:cNvPr id="23" name="CustomShape 3"/>
          <p:cNvSpPr/>
          <p:nvPr/>
        </p:nvSpPr>
        <p:spPr>
          <a:xfrm>
            <a:off x="5258458" y="4342878"/>
            <a:ext cx="4259276" cy="858740"/>
          </a:xfrm>
          <a:custGeom>
            <a:avLst/>
            <a:gdLst/>
            <a:ahLst/>
            <a:cxnLst/>
            <a:rect l="0" t="0" r="r" b="b"/>
            <a:pathLst>
              <a:path w="4499992" h="1296163">
                <a:moveTo>
                  <a:pt x="0" y="136525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4363466" y="0"/>
                </a:lnTo>
                <a:lnTo>
                  <a:pt x="4406632" y="6956"/>
                </a:lnTo>
                <a:lnTo>
                  <a:pt x="4444112" y="26330"/>
                </a:lnTo>
                <a:lnTo>
                  <a:pt x="4473660" y="55878"/>
                </a:lnTo>
                <a:lnTo>
                  <a:pt x="4493034" y="93358"/>
                </a:lnTo>
                <a:lnTo>
                  <a:pt x="4499991" y="136525"/>
                </a:lnTo>
                <a:lnTo>
                  <a:pt x="4499991" y="1159637"/>
                </a:lnTo>
                <a:lnTo>
                  <a:pt x="4493034" y="1202803"/>
                </a:lnTo>
                <a:lnTo>
                  <a:pt x="4473660" y="1240283"/>
                </a:lnTo>
                <a:lnTo>
                  <a:pt x="4444112" y="1269831"/>
                </a:lnTo>
                <a:lnTo>
                  <a:pt x="4406632" y="1289205"/>
                </a:lnTo>
                <a:lnTo>
                  <a:pt x="4363466" y="1296162"/>
                </a:lnTo>
                <a:lnTo>
                  <a:pt x="136525" y="1296162"/>
                </a:lnTo>
                <a:lnTo>
                  <a:pt x="93358" y="1289205"/>
                </a:lnTo>
                <a:lnTo>
                  <a:pt x="55878" y="1269831"/>
                </a:lnTo>
                <a:lnTo>
                  <a:pt x="26330" y="1240283"/>
                </a:lnTo>
                <a:lnTo>
                  <a:pt x="6956" y="1202803"/>
                </a:lnTo>
                <a:lnTo>
                  <a:pt x="0" y="1159637"/>
                </a:lnTo>
                <a:lnTo>
                  <a:pt x="0" y="136525"/>
                </a:lnTo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tangle 23"/>
          <p:cNvSpPr/>
          <p:nvPr/>
        </p:nvSpPr>
        <p:spPr>
          <a:xfrm>
            <a:off x="5451420" y="4521042"/>
            <a:ext cx="421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36C09"/>
                </a:solidFill>
                <a:latin typeface="Wingdings"/>
              </a:rPr>
              <a:t> </a:t>
            </a:r>
            <a:r>
              <a:rPr lang="en-GB" b="1" dirty="0"/>
              <a:t>JSR 173: Streaming API for XML </a:t>
            </a:r>
          </a:p>
        </p:txBody>
      </p:sp>
      <p:sp>
        <p:nvSpPr>
          <p:cNvPr id="25" name="CustomShape 3"/>
          <p:cNvSpPr/>
          <p:nvPr/>
        </p:nvSpPr>
        <p:spPr>
          <a:xfrm>
            <a:off x="5258457" y="5490941"/>
            <a:ext cx="4302514" cy="695379"/>
          </a:xfrm>
          <a:custGeom>
            <a:avLst/>
            <a:gdLst/>
            <a:ahLst/>
            <a:cxnLst/>
            <a:rect l="0" t="0" r="r" b="b"/>
            <a:pathLst>
              <a:path w="4499992" h="1296163">
                <a:moveTo>
                  <a:pt x="0" y="136525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4363466" y="0"/>
                </a:lnTo>
                <a:lnTo>
                  <a:pt x="4406632" y="6956"/>
                </a:lnTo>
                <a:lnTo>
                  <a:pt x="4444112" y="26330"/>
                </a:lnTo>
                <a:lnTo>
                  <a:pt x="4473660" y="55878"/>
                </a:lnTo>
                <a:lnTo>
                  <a:pt x="4493034" y="93358"/>
                </a:lnTo>
                <a:lnTo>
                  <a:pt x="4499991" y="136525"/>
                </a:lnTo>
                <a:lnTo>
                  <a:pt x="4499991" y="1159637"/>
                </a:lnTo>
                <a:lnTo>
                  <a:pt x="4493034" y="1202803"/>
                </a:lnTo>
                <a:lnTo>
                  <a:pt x="4473660" y="1240283"/>
                </a:lnTo>
                <a:lnTo>
                  <a:pt x="4444112" y="1269831"/>
                </a:lnTo>
                <a:lnTo>
                  <a:pt x="4406632" y="1289205"/>
                </a:lnTo>
                <a:lnTo>
                  <a:pt x="4363466" y="1296162"/>
                </a:lnTo>
                <a:lnTo>
                  <a:pt x="136525" y="1296162"/>
                </a:lnTo>
                <a:lnTo>
                  <a:pt x="93358" y="1289205"/>
                </a:lnTo>
                <a:lnTo>
                  <a:pt x="55878" y="1269831"/>
                </a:lnTo>
                <a:lnTo>
                  <a:pt x="26330" y="1240283"/>
                </a:lnTo>
                <a:lnTo>
                  <a:pt x="6956" y="1202803"/>
                </a:lnTo>
                <a:lnTo>
                  <a:pt x="0" y="1159637"/>
                </a:lnTo>
                <a:lnTo>
                  <a:pt x="0" y="136525"/>
                </a:lnTo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Rectangle 25"/>
          <p:cNvSpPr/>
          <p:nvPr/>
        </p:nvSpPr>
        <p:spPr>
          <a:xfrm>
            <a:off x="5524801" y="5536046"/>
            <a:ext cx="403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36C09"/>
                </a:solidFill>
                <a:latin typeface="Wingdings"/>
              </a:rPr>
              <a:t> </a:t>
            </a:r>
            <a:r>
              <a:rPr lang="en-GB" b="1" dirty="0" smtClean="0"/>
              <a:t>JSR </a:t>
            </a:r>
            <a:r>
              <a:rPr lang="en-GB" b="1" dirty="0"/>
              <a:t>206: Java API for </a:t>
            </a:r>
            <a:r>
              <a:rPr lang="en-GB" b="1" dirty="0" smtClean="0"/>
              <a:t>XML </a:t>
            </a:r>
          </a:p>
          <a:p>
            <a:r>
              <a:rPr lang="en-GB" b="1" dirty="0" smtClean="0"/>
              <a:t>Processing</a:t>
            </a:r>
            <a:endParaRPr lang="en-GB" b="1" dirty="0"/>
          </a:p>
        </p:txBody>
      </p:sp>
      <p:sp>
        <p:nvSpPr>
          <p:cNvPr id="30" name="CustomShape 2"/>
          <p:cNvSpPr/>
          <p:nvPr/>
        </p:nvSpPr>
        <p:spPr>
          <a:xfrm>
            <a:off x="504720" y="2647462"/>
            <a:ext cx="3429000" cy="674275"/>
          </a:xfrm>
          <a:custGeom>
            <a:avLst/>
            <a:gdLst/>
            <a:ahLst/>
            <a:cxnLst/>
            <a:rect l="0" t="0" r="r" b="b"/>
            <a:pathLst>
              <a:path w="4176459" h="1728216">
                <a:moveTo>
                  <a:pt x="0" y="181990"/>
                </a:moveTo>
                <a:lnTo>
                  <a:pt x="6500" y="133629"/>
                </a:lnTo>
                <a:lnTo>
                  <a:pt x="24843" y="90160"/>
                </a:lnTo>
                <a:lnTo>
                  <a:pt x="53295" y="53324"/>
                </a:lnTo>
                <a:lnTo>
                  <a:pt x="90121" y="24859"/>
                </a:lnTo>
                <a:lnTo>
                  <a:pt x="133585" y="6504"/>
                </a:lnTo>
                <a:lnTo>
                  <a:pt x="181952" y="0"/>
                </a:lnTo>
                <a:lnTo>
                  <a:pt x="3994467" y="0"/>
                </a:lnTo>
                <a:lnTo>
                  <a:pt x="4042873" y="6504"/>
                </a:lnTo>
                <a:lnTo>
                  <a:pt x="4086354" y="24859"/>
                </a:lnTo>
                <a:lnTo>
                  <a:pt x="4123182" y="53324"/>
                </a:lnTo>
                <a:lnTo>
                  <a:pt x="4151627" y="90160"/>
                </a:lnTo>
                <a:lnTo>
                  <a:pt x="4169962" y="133629"/>
                </a:lnTo>
                <a:lnTo>
                  <a:pt x="4176458" y="181990"/>
                </a:lnTo>
                <a:lnTo>
                  <a:pt x="4176458" y="1546225"/>
                </a:lnTo>
                <a:lnTo>
                  <a:pt x="4169962" y="1594630"/>
                </a:lnTo>
                <a:lnTo>
                  <a:pt x="4151627" y="1638111"/>
                </a:lnTo>
                <a:lnTo>
                  <a:pt x="4123182" y="1674939"/>
                </a:lnTo>
                <a:lnTo>
                  <a:pt x="4086354" y="1703385"/>
                </a:lnTo>
                <a:lnTo>
                  <a:pt x="4042873" y="1721720"/>
                </a:lnTo>
                <a:lnTo>
                  <a:pt x="3994467" y="1728215"/>
                </a:lnTo>
                <a:lnTo>
                  <a:pt x="181952" y="1728215"/>
                </a:lnTo>
                <a:lnTo>
                  <a:pt x="133585" y="1721720"/>
                </a:lnTo>
                <a:lnTo>
                  <a:pt x="90121" y="1703385"/>
                </a:lnTo>
                <a:lnTo>
                  <a:pt x="53295" y="1674939"/>
                </a:lnTo>
                <a:lnTo>
                  <a:pt x="24843" y="1638111"/>
                </a:lnTo>
                <a:lnTo>
                  <a:pt x="6500" y="1594630"/>
                </a:lnTo>
                <a:lnTo>
                  <a:pt x="0" y="1546225"/>
                </a:lnTo>
                <a:lnTo>
                  <a:pt x="0" y="18199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560">
            <a:solidFill>
              <a:srgbClr val="4F81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2"/>
          <p:cNvSpPr/>
          <p:nvPr/>
        </p:nvSpPr>
        <p:spPr>
          <a:xfrm>
            <a:off x="528163" y="3757332"/>
            <a:ext cx="3621360" cy="1294309"/>
          </a:xfrm>
          <a:custGeom>
            <a:avLst/>
            <a:gdLst/>
            <a:ahLst/>
            <a:cxnLst/>
            <a:rect l="0" t="0" r="r" b="b"/>
            <a:pathLst>
              <a:path w="4176459" h="1728216">
                <a:moveTo>
                  <a:pt x="0" y="181990"/>
                </a:moveTo>
                <a:lnTo>
                  <a:pt x="6500" y="133629"/>
                </a:lnTo>
                <a:lnTo>
                  <a:pt x="24843" y="90160"/>
                </a:lnTo>
                <a:lnTo>
                  <a:pt x="53295" y="53324"/>
                </a:lnTo>
                <a:lnTo>
                  <a:pt x="90121" y="24859"/>
                </a:lnTo>
                <a:lnTo>
                  <a:pt x="133585" y="6504"/>
                </a:lnTo>
                <a:lnTo>
                  <a:pt x="181952" y="0"/>
                </a:lnTo>
                <a:lnTo>
                  <a:pt x="3994467" y="0"/>
                </a:lnTo>
                <a:lnTo>
                  <a:pt x="4042873" y="6504"/>
                </a:lnTo>
                <a:lnTo>
                  <a:pt x="4086354" y="24859"/>
                </a:lnTo>
                <a:lnTo>
                  <a:pt x="4123182" y="53324"/>
                </a:lnTo>
                <a:lnTo>
                  <a:pt x="4151627" y="90160"/>
                </a:lnTo>
                <a:lnTo>
                  <a:pt x="4169962" y="133629"/>
                </a:lnTo>
                <a:lnTo>
                  <a:pt x="4176458" y="181990"/>
                </a:lnTo>
                <a:lnTo>
                  <a:pt x="4176458" y="1546225"/>
                </a:lnTo>
                <a:lnTo>
                  <a:pt x="4169962" y="1594630"/>
                </a:lnTo>
                <a:lnTo>
                  <a:pt x="4151627" y="1638111"/>
                </a:lnTo>
                <a:lnTo>
                  <a:pt x="4123182" y="1674939"/>
                </a:lnTo>
                <a:lnTo>
                  <a:pt x="4086354" y="1703385"/>
                </a:lnTo>
                <a:lnTo>
                  <a:pt x="4042873" y="1721720"/>
                </a:lnTo>
                <a:lnTo>
                  <a:pt x="3994467" y="1728215"/>
                </a:lnTo>
                <a:lnTo>
                  <a:pt x="181952" y="1728215"/>
                </a:lnTo>
                <a:lnTo>
                  <a:pt x="133585" y="1721720"/>
                </a:lnTo>
                <a:lnTo>
                  <a:pt x="90121" y="1703385"/>
                </a:lnTo>
                <a:lnTo>
                  <a:pt x="53295" y="1674939"/>
                </a:lnTo>
                <a:lnTo>
                  <a:pt x="24843" y="1638111"/>
                </a:lnTo>
                <a:lnTo>
                  <a:pt x="6500" y="1594630"/>
                </a:lnTo>
                <a:lnTo>
                  <a:pt x="0" y="1546225"/>
                </a:lnTo>
                <a:lnTo>
                  <a:pt x="0" y="18199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560">
            <a:solidFill>
              <a:srgbClr val="4F81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76836" y="2793995"/>
            <a:ext cx="3300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JSR 310: Date and Time API 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4251393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JSR 335: Lambda expressions</a:t>
            </a:r>
          </a:p>
        </p:txBody>
      </p:sp>
      <p:sp>
        <p:nvSpPr>
          <p:cNvPr id="34" name="CustomShape 3"/>
          <p:cNvSpPr/>
          <p:nvPr/>
        </p:nvSpPr>
        <p:spPr>
          <a:xfrm>
            <a:off x="5258458" y="6406887"/>
            <a:ext cx="4404436" cy="695379"/>
          </a:xfrm>
          <a:custGeom>
            <a:avLst/>
            <a:gdLst/>
            <a:ahLst/>
            <a:cxnLst/>
            <a:rect l="0" t="0" r="r" b="b"/>
            <a:pathLst>
              <a:path w="4499992" h="1296163">
                <a:moveTo>
                  <a:pt x="0" y="136525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4363466" y="0"/>
                </a:lnTo>
                <a:lnTo>
                  <a:pt x="4406632" y="6956"/>
                </a:lnTo>
                <a:lnTo>
                  <a:pt x="4444112" y="26330"/>
                </a:lnTo>
                <a:lnTo>
                  <a:pt x="4473660" y="55878"/>
                </a:lnTo>
                <a:lnTo>
                  <a:pt x="4493034" y="93358"/>
                </a:lnTo>
                <a:lnTo>
                  <a:pt x="4499991" y="136525"/>
                </a:lnTo>
                <a:lnTo>
                  <a:pt x="4499991" y="1159637"/>
                </a:lnTo>
                <a:lnTo>
                  <a:pt x="4493034" y="1202803"/>
                </a:lnTo>
                <a:lnTo>
                  <a:pt x="4473660" y="1240283"/>
                </a:lnTo>
                <a:lnTo>
                  <a:pt x="4444112" y="1269831"/>
                </a:lnTo>
                <a:lnTo>
                  <a:pt x="4406632" y="1289205"/>
                </a:lnTo>
                <a:lnTo>
                  <a:pt x="4363466" y="1296162"/>
                </a:lnTo>
                <a:lnTo>
                  <a:pt x="136525" y="1296162"/>
                </a:lnTo>
                <a:lnTo>
                  <a:pt x="93358" y="1289205"/>
                </a:lnTo>
                <a:lnTo>
                  <a:pt x="55878" y="1269831"/>
                </a:lnTo>
                <a:lnTo>
                  <a:pt x="26330" y="1240283"/>
                </a:lnTo>
                <a:lnTo>
                  <a:pt x="6956" y="1202803"/>
                </a:lnTo>
                <a:lnTo>
                  <a:pt x="0" y="1159637"/>
                </a:lnTo>
                <a:lnTo>
                  <a:pt x="0" y="136525"/>
                </a:lnTo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Rectangle 34"/>
          <p:cNvSpPr/>
          <p:nvPr/>
        </p:nvSpPr>
        <p:spPr>
          <a:xfrm>
            <a:off x="5481564" y="6474778"/>
            <a:ext cx="403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36C09"/>
                </a:solidFill>
                <a:latin typeface="Wingdings"/>
              </a:rPr>
              <a:t> </a:t>
            </a:r>
            <a:r>
              <a:rPr lang="en-GB" b="1" dirty="0"/>
              <a:t>JSR 269: Pluggable </a:t>
            </a:r>
            <a:r>
              <a:rPr lang="en-GB" b="1" dirty="0" smtClean="0"/>
              <a:t>Annotation -</a:t>
            </a:r>
            <a:r>
              <a:rPr lang="en-GB" b="1" dirty="0"/>
              <a:t>Processing API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0" y="5128330"/>
            <a:ext cx="4617271" cy="1780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65760" y="1188720"/>
            <a:ext cx="4937400" cy="5943240"/>
          </a:xfrm>
          <a:prstGeom prst="roundRect">
            <a:avLst>
              <a:gd name="adj" fmla="val 11578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512640" y="1740960"/>
            <a:ext cx="4329816" cy="2022840"/>
          </a:xfrm>
          <a:custGeom>
            <a:avLst/>
            <a:gdLst/>
            <a:ahLst/>
            <a:cxnLst/>
            <a:rect l="0" t="0" r="r" b="b"/>
            <a:pathLst>
              <a:path w="4104514" h="1368172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4036441" y="0"/>
                </a:lnTo>
                <a:lnTo>
                  <a:pt x="4062936" y="5349"/>
                </a:lnTo>
                <a:lnTo>
                  <a:pt x="4084574" y="19938"/>
                </a:lnTo>
                <a:lnTo>
                  <a:pt x="4099163" y="41576"/>
                </a:lnTo>
                <a:lnTo>
                  <a:pt x="4104513" y="68072"/>
                </a:lnTo>
                <a:lnTo>
                  <a:pt x="4104513" y="1300226"/>
                </a:lnTo>
                <a:lnTo>
                  <a:pt x="4099163" y="1326647"/>
                </a:lnTo>
                <a:lnTo>
                  <a:pt x="4084574" y="1348247"/>
                </a:lnTo>
                <a:lnTo>
                  <a:pt x="4062936" y="1362823"/>
                </a:lnTo>
                <a:lnTo>
                  <a:pt x="4036441" y="1368171"/>
                </a:lnTo>
                <a:lnTo>
                  <a:pt x="68072" y="1368171"/>
                </a:lnTo>
                <a:lnTo>
                  <a:pt x="41576" y="1362823"/>
                </a:lnTo>
                <a:lnTo>
                  <a:pt x="19938" y="1348247"/>
                </a:lnTo>
                <a:lnTo>
                  <a:pt x="5349" y="1326647"/>
                </a:lnTo>
                <a:lnTo>
                  <a:pt x="0" y="1300226"/>
                </a:lnTo>
                <a:lnTo>
                  <a:pt x="0" y="68072"/>
                </a:lnTo>
              </a:path>
            </a:pathLst>
          </a:custGeom>
          <a:noFill/>
          <a:ln w="9360">
            <a:solidFill>
              <a:srgbClr val="46AAC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531388" y="111771"/>
            <a:ext cx="907092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Why Lambda Expression in Java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12640" y="4224959"/>
            <a:ext cx="4333320" cy="2265807"/>
          </a:xfrm>
          <a:custGeom>
            <a:avLst/>
            <a:gdLst/>
            <a:ahLst/>
            <a:cxnLst/>
            <a:rect l="0" t="0" r="r" b="b"/>
            <a:pathLst>
              <a:path w="4104514" h="1368172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4036441" y="0"/>
                </a:lnTo>
                <a:lnTo>
                  <a:pt x="4062936" y="5349"/>
                </a:lnTo>
                <a:lnTo>
                  <a:pt x="4084574" y="19938"/>
                </a:lnTo>
                <a:lnTo>
                  <a:pt x="4099163" y="41576"/>
                </a:lnTo>
                <a:lnTo>
                  <a:pt x="4104513" y="68072"/>
                </a:lnTo>
                <a:lnTo>
                  <a:pt x="4104513" y="1300226"/>
                </a:lnTo>
                <a:lnTo>
                  <a:pt x="4099163" y="1326647"/>
                </a:lnTo>
                <a:lnTo>
                  <a:pt x="4084574" y="1348247"/>
                </a:lnTo>
                <a:lnTo>
                  <a:pt x="4062936" y="1362823"/>
                </a:lnTo>
                <a:lnTo>
                  <a:pt x="4036441" y="1368171"/>
                </a:lnTo>
                <a:lnTo>
                  <a:pt x="68072" y="1368171"/>
                </a:lnTo>
                <a:lnTo>
                  <a:pt x="41576" y="1362823"/>
                </a:lnTo>
                <a:lnTo>
                  <a:pt x="19938" y="1348247"/>
                </a:lnTo>
                <a:lnTo>
                  <a:pt x="5349" y="1326647"/>
                </a:lnTo>
                <a:lnTo>
                  <a:pt x="0" y="1300226"/>
                </a:lnTo>
                <a:lnTo>
                  <a:pt x="0" y="68072"/>
                </a:lnTo>
              </a:path>
            </a:pathLst>
          </a:custGeom>
          <a:noFill/>
          <a:ln w="9360">
            <a:solidFill>
              <a:srgbClr val="46AAC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5"/>
          <p:cNvSpPr/>
          <p:nvPr/>
        </p:nvSpPr>
        <p:spPr>
          <a:xfrm rot="21598800">
            <a:off x="531734" y="1783131"/>
            <a:ext cx="4310723" cy="198068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411120" y="4587120"/>
            <a:ext cx="44348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strike="noStrike">
                <a:solidFill>
                  <a:srgbClr val="FFFFFF"/>
                </a:solidFill>
                <a:latin typeface="Franklin Gothic Book"/>
              </a:rPr>
              <a:t>Leveraging functional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strike="noStrike">
                <a:solidFill>
                  <a:srgbClr val="FFFFFF"/>
                </a:solidFill>
                <a:latin typeface="Franklin Gothic Book"/>
              </a:rPr>
              <a:t>Easy to distribute processing of collections when programming in threaded environments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strike="noStrike">
                <a:solidFill>
                  <a:srgbClr val="FFFFFF"/>
                </a:solidFill>
                <a:latin typeface="Franklin Gothic Book"/>
              </a:rPr>
              <a:t>Succinctness, Clean code rather than using Anonymous Inner Class</a:t>
            </a:r>
            <a:endParaRPr/>
          </a:p>
        </p:txBody>
      </p:sp>
      <p:sp>
        <p:nvSpPr>
          <p:cNvPr id="80" name="CustomShape 7"/>
          <p:cNvSpPr/>
          <p:nvPr/>
        </p:nvSpPr>
        <p:spPr>
          <a:xfrm>
            <a:off x="5394960" y="1737360"/>
            <a:ext cx="4571640" cy="2285640"/>
          </a:xfrm>
          <a:prstGeom prst="roundRect">
            <a:avLst>
              <a:gd name="adj" fmla="val 11578"/>
            </a:avLst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Georgia"/>
              </a:rPr>
              <a:t>Comparator&lt;Apple&gt; </a:t>
            </a:r>
            <a:r>
              <a:rPr lang="en-US" strike="noStrike" dirty="0" err="1">
                <a:solidFill>
                  <a:srgbClr val="000000"/>
                </a:solidFill>
                <a:latin typeface="Georgia"/>
                <a:ea typeface="Georgia"/>
              </a:rPr>
              <a:t>byWeight</a:t>
            </a:r>
            <a:r>
              <a:rPr lang="en-US" strike="noStrike" dirty="0">
                <a:solidFill>
                  <a:srgbClr val="000000"/>
                </a:solidFill>
                <a:latin typeface="Georgia"/>
                <a:ea typeface="Georgia"/>
              </a:rPr>
              <a:t> =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Georgia"/>
              </a:rPr>
              <a:t>new Comparator&lt;Apple&gt;() {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public </a:t>
            </a:r>
            <a:r>
              <a:rPr lang="en-US" strike="noStrike" dirty="0" err="1">
                <a:solidFill>
                  <a:srgbClr val="000000"/>
                </a:solidFill>
                <a:latin typeface="Georgia"/>
                <a:ea typeface="Arial"/>
              </a:rPr>
              <a:t>int</a:t>
            </a: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 compare(Apple a1, Apple a2){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return a1.getWeight()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.</a:t>
            </a:r>
            <a:r>
              <a:rPr lang="en-US" strike="noStrike" dirty="0" err="1">
                <a:solidFill>
                  <a:srgbClr val="000000"/>
                </a:solidFill>
                <a:latin typeface="Georgia"/>
                <a:ea typeface="Arial"/>
              </a:rPr>
              <a:t>compareTo</a:t>
            </a: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(a2.getWeight());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}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Georgia"/>
                <a:ea typeface="Arial"/>
              </a:rPr>
              <a:t>};</a:t>
            </a:r>
            <a:endParaRPr dirty="0"/>
          </a:p>
        </p:txBody>
      </p:sp>
      <p:sp>
        <p:nvSpPr>
          <p:cNvPr id="81" name="CustomShape 8"/>
          <p:cNvSpPr/>
          <p:nvPr/>
        </p:nvSpPr>
        <p:spPr>
          <a:xfrm>
            <a:off x="5943600" y="1371600"/>
            <a:ext cx="3382920" cy="731160"/>
          </a:xfrm>
          <a:prstGeom prst="ellipse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9"/>
          <p:cNvSpPr/>
          <p:nvPr/>
        </p:nvSpPr>
        <p:spPr>
          <a:xfrm>
            <a:off x="6400800" y="1554480"/>
            <a:ext cx="253656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i="1" strike="noStrike">
                <a:solidFill>
                  <a:srgbClr val="800000"/>
                </a:solidFill>
                <a:latin typeface="Constantia"/>
              </a:rPr>
              <a:t>Before</a:t>
            </a:r>
            <a:endParaRPr/>
          </a:p>
        </p:txBody>
      </p:sp>
      <p:sp>
        <p:nvSpPr>
          <p:cNvPr id="83" name="CustomShape 10"/>
          <p:cNvSpPr/>
          <p:nvPr/>
        </p:nvSpPr>
        <p:spPr>
          <a:xfrm>
            <a:off x="5375520" y="4754880"/>
            <a:ext cx="4571640" cy="2285640"/>
          </a:xfrm>
          <a:prstGeom prst="roundRect">
            <a:avLst>
              <a:gd name="adj" fmla="val 11578"/>
            </a:avLst>
          </a:prstGeom>
          <a:solidFill>
            <a:srgbClr val="9933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Georgia"/>
                <a:ea typeface="DejaVu Sans"/>
              </a:rPr>
              <a:t>Comparator&lt;Apple&gt; byWeight =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Georgia"/>
                <a:ea typeface="Georgia"/>
              </a:rPr>
              <a:t>(Apple a1, Apple a2) -&gt; a1.getWeight()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Georgia"/>
                <a:ea typeface="Georgia"/>
              </a:rPr>
              <a:t>.compareTo(a2.getWeight());</a:t>
            </a:r>
            <a:endParaRPr/>
          </a:p>
        </p:txBody>
      </p:sp>
      <p:sp>
        <p:nvSpPr>
          <p:cNvPr id="84" name="CustomShape 11"/>
          <p:cNvSpPr/>
          <p:nvPr/>
        </p:nvSpPr>
        <p:spPr>
          <a:xfrm>
            <a:off x="6035040" y="4389120"/>
            <a:ext cx="3382920" cy="731160"/>
          </a:xfrm>
          <a:prstGeom prst="ellipse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i="1" strike="noStrike">
                <a:solidFill>
                  <a:srgbClr val="800000"/>
                </a:solidFill>
                <a:latin typeface="Constantia"/>
                <a:ea typeface="DejaVu Sans"/>
              </a:rPr>
              <a:t>After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i="1" strike="noStrike">
                <a:solidFill>
                  <a:srgbClr val="800000"/>
                </a:solidFill>
                <a:latin typeface="Constantia"/>
                <a:ea typeface="DejaVu Sans"/>
              </a:rPr>
              <a:t>(with lambda expressions)</a:t>
            </a:r>
            <a:endParaRPr/>
          </a:p>
        </p:txBody>
      </p:sp>
      <p:sp>
        <p:nvSpPr>
          <p:cNvPr id="85" name="CustomShape 12"/>
          <p:cNvSpPr/>
          <p:nvPr/>
        </p:nvSpPr>
        <p:spPr>
          <a:xfrm rot="21598800">
            <a:off x="533222" y="4248014"/>
            <a:ext cx="4312757" cy="2229843"/>
          </a:xfrm>
          <a:prstGeom prst="rect">
            <a:avLst/>
          </a:prstGeom>
          <a:solidFill>
            <a:srgbClr val="00CC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86" name="CustomShape 13"/>
          <p:cNvSpPr/>
          <p:nvPr/>
        </p:nvSpPr>
        <p:spPr>
          <a:xfrm>
            <a:off x="411120" y="4587479"/>
            <a:ext cx="4434840" cy="1903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strike="noStrike" dirty="0" smtClean="0">
                <a:solidFill>
                  <a:srgbClr val="FFFFFF"/>
                </a:solidFill>
                <a:latin typeface="Franklin Gothic Book"/>
              </a:rPr>
              <a:t>Anonymous</a:t>
            </a:r>
            <a:r>
              <a:rPr lang="en-US" sz="1500" strike="noStrike" dirty="0" smtClean="0">
                <a:solidFill>
                  <a:srgbClr val="FFFFFF"/>
                </a:solidFill>
                <a:latin typeface="Franklin Gothic Book"/>
              </a:rPr>
              <a:t>: doesn’t have an explicit name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strike="noStrike" dirty="0" smtClean="0">
                <a:solidFill>
                  <a:srgbClr val="FFFFFF"/>
                </a:solidFill>
                <a:latin typeface="Franklin Gothic Book"/>
              </a:rPr>
              <a:t>Function</a:t>
            </a:r>
            <a:r>
              <a:rPr lang="en-US" sz="1500" strike="noStrike" dirty="0" smtClean="0">
                <a:solidFill>
                  <a:srgbClr val="FFFFFF"/>
                </a:solidFill>
                <a:latin typeface="Franklin Gothic Book"/>
              </a:rPr>
              <a:t>: As lambda isn’t associated with a particular class like a method 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strike="noStrike" dirty="0" smtClean="0">
                <a:solidFill>
                  <a:srgbClr val="FFFFFF"/>
                </a:solidFill>
                <a:latin typeface="Franklin Gothic Book"/>
              </a:rPr>
              <a:t>Passed around</a:t>
            </a:r>
            <a:r>
              <a:rPr lang="en-US" sz="1500" strike="noStrike" dirty="0" smtClean="0">
                <a:solidFill>
                  <a:srgbClr val="FFFFFF"/>
                </a:solidFill>
                <a:latin typeface="Franklin Gothic Book"/>
              </a:rPr>
              <a:t>: lambda expression can be passed as argument to a method or stored in variable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strike="noStrike" dirty="0" smtClean="0">
                <a:solidFill>
                  <a:srgbClr val="FFFFFF"/>
                </a:solidFill>
                <a:latin typeface="Franklin Gothic Book"/>
              </a:rPr>
              <a:t>Concise</a:t>
            </a:r>
            <a:r>
              <a:rPr lang="en-US" sz="1500" strike="noStrike" dirty="0" smtClean="0">
                <a:solidFill>
                  <a:srgbClr val="FFFFFF"/>
                </a:solidFill>
                <a:latin typeface="Franklin Gothic Book"/>
              </a:rPr>
              <a:t>: don’t need to write  a lot of boilerplate like doing for anonymous classes</a:t>
            </a:r>
          </a:p>
        </p:txBody>
      </p:sp>
      <p:sp>
        <p:nvSpPr>
          <p:cNvPr id="87" name="CustomShape 14"/>
          <p:cNvSpPr/>
          <p:nvPr/>
        </p:nvSpPr>
        <p:spPr>
          <a:xfrm>
            <a:off x="411120" y="2103120"/>
            <a:ext cx="4434840" cy="21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strike="noStrike" dirty="0" smtClean="0">
                <a:solidFill>
                  <a:srgbClr val="6666FF"/>
                </a:solidFill>
                <a:latin typeface="Franklin Gothic Book"/>
              </a:rPr>
              <a:t>Leveraging </a:t>
            </a:r>
            <a:r>
              <a:rPr lang="en-US" sz="1500" strike="noStrike" dirty="0">
                <a:solidFill>
                  <a:srgbClr val="6666FF"/>
                </a:solidFill>
                <a:latin typeface="Franklin Gothic Book"/>
              </a:rPr>
              <a:t>functional programming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strike="noStrike" dirty="0">
                <a:solidFill>
                  <a:srgbClr val="6666FF"/>
                </a:solidFill>
                <a:latin typeface="Franklin Gothic Book"/>
              </a:rPr>
              <a:t>Easy to distribute processing of collections when programming in threaded environments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strike="noStrike" dirty="0">
                <a:solidFill>
                  <a:srgbClr val="6666FF"/>
                </a:solidFill>
                <a:latin typeface="Franklin Gothic Book"/>
              </a:rPr>
              <a:t>Succinctness, Clean code rather than using Anonymous Inner Class</a:t>
            </a:r>
            <a:endParaRPr dirty="0"/>
          </a:p>
        </p:txBody>
      </p:sp>
      <p:sp>
        <p:nvSpPr>
          <p:cNvPr id="88" name="CustomShape 15"/>
          <p:cNvSpPr/>
          <p:nvPr/>
        </p:nvSpPr>
        <p:spPr>
          <a:xfrm>
            <a:off x="1080720" y="1371600"/>
            <a:ext cx="3382920" cy="731160"/>
          </a:xfrm>
          <a:prstGeom prst="ellipse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6"/>
          <p:cNvSpPr/>
          <p:nvPr/>
        </p:nvSpPr>
        <p:spPr>
          <a:xfrm>
            <a:off x="1577880" y="1550880"/>
            <a:ext cx="26355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 dirty="0">
                <a:solidFill>
                  <a:srgbClr val="FF6600"/>
                </a:solidFill>
                <a:latin typeface="Constantia"/>
              </a:rPr>
              <a:t>Why lambda expression?</a:t>
            </a:r>
            <a:endParaRPr dirty="0"/>
          </a:p>
        </p:txBody>
      </p:sp>
      <p:sp>
        <p:nvSpPr>
          <p:cNvPr id="90" name="CustomShape 17"/>
          <p:cNvSpPr/>
          <p:nvPr/>
        </p:nvSpPr>
        <p:spPr>
          <a:xfrm>
            <a:off x="1005840" y="3855600"/>
            <a:ext cx="3382920" cy="731160"/>
          </a:xfrm>
          <a:prstGeom prst="ellipse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8"/>
          <p:cNvSpPr/>
          <p:nvPr/>
        </p:nvSpPr>
        <p:spPr>
          <a:xfrm>
            <a:off x="1073520" y="4023360"/>
            <a:ext cx="3318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trike="noStrike" dirty="0" smtClean="0">
                <a:solidFill>
                  <a:srgbClr val="993366"/>
                </a:solidFill>
                <a:latin typeface="Constantia"/>
              </a:rPr>
              <a:t>Definition of Lambda Expressions</a:t>
            </a:r>
            <a:endParaRPr dirty="0"/>
          </a:p>
        </p:txBody>
      </p:sp>
      <p:sp>
        <p:nvSpPr>
          <p:cNvPr id="92" name="CustomShape 19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dirty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Usage lambdas in Java 8</a:t>
            </a: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0080" y="1280160"/>
            <a:ext cx="8686440" cy="2834280"/>
          </a:xfrm>
          <a:prstGeom prst="roundRect">
            <a:avLst>
              <a:gd name="adj" fmla="val 11578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097280" y="1371600"/>
            <a:ext cx="5851800" cy="27428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656640" y="4245120"/>
            <a:ext cx="8686440" cy="2834280"/>
          </a:xfrm>
          <a:prstGeom prst="roundRect">
            <a:avLst>
              <a:gd name="adj" fmla="val 11578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822960" y="4572000"/>
            <a:ext cx="6583320" cy="19198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Lambda Functions</a:t>
            </a: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  <p:sp>
        <p:nvSpPr>
          <p:cNvPr id="13" name="CustomShape 7"/>
          <p:cNvSpPr/>
          <p:nvPr/>
        </p:nvSpPr>
        <p:spPr>
          <a:xfrm>
            <a:off x="398362" y="1680700"/>
            <a:ext cx="4571640" cy="2746921"/>
          </a:xfrm>
          <a:prstGeom prst="roundRect">
            <a:avLst>
              <a:gd name="adj" fmla="val 11578"/>
            </a:avLst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>
              <a:latin typeface="Cambria" panose="02040503050406030204" pitchFamily="18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885215" y="1248143"/>
            <a:ext cx="3382920" cy="731160"/>
          </a:xfrm>
          <a:prstGeom prst="ellipse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1128746" y="1365123"/>
            <a:ext cx="50387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Lambda Functions: </a:t>
            </a:r>
            <a:r>
              <a:rPr lang="en-GB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Syntax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b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</a:b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" name="CustomShape 14"/>
          <p:cNvSpPr/>
          <p:nvPr/>
        </p:nvSpPr>
        <p:spPr>
          <a:xfrm>
            <a:off x="565666" y="2046903"/>
            <a:ext cx="4460269" cy="21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dirty="0" err="1" smtClean="0">
                <a:solidFill>
                  <a:srgbClr val="6666FF"/>
                </a:solidFill>
                <a:latin typeface="Franklin Gothic Book"/>
              </a:rPr>
              <a:t>LambdaParameters</a:t>
            </a:r>
            <a:r>
              <a:rPr lang="en-US" sz="1500" b="1" dirty="0" smtClean="0">
                <a:solidFill>
                  <a:srgbClr val="6666FF"/>
                </a:solidFill>
                <a:latin typeface="Franklin Gothic Book"/>
              </a:rPr>
              <a:t> -&gt; </a:t>
            </a:r>
            <a:r>
              <a:rPr lang="en-US" sz="1500" b="1" dirty="0" err="1" smtClean="0">
                <a:solidFill>
                  <a:srgbClr val="6666FF"/>
                </a:solidFill>
                <a:latin typeface="Franklin Gothic Book"/>
              </a:rPr>
              <a:t>LambdaBody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500" b="1" dirty="0" err="1" smtClean="0">
                <a:solidFill>
                  <a:srgbClr val="6666FF"/>
                </a:solidFill>
                <a:latin typeface="Franklin Gothic Book"/>
              </a:rPr>
              <a:t>LambdaBody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 </a:t>
            </a:r>
            <a:r>
              <a:rPr lang="en-GB" sz="1500" dirty="0">
                <a:solidFill>
                  <a:srgbClr val="6666FF"/>
                </a:solidFill>
                <a:latin typeface="Franklin Gothic Book"/>
              </a:rPr>
              <a:t>can be an expression or a block. The body could consist of 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single statement </a:t>
            </a:r>
            <a:r>
              <a:rPr lang="en-GB" sz="1500" dirty="0">
                <a:solidFill>
                  <a:srgbClr val="6666FF"/>
                </a:solidFill>
                <a:latin typeface="Franklin Gothic Book"/>
              </a:rPr>
              <a:t>(in that case no explicit curly braces defining a block 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are required</a:t>
            </a:r>
            <a:r>
              <a:rPr lang="en-GB" sz="1500" dirty="0">
                <a:solidFill>
                  <a:srgbClr val="6666FF"/>
                </a:solidFill>
                <a:latin typeface="Franklin Gothic Book"/>
              </a:rPr>
              <a:t>); 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such a </a:t>
            </a:r>
            <a:r>
              <a:rPr lang="en-GB" sz="1500" dirty="0">
                <a:solidFill>
                  <a:srgbClr val="6666FF"/>
                </a:solidFill>
                <a:latin typeface="Franklin Gothic Book"/>
              </a:rPr>
              <a:t>lambda body is known as "expression lambda." If there are many statements in 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a lambda </a:t>
            </a:r>
            <a:r>
              <a:rPr lang="en-GB" sz="1500" dirty="0">
                <a:solidFill>
                  <a:srgbClr val="6666FF"/>
                </a:solidFill>
                <a:latin typeface="Franklin Gothic Book"/>
              </a:rPr>
              <a:t>body, they need to be in a block of code; such a lambda body is known 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as “block </a:t>
            </a:r>
            <a:r>
              <a:rPr lang="en-GB" sz="1500" dirty="0">
                <a:solidFill>
                  <a:srgbClr val="6666FF"/>
                </a:solidFill>
                <a:latin typeface="Franklin Gothic Book"/>
              </a:rPr>
              <a:t>lambda</a:t>
            </a:r>
            <a:r>
              <a:rPr lang="en-GB" sz="1500" dirty="0" smtClean="0">
                <a:solidFill>
                  <a:srgbClr val="6666FF"/>
                </a:solidFill>
                <a:latin typeface="Franklin Gothic Book"/>
              </a:rPr>
              <a:t>.</a:t>
            </a:r>
            <a:endParaRPr dirty="0"/>
          </a:p>
        </p:txBody>
      </p:sp>
      <p:sp>
        <p:nvSpPr>
          <p:cNvPr id="18" name="CustomShape 7"/>
          <p:cNvSpPr/>
          <p:nvPr/>
        </p:nvSpPr>
        <p:spPr>
          <a:xfrm>
            <a:off x="5101198" y="1720516"/>
            <a:ext cx="4836885" cy="5328924"/>
          </a:xfrm>
          <a:prstGeom prst="roundRect">
            <a:avLst>
              <a:gd name="adj" fmla="val 2367"/>
            </a:avLst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>
              <a:latin typeface="Cambria" panose="02040503050406030204" pitchFamily="18" charset="0"/>
            </a:endParaRPr>
          </a:p>
        </p:txBody>
      </p:sp>
      <p:sp>
        <p:nvSpPr>
          <p:cNvPr id="19" name="CustomShape 8"/>
          <p:cNvSpPr/>
          <p:nvPr/>
        </p:nvSpPr>
        <p:spPr>
          <a:xfrm>
            <a:off x="5859603" y="1225525"/>
            <a:ext cx="3382920" cy="731160"/>
          </a:xfrm>
          <a:prstGeom prst="ellipse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Kết quả hình ảnh cho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9" y="4691304"/>
            <a:ext cx="4132394" cy="25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36813"/>
              </p:ext>
            </p:extLst>
          </p:nvPr>
        </p:nvGraphicFramePr>
        <p:xfrm>
          <a:off x="5137306" y="2044093"/>
          <a:ext cx="4800777" cy="497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114"/>
                <a:gridCol w="2459663"/>
              </a:tblGrid>
              <a:tr h="4030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Lambda</a:t>
                      </a:r>
                      <a:endParaRPr lang="en-GB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Description</a:t>
                      </a:r>
                      <a:endParaRPr lang="en-GB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6396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)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-&gt;10;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Takes no value and return 10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9138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) -&gt; 3*x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Takes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a number and returns the result of tripling it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9138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x,</a:t>
                      </a:r>
                      <a:r>
                        <a:rPr lang="en-US" baseline="0" dirty="0" err="1" smtClean="0">
                          <a:latin typeface="Cambria" panose="02040503050406030204" pitchFamily="18" charset="0"/>
                        </a:rPr>
                        <a:t>y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)-&gt;x-y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Takes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two numbers and returns their difference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6396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 x,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 y)-&gt;</a:t>
                      </a:r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x+y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mbria" panose="02040503050406030204" pitchFamily="18" charset="0"/>
                        </a:rPr>
                        <a:t>Take two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integers and return their sum</a:t>
                      </a:r>
                      <a:endParaRPr lang="en-GB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4621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(string s)-&gt; {</a:t>
                      </a:r>
                    </a:p>
                    <a:p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System.out.print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(“YES”+s);</a:t>
                      </a:r>
                    </a:p>
                    <a:p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System.out.print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(“YES”+s);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Takes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a string and prints it to console and err output with “YES” suffix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393434" y="1399546"/>
            <a:ext cx="248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Lambda Expressions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2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43"/>
            <a:ext cx="10080625" cy="69035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Built-in Functional Interfaces</a:t>
            </a:r>
            <a:endParaRPr lang="en-GB" sz="3600" dirty="0">
              <a:latin typeface="Cambria" panose="02040503050406030204" pitchFamily="18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53590" y="158856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453590" y="1588567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ounded Rectangle 7"/>
          <p:cNvSpPr/>
          <p:nvPr/>
        </p:nvSpPr>
        <p:spPr>
          <a:xfrm>
            <a:off x="24064" y="1210445"/>
            <a:ext cx="10006151" cy="4905897"/>
          </a:xfrm>
          <a:prstGeom prst="roundRect">
            <a:avLst>
              <a:gd name="adj" fmla="val 37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26797"/>
              </p:ext>
            </p:extLst>
          </p:nvPr>
        </p:nvGraphicFramePr>
        <p:xfrm>
          <a:off x="99659" y="1283401"/>
          <a:ext cx="9838425" cy="468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9"/>
                <a:gridCol w="2378718"/>
                <a:gridCol w="1865126"/>
                <a:gridCol w="3948922"/>
              </a:tblGrid>
              <a:tr h="674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Function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Description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Method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Example</a:t>
                      </a:r>
                      <a:endParaRPr lang="en-GB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7438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Supplier&lt;T&gt;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Return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value to caller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T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get()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  <a:p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Supplier&lt;String&gt; 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stringSupplier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=String::new;</a:t>
                      </a:r>
                    </a:p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String 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newInteger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=</a:t>
                      </a:r>
                      <a:r>
                        <a:rPr lang="en-US" sz="1400" baseline="0" dirty="0" err="1" smtClean="0">
                          <a:latin typeface="Cambria" panose="02040503050406030204" pitchFamily="18" charset="0"/>
                        </a:rPr>
                        <a:t>stringSupplier.get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()//creates new String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743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Function&lt;T,R&gt;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Take an argument and return result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R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apply(T t)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Function&lt;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String,Integer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&gt; 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toInteger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=Integer::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valueOf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Integer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test=</a:t>
                      </a:r>
                      <a:r>
                        <a:rPr lang="en-US" sz="1400" baseline="0" dirty="0" err="1" smtClean="0">
                          <a:latin typeface="Cambria" panose="02040503050406030204" pitchFamily="18" charset="0"/>
                        </a:rPr>
                        <a:t>toInteger.apply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(“2016”);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77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Consumer&lt;T&gt;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  <a:p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Take an argument and return nothing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Void accept(T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t)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  <a:p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List&lt;String&gt;one=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Arrays.asList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(“A”,”AB”,”ABA”,”ABBA”);</a:t>
                      </a:r>
                    </a:p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Consumer&lt;String&gt;style=(String s)-&gt;</a:t>
                      </a:r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System.out.println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(“item:”+s);</a:t>
                      </a:r>
                    </a:p>
                    <a:p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One.forEach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(style);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348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Predicate&lt;T&gt;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  <a:p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Check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a condition and return a Boolean value as result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Boolean test(T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t)</a:t>
                      </a:r>
                      <a:endParaRPr lang="en-GB" sz="1400" dirty="0" smtClean="0">
                        <a:latin typeface="Cambria" panose="02040503050406030204" pitchFamily="18" charset="0"/>
                      </a:endParaRPr>
                    </a:p>
                    <a:p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Predicate&lt;Double&gt;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anose="02040503050406030204" pitchFamily="18" charset="0"/>
                        </a:rPr>
                        <a:t>isNegative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=x-&gt;x&lt;0;</a:t>
                      </a:r>
                    </a:p>
                    <a:p>
                      <a:r>
                        <a:rPr lang="en-US" sz="1400" baseline="0" dirty="0" err="1" smtClean="0">
                          <a:latin typeface="Cambria" panose="02040503050406030204" pitchFamily="18" charset="0"/>
                        </a:rPr>
                        <a:t>System.out.println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(“</a:t>
                      </a:r>
                      <a:r>
                        <a:rPr lang="en-US" sz="1400" baseline="0" dirty="0" err="1" smtClean="0">
                          <a:latin typeface="Cambria" panose="02040503050406030204" pitchFamily="18" charset="0"/>
                        </a:rPr>
                        <a:t>isNegative.test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(new Double(“1”)));</a:t>
                      </a:r>
                      <a:endParaRPr lang="en-GB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stomShape 4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3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515" y="283019"/>
            <a:ext cx="7895330" cy="69035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Composition Function Interfaces</a:t>
            </a: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0" y="7223760"/>
            <a:ext cx="10080360" cy="3355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onstantia"/>
                <a:ea typeface="DejaVu Sans"/>
              </a:rPr>
              <a:t>Java SE 8 Best Practices</a:t>
            </a:r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05064" y="1293396"/>
            <a:ext cx="8832232" cy="5594684"/>
          </a:xfrm>
          <a:prstGeom prst="roundRect">
            <a:avLst>
              <a:gd name="adj" fmla="val 586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32781" y="1421566"/>
            <a:ext cx="85125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FunctionalInterface</a:t>
            </a:r>
            <a:endParaRPr lang="en-GB" b="1" dirty="0">
              <a:solidFill>
                <a:srgbClr val="0070C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private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interface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DTOSender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{</a:t>
            </a:r>
            <a:endParaRPr lang="en-GB" dirty="0">
              <a:solidFill>
                <a:srgbClr val="7030A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  void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sendToCustomer01(String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accountId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DTO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);</a:t>
            </a:r>
          </a:p>
          <a:p>
            <a:endParaRPr lang="en-GB" dirty="0" smtClean="0">
              <a:solidFill>
                <a:srgbClr val="7030A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}</a:t>
            </a:r>
            <a:endParaRPr lang="en-GB" dirty="0">
              <a:solidFill>
                <a:srgbClr val="7030A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000A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  <a:endParaRPr lang="en-GB" dirty="0">
              <a:solidFill>
                <a:srgbClr val="00000A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void 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sendDTO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BisnessModel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object, 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DTOSender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dtoSender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 {</a:t>
            </a:r>
            <a:endParaRPr lang="en-GB" dirty="0">
              <a:solidFill>
                <a:srgbClr val="00B05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  //some logic for sending...</a:t>
            </a:r>
            <a:endParaRPr lang="en-GB" dirty="0">
              <a:solidFill>
                <a:srgbClr val="00B05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  ...</a:t>
            </a:r>
            <a:endParaRPr lang="en-GB" dirty="0">
              <a:solidFill>
                <a:srgbClr val="00B05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dtoSender.send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(id, 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);</a:t>
            </a:r>
            <a:endParaRPr lang="en-GB" dirty="0">
              <a:solidFill>
                <a:srgbClr val="00B05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  ...</a:t>
            </a:r>
            <a:endParaRPr lang="en-GB" dirty="0">
              <a:solidFill>
                <a:srgbClr val="00B050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}</a:t>
            </a:r>
          </a:p>
          <a:p>
            <a:endParaRPr lang="en-GB" dirty="0">
              <a:solidFill>
                <a:srgbClr val="00000A"/>
              </a:solidFill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i="1" dirty="0">
                <a:solidFill>
                  <a:srgbClr val="00000A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Now, we can call the method </a:t>
            </a:r>
            <a:r>
              <a:rPr lang="en-US" i="1" dirty="0" err="1">
                <a:solidFill>
                  <a:srgbClr val="00000A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sendDTO</a:t>
            </a:r>
            <a:r>
              <a:rPr lang="en-US" i="1" dirty="0">
                <a:solidFill>
                  <a:srgbClr val="00000A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passing in different lambdas to achieve different behavior, like this</a:t>
            </a:r>
            <a:r>
              <a:rPr lang="en-US" i="1" dirty="0" smtClean="0">
                <a:solidFill>
                  <a:srgbClr val="00000A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:</a:t>
            </a:r>
          </a:p>
          <a:p>
            <a:endParaRPr lang="en-US" i="1" dirty="0">
              <a:solidFill>
                <a:srgbClr val="00000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sendDTO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(object, ((</a:t>
            </a:r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accountId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 -&gt; </a:t>
            </a:r>
            <a:r>
              <a:rPr lang="en-GB" b="1" dirty="0" smtClean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sendToCustomer01(</a:t>
            </a:r>
            <a:r>
              <a:rPr lang="en-GB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accountId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)));</a:t>
            </a:r>
          </a:p>
          <a:p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sendDTO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(object, ((</a:t>
            </a:r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accountId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 -&gt; </a:t>
            </a:r>
            <a:r>
              <a:rPr lang="en-GB" b="1" dirty="0" smtClean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sendToCustomer02(</a:t>
            </a:r>
            <a:r>
              <a:rPr lang="en-GB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accountId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en-GB" b="1" dirty="0" err="1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dto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)));</a:t>
            </a:r>
            <a:endParaRPr lang="en-GB" b="1" dirty="0">
              <a:solidFill>
                <a:srgbClr val="0070C0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677</Words>
  <Application>Microsoft Office PowerPoint</Application>
  <PresentationFormat>Custom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DejaVu Sans</vt:lpstr>
      <vt:lpstr>SimSun</vt:lpstr>
      <vt:lpstr>StarSymbol</vt:lpstr>
      <vt:lpstr>Arial</vt:lpstr>
      <vt:lpstr>Cambria</vt:lpstr>
      <vt:lpstr>Constantia</vt:lpstr>
      <vt:lpstr>Franklin Gothic Book</vt:lpstr>
      <vt:lpstr>Georgia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Functional Interfaces</vt:lpstr>
      <vt:lpstr>Composition Function Interfaces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Anh Minh</cp:lastModifiedBy>
  <cp:revision>111</cp:revision>
  <dcterms:modified xsi:type="dcterms:W3CDTF">2016-08-30T08:16:59Z</dcterms:modified>
</cp:coreProperties>
</file>