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302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65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6D9A6F5-1E9F-4F7F-B335-C9B2093BF1AB}" type="datetimeFigureOut">
              <a:rPr lang="en-GB" smtClean="0"/>
              <a:t>08/08/2016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8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08/08/2016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842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08/08/2016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84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08/08/2016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912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08/08/2016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359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08/08/2016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157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08/08/2016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9312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08/08/2016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88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08/08/2016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688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08/08/2016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30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08/08/2016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221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6D9A6F5-1E9F-4F7F-B335-C9B2093BF1AB}" type="datetimeFigureOut">
              <a:rPr lang="en-GB" smtClean="0"/>
              <a:t>08/08/2016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545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ringframework.org/documentation" TargetMode="External"/><Relationship Id="rId2" Type="http://schemas.openxmlformats.org/officeDocument/2006/relationships/hyperlink" Target="http://www.springframework.org/downloa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pring.io/tools" TargetMode="External"/><Relationship Id="rId4" Type="http://schemas.openxmlformats.org/officeDocument/2006/relationships/hyperlink" Target="http://www.coreservlets.com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73956" y="5356579"/>
            <a:ext cx="9144000" cy="11572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2481" y="2549160"/>
            <a:ext cx="9735475" cy="114520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Spring introduction</a:t>
            </a:r>
            <a:endParaRPr lang="en-GB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726546" y="67227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183170" y="3694366"/>
            <a:ext cx="4357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Instruction: NGUYEN ANH MINH (M. Sc.)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150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Help only where needed</a:t>
            </a:r>
          </a:p>
          <a:p>
            <a:pPr lvl="1"/>
            <a:r>
              <a:rPr lang="en-US" dirty="0" smtClean="0"/>
              <a:t>Modularity allows only relevant components to be introduced to the application</a:t>
            </a:r>
          </a:p>
          <a:p>
            <a:pPr lvl="1"/>
            <a:r>
              <a:rPr lang="en-US" dirty="0" smtClean="0"/>
              <a:t>For instance choose one:</a:t>
            </a:r>
          </a:p>
          <a:p>
            <a:pPr lvl="2"/>
            <a:r>
              <a:rPr lang="en-US" dirty="0" smtClean="0"/>
              <a:t>Spring bean factory</a:t>
            </a:r>
          </a:p>
          <a:p>
            <a:pPr lvl="2"/>
            <a:r>
              <a:rPr lang="en-US" dirty="0" smtClean="0"/>
              <a:t>Spring </a:t>
            </a:r>
            <a:r>
              <a:rPr lang="en-US" dirty="0" err="1" smtClean="0"/>
              <a:t>jmx</a:t>
            </a:r>
            <a:endParaRPr lang="en-US" dirty="0" smtClean="0"/>
          </a:p>
          <a:p>
            <a:pPr lvl="2"/>
            <a:r>
              <a:rPr lang="en-US" dirty="0" smtClean="0"/>
              <a:t>Spring </a:t>
            </a:r>
            <a:r>
              <a:rPr lang="en-US" dirty="0" err="1" smtClean="0"/>
              <a:t>jdbc</a:t>
            </a:r>
            <a:endParaRPr lang="en-GB" dirty="0"/>
          </a:p>
          <a:p>
            <a:pPr lvl="1"/>
            <a:r>
              <a:rPr lang="en-US" dirty="0" smtClean="0"/>
              <a:t>Framework can be interfaced in deep or shallow layers</a:t>
            </a:r>
          </a:p>
          <a:p>
            <a:pPr lvl="1"/>
            <a:r>
              <a:rPr lang="en-US" dirty="0" smtClean="0"/>
              <a:t>Interfaces are consistent at each layer</a:t>
            </a:r>
          </a:p>
          <a:p>
            <a:r>
              <a:rPr lang="en-US" dirty="0" smtClean="0"/>
              <a:t>Turn-key solution</a:t>
            </a:r>
          </a:p>
          <a:p>
            <a:pPr lvl="1"/>
            <a:r>
              <a:rPr lang="en-US" dirty="0" smtClean="0"/>
              <a:t>Spring components can be integrated fast, with minimal effort and predictable results</a:t>
            </a:r>
          </a:p>
          <a:p>
            <a:pPr lvl="1"/>
            <a:r>
              <a:rPr lang="en-US" dirty="0" smtClean="0"/>
              <a:t>Interfaces are clear and consistent</a:t>
            </a:r>
          </a:p>
        </p:txBody>
      </p:sp>
    </p:spTree>
    <p:extLst>
      <p:ext uri="{BB962C8B-B14F-4D97-AF65-F5344CB8AC3E}">
        <p14:creationId xmlns:p14="http://schemas.microsoft.com/office/powerpoint/2010/main" val="346331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Widely available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is integrated into numerous framework</a:t>
            </a:r>
          </a:p>
          <a:p>
            <a:r>
              <a:rPr lang="en-US" dirty="0" smtClean="0"/>
              <a:t>Broad adoption possible because the container is portable and lightweight</a:t>
            </a:r>
          </a:p>
          <a:p>
            <a:pPr lvl="1"/>
            <a:r>
              <a:rPr lang="en-US" dirty="0" smtClean="0"/>
              <a:t>The container is itself is </a:t>
            </a:r>
            <a:r>
              <a:rPr lang="en-US" dirty="0" err="1" smtClean="0"/>
              <a:t>pojo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Integration without third-party support </a:t>
            </a:r>
          </a:p>
          <a:p>
            <a:r>
              <a:rPr lang="en-US" dirty="0" smtClean="0"/>
              <a:t>Performance overhead is rarely a consideration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959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355" y="2799643"/>
            <a:ext cx="10515600" cy="1047221"/>
          </a:xfrm>
        </p:spPr>
        <p:txBody>
          <a:bodyPr/>
          <a:lstStyle/>
          <a:p>
            <a:pPr algn="ctr"/>
            <a:r>
              <a:rPr lang="en-US" dirty="0" smtClean="0"/>
              <a:t>Spring development environment setup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267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download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hlinkClick r:id="rId2"/>
              </a:rPr>
              <a:t>http://www.springframework.org/download</a:t>
            </a:r>
            <a:endParaRPr lang="en-US" dirty="0" smtClean="0"/>
          </a:p>
          <a:p>
            <a:r>
              <a:rPr lang="en-US" dirty="0" smtClean="0"/>
              <a:t>Spring Documentation: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www.springframework.org/documentation</a:t>
            </a:r>
            <a:endParaRPr lang="en-US" dirty="0" smtClean="0"/>
          </a:p>
          <a:p>
            <a:r>
              <a:rPr lang="en-US" dirty="0" smtClean="0"/>
              <a:t>Online Book:</a:t>
            </a:r>
          </a:p>
          <a:p>
            <a:pPr lvl="1"/>
            <a:r>
              <a:rPr lang="en-US" dirty="0" smtClean="0"/>
              <a:t>Spring in action</a:t>
            </a:r>
          </a:p>
          <a:p>
            <a:pPr lvl="1"/>
            <a:r>
              <a:rPr lang="en-US" dirty="0" smtClean="0"/>
              <a:t>Pro spring, Spring * in action</a:t>
            </a:r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www.coreservlets.com</a:t>
            </a:r>
            <a:endParaRPr lang="en-US" dirty="0" smtClean="0"/>
          </a:p>
          <a:p>
            <a:r>
              <a:rPr lang="en-US" dirty="0" smtClean="0"/>
              <a:t>Development Environment:</a:t>
            </a:r>
          </a:p>
          <a:p>
            <a:pPr lvl="1"/>
            <a:r>
              <a:rPr lang="en-US" dirty="0" smtClean="0"/>
              <a:t>Spring Tool Suite : </a:t>
            </a:r>
            <a:r>
              <a:rPr lang="en-GB" dirty="0">
                <a:hlinkClick r:id="rId5"/>
              </a:rPr>
              <a:t>https://</a:t>
            </a:r>
            <a:r>
              <a:rPr lang="en-GB" b="1" dirty="0" smtClean="0">
                <a:hlinkClick r:id="rId5"/>
              </a:rPr>
              <a:t>spring</a:t>
            </a:r>
            <a:r>
              <a:rPr lang="en-GB" dirty="0" smtClean="0">
                <a:hlinkClick r:id="rId5"/>
              </a:rPr>
              <a:t>.io/</a:t>
            </a:r>
            <a:r>
              <a:rPr lang="en-GB" b="1" dirty="0" smtClean="0">
                <a:hlinkClick r:id="rId5"/>
              </a:rPr>
              <a:t>tools</a:t>
            </a:r>
            <a:endParaRPr lang="en-US" dirty="0"/>
          </a:p>
          <a:p>
            <a:pPr lvl="1"/>
            <a:r>
              <a:rPr lang="en-US" dirty="0" smtClean="0"/>
              <a:t>Eclipse with Spring </a:t>
            </a:r>
            <a:r>
              <a:rPr lang="en-US" dirty="0" smtClean="0"/>
              <a:t>Plugin</a:t>
            </a:r>
          </a:p>
          <a:p>
            <a:pPr lvl="1"/>
            <a:r>
              <a:rPr lang="en-US" dirty="0" smtClean="0"/>
              <a:t>Spring </a:t>
            </a:r>
            <a:r>
              <a:rPr lang="en-US" dirty="0"/>
              <a:t>IDE : https://</a:t>
            </a:r>
            <a:r>
              <a:rPr lang="en-US" dirty="0" smtClean="0"/>
              <a:t>marketplace.eclipse.org/content/spring-ide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474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778" y="2645479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Start code Spring hello world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100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hello world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a plain java class model</a:t>
            </a:r>
          </a:p>
          <a:p>
            <a:pPr lvl="1"/>
            <a:r>
              <a:rPr lang="en-US" dirty="0" smtClean="0"/>
              <a:t>Use the interface pattern by coding </a:t>
            </a:r>
            <a:r>
              <a:rPr lang="en-US" dirty="0" err="1" smtClean="0">
                <a:solidFill>
                  <a:srgbClr val="FF0000"/>
                </a:solidFill>
              </a:rPr>
              <a:t>helloworld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interface and </a:t>
            </a:r>
            <a:r>
              <a:rPr lang="en-US" dirty="0" err="1" smtClean="0">
                <a:solidFill>
                  <a:srgbClr val="FF0000"/>
                </a:solidFill>
              </a:rPr>
              <a:t>helloworldimpl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implementation</a:t>
            </a:r>
          </a:p>
          <a:p>
            <a:r>
              <a:rPr lang="en-US" dirty="0" smtClean="0"/>
              <a:t>Configure the spring </a:t>
            </a:r>
            <a:r>
              <a:rPr lang="en-US" dirty="0" err="1" smtClean="0"/>
              <a:t>ioc</a:t>
            </a:r>
            <a:r>
              <a:rPr lang="en-US" dirty="0" smtClean="0"/>
              <a:t> container</a:t>
            </a:r>
          </a:p>
          <a:p>
            <a:r>
              <a:rPr lang="en-US" dirty="0" smtClean="0"/>
              <a:t>Instantiate </a:t>
            </a:r>
            <a:r>
              <a:rPr lang="en-US" dirty="0" smtClean="0"/>
              <a:t>the spring </a:t>
            </a:r>
            <a:r>
              <a:rPr lang="en-US" dirty="0" err="1" smtClean="0"/>
              <a:t>ioc</a:t>
            </a:r>
            <a:r>
              <a:rPr lang="en-US" dirty="0" smtClean="0"/>
              <a:t> container</a:t>
            </a:r>
          </a:p>
          <a:p>
            <a:r>
              <a:rPr lang="en-US" dirty="0" smtClean="0"/>
              <a:t>Acquire the object from the spring </a:t>
            </a:r>
            <a:r>
              <a:rPr lang="en-US" dirty="0" err="1" smtClean="0"/>
              <a:t>ioc</a:t>
            </a:r>
            <a:r>
              <a:rPr lang="en-US" dirty="0" smtClean="0"/>
              <a:t> container</a:t>
            </a:r>
          </a:p>
          <a:p>
            <a:pPr lvl="1"/>
            <a:r>
              <a:rPr lang="en-US" dirty="0" smtClean="0"/>
              <a:t>The client must only have knowledge of the interface, </a:t>
            </a:r>
            <a:r>
              <a:rPr lang="en-US" dirty="0" err="1" smtClean="0"/>
              <a:t>helloworld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748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23" y="1574371"/>
            <a:ext cx="11638844" cy="369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58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Plain java class model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806" y="1824566"/>
            <a:ext cx="78867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73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configuration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97238"/>
            <a:ext cx="10107084" cy="367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57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spring hello world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965960"/>
            <a:ext cx="8361259" cy="4439274"/>
          </a:xfrm>
          <a:prstGeom prst="rect">
            <a:avLst/>
          </a:prstGeom>
        </p:spPr>
      </p:pic>
      <p:pic>
        <p:nvPicPr>
          <p:cNvPr id="2050" name="Picture 2" descr="https://techythought.files.wordpress.com/2013/01/con1.png?w=6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473" y="969645"/>
            <a:ext cx="35052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23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 of using Spring platform</a:t>
            </a:r>
          </a:p>
          <a:p>
            <a:r>
              <a:rPr lang="en-US" dirty="0" smtClean="0"/>
              <a:t>Set up Spring Development</a:t>
            </a:r>
          </a:p>
          <a:p>
            <a:r>
              <a:rPr lang="en-US" dirty="0" smtClean="0"/>
              <a:t>Start code Spring Hello World</a:t>
            </a:r>
          </a:p>
          <a:p>
            <a:r>
              <a:rPr lang="en-US" dirty="0" smtClean="0"/>
              <a:t>Start code POJO development</a:t>
            </a:r>
          </a:p>
          <a:p>
            <a:r>
              <a:rPr lang="en-US" dirty="0" smtClean="0"/>
              <a:t>Loading environment</a:t>
            </a:r>
          </a:p>
          <a:p>
            <a:r>
              <a:rPr lang="en-US" dirty="0" smtClean="0"/>
              <a:t>Dependency injection</a:t>
            </a:r>
          </a:p>
          <a:p>
            <a:r>
              <a:rPr lang="en-US" dirty="0" smtClean="0"/>
              <a:t>Inversion of control</a:t>
            </a:r>
          </a:p>
        </p:txBody>
      </p:sp>
    </p:spTree>
    <p:extLst>
      <p:ext uri="{BB962C8B-B14F-4D97-AF65-F5344CB8AC3E}">
        <p14:creationId xmlns:p14="http://schemas.microsoft.com/office/powerpoint/2010/main" val="21992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Pojo</a:t>
            </a:r>
            <a:r>
              <a:rPr lang="en-US" dirty="0" smtClean="0"/>
              <a:t> development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Plain old java object</a:t>
            </a:r>
          </a:p>
          <a:p>
            <a:r>
              <a:rPr lang="en-US" dirty="0" smtClean="0"/>
              <a:t>What </a:t>
            </a:r>
            <a:r>
              <a:rPr lang="en-US" dirty="0" err="1" smtClean="0"/>
              <a:t>isit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Business logic</a:t>
            </a:r>
          </a:p>
          <a:p>
            <a:pPr lvl="1"/>
            <a:r>
              <a:rPr lang="en-US" dirty="0" smtClean="0"/>
              <a:t>Framework independent</a:t>
            </a:r>
          </a:p>
          <a:p>
            <a:r>
              <a:rPr lang="en-US" dirty="0" smtClean="0"/>
              <a:t>What it’s not</a:t>
            </a:r>
          </a:p>
          <a:p>
            <a:pPr lvl="1"/>
            <a:r>
              <a:rPr lang="en-US" dirty="0" smtClean="0"/>
              <a:t>Limited to the value object pattern</a:t>
            </a:r>
          </a:p>
          <a:p>
            <a:pPr lvl="1"/>
            <a:r>
              <a:rPr lang="en-US" dirty="0" smtClean="0"/>
              <a:t>Framework implementation software</a:t>
            </a:r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err="1" smtClean="0"/>
              <a:t>Poratable</a:t>
            </a:r>
            <a:r>
              <a:rPr lang="en-US" dirty="0" smtClean="0"/>
              <a:t>, testable, flexible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19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Pojo</a:t>
            </a:r>
            <a:r>
              <a:rPr lang="en-US" dirty="0" smtClean="0"/>
              <a:t> development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the system agents and interactions </a:t>
            </a:r>
          </a:p>
          <a:p>
            <a:pPr lvl="1"/>
            <a:r>
              <a:rPr lang="en-US" dirty="0" err="1" smtClean="0"/>
              <a:t>Pojo</a:t>
            </a:r>
            <a:r>
              <a:rPr lang="en-US" dirty="0" smtClean="0"/>
              <a:t> behavior classes , domain model, and dependencies</a:t>
            </a:r>
          </a:p>
          <a:p>
            <a:r>
              <a:rPr lang="en-US" dirty="0" smtClean="0"/>
              <a:t>Determine components responsibilities </a:t>
            </a:r>
          </a:p>
          <a:p>
            <a:pPr lvl="1"/>
            <a:r>
              <a:rPr lang="en-US" dirty="0" smtClean="0"/>
              <a:t>Method</a:t>
            </a:r>
          </a:p>
          <a:p>
            <a:r>
              <a:rPr lang="en-US" dirty="0" smtClean="0"/>
              <a:t>Identify information items discovered during program execution</a:t>
            </a:r>
          </a:p>
          <a:p>
            <a:pPr lvl="1"/>
            <a:r>
              <a:rPr lang="en-US" dirty="0" smtClean="0"/>
              <a:t>Method parameters</a:t>
            </a:r>
          </a:p>
          <a:p>
            <a:r>
              <a:rPr lang="en-US" dirty="0" smtClean="0"/>
              <a:t>Identify information available during initialization</a:t>
            </a:r>
          </a:p>
          <a:p>
            <a:pPr lvl="1"/>
            <a:r>
              <a:rPr lang="en-US" dirty="0" smtClean="0"/>
              <a:t>Initialization parameters for constructors, setters, factories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436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Pojo</a:t>
            </a:r>
            <a:r>
              <a:rPr lang="en-US" dirty="0" smtClean="0"/>
              <a:t> development </a:t>
            </a:r>
            <a:r>
              <a:rPr lang="en-US" dirty="0" smtClean="0"/>
              <a:t>processes </a:t>
            </a:r>
            <a:r>
              <a:rPr lang="en-US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3300191"/>
            <a:ext cx="10515600" cy="28301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Agents</a:t>
            </a:r>
          </a:p>
          <a:p>
            <a:pPr lvl="1"/>
            <a:r>
              <a:rPr lang="en-US" dirty="0" smtClean="0"/>
              <a:t>Book library and clients</a:t>
            </a:r>
          </a:p>
          <a:p>
            <a:r>
              <a:rPr lang="en-US" dirty="0" smtClean="0"/>
              <a:t>Interactions </a:t>
            </a:r>
          </a:p>
          <a:p>
            <a:pPr lvl="1"/>
            <a:r>
              <a:rPr lang="en-US" dirty="0" smtClean="0"/>
              <a:t>Client uses book libraries</a:t>
            </a:r>
          </a:p>
          <a:p>
            <a:pPr lvl="1"/>
            <a:r>
              <a:rPr lang="en-US" dirty="0" smtClean="0"/>
              <a:t>Book library arrogate book</a:t>
            </a:r>
          </a:p>
          <a:p>
            <a:r>
              <a:rPr lang="en-US" dirty="0" smtClean="0"/>
              <a:t>Responsibility</a:t>
            </a:r>
          </a:p>
          <a:p>
            <a:pPr lvl="1"/>
            <a:r>
              <a:rPr lang="en-US" dirty="0" smtClean="0"/>
              <a:t>Book library must search for book by title</a:t>
            </a:r>
          </a:p>
          <a:p>
            <a:pPr lvl="1"/>
            <a:r>
              <a:rPr lang="en-US" dirty="0" smtClean="0"/>
              <a:t>Client must supply search parameters, </a:t>
            </a:r>
            <a:r>
              <a:rPr lang="en-US" dirty="0" err="1" smtClean="0"/>
              <a:t>i.e</a:t>
            </a:r>
            <a:r>
              <a:rPr lang="en-US" dirty="0" smtClean="0"/>
              <a:t> title value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084" y="1799696"/>
            <a:ext cx="8598782" cy="143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84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Pojo</a:t>
            </a:r>
            <a:r>
              <a:rPr lang="en-US" dirty="0" smtClean="0"/>
              <a:t> development processes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5625"/>
            <a:ext cx="10515600" cy="1132064"/>
          </a:xfrm>
        </p:spPr>
        <p:txBody>
          <a:bodyPr/>
          <a:lstStyle/>
          <a:p>
            <a:r>
              <a:rPr lang="en-US" dirty="0" smtClean="0"/>
              <a:t>Development implementation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511" y="2957689"/>
            <a:ext cx="79248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42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Pojo</a:t>
            </a:r>
            <a:r>
              <a:rPr lang="en-US" dirty="0" smtClean="0"/>
              <a:t> development processes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5625"/>
            <a:ext cx="10515600" cy="928864"/>
          </a:xfrm>
        </p:spPr>
        <p:txBody>
          <a:bodyPr/>
          <a:lstStyle/>
          <a:p>
            <a:r>
              <a:rPr lang="en-US" dirty="0" smtClean="0"/>
              <a:t>Plan for change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2158554"/>
            <a:ext cx="81153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84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Pojo</a:t>
            </a:r>
            <a:r>
              <a:rPr lang="en-US" dirty="0" smtClean="0"/>
              <a:t> development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5625"/>
            <a:ext cx="10515600" cy="770819"/>
          </a:xfrm>
        </p:spPr>
        <p:txBody>
          <a:bodyPr/>
          <a:lstStyle/>
          <a:p>
            <a:r>
              <a:rPr lang="en-US" dirty="0" smtClean="0"/>
              <a:t>Plan for new dependencies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503" y="2596444"/>
            <a:ext cx="823912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29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Pojo</a:t>
            </a:r>
            <a:r>
              <a:rPr lang="en-US" dirty="0" smtClean="0"/>
              <a:t> development processes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5625"/>
            <a:ext cx="10515600" cy="906286"/>
          </a:xfrm>
        </p:spPr>
        <p:txBody>
          <a:bodyPr/>
          <a:lstStyle/>
          <a:p>
            <a:r>
              <a:rPr lang="en-US" dirty="0" smtClean="0"/>
              <a:t>Plan for complex configuration development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449" y="2408033"/>
            <a:ext cx="7220621" cy="406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24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Pojo</a:t>
            </a:r>
            <a:r>
              <a:rPr lang="en-US" dirty="0" smtClean="0"/>
              <a:t> implementation 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348087"/>
            <a:ext cx="9894387" cy="339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58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implementation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0" y="1804164"/>
            <a:ext cx="8234298" cy="467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41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library implementation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58280"/>
            <a:ext cx="10354946" cy="301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60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66458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Motivation of using Spring Platform</a:t>
            </a:r>
            <a:endParaRPr lang="en-GB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07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library implementation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601" y="1897767"/>
            <a:ext cx="7992710" cy="466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1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implementation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922" y="1870956"/>
            <a:ext cx="7964624" cy="458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05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77" y="264548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Dependency injection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011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Deliveries object dependencies at runtime</a:t>
            </a:r>
          </a:p>
          <a:p>
            <a:r>
              <a:rPr lang="en-US" dirty="0" smtClean="0"/>
              <a:t>Encourages the separation of responsibilities</a:t>
            </a:r>
          </a:p>
          <a:p>
            <a:r>
              <a:rPr lang="en-US" dirty="0" smtClean="0"/>
              <a:t>When used with the interface pattern</a:t>
            </a:r>
          </a:p>
          <a:p>
            <a:pPr lvl="1"/>
            <a:r>
              <a:rPr lang="en-US" dirty="0" smtClean="0"/>
              <a:t>Isolates implementation from clients</a:t>
            </a:r>
          </a:p>
          <a:p>
            <a:pPr lvl="1"/>
            <a:r>
              <a:rPr lang="en-US" dirty="0" smtClean="0"/>
              <a:t>Minimizes the impact on clients when implementation evolve</a:t>
            </a:r>
          </a:p>
          <a:p>
            <a:pPr lvl="1"/>
            <a:endParaRPr lang="en-US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93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depending types to receives implementations</a:t>
            </a:r>
          </a:p>
          <a:p>
            <a:pPr lvl="1"/>
            <a:r>
              <a:rPr lang="en-US" dirty="0" smtClean="0"/>
              <a:t>Allow dependencies to be supplied using property setters and constructors</a:t>
            </a:r>
          </a:p>
          <a:p>
            <a:pPr lvl="1"/>
            <a:r>
              <a:rPr lang="en-US" dirty="0" smtClean="0"/>
              <a:t>Other dependency injection methods property setters or constructors</a:t>
            </a:r>
          </a:p>
          <a:p>
            <a:pPr lvl="2"/>
            <a:r>
              <a:rPr lang="en-US" dirty="0" smtClean="0"/>
              <a:t>Other dependency injection methods are also available , such as injection , but requires third-party or java reflection support</a:t>
            </a:r>
          </a:p>
          <a:p>
            <a:r>
              <a:rPr lang="en-US" dirty="0" smtClean="0"/>
              <a:t>Avoid constructing objects from the clients to fulfill dependencies</a:t>
            </a:r>
          </a:p>
          <a:p>
            <a:pPr lvl="1"/>
            <a:r>
              <a:rPr lang="en-US" dirty="0" smtClean="0"/>
              <a:t>For example , do not use the new operator to manage services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328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 candidates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035" y="1816382"/>
            <a:ext cx="7562985" cy="460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00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 example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404" y="1861539"/>
            <a:ext cx="846772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97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448" y="1816383"/>
            <a:ext cx="7585572" cy="452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80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47520"/>
            <a:ext cx="10515600" cy="1752953"/>
          </a:xfrm>
        </p:spPr>
        <p:txBody>
          <a:bodyPr>
            <a:normAutofit/>
          </a:bodyPr>
          <a:lstStyle/>
          <a:p>
            <a:r>
              <a:rPr lang="en-US" dirty="0" smtClean="0"/>
              <a:t>Dynamic implementation choices</a:t>
            </a:r>
          </a:p>
          <a:p>
            <a:pPr lvl="1"/>
            <a:r>
              <a:rPr lang="en-US" dirty="0" smtClean="0"/>
              <a:t>Object model can be reconfigured</a:t>
            </a:r>
          </a:p>
          <a:p>
            <a:r>
              <a:rPr lang="en-US" dirty="0" smtClean="0"/>
              <a:t>Future implementation types can used without modifying and rebuilding </a:t>
            </a:r>
            <a:r>
              <a:rPr lang="en-US" dirty="0" err="1" smtClean="0"/>
              <a:t>bookreader</a:t>
            </a:r>
            <a:endParaRPr lang="en-US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446" y="2894233"/>
            <a:ext cx="7103066" cy="372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98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671" y="1825624"/>
            <a:ext cx="10515600" cy="1301397"/>
          </a:xfrm>
        </p:spPr>
        <p:txBody>
          <a:bodyPr/>
          <a:lstStyle/>
          <a:p>
            <a:r>
              <a:rPr lang="en-US" dirty="0" smtClean="0"/>
              <a:t>Hard-coded model configuration</a:t>
            </a:r>
          </a:p>
          <a:p>
            <a:pPr lvl="1"/>
            <a:r>
              <a:rPr lang="en-US" dirty="0" smtClean="0"/>
              <a:t>Object model is not portable</a:t>
            </a:r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288" y="2476323"/>
            <a:ext cx="641985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81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http://1.bp.blogspot.com/-1ferZUsfjiM/VMepuIo4o6I/AAAAAAAABXs/0H_fGXmsohA/s1600/java_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070" y="4427305"/>
            <a:ext cx="4946339" cy="2110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Kết quả hình ảnh cho spring frame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8240" y="611187"/>
            <a:ext cx="3649240" cy="114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http://quickcodetechnologies.com/images/icon/strut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26" y="138658"/>
            <a:ext cx="2362149" cy="236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http://www.tree-tips.com/static/img/eyecatch/seasar/main_eyecatch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098" y="1582421"/>
            <a:ext cx="8208285" cy="2747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076" y="4384546"/>
            <a:ext cx="1847850" cy="1981200"/>
          </a:xfrm>
          <a:prstGeom prst="rect">
            <a:avLst/>
          </a:prstGeom>
        </p:spPr>
      </p:pic>
      <p:pic>
        <p:nvPicPr>
          <p:cNvPr id="4122" name="Picture 26" descr="https://www.playframework.com/assets/images/logos/play_full_colo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7409" y="3841303"/>
            <a:ext cx="2795350" cy="1459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53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778" y="2555169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Inversion control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312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Inversion of control</a:t>
            </a:r>
          </a:p>
          <a:p>
            <a:r>
              <a:rPr lang="en-US" dirty="0" smtClean="0"/>
              <a:t>Separate program control responsibilities</a:t>
            </a:r>
          </a:p>
          <a:p>
            <a:pPr lvl="1"/>
            <a:r>
              <a:rPr lang="en-US" dirty="0" smtClean="0"/>
              <a:t>Object </a:t>
            </a:r>
            <a:r>
              <a:rPr lang="en-US" dirty="0" smtClean="0"/>
              <a:t>instantiation</a:t>
            </a:r>
            <a:endParaRPr lang="en-US" dirty="0" smtClean="0"/>
          </a:p>
          <a:p>
            <a:pPr lvl="1"/>
            <a:r>
              <a:rPr lang="en-US" dirty="0" smtClean="0"/>
              <a:t>Dependency injection</a:t>
            </a:r>
          </a:p>
          <a:p>
            <a:r>
              <a:rPr lang="en-US" dirty="0" smtClean="0"/>
              <a:t>Dependency injection is type of </a:t>
            </a:r>
            <a:r>
              <a:rPr lang="en-US" dirty="0" err="1" smtClean="0"/>
              <a:t>ioc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06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Inversion control of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70781"/>
            <a:ext cx="10515600" cy="1899708"/>
          </a:xfrm>
        </p:spPr>
        <p:txBody>
          <a:bodyPr/>
          <a:lstStyle/>
          <a:p>
            <a:r>
              <a:rPr lang="en-US" dirty="0" smtClean="0"/>
              <a:t>Previously use </a:t>
            </a:r>
            <a:r>
              <a:rPr lang="en-US" dirty="0" err="1" smtClean="0"/>
              <a:t>ioc</a:t>
            </a:r>
            <a:endParaRPr lang="en-US" dirty="0" smtClean="0"/>
          </a:p>
          <a:p>
            <a:pPr lvl="1"/>
            <a:r>
              <a:rPr lang="en-US" dirty="0" smtClean="0"/>
              <a:t>Dependency injection example demonstrated inversion of control</a:t>
            </a:r>
            <a:endParaRPr lang="en-GB" dirty="0" smtClean="0"/>
          </a:p>
          <a:p>
            <a:r>
              <a:rPr lang="en-US" dirty="0" smtClean="0"/>
              <a:t>Moved java book library selection and initiations out of </a:t>
            </a:r>
            <a:r>
              <a:rPr lang="en-US" dirty="0" err="1" smtClean="0"/>
              <a:t>bookreader</a:t>
            </a:r>
            <a:r>
              <a:rPr lang="en-US" dirty="0" smtClean="0"/>
              <a:t> to main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354" y="3144838"/>
            <a:ext cx="8154811" cy="32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46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 framework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 provider or plugin framework</a:t>
            </a:r>
          </a:p>
          <a:p>
            <a:pPr lvl="1"/>
            <a:r>
              <a:rPr lang="en-US" dirty="0" smtClean="0"/>
              <a:t>Interface</a:t>
            </a:r>
          </a:p>
          <a:p>
            <a:pPr lvl="1"/>
            <a:r>
              <a:rPr lang="en-US" dirty="0" smtClean="0"/>
              <a:t>Providers</a:t>
            </a:r>
          </a:p>
          <a:p>
            <a:pPr lvl="1"/>
            <a:r>
              <a:rPr lang="en-US" dirty="0" smtClean="0"/>
              <a:t>Registration system</a:t>
            </a:r>
          </a:p>
          <a:p>
            <a:pPr lvl="1"/>
            <a:r>
              <a:rPr lang="en-US" dirty="0" smtClean="0"/>
              <a:t>Access </a:t>
            </a:r>
            <a:r>
              <a:rPr lang="en-US" dirty="0" err="1" smtClean="0"/>
              <a:t>api</a:t>
            </a:r>
            <a:endParaRPr lang="en-US" dirty="0" smtClean="0"/>
          </a:p>
          <a:p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Framework  uses supplied </a:t>
            </a:r>
            <a:r>
              <a:rPr lang="en-US" dirty="0" err="1" smtClean="0"/>
              <a:t>api</a:t>
            </a:r>
            <a:endParaRPr lang="en-US" dirty="0" smtClean="0"/>
          </a:p>
          <a:p>
            <a:pPr lvl="1"/>
            <a:r>
              <a:rPr lang="en-US" dirty="0" smtClean="0"/>
              <a:t>Framework handles dependencies injection</a:t>
            </a:r>
          </a:p>
          <a:p>
            <a:r>
              <a:rPr lang="en-US" dirty="0" smtClean="0"/>
              <a:t>Runtime context uses framework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285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 framework 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453" y="1829753"/>
            <a:ext cx="6951874" cy="40004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735" y="5366959"/>
            <a:ext cx="6715180" cy="92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04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01" y="1965960"/>
            <a:ext cx="4619622" cy="1075619"/>
          </a:xfrm>
        </p:spPr>
        <p:txBody>
          <a:bodyPr/>
          <a:lstStyle/>
          <a:p>
            <a:r>
              <a:rPr lang="en-US" dirty="0" smtClean="0"/>
              <a:t>Dynamic implementation choices</a:t>
            </a:r>
          </a:p>
          <a:p>
            <a:r>
              <a:rPr lang="en-US" dirty="0" smtClean="0"/>
              <a:t>Portable model configuration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956" y="1965959"/>
            <a:ext cx="5896332" cy="457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52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 </a:t>
            </a:r>
            <a:r>
              <a:rPr lang="en-US" dirty="0" err="1" smtClean="0"/>
              <a:t>pojos</a:t>
            </a:r>
            <a:endParaRPr lang="en-US" dirty="0" smtClean="0"/>
          </a:p>
          <a:p>
            <a:pPr lvl="1"/>
            <a:r>
              <a:rPr lang="en-US" dirty="0" smtClean="0"/>
              <a:t>Avoid framework dependencies</a:t>
            </a:r>
          </a:p>
          <a:p>
            <a:pPr lvl="1"/>
            <a:r>
              <a:rPr lang="en-US" dirty="0" smtClean="0"/>
              <a:t>Capture business logic</a:t>
            </a:r>
          </a:p>
          <a:p>
            <a:pPr lvl="1"/>
            <a:r>
              <a:rPr lang="en-US" dirty="0" smtClean="0"/>
              <a:t>Avoid implementation commitments by using inversion of control and dependency injection patterns</a:t>
            </a:r>
          </a:p>
          <a:p>
            <a:r>
              <a:rPr lang="en-US" dirty="0" smtClean="0"/>
              <a:t>Create a new xml file, applicationcontext.xml, based on spring-beans.xsd</a:t>
            </a:r>
          </a:p>
          <a:p>
            <a:pPr lvl="1"/>
            <a:r>
              <a:rPr lang="en-US" dirty="0" smtClean="0"/>
              <a:t>Place applicationcontext.xml in the class path</a:t>
            </a:r>
          </a:p>
          <a:p>
            <a:r>
              <a:rPr lang="en-US" dirty="0" smtClean="0"/>
              <a:t>Register </a:t>
            </a:r>
            <a:r>
              <a:rPr lang="en-US" dirty="0" err="1" smtClean="0"/>
              <a:t>pojos</a:t>
            </a:r>
            <a:endParaRPr lang="en-US" dirty="0" smtClean="0"/>
          </a:p>
          <a:p>
            <a:pPr lvl="1"/>
            <a:r>
              <a:rPr lang="en-US" dirty="0" smtClean="0"/>
              <a:t>Declare </a:t>
            </a:r>
            <a:r>
              <a:rPr lang="en-US" dirty="0" err="1" smtClean="0"/>
              <a:t>pojos</a:t>
            </a:r>
            <a:r>
              <a:rPr lang="en-US" dirty="0" smtClean="0"/>
              <a:t> using xml bean elements</a:t>
            </a:r>
          </a:p>
          <a:p>
            <a:pPr lvl="1"/>
            <a:r>
              <a:rPr lang="en-US" dirty="0" smtClean="0"/>
              <a:t>Use bean attributes id and classes for specifying the name and the type </a:t>
            </a:r>
          </a:p>
        </p:txBody>
      </p:sp>
    </p:spTree>
    <p:extLst>
      <p:ext uri="{BB962C8B-B14F-4D97-AF65-F5344CB8AC3E}">
        <p14:creationId xmlns:p14="http://schemas.microsoft.com/office/powerpoint/2010/main" val="422578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649" y="2068689"/>
            <a:ext cx="9872871" cy="4038600"/>
          </a:xfrm>
        </p:spPr>
        <p:txBody>
          <a:bodyPr/>
          <a:lstStyle/>
          <a:p>
            <a:r>
              <a:rPr lang="en-US" dirty="0" smtClean="0"/>
              <a:t>Instantiate a spring </a:t>
            </a:r>
            <a:r>
              <a:rPr lang="en-US" dirty="0" err="1" smtClean="0"/>
              <a:t>ioc</a:t>
            </a:r>
            <a:r>
              <a:rPr lang="en-US" dirty="0" smtClean="0"/>
              <a:t> container </a:t>
            </a:r>
          </a:p>
          <a:p>
            <a:pPr lvl="1"/>
            <a:r>
              <a:rPr lang="en-US" dirty="0" smtClean="0"/>
              <a:t>Use the </a:t>
            </a:r>
            <a:r>
              <a:rPr lang="en-US" dirty="0" err="1" smtClean="0"/>
              <a:t>A</a:t>
            </a:r>
            <a:r>
              <a:rPr lang="en-US" dirty="0" err="1" smtClean="0"/>
              <a:t>pplicationContext</a:t>
            </a:r>
            <a:r>
              <a:rPr lang="en-US" dirty="0"/>
              <a:t>/</a:t>
            </a:r>
            <a:r>
              <a:rPr lang="en-US" dirty="0" err="1" smtClean="0"/>
              <a:t>BeanFactory</a:t>
            </a:r>
            <a:r>
              <a:rPr lang="en-US" dirty="0" smtClean="0"/>
              <a:t> </a:t>
            </a:r>
            <a:r>
              <a:rPr lang="en-US" dirty="0" smtClean="0"/>
              <a:t>implementation </a:t>
            </a:r>
          </a:p>
          <a:p>
            <a:pPr lvl="1"/>
            <a:r>
              <a:rPr lang="en-US" dirty="0" err="1" smtClean="0"/>
              <a:t>Classpathxmlapplicationcontext</a:t>
            </a:r>
            <a:r>
              <a:rPr lang="en-US" dirty="0" smtClean="0"/>
              <a:t> for integration with configuration files located in the </a:t>
            </a:r>
            <a:r>
              <a:rPr lang="en-US" dirty="0" err="1" smtClean="0"/>
              <a:t>classpath</a:t>
            </a:r>
            <a:endParaRPr lang="en-US" dirty="0" smtClean="0"/>
          </a:p>
          <a:p>
            <a:r>
              <a:rPr lang="en-US" dirty="0" smtClean="0"/>
              <a:t>Access the spring </a:t>
            </a:r>
            <a:r>
              <a:rPr lang="en-US" dirty="0" err="1" smtClean="0"/>
              <a:t>ioc</a:t>
            </a:r>
            <a:r>
              <a:rPr lang="en-US" dirty="0" smtClean="0"/>
              <a:t> container</a:t>
            </a:r>
          </a:p>
          <a:p>
            <a:pPr lvl="1"/>
            <a:r>
              <a:rPr lang="en-US" dirty="0" smtClean="0"/>
              <a:t>Retrieve objects from the spring </a:t>
            </a:r>
            <a:r>
              <a:rPr lang="en-US" dirty="0" err="1" smtClean="0"/>
              <a:t>ioc</a:t>
            </a:r>
            <a:r>
              <a:rPr lang="en-US" dirty="0" smtClean="0"/>
              <a:t> container using the bean access methods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/>
              <a:t>exemple</a:t>
            </a:r>
            <a:r>
              <a:rPr lang="en-US" dirty="0" smtClean="0"/>
              <a:t> , </a:t>
            </a:r>
            <a:r>
              <a:rPr lang="en-US" dirty="0" err="1" smtClean="0"/>
              <a:t>beanfactory#getbean:object</a:t>
            </a:r>
            <a:endParaRPr lang="en-US" dirty="0" smtClean="0"/>
          </a:p>
          <a:p>
            <a:r>
              <a:rPr lang="en-US" dirty="0" smtClean="0"/>
              <a:t>Specifying the object name for the method </a:t>
            </a:r>
            <a:r>
              <a:rPr lang="en-US" dirty="0" smtClean="0"/>
              <a:t>parameters</a:t>
            </a:r>
          </a:p>
          <a:p>
            <a:pPr lvl="1"/>
            <a:r>
              <a:rPr lang="en-US" dirty="0" err="1" smtClean="0"/>
              <a:t>context.getBean</a:t>
            </a:r>
            <a:r>
              <a:rPr lang="en-US" dirty="0" smtClean="0"/>
              <a:t>(“</a:t>
            </a:r>
            <a:r>
              <a:rPr lang="en-US" dirty="0" err="1" smtClean="0"/>
              <a:t>bookLibrary</a:t>
            </a:r>
            <a:r>
              <a:rPr lang="en-US" dirty="0" smtClean="0"/>
              <a:t>);</a:t>
            </a:r>
            <a:endParaRPr lang="en-US" dirty="0" smtClean="0"/>
          </a:p>
          <a:p>
            <a:pPr lvl="1"/>
            <a:r>
              <a:rPr lang="en-US" dirty="0" err="1" smtClean="0"/>
              <a:t>beanFactory.getBean</a:t>
            </a:r>
            <a:r>
              <a:rPr lang="en-US" dirty="0" smtClean="0"/>
              <a:t>(“</a:t>
            </a:r>
            <a:r>
              <a:rPr lang="en-US" dirty="0" err="1" smtClean="0"/>
              <a:t>bookLibrary</a:t>
            </a:r>
            <a:r>
              <a:rPr lang="en-US" dirty="0" smtClean="0"/>
              <a:t>”);</a:t>
            </a:r>
          </a:p>
        </p:txBody>
      </p:sp>
    </p:spTree>
    <p:extLst>
      <p:ext uri="{BB962C8B-B14F-4D97-AF65-F5344CB8AC3E}">
        <p14:creationId xmlns:p14="http://schemas.microsoft.com/office/powerpoint/2010/main" val="164448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Solutions are complex</a:t>
            </a:r>
          </a:p>
          <a:p>
            <a:r>
              <a:rPr lang="en-US" dirty="0" smtClean="0"/>
              <a:t>Requirements are constantly in flux</a:t>
            </a:r>
          </a:p>
          <a:p>
            <a:r>
              <a:rPr lang="en-US" dirty="0" smtClean="0"/>
              <a:t>Software architecture must be flexible</a:t>
            </a:r>
          </a:p>
          <a:p>
            <a:r>
              <a:rPr lang="en-US" dirty="0" smtClean="0"/>
              <a:t>Software components must be verifiable</a:t>
            </a:r>
          </a:p>
          <a:p>
            <a:r>
              <a:rPr lang="en-US" dirty="0" smtClean="0"/>
              <a:t>Software product must be easy validate</a:t>
            </a:r>
          </a:p>
          <a:p>
            <a:endParaRPr lang="en-GB" dirty="0"/>
          </a:p>
        </p:txBody>
      </p:sp>
      <p:pic>
        <p:nvPicPr>
          <p:cNvPr id="1026" name="Picture 2" descr="http://www.certitudo-gmbh.de/bilder/v_model_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866" y="3799200"/>
            <a:ext cx="5165019" cy="278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7907" y="318664"/>
            <a:ext cx="210502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69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EJB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Complex products</a:t>
            </a:r>
          </a:p>
          <a:p>
            <a:r>
              <a:rPr lang="en-US" dirty="0" smtClean="0"/>
              <a:t>Unmaintainable systems</a:t>
            </a:r>
          </a:p>
          <a:p>
            <a:r>
              <a:rPr lang="en-US" dirty="0" smtClean="0"/>
              <a:t>Non-portable , framework committed business components</a:t>
            </a:r>
          </a:p>
          <a:p>
            <a:r>
              <a:rPr lang="en-US" dirty="0" smtClean="0"/>
              <a:t>Unpredictable systems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104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Products based on simplicity</a:t>
            </a:r>
          </a:p>
          <a:p>
            <a:r>
              <a:rPr lang="en-US" dirty="0" smtClean="0"/>
              <a:t>Maintainable systems</a:t>
            </a:r>
          </a:p>
          <a:p>
            <a:r>
              <a:rPr lang="en-US" dirty="0" smtClean="0"/>
              <a:t>Framework-independent software</a:t>
            </a:r>
          </a:p>
          <a:p>
            <a:r>
              <a:rPr lang="en-US" dirty="0" smtClean="0"/>
              <a:t>Portable components</a:t>
            </a:r>
          </a:p>
          <a:p>
            <a:r>
              <a:rPr lang="en-US" dirty="0" smtClean="0"/>
              <a:t>Testable components</a:t>
            </a:r>
          </a:p>
          <a:p>
            <a:r>
              <a:rPr lang="en-US" dirty="0" smtClean="0"/>
              <a:t>Reliable and predictable systems</a:t>
            </a:r>
          </a:p>
        </p:txBody>
      </p:sp>
    </p:spTree>
    <p:extLst>
      <p:ext uri="{BB962C8B-B14F-4D97-AF65-F5344CB8AC3E}">
        <p14:creationId xmlns:p14="http://schemas.microsoft.com/office/powerpoint/2010/main" val="167032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java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Founded on </a:t>
            </a:r>
            <a:r>
              <a:rPr lang="vi-VN" dirty="0" smtClean="0"/>
              <a:t>pojo-based development</a:t>
            </a:r>
          </a:p>
          <a:p>
            <a:pPr lvl="1"/>
            <a:r>
              <a:rPr lang="vi-VN" dirty="0" smtClean="0"/>
              <a:t>Ordinary java classes that no special APIs</a:t>
            </a:r>
          </a:p>
          <a:p>
            <a:r>
              <a:rPr lang="vi-VN" dirty="0" smtClean="0"/>
              <a:t>Non-invasive for pre-existing pojos</a:t>
            </a:r>
          </a:p>
          <a:p>
            <a:r>
              <a:rPr lang="vi-VN" dirty="0" smtClean="0"/>
              <a:t>Rewards framework indenpendent business logic</a:t>
            </a:r>
          </a:p>
          <a:p>
            <a:r>
              <a:rPr lang="vi-VN" dirty="0" smtClean="0"/>
              <a:t>Encourages new software to be written as pojos</a:t>
            </a:r>
          </a:p>
          <a:p>
            <a:r>
              <a:rPr lang="vi-VN" dirty="0" smtClean="0"/>
              <a:t>Results in highly portable , reusable, and veriable software</a:t>
            </a:r>
          </a:p>
          <a:p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329919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 smtClean="0">
                <a:latin typeface="Calibri Light" panose="020F0302020204030204" pitchFamily="34" charset="0"/>
              </a:rPr>
              <a:t>More with less custom code</a:t>
            </a:r>
            <a:endParaRPr lang="en-GB" dirty="0">
              <a:latin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Expand capibilities with less code</a:t>
            </a:r>
          </a:p>
          <a:p>
            <a:r>
              <a:rPr lang="vi-VN" dirty="0" smtClean="0"/>
              <a:t>Entensive and tested service abstractions</a:t>
            </a:r>
          </a:p>
          <a:p>
            <a:pPr lvl="1"/>
            <a:r>
              <a:rPr lang="vi-VN" dirty="0" smtClean="0"/>
              <a:t>Mail, jms, jmx, jsf, jdbc, </a:t>
            </a:r>
            <a:endParaRPr lang="en-US" dirty="0" smtClean="0"/>
          </a:p>
          <a:p>
            <a:r>
              <a:rPr lang="en-US" dirty="0" smtClean="0"/>
              <a:t>Replaces generic corporate libraries</a:t>
            </a:r>
          </a:p>
          <a:p>
            <a:r>
              <a:rPr lang="en-US" dirty="0" smtClean="0"/>
              <a:t>Mitigates custom integration because spring platform is easy to use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672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1513</TotalTime>
  <Words>879</Words>
  <Application>Microsoft Office PowerPoint</Application>
  <PresentationFormat>Widescreen</PresentationFormat>
  <Paragraphs>196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 Light</vt:lpstr>
      <vt:lpstr>Corbel</vt:lpstr>
      <vt:lpstr>Verdana</vt:lpstr>
      <vt:lpstr>Basis</vt:lpstr>
      <vt:lpstr>Spring introduction</vt:lpstr>
      <vt:lpstr>Outline</vt:lpstr>
      <vt:lpstr>Motivation of using Spring Platform</vt:lpstr>
      <vt:lpstr>PowerPoint Presentation</vt:lpstr>
      <vt:lpstr>Software Model</vt:lpstr>
      <vt:lpstr>EJB approach</vt:lpstr>
      <vt:lpstr>Spring approach</vt:lpstr>
      <vt:lpstr>Pure java</vt:lpstr>
      <vt:lpstr>More with less custom code</vt:lpstr>
      <vt:lpstr>Modular</vt:lpstr>
      <vt:lpstr>Widely available</vt:lpstr>
      <vt:lpstr>Spring development environment setup</vt:lpstr>
      <vt:lpstr>Spring download</vt:lpstr>
      <vt:lpstr>Start code Spring hello world</vt:lpstr>
      <vt:lpstr>Spring hello world</vt:lpstr>
      <vt:lpstr>PowerPoint Presentation</vt:lpstr>
      <vt:lpstr>Plain java class model</vt:lpstr>
      <vt:lpstr>Spring ioc configuration</vt:lpstr>
      <vt:lpstr>Executing spring hello world</vt:lpstr>
      <vt:lpstr>Pojo development</vt:lpstr>
      <vt:lpstr>Pojo development process</vt:lpstr>
      <vt:lpstr>Pojo development processes example</vt:lpstr>
      <vt:lpstr>Pojo development processes</vt:lpstr>
      <vt:lpstr>Pojo development processes</vt:lpstr>
      <vt:lpstr>Pojo development process</vt:lpstr>
      <vt:lpstr>Pojo development processes</vt:lpstr>
      <vt:lpstr>Pojo implementation example</vt:lpstr>
      <vt:lpstr>Book implementation</vt:lpstr>
      <vt:lpstr>Book library implementation</vt:lpstr>
      <vt:lpstr>Book library implementation</vt:lpstr>
      <vt:lpstr>Client implementation</vt:lpstr>
      <vt:lpstr>Dependency injection</vt:lpstr>
      <vt:lpstr>Dependency injection</vt:lpstr>
      <vt:lpstr>Dependency injection process</vt:lpstr>
      <vt:lpstr>Dependency injection candidates</vt:lpstr>
      <vt:lpstr>Dependency injection example</vt:lpstr>
      <vt:lpstr>Example </vt:lpstr>
      <vt:lpstr>Model analysis</vt:lpstr>
      <vt:lpstr>Model analysis</vt:lpstr>
      <vt:lpstr>Inversion control</vt:lpstr>
      <vt:lpstr>Introduction </vt:lpstr>
      <vt:lpstr>Inversion control of example</vt:lpstr>
      <vt:lpstr>Ioc framework</vt:lpstr>
      <vt:lpstr>Ioc framework example</vt:lpstr>
      <vt:lpstr>Model analysis</vt:lpstr>
      <vt:lpstr>Summary 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Anh Minh</dc:creator>
  <cp:lastModifiedBy>Nguyen Anh Minh</cp:lastModifiedBy>
  <cp:revision>146</cp:revision>
  <dcterms:created xsi:type="dcterms:W3CDTF">2016-07-19T01:45:52Z</dcterms:created>
  <dcterms:modified xsi:type="dcterms:W3CDTF">2016-08-08T06:36:27Z</dcterms:modified>
</cp:coreProperties>
</file>