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18" r:id="rId34"/>
    <p:sldId id="319" r:id="rId35"/>
    <p:sldId id="288" r:id="rId36"/>
    <p:sldId id="289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FF"/>
    <a:srgbClr val="00CCFF"/>
    <a:srgbClr val="00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0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77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55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28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93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25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37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53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6599C8-6CF5-4426-8B05-95D72E154976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19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599C8-6CF5-4426-8B05-95D72E154976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43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6599C8-6CF5-4426-8B05-95D72E154976}" type="datetimeFigureOut">
              <a:rPr lang="en-GB" smtClean="0"/>
              <a:t>09/08/2016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01760A-47BF-48AE-B028-30A9615505B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39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2533" y="2263540"/>
            <a:ext cx="6716890" cy="138765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Spring Core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4192462" y="4260792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74" y="53528"/>
            <a:ext cx="2185420" cy="16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1492"/>
            <a:ext cx="10515600" cy="770819"/>
          </a:xfrm>
        </p:spPr>
        <p:txBody>
          <a:bodyPr/>
          <a:lstStyle/>
          <a:p>
            <a:r>
              <a:rPr lang="en-US" dirty="0" smtClean="0"/>
              <a:t>Object registration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98" y="2596444"/>
            <a:ext cx="7889267" cy="35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BeanFactory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77" y="1771227"/>
            <a:ext cx="7334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Loaded</a:t>
            </a:r>
          </a:p>
          <a:p>
            <a:pPr lvl="1"/>
            <a:r>
              <a:rPr lang="en-US" dirty="0" smtClean="0"/>
              <a:t>Bean defined </a:t>
            </a:r>
            <a:r>
              <a:rPr lang="en-US" dirty="0" smtClean="0"/>
              <a:t>from applicationcontext.xml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Created</a:t>
            </a:r>
          </a:p>
          <a:p>
            <a:pPr lvl="1"/>
            <a:r>
              <a:rPr lang="en-US" dirty="0" err="1" smtClean="0"/>
              <a:t>Coreservlets.javabooklibrary</a:t>
            </a:r>
            <a:r>
              <a:rPr lang="en-US" dirty="0" smtClean="0"/>
              <a:t> </a:t>
            </a:r>
            <a:r>
              <a:rPr lang="en-US" dirty="0" err="1" smtClean="0"/>
              <a:t>instatite</a:t>
            </a:r>
            <a:endParaRPr lang="en-US" dirty="0" smtClean="0"/>
          </a:p>
          <a:p>
            <a:r>
              <a:rPr lang="en-US" dirty="0" smtClean="0"/>
              <a:t>Registered</a:t>
            </a:r>
          </a:p>
          <a:p>
            <a:pPr lvl="1"/>
            <a:r>
              <a:rPr lang="en-US" dirty="0" smtClean="0"/>
              <a:t>Object under the name </a:t>
            </a:r>
            <a:r>
              <a:rPr lang="en-US" dirty="0" err="1" smtClean="0"/>
              <a:t>bookLibrary</a:t>
            </a:r>
            <a:endParaRPr lang="en-US" dirty="0" smtClean="0"/>
          </a:p>
          <a:p>
            <a:r>
              <a:rPr lang="en-US" dirty="0" smtClean="0"/>
              <a:t>Requested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Booklibrary</a:t>
            </a:r>
            <a:r>
              <a:rPr lang="en-US" dirty="0" smtClean="0"/>
              <a:t> object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access </a:t>
            </a:r>
            <a:r>
              <a:rPr lang="en-US" dirty="0" err="1" smtClean="0"/>
              <a:t>api</a:t>
            </a:r>
            <a:r>
              <a:rPr lang="en-US" dirty="0" smtClean="0"/>
              <a:t>, </a:t>
            </a:r>
            <a:r>
              <a:rPr lang="en-US" dirty="0" err="1" smtClean="0"/>
              <a:t>BeanFactory#getBean</a:t>
            </a:r>
            <a:r>
              <a:rPr lang="en-US" dirty="0" smtClean="0"/>
              <a:t>(..)</a:t>
            </a:r>
          </a:p>
          <a:p>
            <a:r>
              <a:rPr lang="en-US" dirty="0" smtClean="0"/>
              <a:t>Received</a:t>
            </a:r>
          </a:p>
          <a:p>
            <a:pPr lvl="1"/>
            <a:r>
              <a:rPr lang="en-US" dirty="0" smtClean="0"/>
              <a:t>An instance of java book library , a </a:t>
            </a:r>
            <a:r>
              <a:rPr lang="en-US" dirty="0" err="1" smtClean="0"/>
              <a:t>booklibrary</a:t>
            </a:r>
            <a:r>
              <a:rPr lang="en-US" dirty="0" smtClean="0"/>
              <a:t>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9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implementation choices</a:t>
            </a:r>
          </a:p>
          <a:p>
            <a:pPr lvl="1"/>
            <a:r>
              <a:rPr lang="en-US" dirty="0" smtClean="0"/>
              <a:t>Implementation types are executed from the program</a:t>
            </a:r>
          </a:p>
          <a:p>
            <a:r>
              <a:rPr lang="en-US" dirty="0" smtClean="0"/>
              <a:t>Portable model configuration</a:t>
            </a:r>
          </a:p>
          <a:p>
            <a:pPr lvl="1"/>
            <a:r>
              <a:rPr lang="en-US" dirty="0" smtClean="0"/>
              <a:t>Object model configuration is encapsulated within the framework</a:t>
            </a:r>
          </a:p>
          <a:p>
            <a:r>
              <a:rPr lang="en-US" dirty="0" smtClean="0"/>
              <a:t>Flexible model configuration</a:t>
            </a:r>
          </a:p>
          <a:p>
            <a:pPr lvl="1"/>
            <a:r>
              <a:rPr lang="en-US" dirty="0" smtClean="0"/>
              <a:t>Object model configuration is declarative systems based on spring-beans.xsd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8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and dependency injection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23" y="1785386"/>
            <a:ext cx="10515600" cy="13465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Delegate to 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1"/>
            <a:r>
              <a:rPr lang="en-US" dirty="0" smtClean="0"/>
              <a:t>Object initiation </a:t>
            </a:r>
          </a:p>
          <a:p>
            <a:pPr lvl="1"/>
            <a:r>
              <a:rPr lang="en-US" dirty="0" smtClean="0"/>
              <a:t>Dependency injection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365" y="1785386"/>
            <a:ext cx="4929285" cy="45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0781"/>
            <a:ext cx="10515600" cy="1244953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BookLibrary</a:t>
            </a:r>
            <a:r>
              <a:rPr lang="en-US" dirty="0" smtClean="0"/>
              <a:t> object based on the </a:t>
            </a:r>
            <a:r>
              <a:rPr lang="en-US" dirty="0" err="1" smtClean="0"/>
              <a:t>JavaBookLibrary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Bookreader</a:t>
            </a:r>
            <a:r>
              <a:rPr lang="en-US" dirty="0" smtClean="0"/>
              <a:t> object based on the </a:t>
            </a:r>
            <a:r>
              <a:rPr lang="en-US" dirty="0" err="1" smtClean="0"/>
              <a:t>JavaBookLibrary</a:t>
            </a:r>
            <a:r>
              <a:rPr lang="en-US" dirty="0" smtClean="0"/>
              <a:t>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78" y="2741876"/>
            <a:ext cx="8068754" cy="3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XML file conforming to spring-beans.xsd</a:t>
            </a:r>
          </a:p>
          <a:p>
            <a:pPr lvl="1"/>
            <a:r>
              <a:rPr lang="en-US" dirty="0" smtClean="0"/>
              <a:t>Name the file</a:t>
            </a:r>
          </a:p>
          <a:p>
            <a:pPr lvl="1"/>
            <a:r>
              <a:rPr lang="en-US" dirty="0" smtClean="0"/>
              <a:t>Place the file an accessible location such as the path</a:t>
            </a:r>
          </a:p>
          <a:p>
            <a:pPr lvl="1"/>
            <a:r>
              <a:rPr lang="en-US" dirty="0" smtClean="0"/>
              <a:t>Register objects using xml bean elements</a:t>
            </a:r>
          </a:p>
          <a:p>
            <a:pPr lvl="1"/>
            <a:r>
              <a:rPr lang="en-US" dirty="0" smtClean="0"/>
              <a:t>Add bean dependency injection instructions </a:t>
            </a:r>
          </a:p>
          <a:p>
            <a:pPr lvl="2"/>
            <a:r>
              <a:rPr lang="en-US" dirty="0" smtClean="0"/>
              <a:t>Add references to beans , values, collections, or configuration properties</a:t>
            </a:r>
          </a:p>
          <a:p>
            <a:pPr lvl="2"/>
            <a:r>
              <a:rPr lang="en-US" dirty="0" smtClean="0"/>
              <a:t>Also know as wiring the application</a:t>
            </a:r>
          </a:p>
          <a:p>
            <a:pPr lvl="1"/>
            <a:r>
              <a:rPr lang="en-US" dirty="0" smtClean="0"/>
              <a:t>As object(s) managed by the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2"/>
            <a:r>
              <a:rPr lang="en-US" dirty="0" smtClean="0"/>
              <a:t>Instantiate a </a:t>
            </a:r>
            <a:r>
              <a:rPr lang="en-US" dirty="0" err="1" smtClean="0"/>
              <a:t>BeanFactory</a:t>
            </a:r>
            <a:r>
              <a:rPr lang="en-US" dirty="0" smtClean="0"/>
              <a:t> implementation</a:t>
            </a:r>
          </a:p>
          <a:p>
            <a:pPr lvl="2"/>
            <a:r>
              <a:rPr lang="en-US" dirty="0" smtClean="0"/>
              <a:t>Use interfaces such as </a:t>
            </a:r>
            <a:r>
              <a:rPr lang="en-US" dirty="0" err="1" smtClean="0"/>
              <a:t>BeanFactory#getBean</a:t>
            </a:r>
            <a:r>
              <a:rPr lang="en-US" dirty="0" smtClean="0"/>
              <a:t>(…):objects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5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xml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914"/>
            <a:ext cx="10515600" cy="838553"/>
          </a:xfrm>
        </p:spPr>
        <p:txBody>
          <a:bodyPr/>
          <a:lstStyle/>
          <a:p>
            <a:r>
              <a:rPr lang="en-US" dirty="0" smtClean="0"/>
              <a:t>Object registration process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92" y="2336800"/>
            <a:ext cx="8129059" cy="36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5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BookReader</a:t>
            </a:r>
            <a:r>
              <a:rPr lang="en-US" dirty="0" smtClean="0"/>
              <a:t> constructor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97" y="1851906"/>
            <a:ext cx="78676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BeanFactory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25" y="1822272"/>
            <a:ext cx="70389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Interface-oriented development</a:t>
            </a:r>
          </a:p>
          <a:p>
            <a:r>
              <a:rPr lang="en-US" dirty="0" smtClean="0"/>
              <a:t>Spring framework composition</a:t>
            </a:r>
          </a:p>
          <a:p>
            <a:r>
              <a:rPr lang="en-US" dirty="0" smtClean="0"/>
              <a:t>Spring container instantiation</a:t>
            </a:r>
          </a:p>
          <a:p>
            <a:r>
              <a:rPr lang="en-US" dirty="0" smtClean="0"/>
              <a:t>Spring bean definitions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78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Loaded</a:t>
            </a:r>
          </a:p>
          <a:p>
            <a:pPr lvl="1"/>
            <a:r>
              <a:rPr lang="en-US" dirty="0" smtClean="0"/>
              <a:t>Bean definitions from applicationcontext.xml</a:t>
            </a:r>
          </a:p>
          <a:p>
            <a:r>
              <a:rPr lang="en-US" dirty="0" smtClean="0"/>
              <a:t>Created</a:t>
            </a:r>
          </a:p>
          <a:p>
            <a:pPr lvl="1"/>
            <a:r>
              <a:rPr lang="en-US" dirty="0" err="1" smtClean="0"/>
              <a:t>Coreservlet.JavaBookLibrary</a:t>
            </a:r>
            <a:r>
              <a:rPr lang="en-US" dirty="0" smtClean="0"/>
              <a:t> instance</a:t>
            </a:r>
          </a:p>
          <a:p>
            <a:pPr lvl="1"/>
            <a:r>
              <a:rPr lang="en-US" dirty="0" err="1" smtClean="0"/>
              <a:t>Coreservlet.bookreader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Registered</a:t>
            </a:r>
          </a:p>
          <a:p>
            <a:pPr lvl="1"/>
            <a:r>
              <a:rPr lang="en-US" dirty="0" smtClean="0"/>
              <a:t>Object under the name </a:t>
            </a:r>
            <a:r>
              <a:rPr lang="en-US" dirty="0" err="1" smtClean="0"/>
              <a:t>booklibrary</a:t>
            </a:r>
            <a:endParaRPr lang="en-US" dirty="0" smtClean="0"/>
          </a:p>
          <a:p>
            <a:pPr lvl="1"/>
            <a:r>
              <a:rPr lang="en-US" dirty="0" smtClean="0"/>
              <a:t>Object under the name </a:t>
            </a:r>
            <a:r>
              <a:rPr lang="en-US" dirty="0" err="1" smtClean="0"/>
              <a:t>bookReader</a:t>
            </a:r>
            <a:endParaRPr lang="en-US" dirty="0" smtClean="0"/>
          </a:p>
          <a:p>
            <a:r>
              <a:rPr lang="en-US" dirty="0" smtClean="0"/>
              <a:t>Injected dependency</a:t>
            </a:r>
          </a:p>
          <a:p>
            <a:pPr lvl="1"/>
            <a:r>
              <a:rPr lang="en-US" dirty="0" err="1" smtClean="0"/>
              <a:t>bookLibrary</a:t>
            </a:r>
            <a:r>
              <a:rPr lang="en-US" dirty="0" smtClean="0"/>
              <a:t> implementation instance,</a:t>
            </a:r>
          </a:p>
          <a:p>
            <a:pPr lvl="1"/>
            <a:r>
              <a:rPr lang="en-US" dirty="0" err="1" smtClean="0"/>
              <a:t>JavaBookLibrary</a:t>
            </a:r>
            <a:r>
              <a:rPr lang="en-US" dirty="0" smtClean="0"/>
              <a:t>, into the </a:t>
            </a:r>
            <a:r>
              <a:rPr lang="en-US" dirty="0" err="1" smtClean="0"/>
              <a:t>bookreader</a:t>
            </a:r>
            <a:r>
              <a:rPr lang="en-US" dirty="0" smtClean="0"/>
              <a:t>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9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Requested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bookreader</a:t>
            </a:r>
            <a:r>
              <a:rPr lang="en-US" dirty="0" smtClean="0"/>
              <a:t> object from the spring </a:t>
            </a:r>
            <a:r>
              <a:rPr lang="en-US" dirty="0" err="1" smtClean="0"/>
              <a:t>ioc</a:t>
            </a:r>
            <a:r>
              <a:rPr lang="en-US" dirty="0" smtClean="0"/>
              <a:t> container using the access </a:t>
            </a:r>
            <a:r>
              <a:rPr lang="en-US" dirty="0" err="1" smtClean="0"/>
              <a:t>api</a:t>
            </a:r>
            <a:r>
              <a:rPr lang="en-US" dirty="0" smtClean="0"/>
              <a:t>, </a:t>
            </a:r>
            <a:r>
              <a:rPr lang="en-US" dirty="0" err="1" smtClean="0"/>
              <a:t>beanfactory#getBean</a:t>
            </a:r>
            <a:r>
              <a:rPr lang="en-US" dirty="0" smtClean="0"/>
              <a:t>(…)</a:t>
            </a:r>
            <a:endParaRPr lang="en-GB" dirty="0" smtClean="0"/>
          </a:p>
          <a:p>
            <a:r>
              <a:rPr lang="en-US" dirty="0" smtClean="0"/>
              <a:t>Received </a:t>
            </a:r>
          </a:p>
          <a:p>
            <a:pPr lvl="1"/>
            <a:r>
              <a:rPr lang="en-US" dirty="0" smtClean="0"/>
              <a:t>An instance of </a:t>
            </a:r>
            <a:r>
              <a:rPr lang="en-US" dirty="0" err="1" smtClean="0"/>
              <a:t>bookreader</a:t>
            </a:r>
            <a:endParaRPr lang="en-US" dirty="0" smtClean="0"/>
          </a:p>
          <a:p>
            <a:r>
              <a:rPr lang="en-US" dirty="0" smtClean="0"/>
              <a:t>Used 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booklibrary</a:t>
            </a:r>
            <a:r>
              <a:rPr lang="en-US" dirty="0" smtClean="0"/>
              <a:t> dependency was previously fulfilled during the injection step</a:t>
            </a:r>
          </a:p>
          <a:p>
            <a:pPr lvl="1"/>
            <a:r>
              <a:rPr lang="en-US" dirty="0" err="1" smtClean="0"/>
              <a:t>BookReader</a:t>
            </a:r>
            <a:r>
              <a:rPr lang="en-US" dirty="0" smtClean="0"/>
              <a:t> used </a:t>
            </a:r>
            <a:r>
              <a:rPr lang="en-US" dirty="0" err="1" smtClean="0"/>
              <a:t>BookLibrary</a:t>
            </a:r>
            <a:r>
              <a:rPr lang="en-US" dirty="0" smtClean="0"/>
              <a:t> interfaces to access and read Book information</a:t>
            </a:r>
          </a:p>
        </p:txBody>
      </p:sp>
    </p:spTree>
    <p:extLst>
      <p:ext uri="{BB962C8B-B14F-4D97-AF65-F5344CB8AC3E}">
        <p14:creationId xmlns:p14="http://schemas.microsoft.com/office/powerpoint/2010/main" val="38038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implementation choices</a:t>
            </a:r>
          </a:p>
          <a:p>
            <a:pPr lvl="1"/>
            <a:r>
              <a:rPr lang="en-US" dirty="0" smtClean="0"/>
              <a:t>Implementation types are executed from the program </a:t>
            </a:r>
          </a:p>
          <a:p>
            <a:pPr lvl="1"/>
            <a:r>
              <a:rPr lang="en-US" dirty="0" smtClean="0"/>
              <a:t>Decoupled design allows new types to be configured into program without having to recompile</a:t>
            </a:r>
          </a:p>
          <a:p>
            <a:r>
              <a:rPr lang="en-US" dirty="0" smtClean="0"/>
              <a:t>Portable model configuration</a:t>
            </a:r>
          </a:p>
          <a:p>
            <a:pPr lvl="1"/>
            <a:r>
              <a:rPr lang="en-US" dirty="0" smtClean="0"/>
              <a:t>Object model configuration is encapsulated within the framework</a:t>
            </a:r>
          </a:p>
          <a:p>
            <a:r>
              <a:rPr lang="en-US" dirty="0" smtClean="0"/>
              <a:t>Flexible model configuration</a:t>
            </a:r>
          </a:p>
          <a:p>
            <a:pPr lvl="1"/>
            <a:r>
              <a:rPr lang="en-US" dirty="0" smtClean="0"/>
              <a:t>Object model configuration is a declarative system based on spring-beans.xsd</a:t>
            </a:r>
          </a:p>
          <a:p>
            <a:pPr lvl="1"/>
            <a:r>
              <a:rPr lang="en-US" dirty="0" err="1" smtClean="0"/>
              <a:t>BeanFactory</a:t>
            </a:r>
            <a:r>
              <a:rPr lang="en-US" dirty="0" smtClean="0"/>
              <a:t> clients are also decoupled from the bean types accessed from the container</a:t>
            </a:r>
          </a:p>
        </p:txBody>
      </p:sp>
    </p:spTree>
    <p:extLst>
      <p:ext uri="{BB962C8B-B14F-4D97-AF65-F5344CB8AC3E}">
        <p14:creationId xmlns:p14="http://schemas.microsoft.com/office/powerpoint/2010/main" val="10948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45" y="245356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Interface object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8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oriented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66" y="1882069"/>
            <a:ext cx="10515600" cy="2972153"/>
          </a:xfrm>
        </p:spPr>
        <p:txBody>
          <a:bodyPr/>
          <a:lstStyle/>
          <a:p>
            <a:r>
              <a:rPr lang="en-US" dirty="0" smtClean="0"/>
              <a:t>Take advantage of type-poly morphism</a:t>
            </a:r>
          </a:p>
          <a:p>
            <a:pPr lvl="1"/>
            <a:r>
              <a:rPr lang="en-US" dirty="0" smtClean="0"/>
              <a:t>Flexible architecture</a:t>
            </a:r>
          </a:p>
          <a:p>
            <a:pPr lvl="1"/>
            <a:r>
              <a:rPr lang="en-US" dirty="0" smtClean="0"/>
              <a:t>Tolerant to changes</a:t>
            </a:r>
          </a:p>
          <a:p>
            <a:pPr lvl="1"/>
            <a:r>
              <a:rPr lang="en-US" dirty="0" smtClean="0"/>
              <a:t>Enables new capabilities with minimal effort</a:t>
            </a:r>
          </a:p>
          <a:p>
            <a:r>
              <a:rPr lang="en-US" dirty="0" smtClean="0"/>
              <a:t>Commit to interfaces , not implementations</a:t>
            </a:r>
          </a:p>
          <a:p>
            <a:pPr lvl="1"/>
            <a:r>
              <a:rPr lang="en-US" dirty="0" smtClean="0"/>
              <a:t>Included , but not limited to, compiled interactions</a:t>
            </a:r>
          </a:p>
          <a:p>
            <a:pPr lvl="1"/>
            <a:r>
              <a:rPr lang="en-US" dirty="0" smtClean="0"/>
              <a:t>Declarative interfaces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50" y="4231107"/>
            <a:ext cx="6106699" cy="195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0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Interface-oriented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0" y="1793805"/>
            <a:ext cx="7600200" cy="45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oriented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44" y="1819016"/>
            <a:ext cx="8839721" cy="45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abstraction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075619"/>
          </a:xfrm>
        </p:spPr>
        <p:txBody>
          <a:bodyPr/>
          <a:lstStyle/>
          <a:p>
            <a:r>
              <a:rPr lang="en-US" dirty="0" smtClean="0"/>
              <a:t>Abstract elements such as third-party </a:t>
            </a:r>
            <a:r>
              <a:rPr lang="en-US" dirty="0" err="1" smtClean="0"/>
              <a:t>apis</a:t>
            </a:r>
            <a:r>
              <a:rPr lang="en-US" dirty="0" smtClean="0"/>
              <a:t> and infrastructure</a:t>
            </a:r>
          </a:p>
          <a:p>
            <a:r>
              <a:rPr lang="en-US" dirty="0" smtClean="0"/>
              <a:t>Decouple business logic enabling portability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312" y="2652889"/>
            <a:ext cx="6265332" cy="359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56" y="23406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smtClean="0"/>
              <a:t>framework composition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6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328" y="1853070"/>
            <a:ext cx="4004733" cy="4351338"/>
          </a:xfrm>
        </p:spPr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 smtClean="0"/>
          </a:p>
          <a:p>
            <a:pPr lvl="1"/>
            <a:r>
              <a:rPr lang="en-US" dirty="0" smtClean="0"/>
              <a:t>Core </a:t>
            </a:r>
            <a:r>
              <a:rPr lang="en-US" dirty="0" smtClean="0"/>
              <a:t>libraries</a:t>
            </a:r>
          </a:p>
          <a:p>
            <a:pPr lvl="2"/>
            <a:r>
              <a:rPr lang="en-US" dirty="0" smtClean="0"/>
              <a:t>Spring-core</a:t>
            </a:r>
          </a:p>
          <a:p>
            <a:pPr lvl="2"/>
            <a:r>
              <a:rPr lang="en-US" dirty="0" smtClean="0"/>
              <a:t>Spring-beans</a:t>
            </a:r>
          </a:p>
          <a:p>
            <a:r>
              <a:rPr lang="en-US" dirty="0" smtClean="0"/>
              <a:t>Integration extensions</a:t>
            </a:r>
          </a:p>
          <a:p>
            <a:pPr lvl="1"/>
            <a:r>
              <a:rPr lang="en-US" dirty="0" smtClean="0"/>
              <a:t>Spring-context</a:t>
            </a:r>
            <a:endParaRPr lang="en-US" dirty="0" smtClean="0"/>
          </a:p>
          <a:p>
            <a:pPr lvl="1"/>
            <a:r>
              <a:rPr lang="en-US" dirty="0" smtClean="0"/>
              <a:t>Spring-web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67" y="1840127"/>
            <a:ext cx="4843497" cy="442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4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511" y="258903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9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022" y="1965960"/>
            <a:ext cx="4512733" cy="4038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Aspect-oriented programming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endParaRPr lang="en-US" dirty="0" smtClean="0"/>
          </a:p>
          <a:p>
            <a:r>
              <a:rPr lang="en-US" dirty="0" smtClean="0"/>
              <a:t>Service abstractions</a:t>
            </a:r>
          </a:p>
          <a:p>
            <a:pPr lvl="1"/>
            <a:r>
              <a:rPr lang="en-US" dirty="0" smtClean="0"/>
              <a:t>JDBC templates and transaction management</a:t>
            </a:r>
          </a:p>
          <a:p>
            <a:pPr lvl="2"/>
            <a:r>
              <a:rPr lang="en-US" dirty="0" smtClean="0"/>
              <a:t>Spring-</a:t>
            </a:r>
            <a:r>
              <a:rPr lang="en-US" dirty="0" err="1" smtClean="0"/>
              <a:t>jdbc</a:t>
            </a:r>
            <a:endParaRPr lang="en-US" dirty="0" smtClean="0"/>
          </a:p>
          <a:p>
            <a:pPr lvl="2"/>
            <a:r>
              <a:rPr lang="en-US" dirty="0" smtClean="0"/>
              <a:t>Spring-</a:t>
            </a:r>
            <a:r>
              <a:rPr lang="en-US" dirty="0" err="1" smtClean="0"/>
              <a:t>tx</a:t>
            </a:r>
            <a:endParaRPr lang="en-US" dirty="0" smtClean="0"/>
          </a:p>
          <a:p>
            <a:r>
              <a:rPr lang="en-US" dirty="0" smtClean="0"/>
              <a:t>O/R mapping framework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orm</a:t>
            </a:r>
            <a:endParaRPr lang="en-US" dirty="0" smtClean="0"/>
          </a:p>
          <a:p>
            <a:r>
              <a:rPr lang="en-US" dirty="0" smtClean="0"/>
              <a:t>JMS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jms</a:t>
            </a:r>
            <a:endParaRPr lang="en-US" dirty="0" smtClean="0"/>
          </a:p>
          <a:p>
            <a:r>
              <a:rPr lang="en-US" dirty="0" smtClean="0"/>
              <a:t>JEE , EJB, JMX, JNDI, etc.</a:t>
            </a:r>
          </a:p>
          <a:p>
            <a:pPr lvl="1"/>
            <a:r>
              <a:rPr lang="en-US" dirty="0" smtClean="0"/>
              <a:t>Spring-context</a:t>
            </a:r>
          </a:p>
          <a:p>
            <a:r>
              <a:rPr lang="en-US" dirty="0" err="1" smtClean="0"/>
              <a:t>Javamail</a:t>
            </a:r>
            <a:r>
              <a:rPr lang="en-US" dirty="0" smtClean="0"/>
              <a:t>, quartz, </a:t>
            </a:r>
            <a:r>
              <a:rPr lang="en-US" dirty="0" err="1" smtClean="0"/>
              <a:t>etc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Spring-context-support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33738"/>
            <a:ext cx="5709355" cy="448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5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 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support</a:t>
            </a:r>
          </a:p>
          <a:p>
            <a:pPr lvl="1"/>
            <a:r>
              <a:rPr lang="en-US" dirty="0" err="1" smtClean="0"/>
              <a:t>Testng</a:t>
            </a:r>
            <a:r>
              <a:rPr lang="en-US" dirty="0" smtClean="0"/>
              <a:t> and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IoC</a:t>
            </a:r>
            <a:r>
              <a:rPr lang="en-US" dirty="0" smtClean="0"/>
              <a:t> container , and transaction management integration </a:t>
            </a:r>
          </a:p>
          <a:p>
            <a:pPr lvl="2"/>
            <a:r>
              <a:rPr lang="en-US" dirty="0" smtClean="0"/>
              <a:t>Spring-test</a:t>
            </a:r>
          </a:p>
          <a:p>
            <a:r>
              <a:rPr lang="en-US" dirty="0" smtClean="0"/>
              <a:t>Web application framework</a:t>
            </a:r>
          </a:p>
          <a:p>
            <a:pPr lvl="1"/>
            <a:r>
              <a:rPr lang="en-US" dirty="0" smtClean="0"/>
              <a:t>Spring web </a:t>
            </a:r>
            <a:r>
              <a:rPr lang="en-US" dirty="0" err="1" smtClean="0"/>
              <a:t>mvc</a:t>
            </a:r>
            <a:r>
              <a:rPr lang="en-US" dirty="0" smtClean="0"/>
              <a:t> , </a:t>
            </a:r>
            <a:r>
              <a:rPr lang="en-US" dirty="0" err="1" smtClean="0"/>
              <a:t>freemaker</a:t>
            </a:r>
            <a:r>
              <a:rPr lang="en-US" dirty="0" smtClean="0"/>
              <a:t>, and jasper reports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webmvc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91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44" y="253259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smtClean="0"/>
              <a:t>bean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9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 lifecycle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853070"/>
            <a:ext cx="7936088" cy="437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bean scope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81" y="2307167"/>
            <a:ext cx="9854769" cy="39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8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factory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303" y="1857023"/>
            <a:ext cx="10058400" cy="4023360"/>
          </a:xfrm>
        </p:spPr>
        <p:txBody>
          <a:bodyPr/>
          <a:lstStyle/>
          <a:p>
            <a:r>
              <a:rPr lang="en-US" dirty="0" err="1" smtClean="0"/>
              <a:t>BeanFactory</a:t>
            </a:r>
            <a:endParaRPr lang="en-US" dirty="0" smtClean="0"/>
          </a:p>
          <a:p>
            <a:pPr lvl="1"/>
            <a:r>
              <a:rPr lang="en-US" dirty="0" smtClean="0"/>
              <a:t>Defines core but non-specific functionality</a:t>
            </a:r>
          </a:p>
          <a:p>
            <a:r>
              <a:rPr lang="en-US" dirty="0" smtClean="0"/>
              <a:t>Application context</a:t>
            </a:r>
          </a:p>
          <a:p>
            <a:pPr lvl="1"/>
            <a:r>
              <a:rPr lang="en-US" dirty="0" smtClean="0"/>
              <a:t>Context resources</a:t>
            </a:r>
          </a:p>
          <a:p>
            <a:pPr lvl="1"/>
            <a:r>
              <a:rPr lang="en-US" dirty="0" smtClean="0"/>
              <a:t>Bundle resources</a:t>
            </a:r>
          </a:p>
          <a:p>
            <a:pPr lvl="1"/>
            <a:r>
              <a:rPr lang="en-US" dirty="0" smtClean="0"/>
              <a:t>Event listeners</a:t>
            </a:r>
          </a:p>
          <a:p>
            <a:pPr lvl="1"/>
            <a:r>
              <a:rPr lang="en-US" dirty="0" smtClean="0"/>
              <a:t>Post processors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7616"/>
              </p:ext>
            </p:extLst>
          </p:nvPr>
        </p:nvGraphicFramePr>
        <p:xfrm>
          <a:off x="3349413" y="3101200"/>
          <a:ext cx="8127999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4356"/>
                <a:gridCol w="1614310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Feature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BeanFactory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ApplicationContext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Bean instantiation/wiring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 </a:t>
                      </a:r>
                      <a:r>
                        <a:rPr lang="en-US" dirty="0" err="1" smtClean="0"/>
                        <a:t>BeanPostProcessor</a:t>
                      </a:r>
                      <a:r>
                        <a:rPr lang="en-US" baseline="0" dirty="0" smtClean="0"/>
                        <a:t> registration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BeanFactoryPostProcessor</a:t>
                      </a:r>
                      <a:r>
                        <a:rPr lang="en-US" baseline="0" dirty="0" smtClean="0"/>
                        <a:t> registration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Convenient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MessageSource</a:t>
                      </a:r>
                      <a:r>
                        <a:rPr lang="en-US" baseline="0" dirty="0" smtClean="0"/>
                        <a:t> access (for i18n)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ApplicationEvent</a:t>
                      </a:r>
                      <a:r>
                        <a:rPr lang="en-US" baseline="0" dirty="0" smtClean="0"/>
                        <a:t> publication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0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Coarse-gained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820686"/>
          </a:xfrm>
        </p:spPr>
        <p:txBody>
          <a:bodyPr/>
          <a:lstStyle/>
          <a:p>
            <a:r>
              <a:rPr lang="en-US" dirty="0" smtClean="0"/>
              <a:t>Covers typical integration scenarios </a:t>
            </a:r>
          </a:p>
          <a:p>
            <a:r>
              <a:rPr lang="en-US" dirty="0" smtClean="0"/>
              <a:t>Automated but implicit functionality</a:t>
            </a:r>
          </a:p>
          <a:p>
            <a:r>
              <a:rPr lang="en-US" dirty="0" smtClean="0"/>
              <a:t>Committed to specific integration strategies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35" y="3488266"/>
            <a:ext cx="5752439" cy="22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Fine-grained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4"/>
            <a:ext cx="10515600" cy="1290108"/>
          </a:xfrm>
        </p:spPr>
        <p:txBody>
          <a:bodyPr/>
          <a:lstStyle/>
          <a:p>
            <a:r>
              <a:rPr lang="en-US" dirty="0" smtClean="0"/>
              <a:t>Fine integration control</a:t>
            </a:r>
          </a:p>
          <a:p>
            <a:pPr lvl="1"/>
            <a:r>
              <a:rPr lang="en-US" dirty="0" smtClean="0"/>
              <a:t>Bean configuration abstraction</a:t>
            </a:r>
          </a:p>
          <a:p>
            <a:pPr lvl="1"/>
            <a:r>
              <a:rPr lang="en-US" dirty="0" smtClean="0"/>
              <a:t>I/O abstraction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17" y="3115732"/>
            <a:ext cx="7187654" cy="31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integration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62" y="2018065"/>
            <a:ext cx="7778630" cy="385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Test integration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81" y="1887010"/>
            <a:ext cx="6746875" cy="39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4933" y="3515810"/>
            <a:ext cx="4515556" cy="26144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Fundamental features</a:t>
            </a:r>
          </a:p>
          <a:p>
            <a:pPr lvl="1"/>
            <a:r>
              <a:rPr lang="en-US" dirty="0" smtClean="0"/>
              <a:t>Registration system(</a:t>
            </a:r>
            <a:r>
              <a:rPr lang="en-US" dirty="0" smtClean="0">
                <a:solidFill>
                  <a:srgbClr val="0033CC"/>
                </a:solidFill>
              </a:rPr>
              <a:t>applicationcontext.xml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Complex initialization</a:t>
            </a:r>
          </a:p>
          <a:p>
            <a:pPr lvl="2"/>
            <a:r>
              <a:rPr lang="en-US" dirty="0" smtClean="0"/>
              <a:t>Object creation</a:t>
            </a:r>
          </a:p>
          <a:p>
            <a:pPr lvl="2"/>
            <a:r>
              <a:rPr lang="en-US" dirty="0" smtClean="0"/>
              <a:t>Dependency injection</a:t>
            </a:r>
          </a:p>
          <a:p>
            <a:pPr lvl="2"/>
            <a:r>
              <a:rPr lang="en-US" dirty="0" smtClean="0"/>
              <a:t>Application configuration</a:t>
            </a:r>
          </a:p>
          <a:p>
            <a:pPr lvl="1"/>
            <a:r>
              <a:rPr lang="en-US" dirty="0" smtClean="0"/>
              <a:t>Access </a:t>
            </a:r>
            <a:r>
              <a:rPr lang="en-US" dirty="0" err="1" smtClean="0"/>
              <a:t>api</a:t>
            </a:r>
            <a:endParaRPr lang="en-US" dirty="0" smtClean="0"/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ApplicationContext</a:t>
            </a:r>
            <a:endParaRPr lang="en-US" dirty="0" smtClean="0"/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BeanFactory</a:t>
            </a:r>
            <a:endParaRPr lang="en-US" dirty="0"/>
          </a:p>
          <a:p>
            <a:pPr lvl="2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755083"/>
            <a:ext cx="8143875" cy="1752600"/>
          </a:xfrm>
          <a:prstGeom prst="rect">
            <a:avLst/>
          </a:prstGeom>
        </p:spPr>
      </p:pic>
      <p:pic>
        <p:nvPicPr>
          <p:cNvPr id="2050" name="Picture 2" descr="http://tecknonaut.com/wp-content/uploads/2015/10/container.png?9d9b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4" y="3537779"/>
            <a:ext cx="5324922" cy="239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test integration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8732"/>
            <a:ext cx="7936649" cy="359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8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event listener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Lifecycle event model</a:t>
            </a:r>
          </a:p>
          <a:p>
            <a:pPr lvl="1"/>
            <a:r>
              <a:rPr lang="en-US" dirty="0" smtClean="0"/>
              <a:t>Event listener interface</a:t>
            </a:r>
          </a:p>
          <a:p>
            <a:pPr lvl="1"/>
            <a:r>
              <a:rPr lang="en-US" dirty="0" err="1" smtClean="0"/>
              <a:t>Org.springframework.context.applicationlistener</a:t>
            </a:r>
            <a:endParaRPr lang="en-US" dirty="0" smtClean="0"/>
          </a:p>
          <a:p>
            <a:pPr lvl="1"/>
            <a:r>
              <a:rPr lang="en-US" dirty="0" smtClean="0"/>
              <a:t>Event objects</a:t>
            </a:r>
          </a:p>
          <a:p>
            <a:pPr lvl="1"/>
            <a:r>
              <a:rPr lang="en-US" dirty="0" err="1" smtClean="0"/>
              <a:t>Org.springframework.context.applicationevent</a:t>
            </a:r>
            <a:endParaRPr lang="en-US" dirty="0" smtClean="0"/>
          </a:p>
          <a:p>
            <a:pPr lvl="2"/>
            <a:r>
              <a:rPr lang="en-US" dirty="0" err="1" smtClean="0"/>
              <a:t>Contextrefreshevent</a:t>
            </a:r>
            <a:endParaRPr lang="en-US" dirty="0" smtClean="0"/>
          </a:p>
          <a:p>
            <a:pPr lvl="2"/>
            <a:r>
              <a:rPr lang="en-US" dirty="0" err="1" smtClean="0"/>
              <a:t>Contextstartedevent</a:t>
            </a:r>
            <a:endParaRPr lang="en-US" dirty="0" smtClean="0"/>
          </a:p>
          <a:p>
            <a:pPr lvl="2"/>
            <a:r>
              <a:rPr lang="en-US" dirty="0" err="1" smtClean="0"/>
              <a:t>Contextstoppedevent</a:t>
            </a:r>
            <a:endParaRPr lang="en-US" dirty="0" smtClean="0"/>
          </a:p>
          <a:p>
            <a:pPr lvl="2"/>
            <a:r>
              <a:rPr lang="en-US" dirty="0" err="1" smtClean="0"/>
              <a:t>Contextclosedevent</a:t>
            </a:r>
            <a:endParaRPr lang="en-GB" dirty="0"/>
          </a:p>
          <a:p>
            <a:r>
              <a:rPr lang="en-US" dirty="0" smtClean="0"/>
              <a:t>Registration model </a:t>
            </a:r>
          </a:p>
          <a:p>
            <a:pPr lvl="1"/>
            <a:r>
              <a:rPr lang="en-US" dirty="0" smtClean="0"/>
              <a:t>Enabled by registering new listener instances as container-managed beans</a:t>
            </a:r>
          </a:p>
        </p:txBody>
      </p:sp>
    </p:spTree>
    <p:extLst>
      <p:ext uri="{BB962C8B-B14F-4D97-AF65-F5344CB8AC3E}">
        <p14:creationId xmlns:p14="http://schemas.microsoft.com/office/powerpoint/2010/main" val="354925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</a:t>
            </a:r>
            <a:r>
              <a:rPr lang="en-US" dirty="0" err="1" smtClean="0"/>
              <a:t>eventlistener</a:t>
            </a:r>
            <a:r>
              <a:rPr lang="en-US" dirty="0" smtClean="0"/>
              <a:t>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7" y="1850250"/>
            <a:ext cx="7335118" cy="414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8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</a:t>
            </a:r>
            <a:r>
              <a:rPr lang="en-US" dirty="0" err="1" smtClean="0"/>
              <a:t>eventlistener</a:t>
            </a:r>
            <a:r>
              <a:rPr lang="en-US" dirty="0" smtClean="0"/>
              <a:t>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76" y="1771227"/>
            <a:ext cx="7204461" cy="452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0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066" y="26003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Bean definition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0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</a:p>
          <a:p>
            <a:r>
              <a:rPr lang="en-US" dirty="0" smtClean="0"/>
              <a:t>Factory bean</a:t>
            </a:r>
          </a:p>
          <a:p>
            <a:r>
              <a:rPr lang="en-US" dirty="0" smtClean="0"/>
              <a:t>Static factory method</a:t>
            </a:r>
          </a:p>
          <a:p>
            <a:r>
              <a:rPr lang="en-US" dirty="0" smtClean="0"/>
              <a:t>Abstract bean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40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2599619"/>
          </a:xfrm>
        </p:spPr>
        <p:txBody>
          <a:bodyPr/>
          <a:lstStyle/>
          <a:p>
            <a:r>
              <a:rPr lang="en-US" dirty="0" smtClean="0"/>
              <a:t>Create container-managed objects directly out of bean elements</a:t>
            </a:r>
          </a:p>
          <a:p>
            <a:pPr lvl="1"/>
            <a:r>
              <a:rPr lang="en-US" dirty="0" smtClean="0"/>
              <a:t>Standard bean definitions</a:t>
            </a:r>
            <a:r>
              <a:rPr lang="en-GB" dirty="0" smtClean="0"/>
              <a:t>:</a:t>
            </a:r>
          </a:p>
          <a:p>
            <a:pPr lvl="1"/>
            <a:r>
              <a:rPr lang="en-US" dirty="0" smtClean="0"/>
              <a:t>Xml bean elements. Child to document root, bean</a:t>
            </a:r>
          </a:p>
          <a:p>
            <a:r>
              <a:rPr lang="en-US" dirty="0" smtClean="0"/>
              <a:t>Inner bean </a:t>
            </a:r>
            <a:r>
              <a:rPr lang="en-US" dirty="0" smtClean="0"/>
              <a:t>definitions</a:t>
            </a:r>
            <a:endParaRPr lang="en-US" dirty="0" smtClean="0"/>
          </a:p>
          <a:p>
            <a:pPr lvl="1"/>
            <a:r>
              <a:rPr lang="en-US" dirty="0" smtClean="0"/>
              <a:t>Xml bean definitions</a:t>
            </a:r>
          </a:p>
          <a:p>
            <a:pPr lvl="1"/>
            <a:r>
              <a:rPr lang="en-US" dirty="0" smtClean="0"/>
              <a:t>Xml bean elements . Child to property or constructor –</a:t>
            </a:r>
            <a:r>
              <a:rPr lang="en-US" dirty="0" err="1" smtClean="0"/>
              <a:t>arg</a:t>
            </a:r>
            <a:r>
              <a:rPr lang="en-US" dirty="0" smtClean="0"/>
              <a:t>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48" y="3927894"/>
            <a:ext cx="6619979" cy="23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bean element</a:t>
            </a:r>
          </a:p>
          <a:p>
            <a:pPr lvl="1"/>
            <a:r>
              <a:rPr lang="en-US" dirty="0" smtClean="0"/>
              <a:t>Referenceable , aka collaborator, beans</a:t>
            </a:r>
          </a:p>
          <a:p>
            <a:r>
              <a:rPr lang="en-US" dirty="0" smtClean="0"/>
              <a:t>Inner bean</a:t>
            </a:r>
          </a:p>
          <a:p>
            <a:pPr lvl="1"/>
            <a:r>
              <a:rPr lang="en-US" dirty="0" smtClean="0"/>
              <a:t>Anonymous</a:t>
            </a:r>
          </a:p>
          <a:p>
            <a:pPr lvl="1"/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Used to fulfill dependency injection settings</a:t>
            </a:r>
          </a:p>
          <a:p>
            <a:r>
              <a:rPr lang="en-US" dirty="0" smtClean="0"/>
              <a:t>Invocation prerequisites (s) one combination required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Class and factory method</a:t>
            </a:r>
          </a:p>
          <a:p>
            <a:pPr lvl="1"/>
            <a:r>
              <a:rPr lang="en-US" dirty="0" smtClean="0"/>
              <a:t>Factory-bean and factory-method</a:t>
            </a:r>
          </a:p>
          <a:p>
            <a:pPr lvl="1"/>
            <a:r>
              <a:rPr lang="en-US" dirty="0" smtClean="0"/>
              <a:t>Abstract bean attribute set to true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4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Optional bean properties</a:t>
            </a:r>
          </a:p>
          <a:p>
            <a:pPr lvl="1"/>
            <a:r>
              <a:rPr lang="en-US" dirty="0" smtClean="0"/>
              <a:t>Id and name</a:t>
            </a:r>
          </a:p>
          <a:p>
            <a:pPr lvl="2"/>
            <a:r>
              <a:rPr lang="en-US" dirty="0" smtClean="0"/>
              <a:t>Defaults to a generated and unique value</a:t>
            </a:r>
          </a:p>
          <a:p>
            <a:pPr lvl="1"/>
            <a:r>
              <a:rPr lang="en-US" dirty="0" smtClean="0"/>
              <a:t>Scope </a:t>
            </a:r>
          </a:p>
          <a:p>
            <a:pPr lvl="2"/>
            <a:r>
              <a:rPr lang="en-US" dirty="0" smtClean="0"/>
              <a:t>Defaults to singleton</a:t>
            </a:r>
          </a:p>
          <a:p>
            <a:pPr lvl="1"/>
            <a:r>
              <a:rPr lang="en-US" dirty="0" smtClean="0"/>
              <a:t>Abstract/lazy-</a:t>
            </a:r>
            <a:r>
              <a:rPr lang="en-US" dirty="0" err="1" smtClean="0"/>
              <a:t>init</a:t>
            </a:r>
            <a:r>
              <a:rPr lang="en-US" dirty="0" smtClean="0"/>
              <a:t>/primary</a:t>
            </a:r>
          </a:p>
          <a:p>
            <a:pPr lvl="2"/>
            <a:r>
              <a:rPr lang="en-US" dirty="0" smtClean="0"/>
              <a:t>Default to false</a:t>
            </a:r>
          </a:p>
          <a:p>
            <a:pPr lvl="1"/>
            <a:r>
              <a:rPr lang="en-US" dirty="0" err="1" smtClean="0"/>
              <a:t>Autowire</a:t>
            </a:r>
            <a:endParaRPr lang="en-US" dirty="0" smtClean="0"/>
          </a:p>
          <a:p>
            <a:pPr lvl="2"/>
            <a:r>
              <a:rPr lang="en-US" dirty="0" smtClean="0"/>
              <a:t>Defaults to none</a:t>
            </a:r>
          </a:p>
          <a:p>
            <a:pPr lvl="2"/>
            <a:r>
              <a:rPr lang="en-US" dirty="0" smtClean="0"/>
              <a:t>Dependency-check defaults </a:t>
            </a:r>
          </a:p>
          <a:p>
            <a:pPr lvl="1"/>
            <a:r>
              <a:rPr lang="en-US" dirty="0" smtClean="0"/>
              <a:t>Parents/depends-on /</a:t>
            </a:r>
            <a:r>
              <a:rPr lang="en-US" dirty="0" err="1" smtClean="0"/>
              <a:t>autowire</a:t>
            </a:r>
            <a:r>
              <a:rPr lang="en-US" dirty="0" smtClean="0"/>
              <a:t>-candidate/</a:t>
            </a:r>
            <a:r>
              <a:rPr lang="en-US" dirty="0" err="1" smtClean="0"/>
              <a:t>init</a:t>
            </a:r>
            <a:r>
              <a:rPr lang="en-US" dirty="0" smtClean="0"/>
              <a:t>-method/destroy-method</a:t>
            </a:r>
          </a:p>
          <a:p>
            <a:pPr lvl="2"/>
            <a:r>
              <a:rPr lang="en-US" dirty="0" smtClean="0"/>
              <a:t>Defaults to null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9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2249664"/>
          </a:xfrm>
        </p:spPr>
        <p:txBody>
          <a:bodyPr/>
          <a:lstStyle/>
          <a:p>
            <a:r>
              <a:rPr lang="en-US" dirty="0" smtClean="0"/>
              <a:t>Matches on a constructor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java.lang.class</a:t>
            </a:r>
            <a:r>
              <a:rPr lang="en-US" dirty="0" smtClean="0"/>
              <a:t> and </a:t>
            </a:r>
            <a:r>
              <a:rPr lang="en-US" dirty="0" err="1" smtClean="0"/>
              <a:t>java.lang.reflect</a:t>
            </a:r>
            <a:endParaRPr lang="en-US" dirty="0" smtClean="0"/>
          </a:p>
          <a:p>
            <a:r>
              <a:rPr lang="en-US" dirty="0" smtClean="0"/>
              <a:t>Invokes the constructor</a:t>
            </a:r>
          </a:p>
          <a:p>
            <a:pPr lvl="1"/>
            <a:r>
              <a:rPr lang="en-US" dirty="0" smtClean="0"/>
              <a:t>Analogous to the new keyword , invoking a constructor is the same as invoking the new operator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21" y="3830590"/>
            <a:ext cx="6366757" cy="24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smtClean="0"/>
              <a:t>container relevance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Inversion of control</a:t>
            </a:r>
          </a:p>
          <a:p>
            <a:pPr lvl="1"/>
            <a:r>
              <a:rPr lang="en-US" dirty="0" smtClean="0"/>
              <a:t>Move object creation and dependency resolution responsibilities out of business logic</a:t>
            </a:r>
          </a:p>
          <a:p>
            <a:pPr lvl="1"/>
            <a:r>
              <a:rPr lang="en-US" dirty="0" smtClean="0"/>
              <a:t>Enables business logic to be portable</a:t>
            </a:r>
          </a:p>
          <a:p>
            <a:pPr lvl="1"/>
            <a:r>
              <a:rPr lang="en-US" dirty="0" smtClean="0"/>
              <a:t>Allows components to be reconfigured with minimal efforts</a:t>
            </a:r>
          </a:p>
          <a:p>
            <a:r>
              <a:rPr lang="en-US" dirty="0" smtClean="0"/>
              <a:t>Loose coupling </a:t>
            </a:r>
          </a:p>
          <a:p>
            <a:pPr lvl="1"/>
            <a:r>
              <a:rPr lang="en-US" dirty="0" smtClean="0"/>
              <a:t>Client are insulated from implementations</a:t>
            </a:r>
          </a:p>
          <a:p>
            <a:pPr lvl="1"/>
            <a:r>
              <a:rPr lang="en-US" dirty="0" smtClean="0"/>
              <a:t>Implementation technicalities are invisible to clients</a:t>
            </a:r>
          </a:p>
          <a:p>
            <a:pPr lvl="1"/>
            <a:r>
              <a:rPr lang="en-US" dirty="0" smtClean="0"/>
              <a:t>Client are only aware of the interface contract and unaware of :</a:t>
            </a:r>
          </a:p>
          <a:p>
            <a:pPr lvl="2"/>
            <a:r>
              <a:rPr lang="en-US" dirty="0" smtClean="0"/>
              <a:t>Concrete type selections</a:t>
            </a:r>
          </a:p>
          <a:p>
            <a:pPr lvl="2"/>
            <a:r>
              <a:rPr lang="en-US" dirty="0" smtClean="0"/>
              <a:t>Concreate type initialization mechanism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92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Standard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645" y="1825625"/>
            <a:ext cx="10515600" cy="838553"/>
          </a:xfrm>
        </p:spPr>
        <p:txBody>
          <a:bodyPr/>
          <a:lstStyle/>
          <a:p>
            <a:r>
              <a:rPr lang="en-US" dirty="0" smtClean="0"/>
              <a:t>Matches on a constructor by type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45" y="2405593"/>
            <a:ext cx="6802666" cy="35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bean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2" y="1825625"/>
            <a:ext cx="10515600" cy="793397"/>
          </a:xfrm>
        </p:spPr>
        <p:txBody>
          <a:bodyPr/>
          <a:lstStyle/>
          <a:p>
            <a:r>
              <a:rPr lang="en-US" dirty="0" smtClean="0"/>
              <a:t>Nested bean definition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76" y="2460978"/>
            <a:ext cx="7298640" cy="333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9492"/>
            <a:ext cx="10515600" cy="2046464"/>
          </a:xfrm>
        </p:spPr>
        <p:txBody>
          <a:bodyPr/>
          <a:lstStyle/>
          <a:p>
            <a:r>
              <a:rPr lang="en-US" dirty="0" smtClean="0"/>
              <a:t>The invocation of a method on a container-managed factory bean to create other container-managed beans</a:t>
            </a:r>
          </a:p>
          <a:p>
            <a:r>
              <a:rPr lang="en-US" dirty="0" smtClean="0"/>
              <a:t>References to the target bean class are excluded</a:t>
            </a:r>
          </a:p>
          <a:p>
            <a:pPr lvl="1"/>
            <a:r>
              <a:rPr lang="en-US" dirty="0" smtClean="0"/>
              <a:t>The class information for the target bean is unnecessary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671" y="3682823"/>
            <a:ext cx="9096283" cy="26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Factory bean</a:t>
            </a:r>
          </a:p>
          <a:p>
            <a:pPr lvl="1"/>
            <a:r>
              <a:rPr lang="en-US" dirty="0" smtClean="0"/>
              <a:t>A container-managed bean responsible for instantiating other container-managed beans</a:t>
            </a:r>
          </a:p>
          <a:p>
            <a:pPr lvl="1"/>
            <a:r>
              <a:rPr lang="en-US" dirty="0" smtClean="0"/>
              <a:t>Referenced by a bean element attribute, factory-bean</a:t>
            </a:r>
          </a:p>
          <a:p>
            <a:r>
              <a:rPr lang="en-US" dirty="0" smtClean="0"/>
              <a:t>Factory method</a:t>
            </a:r>
          </a:p>
          <a:p>
            <a:pPr lvl="1"/>
            <a:r>
              <a:rPr lang="en-US" dirty="0" smtClean="0"/>
              <a:t>The factory bean exposes a method for instantiating the target bean type</a:t>
            </a:r>
          </a:p>
          <a:p>
            <a:pPr lvl="1"/>
            <a:r>
              <a:rPr lang="en-US" dirty="0" smtClean="0"/>
              <a:t>Referenced by a bean element attribute, factory-method</a:t>
            </a:r>
          </a:p>
          <a:p>
            <a:r>
              <a:rPr lang="en-US" dirty="0" smtClean="0"/>
              <a:t>Target bean</a:t>
            </a:r>
          </a:p>
          <a:p>
            <a:pPr lvl="1"/>
            <a:r>
              <a:rPr lang="en-US" dirty="0" smtClean="0"/>
              <a:t>The bean declaration uses factory-bean and factory-method to map its origin to the factory method</a:t>
            </a:r>
          </a:p>
          <a:p>
            <a:pPr lvl="1"/>
            <a:r>
              <a:rPr lang="en-US" dirty="0" smtClean="0"/>
              <a:t>The factory information substitutes the xml class attribute specification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4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bean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06" y="1922814"/>
            <a:ext cx="7959265" cy="40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factory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914"/>
            <a:ext cx="10515600" cy="2215797"/>
          </a:xfrm>
        </p:spPr>
        <p:txBody>
          <a:bodyPr>
            <a:normAutofit/>
          </a:bodyPr>
          <a:lstStyle/>
          <a:p>
            <a:r>
              <a:rPr lang="en-US" dirty="0" smtClean="0"/>
              <a:t>The invocation of static factory method to create the container –managed bean </a:t>
            </a:r>
          </a:p>
          <a:p>
            <a:r>
              <a:rPr lang="en-US" dirty="0" smtClean="0"/>
              <a:t>Separate container –managed bean is not required </a:t>
            </a:r>
          </a:p>
          <a:p>
            <a:r>
              <a:rPr lang="en-US" dirty="0" smtClean="0"/>
              <a:t>The target bean references the class and method information as the origin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3348810"/>
            <a:ext cx="92487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factory method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998308"/>
            <a:ext cx="8692446" cy="39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bean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1956153"/>
          </a:xfrm>
        </p:spPr>
        <p:txBody>
          <a:bodyPr/>
          <a:lstStyle/>
          <a:p>
            <a:r>
              <a:rPr lang="en-US" dirty="0" smtClean="0"/>
              <a:t>Bean templating facility</a:t>
            </a:r>
          </a:p>
          <a:p>
            <a:r>
              <a:rPr lang="en-US" dirty="0" smtClean="0"/>
              <a:t>Establishes default bean properties </a:t>
            </a:r>
          </a:p>
          <a:p>
            <a:pPr lvl="1"/>
            <a:r>
              <a:rPr lang="en-US" dirty="0" smtClean="0"/>
              <a:t>Constructor arguments , property setter parameters, bean lifecycle callbacks</a:t>
            </a:r>
          </a:p>
          <a:p>
            <a:r>
              <a:rPr lang="en-US" dirty="0" smtClean="0"/>
              <a:t>Candidate classes for abstract bean definitions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3672017"/>
            <a:ext cx="77247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bean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491" y="1825997"/>
            <a:ext cx="9227383" cy="43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3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pojos</a:t>
            </a:r>
            <a:endParaRPr lang="en-US" dirty="0" smtClean="0"/>
          </a:p>
          <a:p>
            <a:pPr lvl="1"/>
            <a:r>
              <a:rPr lang="en-US" dirty="0" smtClean="0"/>
              <a:t>Implementation creational patterns as needed</a:t>
            </a:r>
          </a:p>
          <a:p>
            <a:pPr lvl="1"/>
            <a:r>
              <a:rPr lang="en-US" dirty="0" smtClean="0"/>
              <a:t>Assume the framework will accommodate the creational patterns required by the system</a:t>
            </a:r>
          </a:p>
          <a:p>
            <a:r>
              <a:rPr lang="en-US" dirty="0" smtClean="0"/>
              <a:t>Plan on using a framework to manage the initiation of all </a:t>
            </a:r>
            <a:r>
              <a:rPr lang="en-US" dirty="0" err="1" smtClean="0"/>
              <a:t>pojos</a:t>
            </a:r>
            <a:endParaRPr lang="en-US" dirty="0" smtClean="0"/>
          </a:p>
          <a:p>
            <a:r>
              <a:rPr lang="en-US" dirty="0" smtClean="0"/>
              <a:t>Create the xml bean  definitions file </a:t>
            </a:r>
          </a:p>
          <a:p>
            <a:pPr lvl="1"/>
            <a:r>
              <a:rPr lang="en-US" dirty="0" smtClean="0"/>
              <a:t>This file is typically named </a:t>
            </a:r>
          </a:p>
          <a:p>
            <a:pPr lvl="2"/>
            <a:r>
              <a:rPr lang="en-US" dirty="0" smtClean="0"/>
              <a:t>Applicationcontext.xml</a:t>
            </a:r>
          </a:p>
          <a:p>
            <a:pPr lvl="1"/>
            <a:r>
              <a:rPr lang="en-US" dirty="0" smtClean="0"/>
              <a:t>For large projects comprised of numerous modules , develop a predictable naming system for context 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15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container and </a:t>
            </a:r>
            <a:r>
              <a:rPr lang="en-US" dirty="0" err="1" smtClean="0"/>
              <a:t>pojo</a:t>
            </a:r>
            <a:r>
              <a:rPr lang="en-US" dirty="0" smtClean="0"/>
              <a:t> instantiation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914"/>
            <a:ext cx="10515600" cy="1662642"/>
          </a:xfrm>
        </p:spPr>
        <p:txBody>
          <a:bodyPr>
            <a:normAutofit/>
          </a:bodyPr>
          <a:lstStyle/>
          <a:p>
            <a:r>
              <a:rPr lang="en-US" dirty="0" smtClean="0"/>
              <a:t>Integrate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  <a:endParaRPr lang="en-GB" dirty="0" smtClean="0"/>
          </a:p>
          <a:p>
            <a:pPr lvl="1"/>
            <a:r>
              <a:rPr lang="en-US" dirty="0" smtClean="0"/>
              <a:t>Replace custom </a:t>
            </a:r>
            <a:r>
              <a:rPr lang="en-US" dirty="0" err="1" smtClean="0"/>
              <a:t>ServiceProviderFramework</a:t>
            </a:r>
            <a:r>
              <a:rPr lang="en-US" dirty="0" smtClean="0"/>
              <a:t> with </a:t>
            </a:r>
            <a:r>
              <a:rPr lang="en-US" dirty="0" err="1" smtClean="0"/>
              <a:t>BeanFactory</a:t>
            </a:r>
            <a:endParaRPr lang="en-US" dirty="0" smtClean="0"/>
          </a:p>
          <a:p>
            <a:r>
              <a:rPr lang="en-US" dirty="0" smtClean="0"/>
              <a:t>Delegate to Spring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smtClean="0"/>
              <a:t>Object creation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5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bean definitions with interdependencies</a:t>
            </a:r>
          </a:p>
          <a:p>
            <a:pPr lvl="1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provides comprehensive support for instantiation patterns</a:t>
            </a:r>
          </a:p>
          <a:p>
            <a:pPr lvl="2"/>
            <a:r>
              <a:rPr lang="en-US" dirty="0" smtClean="0"/>
              <a:t>Constructor </a:t>
            </a:r>
          </a:p>
          <a:p>
            <a:pPr lvl="2"/>
            <a:r>
              <a:rPr lang="en-US" dirty="0" smtClean="0"/>
              <a:t>Factory method</a:t>
            </a:r>
          </a:p>
          <a:p>
            <a:pPr lvl="2"/>
            <a:r>
              <a:rPr lang="en-US" dirty="0" smtClean="0"/>
              <a:t>Static factory method</a:t>
            </a:r>
          </a:p>
          <a:p>
            <a:pPr lvl="2"/>
            <a:r>
              <a:rPr lang="en-US" dirty="0" smtClean="0"/>
              <a:t>Template beans</a:t>
            </a:r>
          </a:p>
          <a:p>
            <a:r>
              <a:rPr lang="en-US" dirty="0" smtClean="0"/>
              <a:t>Include the bean definitions file as part of distribution </a:t>
            </a:r>
          </a:p>
          <a:p>
            <a:pPr lvl="1"/>
            <a:r>
              <a:rPr lang="en-US" dirty="0" smtClean="0"/>
              <a:t>This file will serve as a default , but optional, blueprint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5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 a spring </a:t>
            </a:r>
            <a:r>
              <a:rPr lang="en-US" dirty="0" err="1" smtClean="0"/>
              <a:t>Ioc</a:t>
            </a:r>
            <a:r>
              <a:rPr lang="en-US" dirty="0" smtClean="0"/>
              <a:t> container integration approach to match runtime context </a:t>
            </a:r>
          </a:p>
          <a:p>
            <a:pPr lvl="1"/>
            <a:r>
              <a:rPr lang="en-US" dirty="0" smtClean="0"/>
              <a:t>Broad integration options are available to use</a:t>
            </a:r>
          </a:p>
          <a:p>
            <a:pPr lvl="1"/>
            <a:r>
              <a:rPr lang="en-US" dirty="0" smtClean="0"/>
              <a:t>Programmatic contexts</a:t>
            </a:r>
          </a:p>
          <a:p>
            <a:pPr lvl="2"/>
            <a:r>
              <a:rPr lang="en-US" dirty="0" err="1" smtClean="0"/>
              <a:t>Classpathxmlapplicationcontext</a:t>
            </a:r>
            <a:endParaRPr lang="en-US" dirty="0" smtClean="0"/>
          </a:p>
          <a:p>
            <a:pPr lvl="2"/>
            <a:r>
              <a:rPr lang="en-US" dirty="0" err="1" smtClean="0"/>
              <a:t>Filesystemxmlapplicationcontext</a:t>
            </a:r>
            <a:endParaRPr lang="en-US" dirty="0" smtClean="0"/>
          </a:p>
          <a:p>
            <a:pPr lvl="1"/>
            <a:r>
              <a:rPr lang="en-US" dirty="0" smtClean="0"/>
              <a:t>Platform-specific contexts</a:t>
            </a:r>
          </a:p>
          <a:p>
            <a:pPr lvl="2"/>
            <a:r>
              <a:rPr lang="en-US" dirty="0" err="1" smtClean="0"/>
              <a:t>Contextloaderlistener</a:t>
            </a:r>
            <a:endParaRPr lang="en-US" dirty="0" smtClean="0"/>
          </a:p>
          <a:p>
            <a:pPr lvl="1"/>
            <a:r>
              <a:rPr lang="en-US" dirty="0" smtClean="0"/>
              <a:t>Test contexts</a:t>
            </a:r>
          </a:p>
          <a:p>
            <a:pPr lvl="2"/>
            <a:r>
              <a:rPr lang="en-US" dirty="0" smtClean="0"/>
              <a:t>Abstractjunit4springcontexttests</a:t>
            </a:r>
          </a:p>
          <a:p>
            <a:r>
              <a:rPr lang="en-US" dirty="0" err="1" smtClean="0"/>
              <a:t>Applicationcontext</a:t>
            </a:r>
            <a:r>
              <a:rPr lang="en-US" dirty="0" smtClean="0"/>
              <a:t> is favored over bean factory implementations</a:t>
            </a:r>
          </a:p>
          <a:p>
            <a:pPr lvl="1"/>
            <a:r>
              <a:rPr lang="en-US" dirty="0" smtClean="0"/>
              <a:t>Improved defaults, integration extensions and automated behavior</a:t>
            </a:r>
          </a:p>
        </p:txBody>
      </p:sp>
    </p:spTree>
    <p:extLst>
      <p:ext uri="{BB962C8B-B14F-4D97-AF65-F5344CB8AC3E}">
        <p14:creationId xmlns:p14="http://schemas.microsoft.com/office/powerpoint/2010/main" val="395377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5" y="662087"/>
            <a:ext cx="11635724" cy="55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5625"/>
            <a:ext cx="10515600" cy="815975"/>
          </a:xfrm>
        </p:spPr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BookLibrary</a:t>
            </a:r>
            <a:r>
              <a:rPr lang="en-US" dirty="0" smtClean="0"/>
              <a:t> object based on the </a:t>
            </a:r>
            <a:r>
              <a:rPr lang="en-US" dirty="0" err="1" smtClean="0"/>
              <a:t>JavaBookLibary</a:t>
            </a:r>
            <a:r>
              <a:rPr lang="en-US" dirty="0" smtClean="0"/>
              <a:t> class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43" y="2487054"/>
            <a:ext cx="8963314" cy="37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xml file conforming to spring-beans.xsd</a:t>
            </a:r>
          </a:p>
          <a:p>
            <a:pPr lvl="1"/>
            <a:r>
              <a:rPr lang="en-US" dirty="0" smtClean="0"/>
              <a:t>Name the file </a:t>
            </a:r>
          </a:p>
          <a:p>
            <a:pPr lvl="2"/>
            <a:r>
              <a:rPr lang="en-US" dirty="0" smtClean="0"/>
              <a:t>Conventional </a:t>
            </a:r>
            <a:r>
              <a:rPr lang="en-US" dirty="0" smtClean="0"/>
              <a:t>name </a:t>
            </a:r>
            <a:r>
              <a:rPr lang="en-US" dirty="0" smtClean="0"/>
              <a:t>is applicationcontext.xml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/>
              <a:t>However, any name will suffice</a:t>
            </a:r>
          </a:p>
          <a:p>
            <a:pPr lvl="1"/>
            <a:r>
              <a:rPr lang="en-US" dirty="0" smtClean="0"/>
              <a:t>Place </a:t>
            </a:r>
            <a:r>
              <a:rPr lang="en-US" dirty="0" smtClean="0"/>
              <a:t>the file in accessible location</a:t>
            </a:r>
          </a:p>
          <a:p>
            <a:pPr lvl="2"/>
            <a:r>
              <a:rPr lang="en-US" dirty="0" smtClean="0"/>
              <a:t>For example , in a file system directory which will be accessible from the class path</a:t>
            </a:r>
          </a:p>
          <a:p>
            <a:pPr lvl="1"/>
            <a:r>
              <a:rPr lang="en-US" dirty="0" smtClean="0"/>
              <a:t>Register objects</a:t>
            </a:r>
          </a:p>
          <a:p>
            <a:pPr lvl="2"/>
            <a:r>
              <a:rPr lang="en-US" dirty="0" smtClean="0"/>
              <a:t>Object are registered by declaring bean xml elements</a:t>
            </a:r>
          </a:p>
          <a:p>
            <a:pPr lvl="2"/>
            <a:r>
              <a:rPr lang="en-US" dirty="0" smtClean="0"/>
              <a:t>Conventional approach is to use bean </a:t>
            </a:r>
            <a:r>
              <a:rPr lang="en-US" dirty="0" smtClean="0"/>
              <a:t>attributes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Access object(s) managed by the spring </a:t>
            </a:r>
            <a:r>
              <a:rPr lang="en-US" dirty="0" err="1" smtClean="0"/>
              <a:t>IoC</a:t>
            </a:r>
            <a:r>
              <a:rPr lang="en-US" dirty="0" smtClean="0"/>
              <a:t> container </a:t>
            </a:r>
          </a:p>
          <a:p>
            <a:pPr lvl="2"/>
            <a:r>
              <a:rPr lang="en-US" dirty="0" smtClean="0"/>
              <a:t>Initiate </a:t>
            </a:r>
            <a:r>
              <a:rPr lang="en-US" dirty="0" smtClean="0"/>
              <a:t>a </a:t>
            </a:r>
            <a:r>
              <a:rPr lang="en-US" dirty="0" err="1" smtClean="0"/>
              <a:t>BeanFactory</a:t>
            </a:r>
            <a:r>
              <a:rPr lang="en-US" dirty="0" smtClean="0"/>
              <a:t> implementation</a:t>
            </a:r>
          </a:p>
          <a:p>
            <a:pPr lvl="2"/>
            <a:r>
              <a:rPr lang="en-US" dirty="0" smtClean="0"/>
              <a:t>Uses interfaces such as </a:t>
            </a:r>
            <a:r>
              <a:rPr lang="en-US" dirty="0" err="1" smtClean="0"/>
              <a:t>BeanFactory#getBean</a:t>
            </a:r>
            <a:r>
              <a:rPr lang="en-US" dirty="0" smtClean="0"/>
              <a:t>(…):Object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4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1121</TotalTime>
  <Words>1356</Words>
  <Application>Microsoft Office PowerPoint</Application>
  <PresentationFormat>Widescreen</PresentationFormat>
  <Paragraphs>325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Retrospect</vt:lpstr>
      <vt:lpstr>Spring Core</vt:lpstr>
      <vt:lpstr>Outline </vt:lpstr>
      <vt:lpstr>Spring ioc container</vt:lpstr>
      <vt:lpstr>Spring ioc container</vt:lpstr>
      <vt:lpstr>Spring IoC container relevance</vt:lpstr>
      <vt:lpstr>Spring ioc container and pojo instantiation</vt:lpstr>
      <vt:lpstr>PowerPoint Presentation</vt:lpstr>
      <vt:lpstr>Spring ioc objective</vt:lpstr>
      <vt:lpstr>Spring IoC Process</vt:lpstr>
      <vt:lpstr>Spring IoC configuration</vt:lpstr>
      <vt:lpstr>Spring IoC BeanFactory</vt:lpstr>
      <vt:lpstr>Spring IoC container summary</vt:lpstr>
      <vt:lpstr>Model analysis</vt:lpstr>
      <vt:lpstr>Spring ioc container and dependency injection</vt:lpstr>
      <vt:lpstr>Spring IoC objective</vt:lpstr>
      <vt:lpstr>Spring ioc process</vt:lpstr>
      <vt:lpstr>Spring xml configuration</vt:lpstr>
      <vt:lpstr>BookReader constructor</vt:lpstr>
      <vt:lpstr>Spring BeanFactory</vt:lpstr>
      <vt:lpstr>Spring ioc container summary</vt:lpstr>
      <vt:lpstr>Spring ioc container summary </vt:lpstr>
      <vt:lpstr>Model analysis</vt:lpstr>
      <vt:lpstr>Interface object development</vt:lpstr>
      <vt:lpstr>Interface oriented development</vt:lpstr>
      <vt:lpstr>Interface-oriented example</vt:lpstr>
      <vt:lpstr>Interface oriented example</vt:lpstr>
      <vt:lpstr>Service abstraction</vt:lpstr>
      <vt:lpstr>Spring framework composition</vt:lpstr>
      <vt:lpstr>Spring framework composition</vt:lpstr>
      <vt:lpstr>Spring framework modules</vt:lpstr>
      <vt:lpstr>Spring framework composition</vt:lpstr>
      <vt:lpstr>Spring bean</vt:lpstr>
      <vt:lpstr>Spring bean lifecycle</vt:lpstr>
      <vt:lpstr>Spring bean scope</vt:lpstr>
      <vt:lpstr>Bean factory</vt:lpstr>
      <vt:lpstr>Coarse-gained interfaces</vt:lpstr>
      <vt:lpstr>Fine-grained interfaces</vt:lpstr>
      <vt:lpstr>Servlet integration</vt:lpstr>
      <vt:lpstr>Junit Test integration</vt:lpstr>
      <vt:lpstr>Junit test integration</vt:lpstr>
      <vt:lpstr>Container event listener</vt:lpstr>
      <vt:lpstr>Container eventlistener example</vt:lpstr>
      <vt:lpstr>Container eventlistener example</vt:lpstr>
      <vt:lpstr>Bean definition</vt:lpstr>
      <vt:lpstr>Bean definitions</vt:lpstr>
      <vt:lpstr>Default bean definition</vt:lpstr>
      <vt:lpstr>Default bean definition</vt:lpstr>
      <vt:lpstr>Default bean definition</vt:lpstr>
      <vt:lpstr>Standard bean</vt:lpstr>
      <vt:lpstr>Standard bean</vt:lpstr>
      <vt:lpstr>Inner bean element</vt:lpstr>
      <vt:lpstr>Factory bean</vt:lpstr>
      <vt:lpstr>Factory bean</vt:lpstr>
      <vt:lpstr>Factory bean example</vt:lpstr>
      <vt:lpstr>Static factory method</vt:lpstr>
      <vt:lpstr>Static factory method example</vt:lpstr>
      <vt:lpstr>Abstract bean</vt:lpstr>
      <vt:lpstr>Abstract bean example</vt:lpstr>
      <vt:lpstr>General approach</vt:lpstr>
      <vt:lpstr>General approach</vt:lpstr>
      <vt:lpstr>Summary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</dc:title>
  <dc:creator>Nguyen Anh Minh</dc:creator>
  <cp:lastModifiedBy>Nguyen Anh Minh</cp:lastModifiedBy>
  <cp:revision>201</cp:revision>
  <dcterms:created xsi:type="dcterms:W3CDTF">2016-07-19T04:15:49Z</dcterms:created>
  <dcterms:modified xsi:type="dcterms:W3CDTF">2016-08-09T11:16:58Z</dcterms:modified>
</cp:coreProperties>
</file>