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6" r:id="rId38"/>
    <p:sldId id="297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298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AC5D-E2E7-4706-B7CD-6930C9CE6BC9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7004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BF4D-0CAF-441F-8EC8-3010CAA884DE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6263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C72E-D422-4887-89CD-58575756A2A7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8175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78E6-1057-4760-AC77-D49F63E0D8CF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644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EC55-8308-4E5A-9BC9-5569BDF85A2D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4482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EE55-1855-46E4-BD1C-296A5DD09F3A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3541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5783-2584-4426-BFFE-950E4A212498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2008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3381-F5F1-448E-847E-265C7322DB46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1439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E2F4-1021-42A5-8638-0893E572C663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1441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E065-F463-41C4-B4ED-9FB5235622DA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2770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1948-FDE9-4631-8033-519071E22A83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0240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5B1B6-0698-4BB8-9592-D0D416DB2C01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7573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0670" y="2444082"/>
            <a:ext cx="5013063" cy="1173163"/>
          </a:xfrm>
        </p:spPr>
        <p:txBody>
          <a:bodyPr/>
          <a:lstStyle/>
          <a:p>
            <a:r>
              <a:rPr lang="en-US" b="1" dirty="0" smtClean="0"/>
              <a:t>Spring Core 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161079" y="4295461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1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84" y="1690687"/>
            <a:ext cx="8894518" cy="38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2450"/>
            <a:ext cx="10515600" cy="691797"/>
          </a:xfrm>
        </p:spPr>
        <p:txBody>
          <a:bodyPr/>
          <a:lstStyle/>
          <a:p>
            <a:r>
              <a:rPr lang="en-US" dirty="0" smtClean="0"/>
              <a:t>Convention coordinates when accessing the spring container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65" y="2962538"/>
            <a:ext cx="7905395" cy="33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793397"/>
          </a:xfrm>
        </p:spPr>
        <p:txBody>
          <a:bodyPr/>
          <a:lstStyle/>
          <a:p>
            <a:r>
              <a:rPr lang="en-US" dirty="0" smtClean="0"/>
              <a:t>Convention coordinates naming within a bean definition document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015" y="2957161"/>
            <a:ext cx="7431969" cy="34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414286"/>
          </a:xfrm>
        </p:spPr>
        <p:txBody>
          <a:bodyPr/>
          <a:lstStyle/>
          <a:p>
            <a:r>
              <a:rPr lang="en-US" dirty="0" smtClean="0"/>
              <a:t>Coordinating across contexts 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Production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891" y="2532768"/>
            <a:ext cx="7562509" cy="39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naming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naming convention</a:t>
            </a:r>
          </a:p>
          <a:p>
            <a:pPr lvl="1"/>
            <a:r>
              <a:rPr lang="en-US" dirty="0" smtClean="0"/>
              <a:t>Unqualified class name </a:t>
            </a:r>
          </a:p>
          <a:p>
            <a:pPr lvl="1"/>
            <a:r>
              <a:rPr lang="en-US" dirty="0" smtClean="0"/>
              <a:t>Name starting with a lower-case letter</a:t>
            </a:r>
          </a:p>
          <a:p>
            <a:pPr lvl="1"/>
            <a:r>
              <a:rPr lang="en-US" dirty="0" smtClean="0"/>
              <a:t>Name is based on the interface type</a:t>
            </a:r>
          </a:p>
          <a:p>
            <a:r>
              <a:rPr lang="en-US" dirty="0" smtClean="0"/>
              <a:t>Use the convention to predict names across contexts </a:t>
            </a:r>
          </a:p>
          <a:p>
            <a:r>
              <a:rPr lang="en-US" dirty="0" smtClean="0"/>
              <a:t>Use the xml bean id attribute for declaring the bean name</a:t>
            </a:r>
          </a:p>
          <a:p>
            <a:r>
              <a:rPr lang="en-US" dirty="0" smtClean="0"/>
              <a:t>Rely on the same conventions for referencing other beans</a:t>
            </a:r>
          </a:p>
        </p:txBody>
      </p:sp>
    </p:spTree>
    <p:extLst>
      <p:ext uri="{BB962C8B-B14F-4D97-AF65-F5344CB8AC3E}">
        <p14:creationId xmlns:p14="http://schemas.microsoft.com/office/powerpoint/2010/main" val="27622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services interfaces</a:t>
            </a:r>
          </a:p>
          <a:p>
            <a:r>
              <a:rPr lang="en-US" dirty="0" smtClean="0"/>
              <a:t>Add the bean definitions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Establish bean identifiers using the id attribute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Alias can be established using name attribute or alias element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Develop bean names consistently using a convention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4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78" y="244228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Bean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1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scope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Bean scopes control bean creation and storage </a:t>
            </a:r>
          </a:p>
          <a:p>
            <a:r>
              <a:rPr lang="en-US" dirty="0" smtClean="0"/>
              <a:t>The spring </a:t>
            </a:r>
            <a:r>
              <a:rPr lang="en-US" dirty="0" err="1" smtClean="0"/>
              <a:t>ioc</a:t>
            </a:r>
            <a:r>
              <a:rPr lang="en-US" dirty="0" smtClean="0"/>
              <a:t> container defines five bean scopes</a:t>
            </a:r>
          </a:p>
          <a:p>
            <a:pPr lvl="1"/>
            <a:r>
              <a:rPr lang="en-US" dirty="0" smtClean="0"/>
              <a:t>Singleton (default)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Request*</a:t>
            </a:r>
          </a:p>
          <a:p>
            <a:pPr lvl="1"/>
            <a:r>
              <a:rPr lang="en-US" dirty="0" smtClean="0"/>
              <a:t>Session*</a:t>
            </a:r>
          </a:p>
          <a:p>
            <a:pPr lvl="1"/>
            <a:r>
              <a:rPr lang="en-US" dirty="0" err="1" smtClean="0"/>
              <a:t>globalSesion</a:t>
            </a:r>
            <a:r>
              <a:rPr lang="en-US" dirty="0" smtClean="0"/>
              <a:t>*</a:t>
            </a:r>
          </a:p>
          <a:p>
            <a:pPr lvl="2"/>
            <a:r>
              <a:rPr lang="en-US" dirty="0" smtClean="0"/>
              <a:t>Only available in web application environments </a:t>
            </a:r>
          </a:p>
        </p:txBody>
      </p:sp>
    </p:spTree>
    <p:extLst>
      <p:ext uri="{BB962C8B-B14F-4D97-AF65-F5344CB8AC3E}">
        <p14:creationId xmlns:p14="http://schemas.microsoft.com/office/powerpoint/2010/main" val="41044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2859264"/>
          </a:xfrm>
        </p:spPr>
        <p:txBody>
          <a:bodyPr>
            <a:normAutofit/>
          </a:bodyPr>
          <a:lstStyle/>
          <a:p>
            <a:r>
              <a:rPr lang="en-US" dirty="0" smtClean="0"/>
              <a:t>The default bean scope</a:t>
            </a:r>
          </a:p>
          <a:p>
            <a:pPr lvl="1"/>
            <a:r>
              <a:rPr lang="en-US" dirty="0" smtClean="0"/>
              <a:t>Explicitly specifying singleton is allowed but redundant</a:t>
            </a:r>
          </a:p>
          <a:p>
            <a:r>
              <a:rPr lang="en-US" dirty="0" smtClean="0"/>
              <a:t>Caches and distributes the same bean instance </a:t>
            </a:r>
          </a:p>
          <a:p>
            <a:pPr lvl="1"/>
            <a:r>
              <a:rPr lang="en-US" dirty="0" smtClean="0"/>
              <a:t>Collaborative references</a:t>
            </a:r>
          </a:p>
          <a:p>
            <a:pPr lvl="1"/>
            <a:r>
              <a:rPr lang="en-US" dirty="0" smtClean="0"/>
              <a:t>Bean factory bean access requests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829" y="4278489"/>
            <a:ext cx="3597416" cy="22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scope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22" y="1817513"/>
            <a:ext cx="7223798" cy="44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Bean naming</a:t>
            </a:r>
          </a:p>
          <a:p>
            <a:r>
              <a:rPr lang="en-US" dirty="0" smtClean="0"/>
              <a:t>Bean scoping</a:t>
            </a:r>
          </a:p>
          <a:p>
            <a:r>
              <a:rPr lang="en-US" dirty="0" smtClean="0"/>
              <a:t>Dependency injection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203"/>
            <a:ext cx="10515600" cy="1899708"/>
          </a:xfrm>
        </p:spPr>
        <p:txBody>
          <a:bodyPr/>
          <a:lstStyle/>
          <a:p>
            <a:r>
              <a:rPr lang="en-US" dirty="0" smtClean="0"/>
              <a:t>Prototype scope caches and distributes a new bean instance for various types of bean requests</a:t>
            </a:r>
          </a:p>
          <a:p>
            <a:pPr lvl="1"/>
            <a:r>
              <a:rPr lang="en-US" dirty="0" smtClean="0"/>
              <a:t>Collaborative references</a:t>
            </a:r>
          </a:p>
          <a:p>
            <a:pPr lvl="1"/>
            <a:r>
              <a:rPr lang="en-US" dirty="0" err="1" smtClean="0"/>
              <a:t>BeanFactory</a:t>
            </a:r>
            <a:r>
              <a:rPr lang="en-US" dirty="0" smtClean="0"/>
              <a:t> bean access requests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3" y="4046313"/>
            <a:ext cx="7346428" cy="245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scope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24" y="1766358"/>
            <a:ext cx="72675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Externally-stored bean scopes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748242"/>
          </a:xfrm>
        </p:spPr>
        <p:txBody>
          <a:bodyPr/>
          <a:lstStyle/>
          <a:p>
            <a:r>
              <a:rPr lang="en-US" dirty="0" smtClean="0"/>
              <a:t>Java servlet scope support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16" y="3028526"/>
            <a:ext cx="10176167" cy="33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Define and create service interfaces</a:t>
            </a:r>
          </a:p>
          <a:p>
            <a:r>
              <a:rPr lang="en-US" sz="2400" dirty="0" smtClean="0"/>
              <a:t>Implement service interfaces</a:t>
            </a:r>
          </a:p>
          <a:p>
            <a:r>
              <a:rPr lang="en-US" sz="2400" dirty="0" smtClean="0"/>
              <a:t>Add the bean definitions</a:t>
            </a:r>
          </a:p>
          <a:p>
            <a:pPr lvl="1"/>
            <a:r>
              <a:rPr lang="en-US" sz="2400" dirty="0" smtClean="0"/>
              <a:t>Establish identifiers using the id attribute</a:t>
            </a:r>
          </a:p>
          <a:p>
            <a:pPr lvl="2"/>
            <a:r>
              <a:rPr lang="en-US" sz="2400" dirty="0" smtClean="0"/>
              <a:t>Alias can be established using name attribute or alias element</a:t>
            </a:r>
          </a:p>
          <a:p>
            <a:pPr lvl="1"/>
            <a:r>
              <a:rPr lang="en-US" sz="2400" dirty="0" smtClean="0"/>
              <a:t>Develop bean names consistently using a convention </a:t>
            </a:r>
          </a:p>
          <a:p>
            <a:pPr lvl="1"/>
            <a:r>
              <a:rPr lang="en-US" sz="2400" dirty="0" smtClean="0"/>
              <a:t>Default to singleton beans</a:t>
            </a:r>
          </a:p>
          <a:p>
            <a:pPr lvl="2"/>
            <a:r>
              <a:rPr lang="en-US" sz="2400" dirty="0" smtClean="0"/>
              <a:t>Override bean creation and caching using scope attribute</a:t>
            </a:r>
          </a:p>
          <a:p>
            <a:r>
              <a:rPr lang="en-US" sz="2400" dirty="0" smtClean="0"/>
              <a:t>Access and use container-managed beans</a:t>
            </a:r>
          </a:p>
          <a:p>
            <a:pPr lvl="1"/>
            <a:r>
              <a:rPr lang="en-US" sz="2400" dirty="0" smtClean="0"/>
              <a:t>The access and integration method is </a:t>
            </a:r>
            <a:r>
              <a:rPr lang="en-US" sz="2400" dirty="0" err="1" smtClean="0"/>
              <a:t>contex</a:t>
            </a:r>
            <a:r>
              <a:rPr lang="en-US" sz="2400" dirty="0" smtClean="0"/>
              <a:t>-dependent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447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89" y="26116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Dependency injection (DI)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2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target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299" y="1819101"/>
            <a:ext cx="7517168" cy="44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target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75" y="1841679"/>
            <a:ext cx="7581239" cy="44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85809"/>
            <a:ext cx="10143300" cy="36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Configuration is exposed by the xml element type property</a:t>
            </a:r>
          </a:p>
          <a:p>
            <a:pPr lvl="1"/>
            <a:r>
              <a:rPr lang="en-US" sz="2800" dirty="0" smtClean="0"/>
              <a:t>Child to the xml element </a:t>
            </a:r>
            <a:r>
              <a:rPr lang="en-US" sz="2800" b="1" dirty="0" smtClean="0"/>
              <a:t>bean</a:t>
            </a:r>
          </a:p>
          <a:p>
            <a:pPr lvl="1"/>
            <a:r>
              <a:rPr lang="en-US" sz="2800" dirty="0" smtClean="0"/>
              <a:t>Requires a value for the xml element attribute names</a:t>
            </a:r>
          </a:p>
          <a:p>
            <a:r>
              <a:rPr lang="en-US" sz="2800" dirty="0" smtClean="0"/>
              <a:t>Support shorthand configuration</a:t>
            </a:r>
          </a:p>
          <a:p>
            <a:pPr lvl="1"/>
            <a:r>
              <a:rPr lang="en-US" sz="2800" dirty="0" smtClean="0"/>
              <a:t>Value attribute for directly specifying a value</a:t>
            </a:r>
          </a:p>
          <a:p>
            <a:pPr lvl="1"/>
            <a:r>
              <a:rPr lang="en-US" sz="2800" dirty="0" smtClean="0"/>
              <a:t>Ref attribute for referring to beans defined elsewhere</a:t>
            </a:r>
          </a:p>
          <a:p>
            <a:r>
              <a:rPr lang="en-US" sz="2800" dirty="0" smtClean="0"/>
              <a:t>Support child references</a:t>
            </a:r>
          </a:p>
          <a:p>
            <a:pPr lvl="1"/>
            <a:r>
              <a:rPr lang="en-US" sz="2800" dirty="0" smtClean="0"/>
              <a:t>Collaborators , inner bean, collections , and values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312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Verify the presence of a no-</a:t>
            </a:r>
            <a:r>
              <a:rPr lang="en-US" sz="2800" dirty="0" err="1" smtClean="0"/>
              <a:t>arges</a:t>
            </a:r>
            <a:r>
              <a:rPr lang="en-US" sz="2800" dirty="0" smtClean="0"/>
              <a:t> constructor </a:t>
            </a:r>
          </a:p>
          <a:p>
            <a:r>
              <a:rPr lang="en-US" sz="2800" dirty="0" smtClean="0"/>
              <a:t>Verify the method signature</a:t>
            </a:r>
          </a:p>
          <a:p>
            <a:pPr lvl="1"/>
            <a:r>
              <a:rPr lang="en-US" sz="2800" dirty="0" smtClean="0"/>
              <a:t>Public access modifier</a:t>
            </a:r>
          </a:p>
          <a:p>
            <a:pPr lvl="1"/>
            <a:r>
              <a:rPr lang="en-US" sz="2800" dirty="0" smtClean="0"/>
              <a:t>Void return type</a:t>
            </a:r>
          </a:p>
          <a:p>
            <a:pPr lvl="1"/>
            <a:r>
              <a:rPr lang="en-US" sz="2800" dirty="0" smtClean="0"/>
              <a:t>Bean oriented name</a:t>
            </a:r>
          </a:p>
          <a:p>
            <a:r>
              <a:rPr lang="en-US" sz="2800" dirty="0" smtClean="0"/>
              <a:t>Map the property into the bean definition</a:t>
            </a:r>
          </a:p>
          <a:p>
            <a:pPr lvl="1"/>
            <a:r>
              <a:rPr lang="en-US" sz="2800" dirty="0" smtClean="0"/>
              <a:t>Create the nested xml property elements</a:t>
            </a:r>
          </a:p>
          <a:p>
            <a:pPr lvl="1"/>
            <a:r>
              <a:rPr lang="en-US" sz="2800" dirty="0" smtClean="0"/>
              <a:t>Identify the property using the name attribute</a:t>
            </a:r>
          </a:p>
          <a:p>
            <a:pPr lvl="1"/>
            <a:r>
              <a:rPr lang="en-US" sz="2800" dirty="0" smtClean="0"/>
              <a:t>Identify the value to be passed into the setter method as a parameter value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04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 interfaces</a:t>
            </a:r>
          </a:p>
          <a:p>
            <a:r>
              <a:rPr lang="en-US" dirty="0" smtClean="0"/>
              <a:t>Add bean definitions</a:t>
            </a:r>
          </a:p>
          <a:p>
            <a:r>
              <a:rPr lang="en-US" dirty="0" smtClean="0"/>
              <a:t>Access and use container-managed beans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2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52" y="1817813"/>
            <a:ext cx="7631735" cy="4463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6231" y="5911974"/>
            <a:ext cx="238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Public prototype</a:t>
            </a:r>
            <a:endParaRPr lang="en-GB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01" y="1952978"/>
            <a:ext cx="8776744" cy="39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60" y="2047521"/>
            <a:ext cx="7859184" cy="383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target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95" y="1847835"/>
            <a:ext cx="7361628" cy="43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70" y="1958269"/>
            <a:ext cx="9967451" cy="349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Matches on constructor using parameter types</a:t>
            </a:r>
          </a:p>
          <a:p>
            <a:pPr lvl="1"/>
            <a:r>
              <a:rPr lang="en-US" dirty="0" smtClean="0"/>
              <a:t>Must share matching quantities</a:t>
            </a:r>
          </a:p>
          <a:p>
            <a:pPr lvl="1"/>
            <a:r>
              <a:rPr lang="en-US" dirty="0" smtClean="0"/>
              <a:t>Must share matching types</a:t>
            </a:r>
          </a:p>
          <a:p>
            <a:pPr lvl="1"/>
            <a:r>
              <a:rPr lang="en-US" dirty="0" smtClean="0"/>
              <a:t>Must match while preserving parameter ordering</a:t>
            </a:r>
          </a:p>
          <a:p>
            <a:r>
              <a:rPr lang="en-US" dirty="0" smtClean="0"/>
              <a:t>Constructor by type matching is ambiguous</a:t>
            </a:r>
          </a:p>
          <a:p>
            <a:pPr lvl="1"/>
            <a:r>
              <a:rPr lang="en-US" dirty="0" smtClean="0"/>
              <a:t>Multiple constructors may match the constructor –</a:t>
            </a:r>
            <a:r>
              <a:rPr lang="en-US" dirty="0" err="1" smtClean="0"/>
              <a:t>arg</a:t>
            </a:r>
            <a:r>
              <a:rPr lang="en-US" dirty="0" smtClean="0"/>
              <a:t> configuration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7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bean definition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is exposed by the xml element type constructor –</a:t>
            </a:r>
            <a:r>
              <a:rPr lang="en-US" dirty="0" err="1" smtClean="0"/>
              <a:t>arg</a:t>
            </a:r>
            <a:endParaRPr lang="en-US" dirty="0" smtClean="0"/>
          </a:p>
          <a:p>
            <a:pPr lvl="1"/>
            <a:r>
              <a:rPr lang="en-US" dirty="0" smtClean="0"/>
              <a:t>Child the xml element bean</a:t>
            </a:r>
          </a:p>
          <a:p>
            <a:pPr lvl="1"/>
            <a:r>
              <a:rPr lang="en-US" dirty="0" smtClean="0"/>
              <a:t>Support shorthand configuration</a:t>
            </a:r>
          </a:p>
          <a:p>
            <a:pPr lvl="2"/>
            <a:r>
              <a:rPr lang="en-US" dirty="0" smtClean="0"/>
              <a:t>Value attribute for directly injecting a value</a:t>
            </a:r>
          </a:p>
          <a:p>
            <a:pPr lvl="2"/>
            <a:r>
              <a:rPr lang="en-US" dirty="0" smtClean="0"/>
              <a:t>Ref for referring to beans defined before</a:t>
            </a:r>
          </a:p>
          <a:p>
            <a:r>
              <a:rPr lang="en-US" dirty="0" smtClean="0"/>
              <a:t>Supports child references</a:t>
            </a:r>
          </a:p>
          <a:p>
            <a:pPr lvl="1"/>
            <a:r>
              <a:rPr lang="en-US" dirty="0" smtClean="0"/>
              <a:t>Collaborators, inner beans, collections, and values</a:t>
            </a:r>
          </a:p>
          <a:p>
            <a:r>
              <a:rPr lang="en-US" dirty="0" smtClean="0"/>
              <a:t>Offer fine-tuned constructor matching options </a:t>
            </a:r>
          </a:p>
          <a:p>
            <a:pPr lvl="1"/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type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6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77847"/>
            <a:ext cx="10296474" cy="35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940153"/>
          </a:xfrm>
        </p:spPr>
        <p:txBody>
          <a:bodyPr/>
          <a:lstStyle/>
          <a:p>
            <a:r>
              <a:rPr lang="en-US" dirty="0" smtClean="0"/>
              <a:t>Implied index and type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81" y="2199168"/>
            <a:ext cx="8387997" cy="40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constructor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657931"/>
          </a:xfrm>
        </p:spPr>
        <p:txBody>
          <a:bodyPr/>
          <a:lstStyle/>
          <a:p>
            <a:r>
              <a:rPr lang="en-US" dirty="0" smtClean="0"/>
              <a:t>Explicit index and type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35" y="2483556"/>
            <a:ext cx="8269641" cy="39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89" y="25100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Choosing a Bean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7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4"/>
            <a:ext cx="10515600" cy="770819"/>
          </a:xfrm>
        </p:spPr>
        <p:txBody>
          <a:bodyPr/>
          <a:lstStyle/>
          <a:p>
            <a:r>
              <a:rPr lang="en-US" dirty="0" smtClean="0"/>
              <a:t>Implied matches are ambiguous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52" y="2391655"/>
            <a:ext cx="71056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4"/>
            <a:ext cx="10515600" cy="838553"/>
          </a:xfrm>
        </p:spPr>
        <p:txBody>
          <a:bodyPr/>
          <a:lstStyle/>
          <a:p>
            <a:r>
              <a:rPr lang="en-US" dirty="0" smtClean="0"/>
              <a:t>Argument can be automatically reordered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27" y="2527123"/>
            <a:ext cx="70485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91758"/>
            <a:ext cx="10515600" cy="680508"/>
          </a:xfrm>
        </p:spPr>
        <p:txBody>
          <a:bodyPr/>
          <a:lstStyle/>
          <a:p>
            <a:r>
              <a:rPr lang="en-US" dirty="0" smtClean="0"/>
              <a:t>Implied matches are unreliable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026" y="2278768"/>
            <a:ext cx="77057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233664"/>
          </a:xfrm>
        </p:spPr>
        <p:txBody>
          <a:bodyPr/>
          <a:lstStyle/>
          <a:p>
            <a:r>
              <a:rPr lang="en-US" dirty="0" smtClean="0"/>
              <a:t>Implied matches can be corrected by specifying the index and or/ type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45" y="2804583"/>
            <a:ext cx="8849006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specifying </a:t>
            </a:r>
            <a:r>
              <a:rPr lang="en-US" b="1" dirty="0" smtClean="0"/>
              <a:t>index</a:t>
            </a:r>
            <a:r>
              <a:rPr lang="en-US" dirty="0" smtClean="0"/>
              <a:t> and </a:t>
            </a:r>
            <a:r>
              <a:rPr lang="en-US" b="1" dirty="0" smtClean="0"/>
              <a:t>type</a:t>
            </a:r>
            <a:r>
              <a:rPr lang="en-US" dirty="0" smtClean="0"/>
              <a:t> when you have overloaded constructors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9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alternative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05" y="1850903"/>
            <a:ext cx="7752286" cy="44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alternative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87" y="1852968"/>
            <a:ext cx="7313700" cy="449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alternatives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Lookup method</a:t>
            </a:r>
          </a:p>
          <a:p>
            <a:r>
              <a:rPr lang="en-US" dirty="0" err="1" smtClean="0"/>
              <a:t>Autowiring</a:t>
            </a:r>
            <a:endParaRPr lang="en-US" dirty="0" smtClean="0"/>
          </a:p>
          <a:p>
            <a:r>
              <a:rPr lang="en-US" dirty="0" smtClean="0"/>
              <a:t>Annotation-driven </a:t>
            </a:r>
            <a:r>
              <a:rPr lang="en-US" dirty="0" err="1" smtClean="0"/>
              <a:t>autowiring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9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in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Overrides or implements a factory method</a:t>
            </a:r>
          </a:p>
          <a:p>
            <a:pPr lvl="1"/>
            <a:r>
              <a:rPr lang="en-US" sz="3000" dirty="0" smtClean="0"/>
              <a:t>Abstract keyword is optional</a:t>
            </a:r>
          </a:p>
          <a:p>
            <a:pPr lvl="1"/>
            <a:r>
              <a:rPr lang="en-US" sz="3000" dirty="0" smtClean="0"/>
              <a:t>Public modifier required</a:t>
            </a:r>
          </a:p>
          <a:p>
            <a:pPr lvl="1"/>
            <a:r>
              <a:rPr lang="en-US" sz="3000" dirty="0" smtClean="0"/>
              <a:t>Final classes are not supported</a:t>
            </a:r>
          </a:p>
          <a:p>
            <a:r>
              <a:rPr lang="en-US" sz="3000" dirty="0" smtClean="0"/>
              <a:t>Accommodates special use cases</a:t>
            </a:r>
          </a:p>
          <a:p>
            <a:pPr lvl="1"/>
            <a:r>
              <a:rPr lang="en-US" sz="3000" dirty="0" smtClean="0"/>
              <a:t>Scope loss between bean and collaborators if the dependency specifies a more transient scope</a:t>
            </a:r>
          </a:p>
          <a:p>
            <a:pPr lvl="1"/>
            <a:r>
              <a:rPr lang="en-US" sz="3000" dirty="0" smtClean="0"/>
              <a:t>Version of the abstract template pattern</a:t>
            </a:r>
          </a:p>
          <a:p>
            <a:r>
              <a:rPr lang="en-US" sz="3000" dirty="0" smtClean="0"/>
              <a:t>Requires </a:t>
            </a:r>
            <a:r>
              <a:rPr lang="en-US" sz="3000" dirty="0" err="1" smtClean="0"/>
              <a:t>cglib</a:t>
            </a:r>
            <a:r>
              <a:rPr lang="en-US" sz="3000" dirty="0" smtClean="0"/>
              <a:t> library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7768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in DI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181" y="1841852"/>
            <a:ext cx="77057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name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Uses </a:t>
            </a:r>
          </a:p>
          <a:p>
            <a:pPr lvl="1"/>
            <a:r>
              <a:rPr lang="en-US" dirty="0" smtClean="0"/>
              <a:t>Identify bean</a:t>
            </a:r>
            <a:r>
              <a:rPr lang="en-GB" dirty="0" smtClean="0"/>
              <a:t> collaborators when defining spring beans</a:t>
            </a:r>
          </a:p>
          <a:p>
            <a:pPr lvl="1"/>
            <a:r>
              <a:rPr lang="en-US" dirty="0" smtClean="0"/>
              <a:t>Identify beans to be accessed automatics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the bean factory API.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Xml bean attribute id</a:t>
            </a:r>
          </a:p>
          <a:p>
            <a:pPr lvl="1"/>
            <a:r>
              <a:rPr lang="en-US" dirty="0" smtClean="0"/>
              <a:t>W3C xml schema datatype </a:t>
            </a:r>
          </a:p>
          <a:p>
            <a:pPr lvl="1"/>
            <a:r>
              <a:rPr lang="en-US" dirty="0" smtClean="0"/>
              <a:t>Accepts a single value</a:t>
            </a:r>
          </a:p>
          <a:p>
            <a:pPr lvl="1"/>
            <a:r>
              <a:rPr lang="en-US" dirty="0" smtClean="0"/>
              <a:t>Xml bean attribute name</a:t>
            </a:r>
          </a:p>
          <a:p>
            <a:pPr lvl="2"/>
            <a:r>
              <a:rPr lang="en-US" dirty="0" smtClean="0"/>
              <a:t>One more values delimited by comma or space</a:t>
            </a:r>
          </a:p>
          <a:p>
            <a:pPr lvl="1"/>
            <a:r>
              <a:rPr lang="en-US" dirty="0" smtClean="0"/>
              <a:t>Separate xml elements alias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134" y="3313616"/>
            <a:ext cx="5983111" cy="182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in DI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819275"/>
            <a:ext cx="71818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Autowiring</a:t>
            </a:r>
            <a:r>
              <a:rPr lang="en-US" dirty="0" smtClean="0"/>
              <a:t>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Enabled by specifying an </a:t>
            </a:r>
            <a:r>
              <a:rPr lang="en-US" dirty="0" err="1" smtClean="0"/>
              <a:t>autowiring</a:t>
            </a:r>
            <a:r>
              <a:rPr lang="en-US" dirty="0" smtClean="0"/>
              <a:t> strategy</a:t>
            </a:r>
          </a:p>
          <a:p>
            <a:r>
              <a:rPr lang="en-US" dirty="0" err="1" smtClean="0"/>
              <a:t>Autowiring</a:t>
            </a:r>
            <a:r>
              <a:rPr lang="en-US" dirty="0" smtClean="0"/>
              <a:t> is implied</a:t>
            </a:r>
          </a:p>
          <a:p>
            <a:r>
              <a:rPr lang="en-US" dirty="0" smtClean="0"/>
              <a:t>DI resolution may quietly fail</a:t>
            </a:r>
          </a:p>
          <a:p>
            <a:pPr lvl="1"/>
            <a:r>
              <a:rPr lang="en-US" dirty="0" smtClean="0"/>
              <a:t>Properties setter dependency resolution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Autowiring</a:t>
            </a:r>
            <a:r>
              <a:rPr lang="en-US" dirty="0" smtClean="0"/>
              <a:t> DI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18" y="1833945"/>
            <a:ext cx="8908098" cy="443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–driven </a:t>
            </a:r>
            <a:r>
              <a:rPr lang="en-US" dirty="0" err="1" smtClean="0"/>
              <a:t>autowiring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annotations for specifying dependencies</a:t>
            </a:r>
          </a:p>
          <a:p>
            <a:r>
              <a:rPr lang="en-US" dirty="0" smtClean="0"/>
              <a:t>Reduce xml configuration</a:t>
            </a:r>
          </a:p>
          <a:p>
            <a:r>
              <a:rPr lang="en-US" dirty="0" smtClean="0"/>
              <a:t>Introduces spring class imports into source code</a:t>
            </a:r>
          </a:p>
          <a:p>
            <a:pPr lvl="1"/>
            <a:r>
              <a:rPr lang="en-US" dirty="0" smtClean="0"/>
              <a:t>Violates POJO design principles </a:t>
            </a:r>
          </a:p>
          <a:p>
            <a:r>
              <a:rPr lang="en-US" dirty="0" smtClean="0"/>
              <a:t>Decentralizes application configuration</a:t>
            </a:r>
          </a:p>
          <a:p>
            <a:pPr lvl="1"/>
            <a:r>
              <a:rPr lang="en-US" dirty="0" smtClean="0"/>
              <a:t>Mitigates the benefits of  a central blueprint</a:t>
            </a:r>
          </a:p>
          <a:p>
            <a:r>
              <a:rPr lang="en-US" dirty="0" smtClean="0"/>
              <a:t>Implies dependencies</a:t>
            </a:r>
          </a:p>
        </p:txBody>
      </p:sp>
    </p:spTree>
    <p:extLst>
      <p:ext uri="{BB962C8B-B14F-4D97-AF65-F5344CB8AC3E}">
        <p14:creationId xmlns:p14="http://schemas.microsoft.com/office/powerpoint/2010/main" val="38929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–driven </a:t>
            </a:r>
            <a:r>
              <a:rPr lang="en-US" dirty="0" err="1" smtClean="0"/>
              <a:t>autowiring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an empty xml element, context : annotation-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Requirement depends on </a:t>
            </a:r>
            <a:r>
              <a:rPr lang="en-US" dirty="0" err="1" smtClean="0"/>
              <a:t>beanfactory</a:t>
            </a:r>
            <a:r>
              <a:rPr lang="en-US" dirty="0" smtClean="0"/>
              <a:t> implementation</a:t>
            </a:r>
          </a:p>
          <a:p>
            <a:r>
              <a:rPr lang="en-US" dirty="0" smtClean="0"/>
              <a:t>Annotate dependency target</a:t>
            </a:r>
          </a:p>
          <a:p>
            <a:pPr lvl="1"/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9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driven </a:t>
            </a:r>
            <a:r>
              <a:rPr lang="en-US" dirty="0" err="1" smtClean="0"/>
              <a:t>autowiring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92" y="1848140"/>
            <a:ext cx="7109519" cy="44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driven </a:t>
            </a:r>
            <a:r>
              <a:rPr lang="en-US" dirty="0" err="1" smtClean="0"/>
              <a:t>autowiring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06" y="2379133"/>
            <a:ext cx="7686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Annotation-driven </a:t>
            </a:r>
            <a:r>
              <a:rPr lang="en-US" dirty="0" err="1" smtClean="0"/>
              <a:t>autowiring</a:t>
            </a:r>
            <a:r>
              <a:rPr lang="en-US" dirty="0" smtClean="0"/>
              <a:t> constructor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934279"/>
            <a:ext cx="9284797" cy="41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2993"/>
            <a:ext cx="10972800" cy="1143000"/>
          </a:xfrm>
        </p:spPr>
        <p:txBody>
          <a:bodyPr/>
          <a:lstStyle/>
          <a:p>
            <a:r>
              <a:rPr lang="en-US" dirty="0" smtClean="0"/>
              <a:t>Annotation-driven </a:t>
            </a:r>
            <a:r>
              <a:rPr lang="en-US" dirty="0" err="1" smtClean="0"/>
              <a:t>autowiring</a:t>
            </a:r>
            <a:r>
              <a:rPr lang="en-US" dirty="0" smtClean="0"/>
              <a:t> property sette</a:t>
            </a:r>
            <a:r>
              <a:rPr lang="en-US" dirty="0"/>
              <a:t>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72" y="1843264"/>
            <a:ext cx="9014255" cy="41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wired test contexts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71" y="1893180"/>
            <a:ext cx="9276017" cy="43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1188508"/>
          </a:xfrm>
        </p:spPr>
        <p:txBody>
          <a:bodyPr/>
          <a:lstStyle/>
          <a:p>
            <a:r>
              <a:rPr lang="en-US" dirty="0" smtClean="0"/>
              <a:t>Establish multiple names for clients</a:t>
            </a:r>
          </a:p>
          <a:p>
            <a:r>
              <a:rPr lang="en-US" dirty="0" smtClean="0"/>
              <a:t>Single class implementing multiple interfaces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37" y="3149070"/>
            <a:ext cx="7301266" cy="25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services interfaces</a:t>
            </a:r>
          </a:p>
          <a:p>
            <a:r>
              <a:rPr lang="en-US" dirty="0" smtClean="0"/>
              <a:t>Add the bean definitions</a:t>
            </a:r>
          </a:p>
          <a:p>
            <a:pPr lvl="1"/>
            <a:r>
              <a:rPr lang="en-US" dirty="0" smtClean="0"/>
              <a:t>Establish identifiers using the id attribute</a:t>
            </a:r>
          </a:p>
          <a:p>
            <a:pPr lvl="2"/>
            <a:r>
              <a:rPr lang="en-US" dirty="0" smtClean="0"/>
              <a:t>Alias can be published using name attribute or alias element</a:t>
            </a:r>
          </a:p>
          <a:p>
            <a:pPr lvl="1"/>
            <a:r>
              <a:rPr lang="en-US" dirty="0" smtClean="0"/>
              <a:t>Develop bean names consistently using name attribute or alias</a:t>
            </a:r>
            <a:r>
              <a:rPr lang="en-GB" dirty="0" smtClean="0"/>
              <a:t> element</a:t>
            </a:r>
          </a:p>
          <a:p>
            <a:pPr lvl="1"/>
            <a:r>
              <a:rPr lang="en-US" dirty="0" smtClean="0"/>
              <a:t>Develop bean names consistently using a convention </a:t>
            </a:r>
          </a:p>
          <a:p>
            <a:pPr lvl="1"/>
            <a:r>
              <a:rPr lang="en-US" dirty="0" smtClean="0"/>
              <a:t>Default to singleton beans</a:t>
            </a:r>
          </a:p>
          <a:p>
            <a:pPr lvl="2"/>
            <a:r>
              <a:rPr lang="en-US" dirty="0" smtClean="0"/>
              <a:t>Override bean creation and caching using scope attribute</a:t>
            </a:r>
          </a:p>
          <a:p>
            <a:pPr lvl="1"/>
            <a:r>
              <a:rPr lang="en-US" dirty="0" smtClean="0"/>
              <a:t>Specify bean inter-dependencies using DI mechanism </a:t>
            </a:r>
          </a:p>
          <a:p>
            <a:pPr lvl="2"/>
            <a:r>
              <a:rPr lang="en-US" dirty="0" smtClean="0"/>
              <a:t>Property setter , constructor , lookup –method , </a:t>
            </a:r>
            <a:r>
              <a:rPr lang="en-US" dirty="0" err="1" smtClean="0"/>
              <a:t>autowiring</a:t>
            </a:r>
            <a:endParaRPr lang="en-US" dirty="0" smtClean="0"/>
          </a:p>
          <a:p>
            <a:r>
              <a:rPr lang="en-US" dirty="0" smtClean="0"/>
              <a:t>Access and use container –managed beans</a:t>
            </a:r>
          </a:p>
          <a:p>
            <a:pPr lvl="1"/>
            <a:r>
              <a:rPr lang="en-US" dirty="0" smtClean="0"/>
              <a:t>The access and integration method is context-</a:t>
            </a:r>
            <a:r>
              <a:rPr lang="en-US" dirty="0" err="1" smtClean="0"/>
              <a:t>indenpendent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8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Bean naming</a:t>
            </a:r>
          </a:p>
          <a:p>
            <a:pPr lvl="1"/>
            <a:r>
              <a:rPr lang="en-US" dirty="0" smtClean="0"/>
              <a:t>Establish naming standards</a:t>
            </a:r>
          </a:p>
          <a:p>
            <a:pPr lvl="1"/>
            <a:r>
              <a:rPr lang="en-US" dirty="0" smtClean="0"/>
              <a:t>Use id and/or name attributes or separate alias elements</a:t>
            </a:r>
          </a:p>
          <a:p>
            <a:pPr lvl="2"/>
            <a:r>
              <a:rPr lang="en-US" dirty="0" smtClean="0"/>
              <a:t>Favor id attribute</a:t>
            </a:r>
          </a:p>
          <a:p>
            <a:r>
              <a:rPr lang="en-US" dirty="0" smtClean="0"/>
              <a:t>Simple bean configuration 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err="1" smtClean="0"/>
              <a:t>contructor-arg</a:t>
            </a:r>
            <a:r>
              <a:rPr lang="en-US" dirty="0" smtClean="0"/>
              <a:t> elements</a:t>
            </a:r>
            <a:endParaRPr lang="en-GB" dirty="0" smtClean="0"/>
          </a:p>
          <a:p>
            <a:r>
              <a:rPr lang="en-US" dirty="0" smtClean="0"/>
              <a:t>Complex bean configuration </a:t>
            </a:r>
          </a:p>
          <a:p>
            <a:pPr lvl="1"/>
            <a:r>
              <a:rPr lang="en-US" dirty="0" smtClean="0"/>
              <a:t>Use properties element</a:t>
            </a:r>
            <a:endParaRPr lang="en-US" dirty="0"/>
          </a:p>
          <a:p>
            <a:pPr lvl="1"/>
            <a:r>
              <a:rPr lang="en-US" dirty="0" smtClean="0"/>
              <a:t>Consider using separator factory bean with property elements </a:t>
            </a:r>
          </a:p>
          <a:p>
            <a:pPr lvl="2"/>
            <a:r>
              <a:rPr lang="en-US" dirty="0" smtClean="0"/>
              <a:t>Target bean : factory-bean and factory-method</a:t>
            </a:r>
          </a:p>
          <a:p>
            <a:pPr lvl="2"/>
            <a:r>
              <a:rPr lang="en-US" dirty="0" smtClean="0"/>
              <a:t>Factory bean : id and class</a:t>
            </a:r>
          </a:p>
        </p:txBody>
      </p:sp>
    </p:spTree>
    <p:extLst>
      <p:ext uri="{BB962C8B-B14F-4D97-AF65-F5344CB8AC3E}">
        <p14:creationId xmlns:p14="http://schemas.microsoft.com/office/powerpoint/2010/main" val="26619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Transient bean collaborator reference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cglib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Use nested lookup –method element with name attribute</a:t>
            </a:r>
          </a:p>
          <a:p>
            <a:r>
              <a:rPr lang="en-US" dirty="0" err="1" smtClean="0"/>
              <a:t>Autowired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May require xml context element </a:t>
            </a:r>
          </a:p>
          <a:p>
            <a:pPr lvl="1"/>
            <a:r>
              <a:rPr lang="en-US" dirty="0" smtClean="0"/>
              <a:t>Annotation -</a:t>
            </a:r>
            <a:r>
              <a:rPr lang="en-US" smtClean="0"/>
              <a:t>config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3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770819"/>
          </a:xfrm>
        </p:spPr>
        <p:txBody>
          <a:bodyPr/>
          <a:lstStyle/>
          <a:p>
            <a:r>
              <a:rPr lang="en-US" dirty="0" smtClean="0"/>
              <a:t>Adapts names from client contexts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891" y="2810403"/>
            <a:ext cx="6305198" cy="214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2170642"/>
          </a:xfrm>
        </p:spPr>
        <p:txBody>
          <a:bodyPr/>
          <a:lstStyle/>
          <a:p>
            <a:r>
              <a:rPr lang="en-US" dirty="0" smtClean="0"/>
              <a:t>Establish a convention in order to predict bean names</a:t>
            </a:r>
          </a:p>
          <a:p>
            <a:r>
              <a:rPr lang="en-US" dirty="0" smtClean="0"/>
              <a:t>Identify objects according to the interface</a:t>
            </a:r>
          </a:p>
          <a:p>
            <a:r>
              <a:rPr lang="en-US" dirty="0" smtClean="0"/>
              <a:t>Use unqualified class names</a:t>
            </a:r>
          </a:p>
          <a:p>
            <a:r>
              <a:rPr lang="en-US" dirty="0" smtClean="0"/>
              <a:t>Start name with a lower-case letter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4" y="4086578"/>
            <a:ext cx="7599650" cy="240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Conventions are guidelines</a:t>
            </a:r>
          </a:p>
          <a:p>
            <a:pPr lvl="1"/>
            <a:r>
              <a:rPr lang="en-US" dirty="0" smtClean="0"/>
              <a:t>When necessary , it is okay to depart from the convention </a:t>
            </a:r>
          </a:p>
          <a:p>
            <a:pPr lvl="1"/>
            <a:r>
              <a:rPr lang="en-US" dirty="0" smtClean="0"/>
              <a:t>This may demonstrate the need to refactor</a:t>
            </a:r>
          </a:p>
          <a:p>
            <a:pPr lvl="2"/>
            <a:r>
              <a:rPr lang="en-US" dirty="0" smtClean="0"/>
              <a:t>For example, separate or merge responsibility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1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</TotalTime>
  <Words>1102</Words>
  <Application>Microsoft Office PowerPoint</Application>
  <PresentationFormat>Widescreen</PresentationFormat>
  <Paragraphs>236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Spring Core </vt:lpstr>
      <vt:lpstr>Outline </vt:lpstr>
      <vt:lpstr>General approach</vt:lpstr>
      <vt:lpstr>Choosing a Bean name</vt:lpstr>
      <vt:lpstr>Bean name</vt:lpstr>
      <vt:lpstr>Bean definition example</vt:lpstr>
      <vt:lpstr>Bean definition example</vt:lpstr>
      <vt:lpstr>Naming convention</vt:lpstr>
      <vt:lpstr>Naming convention</vt:lpstr>
      <vt:lpstr>Naming convention example</vt:lpstr>
      <vt:lpstr>Naming example</vt:lpstr>
      <vt:lpstr>Naming convention example</vt:lpstr>
      <vt:lpstr>Naming convention example</vt:lpstr>
      <vt:lpstr>Bean naming summary</vt:lpstr>
      <vt:lpstr>General approach review</vt:lpstr>
      <vt:lpstr>Bean scope</vt:lpstr>
      <vt:lpstr>Bean scope </vt:lpstr>
      <vt:lpstr>Singleton scope</vt:lpstr>
      <vt:lpstr>Singleton scope example</vt:lpstr>
      <vt:lpstr>Prototype scope</vt:lpstr>
      <vt:lpstr>Prototype scope example</vt:lpstr>
      <vt:lpstr>Externally-stored bean scopes</vt:lpstr>
      <vt:lpstr>General approach review</vt:lpstr>
      <vt:lpstr>Dependency injection (DI)</vt:lpstr>
      <vt:lpstr>Dependency injection target</vt:lpstr>
      <vt:lpstr>Property setter DI target</vt:lpstr>
      <vt:lpstr>Property setter DI example</vt:lpstr>
      <vt:lpstr>Property setter DI bean definition</vt:lpstr>
      <vt:lpstr>Property setter DI process</vt:lpstr>
      <vt:lpstr>Property setter DI example</vt:lpstr>
      <vt:lpstr>Property setter DI example</vt:lpstr>
      <vt:lpstr>Alternative property setter DI example</vt:lpstr>
      <vt:lpstr>Constructor DI target</vt:lpstr>
      <vt:lpstr>Constructor DI example</vt:lpstr>
      <vt:lpstr>Constructor DI details</vt:lpstr>
      <vt:lpstr>Constructor bean definition </vt:lpstr>
      <vt:lpstr>Constructor DI example</vt:lpstr>
      <vt:lpstr>Implied constructor DI</vt:lpstr>
      <vt:lpstr>Explicit constructor DI</vt:lpstr>
      <vt:lpstr>Implied constructor matching</vt:lpstr>
      <vt:lpstr>Implied constructor matching</vt:lpstr>
      <vt:lpstr>Implied constructor matching</vt:lpstr>
      <vt:lpstr>Explicit constructor matching</vt:lpstr>
      <vt:lpstr>Constructor matching</vt:lpstr>
      <vt:lpstr>Constructor DI alternative</vt:lpstr>
      <vt:lpstr>Constructor DI alternative</vt:lpstr>
      <vt:lpstr>DI alternatives</vt:lpstr>
      <vt:lpstr>Lookup in DI</vt:lpstr>
      <vt:lpstr>Lookup in DI</vt:lpstr>
      <vt:lpstr>Lookup in DI</vt:lpstr>
      <vt:lpstr>Autowiring DI</vt:lpstr>
      <vt:lpstr>Autowiring DI</vt:lpstr>
      <vt:lpstr>Annotation –driven autowiring</vt:lpstr>
      <vt:lpstr>Annotation –driven autowiring process</vt:lpstr>
      <vt:lpstr>Annotation driven autowiring</vt:lpstr>
      <vt:lpstr>Annotation driven autowiring </vt:lpstr>
      <vt:lpstr>Annotation-driven autowiring constructor</vt:lpstr>
      <vt:lpstr>Annotation-driven autowiring property setter</vt:lpstr>
      <vt:lpstr>Auto wired test contexts</vt:lpstr>
      <vt:lpstr>General approach review</vt:lpstr>
      <vt:lpstr>Summary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 framework core capabilities</dc:title>
  <dc:creator>Nguyen Anh Minh</dc:creator>
  <cp:lastModifiedBy>Nguyen Anh Minh</cp:lastModifiedBy>
  <cp:revision>149</cp:revision>
  <dcterms:created xsi:type="dcterms:W3CDTF">2016-07-19T09:20:28Z</dcterms:created>
  <dcterms:modified xsi:type="dcterms:W3CDTF">2016-08-18T01:35:39Z</dcterms:modified>
</cp:coreProperties>
</file>