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1" r:id="rId9"/>
    <p:sldId id="352" r:id="rId10"/>
    <p:sldId id="35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4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CCFF"/>
    <a:srgbClr val="666699"/>
    <a:srgbClr val="33CCFF"/>
    <a:srgbClr val="0000CC"/>
    <a:srgbClr val="0000FF"/>
    <a:srgbClr val="0066FF"/>
    <a:srgbClr val="006699"/>
    <a:srgbClr val="FFFF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AAC5D-E2E7-4706-B7CD-6930C9CE6BC9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6862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BF4D-0CAF-441F-8EC8-3010CAA884DE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2406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C72E-D422-4887-89CD-58575756A2A7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878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78E6-1057-4760-AC77-D49F63E0D8CF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981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C55-8308-4E5A-9BC9-5569BDF85A2D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0759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EE55-1855-46E4-BD1C-296A5DD09F3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434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5783-2584-4426-BFFE-950E4A212498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416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3381-F5F1-448E-847E-265C7322DB46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691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E2F4-1021-42A5-8638-0893E572C663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954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065-F463-41C4-B4ED-9FB5235622DA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5058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1948-FDE9-4631-8033-519071E22A83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9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B1B6-0698-4BB8-9592-D0D416DB2C01}" type="slidenum">
              <a:rPr lang="es-ES" altLang="en-US" smtClean="0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16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9859" y="4022498"/>
            <a:ext cx="460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Instruction: </a:t>
            </a:r>
            <a:r>
              <a:rPr lang="en-US" b="1" dirty="0"/>
              <a:t>NGUYEN ANH MINH (M. Sc.)</a:t>
            </a:r>
            <a:endParaRPr lang="en-GB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9944" y="2586906"/>
            <a:ext cx="5576551" cy="105318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Spring AOP </a:t>
            </a:r>
            <a:endParaRPr lang="en-GB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1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48" y="1417638"/>
            <a:ext cx="8489704" cy="47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5100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General Spring </a:t>
            </a:r>
            <a:r>
              <a:rPr lang="en-US" dirty="0" err="1" smtClean="0"/>
              <a:t>IoC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4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Spring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Process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76" y="1196622"/>
            <a:ext cx="8632018" cy="531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Develop POJO library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33" y="1253067"/>
            <a:ext cx="8194751" cy="50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Develop POJO library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92" y="2028754"/>
            <a:ext cx="10224345" cy="19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Develop POJO library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35" y="1417638"/>
            <a:ext cx="8376918" cy="4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Create bean definitions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48" y="1553106"/>
            <a:ext cx="9111485" cy="35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Registering beans and interdependencies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56" y="1267492"/>
            <a:ext cx="7960429" cy="50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Access and use Beans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58" y="1417638"/>
            <a:ext cx="8052667" cy="4322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958" y="5303400"/>
            <a:ext cx="7732370" cy="8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7" y="256645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6699"/>
                </a:solidFill>
              </a:rPr>
              <a:t>Spring AOP </a:t>
            </a:r>
            <a:r>
              <a:rPr lang="en-US" dirty="0" err="1" smtClean="0">
                <a:solidFill>
                  <a:srgbClr val="006699"/>
                </a:solidFill>
              </a:rPr>
              <a:t>helloworld</a:t>
            </a:r>
            <a:endParaRPr lang="en-GB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Aspect oriented programming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Integration with Spring </a:t>
            </a:r>
            <a:r>
              <a:rPr lang="en-US" dirty="0" err="1" smtClean="0">
                <a:solidFill>
                  <a:srgbClr val="002060"/>
                </a:solidFill>
              </a:rPr>
              <a:t>IoC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Program integration using </a:t>
            </a:r>
            <a:r>
              <a:rPr lang="en-US" dirty="0" err="1" smtClean="0">
                <a:solidFill>
                  <a:srgbClr val="002060"/>
                </a:solidFill>
              </a:rPr>
              <a:t>pointcuts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1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Spring AOP jars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Spring-aop.jar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Aopalliance.jar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Aspectjweaver.jar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Cglib.jar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Spring AOP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helloworld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process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33" y="1656646"/>
            <a:ext cx="10972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concern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 join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pointcuts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methods exposed by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coreservlets.CustomerQuery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advice 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E.g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implement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org.aopalliance.intercepts.MethodInterceptor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AOP definitions file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file classpath://coreservletsAopContext.xml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Register advice beans</a:t>
            </a:r>
          </a:p>
          <a:p>
            <a:pPr lvl="2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&lt;bean/&gt;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pointcut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definitions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join points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aop:config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aop:pointcut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/&gt;&lt;/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aop:config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Define aspects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aop:config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&gt;&lt;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aop:advisor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/&gt;&lt;/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aop:config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6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join points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02" y="1620837"/>
            <a:ext cx="7526120" cy="31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 join points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9" y="1316038"/>
            <a:ext cx="8255686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advice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11" y="1230489"/>
            <a:ext cx="9152819" cy="53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AOP definition file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77" y="1944711"/>
            <a:ext cx="7739206" cy="403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Register advice beans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54" y="1838352"/>
            <a:ext cx="849070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pointcut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definitions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61" y="1417638"/>
            <a:ext cx="8640404" cy="49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483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aspects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89" y="1478314"/>
            <a:ext cx="80010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Domain beans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49" y="1259593"/>
            <a:ext cx="7134101" cy="5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47614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Aspect oriented programming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Initialize Spring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container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52" y="1417638"/>
            <a:ext cx="9384860" cy="42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 and use beans without spring AOP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23" y="1309914"/>
            <a:ext cx="8675688" cy="49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 and use Beans with spring AOP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96" y="1279375"/>
            <a:ext cx="8509338" cy="51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44" y="26454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process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AOP, step 1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40" y="1428927"/>
            <a:ext cx="7013404" cy="4310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66" y="5867283"/>
            <a:ext cx="3476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AOP, step2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7" y="1329160"/>
            <a:ext cx="7995602" cy="50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 , Step3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797" y="1248305"/>
            <a:ext cx="9436406" cy="395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666699"/>
                </a:solidFill>
              </a:rPr>
              <a:t>Addressing the application</a:t>
            </a:r>
            <a:endParaRPr lang="en-GB" dirty="0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Pointcuts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7" y="1303280"/>
            <a:ext cx="8240889" cy="51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Pointcut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definition (PCD)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417638"/>
            <a:ext cx="8085000" cy="46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oriented programming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64554" y="2310452"/>
            <a:ext cx="4549423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790221" y="4345174"/>
            <a:ext cx="3756377" cy="19191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err="1"/>
              <a:t>Loggin</a:t>
            </a:r>
            <a:r>
              <a:rPr lang="en-GB" dirty="0" smtClean="0"/>
              <a:t>g management</a:t>
            </a:r>
            <a:endParaRPr lang="en-GB" dirty="0"/>
          </a:p>
          <a:p>
            <a:pPr lvl="1"/>
            <a:r>
              <a:rPr lang="en-US" dirty="0"/>
              <a:t>Transaction management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management</a:t>
            </a:r>
          </a:p>
        </p:txBody>
      </p:sp>
      <p:sp>
        <p:nvSpPr>
          <p:cNvPr id="8" name="Oval 7"/>
          <p:cNvSpPr/>
          <p:nvPr/>
        </p:nvSpPr>
        <p:spPr>
          <a:xfrm>
            <a:off x="1257299" y="3834661"/>
            <a:ext cx="2822222" cy="91440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Applied broad </a:t>
            </a:r>
            <a:r>
              <a:rPr lang="en-US" dirty="0"/>
              <a:t>application responsibilities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6913" y="4328278"/>
            <a:ext cx="3756377" cy="191911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smtClean="0"/>
              <a:t>logging, transaction</a:t>
            </a:r>
            <a:endParaRPr lang="en-US" dirty="0"/>
          </a:p>
          <a:p>
            <a:pPr lvl="1"/>
            <a:r>
              <a:rPr lang="en-US" dirty="0"/>
              <a:t>The encapsulation of a responsibility is an advice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696079" y="3799014"/>
            <a:ext cx="2698044" cy="96716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Modularizes responsibility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4618526" y="1461640"/>
            <a:ext cx="2698045" cy="21950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 rot="18028190">
            <a:off x="3867121" y="229454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Inversion of Controlling</a:t>
            </a:r>
          </a:p>
        </p:txBody>
      </p:sp>
      <p:sp>
        <p:nvSpPr>
          <p:cNvPr id="16" name="TextBox 15"/>
          <p:cNvSpPr txBox="1"/>
          <p:nvPr/>
        </p:nvSpPr>
        <p:spPr>
          <a:xfrm rot="3499498">
            <a:off x="5272830" y="2303619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Aspect-oriented programming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3324" y="3678621"/>
            <a:ext cx="24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CCFF"/>
                </a:solidFill>
              </a:rPr>
              <a:t>Integrating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35156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Pointcut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definition (PCD)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92" y="1286933"/>
            <a:ext cx="7287521" cy="46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600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CCFF"/>
                </a:solidFill>
              </a:rPr>
              <a:t>Execution PCD</a:t>
            </a:r>
            <a:endParaRPr lang="en-GB" dirty="0">
              <a:solidFill>
                <a:srgbClr val="00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details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99" y="1417637"/>
            <a:ext cx="7941933" cy="48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guidelines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22" y="1232807"/>
            <a:ext cx="8108422" cy="51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guidelines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77" y="1806223"/>
            <a:ext cx="7385631" cy="32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PCD guidelines, Step1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20" y="1417638"/>
            <a:ext cx="7676444" cy="47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AOP, Step2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30" y="1284590"/>
            <a:ext cx="8092080" cy="51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Integrated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and AOP ,step3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98" y="1636889"/>
            <a:ext cx="8644074" cy="38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process , Step1 highlights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90" y="1207912"/>
            <a:ext cx="8147800" cy="51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9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 join points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03" y="2099734"/>
            <a:ext cx="8278552" cy="33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838199" y="4450822"/>
            <a:ext cx="5775503" cy="7307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38199" y="1690688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oriented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rgbClr val="006699"/>
                </a:solidFill>
              </a:rPr>
              <a:t>Identify program facets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Use mechanism beyond OO models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E.g. All POJO getter methods from 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Target execution point is the joint point</a:t>
            </a:r>
          </a:p>
          <a:p>
            <a:pPr lvl="2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E.g. constructor or method invocation</a:t>
            </a:r>
          </a:p>
          <a:p>
            <a:pPr lvl="1"/>
            <a:r>
              <a:rPr lang="en-US" sz="3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Program component linking the execution target is point cut</a:t>
            </a:r>
          </a:p>
          <a:p>
            <a:r>
              <a:rPr lang="en-US" sz="3000" dirty="0" smtClean="0">
                <a:solidFill>
                  <a:srgbClr val="00B050"/>
                </a:solidFill>
              </a:rPr>
              <a:t>Applies advisor to program facets</a:t>
            </a:r>
          </a:p>
          <a:p>
            <a:pPr lvl="1"/>
            <a:r>
              <a:rPr lang="en-US" sz="3000" dirty="0" smtClean="0">
                <a:solidFill>
                  <a:srgbClr val="7030A0"/>
                </a:solidFill>
              </a:rPr>
              <a:t>An aspect is a single unit association and typing an advice to point cuts</a:t>
            </a:r>
          </a:p>
          <a:p>
            <a:pPr lvl="1"/>
            <a:r>
              <a:rPr lang="en-US" sz="3000" dirty="0" smtClean="0">
                <a:solidFill>
                  <a:srgbClr val="002060"/>
                </a:solidFill>
              </a:rPr>
              <a:t>Aspects modularize cross-cutting concerns, spans objects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538" y="1417638"/>
            <a:ext cx="3590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 join points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78" y="1264356"/>
            <a:ext cx="8400947" cy="49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advice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56" y="1417638"/>
            <a:ext cx="9407424" cy="44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2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advice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3" y="1417638"/>
            <a:ext cx="8524297" cy="49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AOP definitions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85" y="1417638"/>
            <a:ext cx="8211217" cy="41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Register advice beans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68" y="1862668"/>
            <a:ext cx="9509625" cy="3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Define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pointcuts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21" y="1286934"/>
            <a:ext cx="9402145" cy="50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Define aspects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8" y="1417638"/>
            <a:ext cx="9486676" cy="49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Initialize spring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IoC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container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91" y="1670757"/>
            <a:ext cx="9505342" cy="40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6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Access and use beans without spring AOP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14" y="1311276"/>
            <a:ext cx="84677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3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Access and use beans with spring AOP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65" y="1162755"/>
            <a:ext cx="8165936" cy="50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431" y="1417638"/>
            <a:ext cx="4891969" cy="310272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199" y="1417638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2580"/>
            <a:ext cx="109728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Programming models</a:t>
            </a:r>
          </a:p>
          <a:p>
            <a:pPr lvl="1"/>
            <a:r>
              <a:rPr lang="en-US" dirty="0" smtClean="0">
                <a:solidFill>
                  <a:srgbClr val="FF9933"/>
                </a:solidFill>
              </a:rPr>
              <a:t>Method –only interceptors</a:t>
            </a:r>
          </a:p>
          <a:p>
            <a:pPr lvl="1"/>
            <a:r>
              <a:rPr lang="en-US" dirty="0" smtClean="0">
                <a:solidFill>
                  <a:srgbClr val="FF9933"/>
                </a:solidFill>
              </a:rPr>
              <a:t>Advisor</a:t>
            </a:r>
          </a:p>
          <a:p>
            <a:pPr lvl="2"/>
            <a:r>
              <a:rPr lang="en-US" dirty="0" smtClean="0">
                <a:solidFill>
                  <a:srgbClr val="FF9933"/>
                </a:solidFill>
              </a:rPr>
              <a:t>Captures advice behavior using plain POJO</a:t>
            </a:r>
          </a:p>
          <a:p>
            <a:pPr lvl="2"/>
            <a:r>
              <a:rPr lang="en-US" dirty="0" smtClean="0">
                <a:solidFill>
                  <a:srgbClr val="FF9933"/>
                </a:solidFill>
              </a:rPr>
              <a:t>AspectJ APIs</a:t>
            </a:r>
          </a:p>
          <a:p>
            <a:pPr lvl="3"/>
            <a:r>
              <a:rPr lang="en-US" dirty="0" smtClean="0">
                <a:solidFill>
                  <a:srgbClr val="FF9933"/>
                </a:solidFill>
              </a:rPr>
              <a:t>Annotation and library APIs</a:t>
            </a:r>
          </a:p>
          <a:p>
            <a:pPr lvl="3"/>
            <a:r>
              <a:rPr lang="en-US" dirty="0" smtClean="0">
                <a:solidFill>
                  <a:srgbClr val="FF9933"/>
                </a:solidFill>
              </a:rPr>
              <a:t>Advice beans are well-formed </a:t>
            </a:r>
          </a:p>
          <a:p>
            <a:pPr lvl="4"/>
            <a:r>
              <a:rPr lang="en-US" dirty="0" smtClean="0">
                <a:solidFill>
                  <a:srgbClr val="FF9933"/>
                </a:solidFill>
              </a:rPr>
              <a:t>Conform to method conventions but not special interfaces</a:t>
            </a:r>
          </a:p>
          <a:p>
            <a:pPr lvl="2"/>
            <a:r>
              <a:rPr lang="en-US" dirty="0" smtClean="0">
                <a:solidFill>
                  <a:srgbClr val="FF9933"/>
                </a:solidFill>
              </a:rPr>
              <a:t>AOP alliance APIs</a:t>
            </a:r>
          </a:p>
          <a:p>
            <a:pPr lvl="3"/>
            <a:r>
              <a:rPr lang="en-US" dirty="0" smtClean="0">
                <a:solidFill>
                  <a:srgbClr val="FF9933"/>
                </a:solidFill>
              </a:rPr>
              <a:t>Advice beans implement interfaces</a:t>
            </a:r>
          </a:p>
          <a:p>
            <a:pPr lvl="1"/>
            <a:r>
              <a:rPr lang="en-US" dirty="0" smtClean="0">
                <a:solidFill>
                  <a:srgbClr val="FF9933"/>
                </a:solidFill>
              </a:rPr>
              <a:t>Spring AOP xml schema advice types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6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match origins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29" y="1219201"/>
            <a:ext cx="8554368" cy="52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match origins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78" y="1295576"/>
            <a:ext cx="8576339" cy="50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Execution PCD match origins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9" y="1417638"/>
            <a:ext cx="7598268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execution PCD examples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28" y="1300162"/>
            <a:ext cx="7228260" cy="45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execution PCD examples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49" y="1785584"/>
            <a:ext cx="7187817" cy="32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99"/>
                </a:solidFill>
              </a:rPr>
              <a:t>Summary</a:t>
            </a:r>
            <a:endParaRPr lang="en-GB" dirty="0">
              <a:solidFill>
                <a:srgbClr val="66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Manage AOP code and definition of separation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Identify concerns and joint points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Create advice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Create AOP definitions file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Register advice beans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Create point cuts definition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Define aspects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4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28228" y="4527604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8199" y="3279141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838199" y="1690688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28" y="1690688"/>
            <a:ext cx="10517012" cy="4525963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Pointcut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rgbClr val="3399FF"/>
                </a:solidFill>
              </a:rPr>
              <a:t>Is the combination of different joint points where the advice needs to be applied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Aspect</a:t>
            </a: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Is applying the Advice at the point cuts</a:t>
            </a:r>
          </a:p>
          <a:p>
            <a:r>
              <a:rPr lang="en-US" dirty="0" smtClean="0">
                <a:solidFill>
                  <a:srgbClr val="99FFCC"/>
                </a:solidFill>
              </a:rPr>
              <a:t>Advice</a:t>
            </a: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Defines what needs to be applied and when needs to be applied</a:t>
            </a:r>
            <a:endParaRPr lang="en-US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8199" y="3016251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838199" y="1690688"/>
            <a:ext cx="3903133" cy="67997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777" y="1690688"/>
            <a:ext cx="10972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Weaver</a:t>
            </a:r>
          </a:p>
          <a:p>
            <a:pPr lvl="1"/>
            <a:r>
              <a:rPr lang="en-US" dirty="0" smtClean="0">
                <a:solidFill>
                  <a:srgbClr val="3399FF"/>
                </a:solidFill>
              </a:rPr>
              <a:t>Is construction code by injecting calls to aspects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Jointpoint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9999"/>
                </a:solidFill>
              </a:rPr>
              <a:t>Is where the advice is applied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7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Advices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22" y="1739370"/>
            <a:ext cx="9657555" cy="40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532</Words>
  <Application>Microsoft Office PowerPoint</Application>
  <PresentationFormat>Widescreen</PresentationFormat>
  <Paragraphs>135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Spring AOP </vt:lpstr>
      <vt:lpstr>Outline</vt:lpstr>
      <vt:lpstr>Aspect oriented programming</vt:lpstr>
      <vt:lpstr>Aspect oriented programming</vt:lpstr>
      <vt:lpstr>Aspect oriented programming</vt:lpstr>
      <vt:lpstr>Spring AOP</vt:lpstr>
      <vt:lpstr>Spring AOP</vt:lpstr>
      <vt:lpstr>Spring AOP</vt:lpstr>
      <vt:lpstr>Advices</vt:lpstr>
      <vt:lpstr>Spring AOP</vt:lpstr>
      <vt:lpstr>General Spring IoC</vt:lpstr>
      <vt:lpstr>Spring Ioc Process</vt:lpstr>
      <vt:lpstr>Develop POJO library</vt:lpstr>
      <vt:lpstr>Develop POJO library</vt:lpstr>
      <vt:lpstr>Develop POJO library</vt:lpstr>
      <vt:lpstr>Create bean definitions</vt:lpstr>
      <vt:lpstr>Registering beans and interdependencies</vt:lpstr>
      <vt:lpstr>Access and use Beans</vt:lpstr>
      <vt:lpstr>Spring AOP helloworld</vt:lpstr>
      <vt:lpstr>Spring AOP jars</vt:lpstr>
      <vt:lpstr>Spring AOP helloworld process</vt:lpstr>
      <vt:lpstr>Select join points</vt:lpstr>
      <vt:lpstr>Select join points</vt:lpstr>
      <vt:lpstr>Create advice</vt:lpstr>
      <vt:lpstr>Create AOP definition file</vt:lpstr>
      <vt:lpstr>Register advice beans</vt:lpstr>
      <vt:lpstr>Create pointcut definitions</vt:lpstr>
      <vt:lpstr>Define aspects</vt:lpstr>
      <vt:lpstr>Domain beans</vt:lpstr>
      <vt:lpstr>Initialize Spring IoC container</vt:lpstr>
      <vt:lpstr>Access and use beans without spring AOP</vt:lpstr>
      <vt:lpstr>Access and use Beans with spring AOP</vt:lpstr>
      <vt:lpstr>Integrated process spring ioc and AOP</vt:lpstr>
      <vt:lpstr>Integrated spring IoC and AOP, step 1</vt:lpstr>
      <vt:lpstr>Integrated spring IoC and AOP, step2</vt:lpstr>
      <vt:lpstr>Integrated spring IoC and AOP , Step3</vt:lpstr>
      <vt:lpstr>Addressing the application</vt:lpstr>
      <vt:lpstr>Pointcuts </vt:lpstr>
      <vt:lpstr>Pointcut definition (PCD)</vt:lpstr>
      <vt:lpstr>Pointcut definition (PCD)</vt:lpstr>
      <vt:lpstr>Execution PCD</vt:lpstr>
      <vt:lpstr>Execution PCD details</vt:lpstr>
      <vt:lpstr>Execution PCD guidelines</vt:lpstr>
      <vt:lpstr>Execution PCD guidelines</vt:lpstr>
      <vt:lpstr>Integrated PCD guidelines, Step1</vt:lpstr>
      <vt:lpstr>Integrated Spring IoC and AOP, Step2</vt:lpstr>
      <vt:lpstr>Integrated spring IoC and AOP ,step3</vt:lpstr>
      <vt:lpstr>Execution PCD process , Step1 highlights</vt:lpstr>
      <vt:lpstr>Select join points</vt:lpstr>
      <vt:lpstr>Select join points</vt:lpstr>
      <vt:lpstr>Create advice</vt:lpstr>
      <vt:lpstr>Create advice</vt:lpstr>
      <vt:lpstr>Create AOP definitions</vt:lpstr>
      <vt:lpstr>Register advice beans</vt:lpstr>
      <vt:lpstr>Define pointcuts</vt:lpstr>
      <vt:lpstr>Define aspects</vt:lpstr>
      <vt:lpstr>Initialize spring IoC container</vt:lpstr>
      <vt:lpstr>Access and use beans without spring AOP</vt:lpstr>
      <vt:lpstr>Access and use beans with spring AOP</vt:lpstr>
      <vt:lpstr>Execution PCD match origins</vt:lpstr>
      <vt:lpstr>Execution PCD match origins</vt:lpstr>
      <vt:lpstr>Execution PCD match origins</vt:lpstr>
      <vt:lpstr>More execution PCD examples</vt:lpstr>
      <vt:lpstr>More execution PCD examples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284</cp:revision>
  <dcterms:created xsi:type="dcterms:W3CDTF">2016-07-19T09:20:28Z</dcterms:created>
  <dcterms:modified xsi:type="dcterms:W3CDTF">2016-08-18T01:35:49Z</dcterms:modified>
</cp:coreProperties>
</file>