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66" r:id="rId1"/>
  </p:sldMasterIdLst>
  <p:sldIdLst>
    <p:sldId id="264" r:id="rId2"/>
    <p:sldId id="265" r:id="rId3"/>
    <p:sldId id="300" r:id="rId4"/>
    <p:sldId id="299" r:id="rId5"/>
    <p:sldId id="303" r:id="rId6"/>
    <p:sldId id="301" r:id="rId7"/>
    <p:sldId id="302" r:id="rId8"/>
    <p:sldId id="271" r:id="rId9"/>
    <p:sldId id="297" r:id="rId10"/>
    <p:sldId id="292" r:id="rId11"/>
    <p:sldId id="298" r:id="rId12"/>
    <p:sldId id="277" r:id="rId13"/>
    <p:sldId id="294" r:id="rId14"/>
    <p:sldId id="293" r:id="rId15"/>
    <p:sldId id="295" r:id="rId16"/>
    <p:sldId id="296" r:id="rId17"/>
    <p:sldId id="272" r:id="rId18"/>
    <p:sldId id="305" r:id="rId19"/>
    <p:sldId id="274" r:id="rId20"/>
    <p:sldId id="275" r:id="rId21"/>
    <p:sldId id="273" r:id="rId22"/>
    <p:sldId id="261" r:id="rId23"/>
    <p:sldId id="262" r:id="rId24"/>
    <p:sldId id="270" r:id="rId25"/>
    <p:sldId id="278" r:id="rId26"/>
    <p:sldId id="281" r:id="rId27"/>
    <p:sldId id="279" r:id="rId28"/>
    <p:sldId id="280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304" r:id="rId40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33CCCC"/>
    <a:srgbClr val="9999FF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93989" y="3401484"/>
            <a:ext cx="9084147" cy="36429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724" y="1091953"/>
            <a:ext cx="8808147" cy="1658812"/>
          </a:xfrm>
          <a:effectLst/>
        </p:spPr>
        <p:txBody>
          <a:bodyPr anchor="b">
            <a:normAutofit/>
          </a:bodyPr>
          <a:lstStyle>
            <a:lvl1pPr>
              <a:defRPr sz="3968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724" y="2750765"/>
            <a:ext cx="8808147" cy="650720"/>
          </a:xfrm>
        </p:spPr>
        <p:txBody>
          <a:bodyPr anchor="t">
            <a:normAutofit/>
          </a:bodyPr>
          <a:lstStyle>
            <a:lvl1pPr marL="0" indent="0" algn="l">
              <a:buNone/>
              <a:defRPr sz="1764" cap="all">
                <a:solidFill>
                  <a:schemeClr val="accent2"/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83A977F-2504-E741-85B4-8F01994E1F25}" type="datetimeFigureOut">
              <a:rPr lang="en-US" smtClean="0"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289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93991" y="661086"/>
            <a:ext cx="9082602" cy="13876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7C16-FAF2-2C41-B697-563997C522AD}" type="datetimeFigureOut">
              <a:rPr lang="en-US" smtClean="0"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28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7308453" y="661086"/>
            <a:ext cx="2268140" cy="641211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4" y="744862"/>
            <a:ext cx="1657089" cy="57133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724" y="744862"/>
            <a:ext cx="6528824" cy="5713378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36175" y="6565537"/>
            <a:ext cx="1044743" cy="402483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A19D9EA-0687-604F-B97A-763B6765DF9F}" type="datetimeFigureOut">
              <a:rPr lang="en-US" smtClean="0"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724" y="6560769"/>
            <a:ext cx="6528824" cy="4024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8926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93991" y="661086"/>
            <a:ext cx="9082602" cy="13876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724" y="2455961"/>
            <a:ext cx="8808147" cy="40022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A02F-357D-AF42-B110-A7740AFDCA1B}" type="datetimeFigureOut">
              <a:rPr lang="en-US" smtClean="0"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640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99012" y="5668073"/>
            <a:ext cx="9082602" cy="13876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725" y="3347259"/>
            <a:ext cx="8808146" cy="1658812"/>
          </a:xfrm>
        </p:spPr>
        <p:txBody>
          <a:bodyPr anchor="b">
            <a:normAutofit/>
          </a:bodyPr>
          <a:lstStyle>
            <a:lvl1pPr algn="l">
              <a:defRPr sz="3968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725" y="5006071"/>
            <a:ext cx="8808146" cy="662002"/>
          </a:xfrm>
        </p:spPr>
        <p:txBody>
          <a:bodyPr anchor="t">
            <a:normAutofit/>
          </a:bodyPr>
          <a:lstStyle>
            <a:lvl1pPr marL="0" indent="0" algn="l">
              <a:buNone/>
              <a:defRPr sz="1984" cap="all">
                <a:solidFill>
                  <a:schemeClr val="accent2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ABB9B27-4D02-2940-AED5-BC8F2B3B1507}" type="datetimeFigureOut">
              <a:rPr lang="en-US" smtClean="0"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39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93991" y="661086"/>
            <a:ext cx="9082602" cy="13876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724" y="2455960"/>
            <a:ext cx="4298958" cy="400476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0945" y="2455961"/>
            <a:ext cx="4307926" cy="400476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878-2C98-7449-BB8F-764A5EA8E558}" type="datetimeFigureOut">
              <a:rPr lang="en-US" smtClean="0"/>
              <a:t>8/17/2016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249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93991" y="661086"/>
            <a:ext cx="9082602" cy="13876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8097" y="2455961"/>
            <a:ext cx="3961584" cy="635222"/>
          </a:xfrm>
        </p:spPr>
        <p:txBody>
          <a:bodyPr anchor="b">
            <a:noAutofit/>
          </a:bodyPr>
          <a:lstStyle>
            <a:lvl1pPr marL="0" indent="0">
              <a:buNone/>
              <a:defRPr sz="2425" b="0">
                <a:solidFill>
                  <a:schemeClr val="accent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724" y="3225430"/>
            <a:ext cx="4298958" cy="323529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78318" y="2455961"/>
            <a:ext cx="3970552" cy="635222"/>
          </a:xfrm>
        </p:spPr>
        <p:txBody>
          <a:bodyPr anchor="b">
            <a:noAutofit/>
          </a:bodyPr>
          <a:lstStyle>
            <a:lvl1pPr marL="0" indent="0">
              <a:buNone/>
              <a:defRPr sz="2425" b="0">
                <a:solidFill>
                  <a:schemeClr val="accent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0945" y="3225430"/>
            <a:ext cx="4307926" cy="323529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F403-9584-1749-B6AB-5E1C5F94527C}" type="datetimeFigureOut">
              <a:rPr lang="en-US" smtClean="0"/>
              <a:t>8/17/2016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683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93991" y="661086"/>
            <a:ext cx="9082602" cy="13876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0351-EB03-5444-BA93-B7E778374E24}" type="datetimeFigureOut">
              <a:rPr lang="en-US" smtClean="0"/>
              <a:t>8/17/2016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146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DB90-FF7E-5041-AB9F-1BC0957AB829}" type="datetimeFigureOut">
              <a:rPr lang="en-US" smtClean="0"/>
              <a:t>8/17/2016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1111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99012" y="5668073"/>
            <a:ext cx="9082602" cy="14051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901" y="5800707"/>
            <a:ext cx="3898883" cy="760061"/>
          </a:xfrm>
        </p:spPr>
        <p:txBody>
          <a:bodyPr anchor="ctr"/>
          <a:lstStyle>
            <a:lvl1pPr algn="l">
              <a:defRPr sz="2205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124" y="662712"/>
            <a:ext cx="9084469" cy="4635013"/>
          </a:xfrm>
        </p:spPr>
        <p:txBody>
          <a:bodyPr anchor="ctr">
            <a:normAutofit/>
          </a:bodyPr>
          <a:lstStyle>
            <a:lvl1pPr>
              <a:defRPr sz="2205">
                <a:solidFill>
                  <a:schemeClr val="tx2"/>
                </a:solidFill>
              </a:defRPr>
            </a:lvl1pPr>
            <a:lvl2pPr>
              <a:defRPr sz="1984">
                <a:solidFill>
                  <a:schemeClr val="tx2"/>
                </a:solidFill>
              </a:defRPr>
            </a:lvl2pPr>
            <a:lvl3pPr>
              <a:defRPr sz="1764">
                <a:solidFill>
                  <a:schemeClr val="tx2"/>
                </a:solidFill>
              </a:defRPr>
            </a:lvl3pPr>
            <a:lvl4pPr>
              <a:defRPr sz="1543">
                <a:solidFill>
                  <a:schemeClr val="tx2"/>
                </a:solidFill>
              </a:defRPr>
            </a:lvl4pPr>
            <a:lvl5pPr>
              <a:defRPr sz="1543">
                <a:solidFill>
                  <a:schemeClr val="tx2"/>
                </a:solidFill>
              </a:defRPr>
            </a:lvl5pPr>
            <a:lvl6pPr>
              <a:defRPr sz="1543">
                <a:solidFill>
                  <a:schemeClr val="tx2"/>
                </a:solidFill>
              </a:defRPr>
            </a:lvl6pPr>
            <a:lvl7pPr>
              <a:defRPr sz="1543">
                <a:solidFill>
                  <a:schemeClr val="tx2"/>
                </a:solidFill>
              </a:defRPr>
            </a:lvl7pPr>
            <a:lvl8pPr>
              <a:defRPr sz="1543">
                <a:solidFill>
                  <a:schemeClr val="tx2"/>
                </a:solidFill>
              </a:defRPr>
            </a:lvl8pPr>
            <a:lvl9pPr>
              <a:defRPr sz="1543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46644" y="5800706"/>
            <a:ext cx="4702227" cy="760063"/>
          </a:xfrm>
        </p:spPr>
        <p:txBody>
          <a:bodyPr anchor="ctr">
            <a:normAutofit/>
          </a:bodyPr>
          <a:lstStyle>
            <a:lvl1pPr marL="0" indent="0" algn="r">
              <a:buNone/>
              <a:defRPr sz="1213">
                <a:solidFill>
                  <a:schemeClr val="bg1"/>
                </a:solidFill>
              </a:defRPr>
            </a:lvl1pPr>
            <a:lvl2pPr marL="503972" indent="0">
              <a:buNone/>
              <a:defRPr sz="121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EB8CB6-48D8-4E47-B0D3-B56230F429D0}" type="datetimeFigureOut">
              <a:rPr lang="en-US" smtClean="0"/>
              <a:t>8/17/2016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1177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724" y="5173592"/>
            <a:ext cx="8808147" cy="624724"/>
          </a:xfrm>
        </p:spPr>
        <p:txBody>
          <a:bodyPr anchor="b">
            <a:normAutofit/>
          </a:bodyPr>
          <a:lstStyle>
            <a:lvl1pPr algn="l">
              <a:defRPr sz="2646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3992" y="661086"/>
            <a:ext cx="9082601" cy="3921212"/>
          </a:xfrm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724" y="5798315"/>
            <a:ext cx="8808147" cy="659924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6D3-DCE8-CC45-8106-AE5DFCD073F9}" type="datetimeFigureOut">
              <a:rPr lang="en-US" smtClean="0"/>
              <a:t>8/17/2016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88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724" y="757813"/>
            <a:ext cx="8808147" cy="11941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724" y="2455961"/>
            <a:ext cx="8808147" cy="4002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28772" y="6565537"/>
            <a:ext cx="235214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accent2"/>
                </a:solidFill>
              </a:defRPr>
            </a:lvl1pPr>
          </a:lstStyle>
          <a:p>
            <a:fld id="{BB02557A-7053-4340-A874-8AB926A8EDA1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724" y="6560769"/>
            <a:ext cx="536948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9483" y="6565537"/>
            <a:ext cx="8493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accent2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93990" y="486479"/>
            <a:ext cx="2998511" cy="1190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588126" y="486479"/>
            <a:ext cx="2988469" cy="11905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546079" y="486479"/>
            <a:ext cx="2988469" cy="1190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575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</p:sldLayoutIdLst>
  <p:txStyles>
    <p:titleStyle>
      <a:lvl1pPr algn="l" defTabSz="503972" rtl="0" eaLnBrk="1" latinLnBrk="0" hangingPunct="1">
        <a:spcBef>
          <a:spcPct val="0"/>
        </a:spcBef>
        <a:buNone/>
        <a:defRPr sz="3086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37304" indent="-337304" algn="l" defTabSz="503972" rtl="0" eaLnBrk="1" latinLnBrk="0" hangingPunct="1">
        <a:spcBef>
          <a:spcPct val="20000"/>
        </a:spcBef>
        <a:spcAft>
          <a:spcPts val="661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984" kern="1200">
          <a:solidFill>
            <a:schemeClr val="tx2"/>
          </a:solidFill>
          <a:latin typeface="+mn-lt"/>
          <a:ea typeface="+mn-ea"/>
          <a:cs typeface="+mn-cs"/>
        </a:defRPr>
      </a:lvl1pPr>
      <a:lvl2pPr marL="694449" indent="-337304" algn="l" defTabSz="503972" rtl="0" eaLnBrk="1" latinLnBrk="0" hangingPunct="1">
        <a:spcBef>
          <a:spcPct val="20000"/>
        </a:spcBef>
        <a:spcAft>
          <a:spcPts val="661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764" kern="1200">
          <a:solidFill>
            <a:schemeClr val="tx2"/>
          </a:solidFill>
          <a:latin typeface="+mn-lt"/>
          <a:ea typeface="+mn-ea"/>
          <a:cs typeface="+mn-cs"/>
        </a:defRPr>
      </a:lvl2pPr>
      <a:lvl3pPr marL="992070" indent="-297621" algn="l" defTabSz="503972" rtl="0" eaLnBrk="1" latinLnBrk="0" hangingPunct="1">
        <a:spcBef>
          <a:spcPct val="20000"/>
        </a:spcBef>
        <a:spcAft>
          <a:spcPts val="661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543" kern="1200">
          <a:solidFill>
            <a:schemeClr val="tx2"/>
          </a:solidFill>
          <a:latin typeface="+mn-lt"/>
          <a:ea typeface="+mn-ea"/>
          <a:cs typeface="+mn-cs"/>
        </a:defRPr>
      </a:lvl3pPr>
      <a:lvl4pPr marL="1369057" indent="-257938" algn="l" defTabSz="503972" rtl="0" eaLnBrk="1" latinLnBrk="0" hangingPunct="1">
        <a:spcBef>
          <a:spcPct val="20000"/>
        </a:spcBef>
        <a:spcAft>
          <a:spcPts val="661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23" kern="1200">
          <a:solidFill>
            <a:schemeClr val="tx2"/>
          </a:solidFill>
          <a:latin typeface="+mn-lt"/>
          <a:ea typeface="+mn-ea"/>
          <a:cs typeface="+mn-cs"/>
        </a:defRPr>
      </a:lvl4pPr>
      <a:lvl5pPr marL="1765885" indent="-257938" algn="l" defTabSz="503972" rtl="0" eaLnBrk="1" latinLnBrk="0" hangingPunct="1">
        <a:spcBef>
          <a:spcPct val="20000"/>
        </a:spcBef>
        <a:spcAft>
          <a:spcPts val="661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23" kern="1200">
          <a:solidFill>
            <a:schemeClr val="tx2"/>
          </a:solidFill>
          <a:latin typeface="+mn-lt"/>
          <a:ea typeface="+mn-ea"/>
          <a:cs typeface="+mn-cs"/>
        </a:defRPr>
      </a:lvl5pPr>
      <a:lvl6pPr marL="2094370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23" kern="1200">
          <a:solidFill>
            <a:schemeClr val="tx2"/>
          </a:solidFill>
          <a:latin typeface="+mn-lt"/>
          <a:ea typeface="+mn-ea"/>
          <a:cs typeface="+mn-cs"/>
        </a:defRPr>
      </a:lvl6pPr>
      <a:lvl7pPr marL="2425060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23" kern="1200">
          <a:solidFill>
            <a:schemeClr val="tx2"/>
          </a:solidFill>
          <a:latin typeface="+mn-lt"/>
          <a:ea typeface="+mn-ea"/>
          <a:cs typeface="+mn-cs"/>
        </a:defRPr>
      </a:lvl7pPr>
      <a:lvl8pPr marL="2755750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23" kern="1200">
          <a:solidFill>
            <a:schemeClr val="tx2"/>
          </a:solidFill>
          <a:latin typeface="+mn-lt"/>
          <a:ea typeface="+mn-ea"/>
          <a:cs typeface="+mn-cs"/>
        </a:defRPr>
      </a:lvl8pPr>
      <a:lvl9pPr marL="3086440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23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29758" y="3018763"/>
            <a:ext cx="9071280" cy="126180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755957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189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Managing and Monitoring</a:t>
            </a:r>
          </a:p>
          <a:p>
            <a:pPr algn="ctr"/>
            <a:r>
              <a:rPr lang="en-US" dirty="0" smtClean="0"/>
              <a:t>Spring Security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459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Authentication</a:t>
            </a:r>
            <a:endParaRPr dirty="0"/>
          </a:p>
        </p:txBody>
      </p:sp>
      <p:sp>
        <p:nvSpPr>
          <p:cNvPr id="3" name="CustomShape 2"/>
          <p:cNvSpPr/>
          <p:nvPr/>
        </p:nvSpPr>
        <p:spPr>
          <a:xfrm>
            <a:off x="1294920" y="1554480"/>
            <a:ext cx="7488472" cy="31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dirty="0"/>
              <a:t>o</a:t>
            </a:r>
            <a:r>
              <a:rPr lang="en-GB" sz="2400" dirty="0" smtClean="0"/>
              <a:t>ne </a:t>
            </a:r>
            <a:r>
              <a:rPr lang="en-GB" sz="2400" dirty="0"/>
              <a:t>of the two key security concepts that you must </a:t>
            </a:r>
            <a:r>
              <a:rPr lang="en-GB" sz="2400" dirty="0" smtClean="0"/>
              <a:t>internalize when </a:t>
            </a:r>
            <a:r>
              <a:rPr lang="en-GB" sz="2400" dirty="0"/>
              <a:t>developing secure applications (the other being authorization). </a:t>
            </a:r>
            <a:endParaRPr lang="en-GB" sz="24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b="1" dirty="0" smtClean="0">
                <a:solidFill>
                  <a:srgbClr val="33CCCC"/>
                </a:solidFill>
              </a:rPr>
              <a:t>Authentication</a:t>
            </a:r>
            <a:r>
              <a:rPr lang="en-GB" sz="2400" b="1" dirty="0">
                <a:solidFill>
                  <a:srgbClr val="33CCCC"/>
                </a:solidFill>
              </a:rPr>
              <a:t/>
            </a:r>
            <a:br>
              <a:rPr lang="en-GB" sz="2400" b="1" dirty="0">
                <a:solidFill>
                  <a:srgbClr val="33CCCC"/>
                </a:solidFill>
              </a:rPr>
            </a:br>
            <a:r>
              <a:rPr lang="en-GB" sz="2400" dirty="0" smtClean="0">
                <a:solidFill>
                  <a:srgbClr val="33CCCC"/>
                </a:solidFill>
              </a:rPr>
              <a:t>identifies </a:t>
            </a:r>
            <a:r>
              <a:rPr lang="en-GB" sz="2400" dirty="0">
                <a:solidFill>
                  <a:srgbClr val="33CCCC"/>
                </a:solidFill>
              </a:rPr>
              <a:t>who is attempting to request a resource. You may be familiar with</a:t>
            </a:r>
            <a:br>
              <a:rPr lang="en-GB" sz="2400" dirty="0">
                <a:solidFill>
                  <a:srgbClr val="33CCCC"/>
                </a:solidFill>
              </a:rPr>
            </a:br>
            <a:r>
              <a:rPr lang="en-GB" sz="2400" dirty="0">
                <a:solidFill>
                  <a:srgbClr val="33CCCC"/>
                </a:solidFill>
              </a:rPr>
              <a:t>authentication in your daily online and ofﬂine life, in very different contexts: </a:t>
            </a:r>
            <a:r>
              <a:rPr lang="en-GB" sz="2400" dirty="0"/>
              <a:t/>
            </a:r>
            <a:br>
              <a:rPr lang="en-GB" sz="2400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93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Authentication</a:t>
            </a:r>
            <a:endParaRPr dirty="0"/>
          </a:p>
        </p:txBody>
      </p:sp>
      <p:sp>
        <p:nvSpPr>
          <p:cNvPr id="3" name="CustomShape 2"/>
          <p:cNvSpPr/>
          <p:nvPr/>
        </p:nvSpPr>
        <p:spPr>
          <a:xfrm>
            <a:off x="1294920" y="1554480"/>
            <a:ext cx="7488472" cy="31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2900">
              <a:buFont typeface="Wingdings" panose="05000000000000000000" pitchFamily="2" charset="2"/>
              <a:buChar char="q"/>
            </a:pP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5591247" y="1708900"/>
            <a:ext cx="50387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9999FF"/>
                </a:solidFill>
                <a:latin typeface="BookAntiqua-Bold"/>
              </a:rPr>
              <a:t>Credential-based authentication</a:t>
            </a:r>
            <a:r>
              <a:rPr lang="en-GB" b="1" dirty="0">
                <a:solidFill>
                  <a:srgbClr val="9999FF"/>
                </a:solidFill>
              </a:rPr>
              <a:t> </a:t>
            </a:r>
            <a:br>
              <a:rPr lang="en-GB" b="1" dirty="0">
                <a:solidFill>
                  <a:srgbClr val="9999FF"/>
                </a:solidFill>
              </a:rPr>
            </a:br>
            <a:endParaRPr lang="en-GB" b="1" dirty="0">
              <a:solidFill>
                <a:srgbClr val="9999FF"/>
              </a:solidFill>
            </a:endParaRPr>
          </a:p>
        </p:txBody>
      </p:sp>
      <p:pic>
        <p:nvPicPr>
          <p:cNvPr id="1026" name="Picture 2" descr="http://images.techhive.com/images/article/2015/07/04-seperate-credential-stores-100596684-large970.id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247" y="2141197"/>
            <a:ext cx="4071514" cy="285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05531" y="4798113"/>
            <a:ext cx="50387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BookAntiqua-Bold"/>
              </a:rPr>
              <a:t>Two-factor authentication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br>
              <a:rPr lang="en-GB" b="1" dirty="0">
                <a:solidFill>
                  <a:srgbClr val="FF0000"/>
                </a:solidFill>
              </a:rPr>
            </a:b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1032" name="Picture 8" descr="https://encrypted-tbn0.gstatic.com/images?q=tbn:ANd9GcSRhNYjK2VtliatcIvvD_hHQbUgkPHp7MJhxBjr8Dq7RuCV7du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966" y="2377961"/>
            <a:ext cx="3168565" cy="220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294920" y="2006046"/>
            <a:ext cx="50387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latin typeface="BookAntiqua-Bold"/>
              </a:rPr>
              <a:t>Hardware authentication</a:t>
            </a:r>
            <a:r>
              <a:rPr lang="en-GB" b="1" dirty="0"/>
              <a:t> </a:t>
            </a:r>
            <a:br>
              <a:rPr lang="en-GB" b="1" dirty="0"/>
            </a:br>
            <a:endParaRPr lang="en-GB" b="1" dirty="0"/>
          </a:p>
        </p:txBody>
      </p:sp>
      <p:pic>
        <p:nvPicPr>
          <p:cNvPr id="7" name="Picture 2" descr="https://encrypted-tbn2.gstatic.com/images?q=tbn:ANd9GcRyYfUmAKRb6y1sQCPuYlEJeqHRqBR6n3RQmvsHCRjElWaD7D10j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318" y="5309322"/>
            <a:ext cx="6197192" cy="180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42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Technologies 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50" y="1825938"/>
            <a:ext cx="8817451" cy="488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7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607031" y="2864215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Authorization</a:t>
            </a:r>
            <a:endParaRPr dirty="0"/>
          </a:p>
        </p:txBody>
      </p:sp>
      <p:sp>
        <p:nvSpPr>
          <p:cNvPr id="3" name="CustomShape 2"/>
          <p:cNvSpPr/>
          <p:nvPr/>
        </p:nvSpPr>
        <p:spPr>
          <a:xfrm>
            <a:off x="1294920" y="1554480"/>
            <a:ext cx="7488472" cy="31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2900">
              <a:buFont typeface="Wingdings" panose="05000000000000000000" pitchFamily="2" charset="2"/>
              <a:buChar char="q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801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Authorization</a:t>
            </a:r>
            <a:endParaRPr dirty="0"/>
          </a:p>
        </p:txBody>
      </p:sp>
      <p:sp>
        <p:nvSpPr>
          <p:cNvPr id="3" name="CustomShape 2"/>
          <p:cNvSpPr/>
          <p:nvPr/>
        </p:nvSpPr>
        <p:spPr>
          <a:xfrm>
            <a:off x="1294920" y="1554480"/>
            <a:ext cx="7488472" cy="31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dirty="0"/>
              <a:t>uses </a:t>
            </a:r>
            <a:r>
              <a:rPr lang="en-GB" sz="2400" dirty="0" smtClean="0"/>
              <a:t>the information </a:t>
            </a:r>
            <a:r>
              <a:rPr lang="en-GB" sz="2400" dirty="0"/>
              <a:t>that was validated during authentication to determine if access should</a:t>
            </a:r>
            <a:br>
              <a:rPr lang="en-GB" sz="2400" dirty="0"/>
            </a:br>
            <a:r>
              <a:rPr lang="en-GB" sz="2400" dirty="0"/>
              <a:t>be granted to a particular resource </a:t>
            </a:r>
            <a:br>
              <a:rPr lang="en-GB" sz="2400" dirty="0"/>
            </a:br>
            <a:endParaRPr lang="en-GB" sz="24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b="1" dirty="0" smtClean="0">
                <a:solidFill>
                  <a:srgbClr val="00B0F0"/>
                </a:solidFill>
              </a:rPr>
              <a:t>Authorization</a:t>
            </a:r>
            <a:br>
              <a:rPr lang="en-GB" sz="2400" b="1" dirty="0" smtClean="0">
                <a:solidFill>
                  <a:srgbClr val="00B0F0"/>
                </a:solidFill>
              </a:rPr>
            </a:br>
            <a:r>
              <a:rPr lang="en-GB" sz="2400" dirty="0">
                <a:solidFill>
                  <a:srgbClr val="00B0F0"/>
                </a:solidFill>
              </a:rPr>
              <a:t>uses </a:t>
            </a:r>
            <a:r>
              <a:rPr lang="en-GB" sz="2400" dirty="0" smtClean="0">
                <a:solidFill>
                  <a:srgbClr val="00B0F0"/>
                </a:solidFill>
              </a:rPr>
              <a:t>the information </a:t>
            </a:r>
            <a:r>
              <a:rPr lang="en-GB" sz="2400" dirty="0">
                <a:solidFill>
                  <a:srgbClr val="00B0F0"/>
                </a:solidFill>
              </a:rPr>
              <a:t>that was validated during authentication to determine if access should</a:t>
            </a:r>
            <a:br>
              <a:rPr lang="en-GB" sz="2400" dirty="0">
                <a:solidFill>
                  <a:srgbClr val="00B0F0"/>
                </a:solidFill>
              </a:rPr>
            </a:br>
            <a:r>
              <a:rPr lang="en-GB" sz="2400" dirty="0">
                <a:solidFill>
                  <a:srgbClr val="00B0F0"/>
                </a:solidFill>
              </a:rPr>
              <a:t>be granted to a particular resource. </a:t>
            </a: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 smtClean="0"/>
              <a:t/>
            </a:r>
            <a:br>
              <a:rPr lang="en-GB" sz="2400" dirty="0" smtClean="0"/>
            </a:br>
            <a:endParaRPr dirty="0"/>
          </a:p>
        </p:txBody>
      </p:sp>
      <p:pic>
        <p:nvPicPr>
          <p:cNvPr id="2052" name="Picture 4" descr="Kết quả hình ảnh cho authoriz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362" y="4512010"/>
            <a:ext cx="3089030" cy="231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40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Authorization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842" y="2602186"/>
            <a:ext cx="6414792" cy="482423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73557" y="1340746"/>
            <a:ext cx="860136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  <a:latin typeface="Monotype Corsiva" panose="03010101010201010101" pitchFamily="66" charset="0"/>
              </a:rPr>
              <a:t>If we think about how a decision might be made when a site </a:t>
            </a:r>
            <a:r>
              <a:rPr lang="en-GB" sz="2000" dirty="0" smtClean="0">
                <a:solidFill>
                  <a:srgbClr val="0070C0"/>
                </a:solidFill>
                <a:latin typeface="Monotype Corsiva" panose="03010101010201010101" pitchFamily="66" charset="0"/>
              </a:rPr>
              <a:t>administrator attempts </a:t>
            </a:r>
            <a:r>
              <a:rPr lang="en-GB" sz="2000" dirty="0">
                <a:solidFill>
                  <a:srgbClr val="0070C0"/>
                </a:solidFill>
                <a:latin typeface="Monotype Corsiva" panose="03010101010201010101" pitchFamily="66" charset="0"/>
              </a:rPr>
              <a:t>to </a:t>
            </a:r>
            <a:r>
              <a:rPr lang="en-GB" sz="2000" dirty="0" smtClean="0">
                <a:solidFill>
                  <a:srgbClr val="0070C0"/>
                </a:solidFill>
                <a:latin typeface="Monotype Corsiva" panose="03010101010201010101" pitchFamily="66" charset="0"/>
              </a:rPr>
              <a:t>access </a:t>
            </a:r>
            <a:r>
              <a:rPr lang="en-GB" sz="2000" dirty="0">
                <a:solidFill>
                  <a:srgbClr val="0070C0"/>
                </a:solidFill>
                <a:latin typeface="Monotype Corsiva" panose="03010101010201010101" pitchFamily="66" charset="0"/>
              </a:rPr>
              <a:t>the protected resource, we'd imagine that the examination </a:t>
            </a:r>
            <a:r>
              <a:rPr lang="en-GB" sz="2000" dirty="0" smtClean="0">
                <a:solidFill>
                  <a:srgbClr val="0070C0"/>
                </a:solidFill>
                <a:latin typeface="Monotype Corsiva" panose="03010101010201010101" pitchFamily="66" charset="0"/>
              </a:rPr>
              <a:t>of actual </a:t>
            </a:r>
            <a:r>
              <a:rPr lang="en-GB" sz="2000" dirty="0">
                <a:solidFill>
                  <a:srgbClr val="0070C0"/>
                </a:solidFill>
                <a:latin typeface="Monotype Corsiva" panose="03010101010201010101" pitchFamily="66" charset="0"/>
              </a:rPr>
              <a:t>authority versus required authority might be expressed concisely in </a:t>
            </a:r>
            <a:r>
              <a:rPr lang="en-GB" sz="2000" dirty="0" smtClean="0">
                <a:solidFill>
                  <a:srgbClr val="0070C0"/>
                </a:solidFill>
                <a:latin typeface="Monotype Corsiva" panose="03010101010201010101" pitchFamily="66" charset="0"/>
              </a:rPr>
              <a:t>terms of </a:t>
            </a:r>
            <a:r>
              <a:rPr lang="en-GB" sz="2000" dirty="0">
                <a:solidFill>
                  <a:srgbClr val="0070C0"/>
                </a:solidFill>
                <a:latin typeface="Monotype Corsiva" panose="03010101010201010101" pitchFamily="66" charset="0"/>
              </a:rPr>
              <a:t>the set theory. We might then choose to represent this decision as a Venn </a:t>
            </a:r>
            <a:r>
              <a:rPr lang="en-GB" sz="2000" dirty="0" smtClean="0">
                <a:solidFill>
                  <a:srgbClr val="0070C0"/>
                </a:solidFill>
                <a:latin typeface="Monotype Corsiva" panose="03010101010201010101" pitchFamily="66" charset="0"/>
              </a:rPr>
              <a:t>diagram for </a:t>
            </a:r>
            <a:r>
              <a:rPr lang="en-GB" sz="2000" dirty="0">
                <a:solidFill>
                  <a:srgbClr val="0070C0"/>
                </a:solidFill>
                <a:latin typeface="Monotype Corsiva" panose="03010101010201010101" pitchFamily="66" charset="0"/>
              </a:rPr>
              <a:t>the administrative user: 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462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388" y="2394334"/>
            <a:ext cx="6834143" cy="5165341"/>
          </a:xfrm>
          <a:prstGeom prst="rect">
            <a:avLst/>
          </a:prstGeom>
        </p:spPr>
      </p:pic>
      <p:sp>
        <p:nvSpPr>
          <p:cNvPr id="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Authorization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1387608" y="1378383"/>
            <a:ext cx="756320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  <a:latin typeface="Monotype Corsiva" panose="03010101010201010101" pitchFamily="66" charset="0"/>
              </a:rPr>
              <a:t>The sets of authorities are disjoint, and have no common elements. So, the </a:t>
            </a:r>
            <a:r>
              <a:rPr lang="en-GB" sz="2000" dirty="0" smtClean="0">
                <a:solidFill>
                  <a:srgbClr val="0070C0"/>
                </a:solidFill>
                <a:latin typeface="Monotype Corsiva" panose="03010101010201010101" pitchFamily="66" charset="0"/>
              </a:rPr>
              <a:t>user is </a:t>
            </a:r>
            <a:r>
              <a:rPr lang="en-GB" sz="2000" dirty="0">
                <a:solidFill>
                  <a:srgbClr val="0070C0"/>
                </a:solidFill>
                <a:latin typeface="Monotype Corsiva" panose="03010101010201010101" pitchFamily="66" charset="0"/>
              </a:rPr>
              <a:t>denied access to the page. Thus, we have demonstrated the basic principle </a:t>
            </a:r>
            <a:r>
              <a:rPr lang="en-GB" sz="2000" dirty="0" smtClean="0">
                <a:solidFill>
                  <a:srgbClr val="0070C0"/>
                </a:solidFill>
                <a:latin typeface="Monotype Corsiva" panose="03010101010201010101" pitchFamily="66" charset="0"/>
              </a:rPr>
              <a:t>of authorization </a:t>
            </a:r>
            <a:r>
              <a:rPr lang="en-GB" sz="2000" dirty="0">
                <a:solidFill>
                  <a:srgbClr val="0070C0"/>
                </a:solidFill>
                <a:latin typeface="Monotype Corsiva" panose="03010101010201010101" pitchFamily="66" charset="0"/>
              </a:rPr>
              <a:t>of access to resources. </a:t>
            </a:r>
            <a:br>
              <a:rPr lang="en-GB" sz="2000" dirty="0">
                <a:solidFill>
                  <a:srgbClr val="0070C0"/>
                </a:solidFill>
                <a:latin typeface="Monotype Corsiva" panose="03010101010201010101" pitchFamily="66" charset="0"/>
              </a:rPr>
            </a:br>
            <a:endParaRPr lang="en-GB" sz="2000" dirty="0">
              <a:solidFill>
                <a:srgbClr val="0070C0"/>
              </a:solidFill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7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607031" y="2864215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Arial"/>
              </a:rPr>
              <a:t>Security form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767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Arial"/>
              </a:rPr>
              <a:t>Security form</a:t>
            </a:r>
            <a:endParaRPr lang="en-US" sz="4400" dirty="0"/>
          </a:p>
        </p:txBody>
      </p:sp>
      <p:sp>
        <p:nvSpPr>
          <p:cNvPr id="3" name="CustomShape 2"/>
          <p:cNvSpPr/>
          <p:nvPr/>
        </p:nvSpPr>
        <p:spPr>
          <a:xfrm>
            <a:off x="1294919" y="1554480"/>
            <a:ext cx="8428629" cy="31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2800" dirty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 sz="2800" dirty="0">
                <a:solidFill>
                  <a:srgbClr val="3F7F7F"/>
                </a:solidFill>
                <a:latin typeface="Monaco" charset="0"/>
              </a:rPr>
              <a:t>filter</a:t>
            </a:r>
            <a:r>
              <a:rPr lang="en-US" sz="2800" dirty="0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r>
              <a:rPr lang="en-US" sz="28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2800" dirty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 sz="2800" dirty="0">
                <a:solidFill>
                  <a:srgbClr val="3F7F7F"/>
                </a:solidFill>
                <a:latin typeface="Monaco" charset="0"/>
              </a:rPr>
              <a:t>filter-name</a:t>
            </a:r>
            <a:r>
              <a:rPr lang="en-US" sz="2800" dirty="0">
                <a:solidFill>
                  <a:srgbClr val="008080"/>
                </a:solidFill>
                <a:latin typeface="Monaco" charset="0"/>
              </a:rPr>
              <a:t>&gt;</a:t>
            </a:r>
            <a:r>
              <a:rPr lang="en-US" sz="2800" dirty="0" err="1">
                <a:solidFill>
                  <a:srgbClr val="000000"/>
                </a:solidFill>
                <a:latin typeface="Monaco" charset="0"/>
              </a:rPr>
              <a:t>springSecurityFilterChain</a:t>
            </a:r>
            <a:r>
              <a:rPr lang="en-US" sz="2800" dirty="0">
                <a:solidFill>
                  <a:srgbClr val="008080"/>
                </a:solidFill>
                <a:latin typeface="Monaco" charset="0"/>
              </a:rPr>
              <a:t>&lt;/</a:t>
            </a:r>
            <a:r>
              <a:rPr lang="en-US" sz="2800" dirty="0">
                <a:solidFill>
                  <a:srgbClr val="3F7F7F"/>
                </a:solidFill>
                <a:latin typeface="Monaco" charset="0"/>
              </a:rPr>
              <a:t>filter-name</a:t>
            </a:r>
            <a:r>
              <a:rPr lang="en-US" sz="2800" dirty="0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r>
              <a:rPr lang="en-US" sz="28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2800" dirty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 sz="2800" dirty="0">
                <a:solidFill>
                  <a:srgbClr val="3F7F7F"/>
                </a:solidFill>
                <a:latin typeface="Monaco" charset="0"/>
              </a:rPr>
              <a:t>filter-class</a:t>
            </a:r>
            <a:r>
              <a:rPr lang="en-US" sz="2800" dirty="0">
                <a:solidFill>
                  <a:srgbClr val="008080"/>
                </a:solidFill>
                <a:latin typeface="Monaco" charset="0"/>
              </a:rPr>
              <a:t>&gt;</a:t>
            </a:r>
            <a:br>
              <a:rPr lang="en-US" sz="2800" dirty="0">
                <a:solidFill>
                  <a:srgbClr val="008080"/>
                </a:solidFill>
                <a:latin typeface="Monaco" charset="0"/>
              </a:rPr>
            </a:br>
            <a:r>
              <a:rPr lang="en-US" sz="2800" dirty="0" err="1">
                <a:solidFill>
                  <a:srgbClr val="000000"/>
                </a:solidFill>
                <a:latin typeface="Monaco" charset="0"/>
              </a:rPr>
              <a:t>org.springframework.web.filter.DelegatingFilterProxy</a:t>
            </a:r>
            <a:r>
              <a:rPr lang="en-US" sz="2800" dirty="0">
                <a:solidFill>
                  <a:srgbClr val="000000"/>
                </a:solidFill>
                <a:latin typeface="Monaco" charset="0"/>
              </a:rPr>
              <a:t/>
            </a:r>
            <a:br>
              <a:rPr lang="en-US" sz="2800" dirty="0">
                <a:solidFill>
                  <a:srgbClr val="000000"/>
                </a:solidFill>
                <a:latin typeface="Monaco" charset="0"/>
              </a:rPr>
            </a:br>
            <a:r>
              <a:rPr lang="en-US" sz="28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2800" dirty="0">
                <a:solidFill>
                  <a:srgbClr val="008080"/>
                </a:solidFill>
                <a:latin typeface="Monaco" charset="0"/>
              </a:rPr>
              <a:t>&lt;/</a:t>
            </a:r>
            <a:r>
              <a:rPr lang="en-US" sz="2800" dirty="0">
                <a:solidFill>
                  <a:srgbClr val="3F7F7F"/>
                </a:solidFill>
                <a:latin typeface="Monaco" charset="0"/>
              </a:rPr>
              <a:t>filter-class</a:t>
            </a:r>
            <a:r>
              <a:rPr lang="en-US" sz="2800" dirty="0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r>
              <a:rPr lang="en-US" sz="2800" dirty="0">
                <a:solidFill>
                  <a:srgbClr val="008080"/>
                </a:solidFill>
                <a:latin typeface="Monaco" charset="0"/>
              </a:rPr>
              <a:t>&lt;/</a:t>
            </a:r>
            <a:r>
              <a:rPr lang="en-US" sz="2800" dirty="0">
                <a:solidFill>
                  <a:srgbClr val="3F7F7F"/>
                </a:solidFill>
                <a:latin typeface="Monaco" charset="0"/>
              </a:rPr>
              <a:t>filter</a:t>
            </a:r>
            <a:r>
              <a:rPr lang="en-US" sz="2800" dirty="0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r>
              <a:rPr lang="en-US" sz="2800" dirty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 sz="2800" dirty="0">
                <a:solidFill>
                  <a:srgbClr val="3F7F7F"/>
                </a:solidFill>
                <a:latin typeface="Monaco" charset="0"/>
              </a:rPr>
              <a:t>filter-mapping</a:t>
            </a:r>
            <a:r>
              <a:rPr lang="en-US" sz="2800" dirty="0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r>
              <a:rPr lang="en-US" sz="28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2800" dirty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 sz="2800" dirty="0">
                <a:solidFill>
                  <a:srgbClr val="3F7F7F"/>
                </a:solidFill>
                <a:latin typeface="Monaco" charset="0"/>
              </a:rPr>
              <a:t>filter-name</a:t>
            </a:r>
            <a:r>
              <a:rPr lang="en-US" sz="2800" dirty="0">
                <a:solidFill>
                  <a:srgbClr val="008080"/>
                </a:solidFill>
                <a:latin typeface="Monaco" charset="0"/>
              </a:rPr>
              <a:t>&gt;</a:t>
            </a:r>
            <a:r>
              <a:rPr lang="en-US" sz="2800" dirty="0" err="1">
                <a:solidFill>
                  <a:srgbClr val="000000"/>
                </a:solidFill>
                <a:latin typeface="Monaco" charset="0"/>
              </a:rPr>
              <a:t>springSecurityFilterChain</a:t>
            </a:r>
            <a:r>
              <a:rPr lang="en-US" sz="2800" dirty="0">
                <a:solidFill>
                  <a:srgbClr val="008080"/>
                </a:solidFill>
                <a:latin typeface="Monaco" charset="0"/>
              </a:rPr>
              <a:t>&lt;/</a:t>
            </a:r>
            <a:r>
              <a:rPr lang="en-US" sz="2800" dirty="0">
                <a:solidFill>
                  <a:srgbClr val="3F7F7F"/>
                </a:solidFill>
                <a:latin typeface="Monaco" charset="0"/>
              </a:rPr>
              <a:t>filter-name</a:t>
            </a:r>
            <a:r>
              <a:rPr lang="en-US" sz="2800" dirty="0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r>
              <a:rPr lang="en-US" sz="28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2800" dirty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 sz="2800" dirty="0" err="1">
                <a:solidFill>
                  <a:srgbClr val="3F7F7F"/>
                </a:solidFill>
                <a:latin typeface="Monaco" charset="0"/>
              </a:rPr>
              <a:t>url</a:t>
            </a:r>
            <a:r>
              <a:rPr lang="en-US" sz="2800" dirty="0">
                <a:solidFill>
                  <a:srgbClr val="3F7F7F"/>
                </a:solidFill>
                <a:latin typeface="Monaco" charset="0"/>
              </a:rPr>
              <a:t>-pattern</a:t>
            </a:r>
            <a:r>
              <a:rPr lang="en-US" sz="2800" dirty="0">
                <a:solidFill>
                  <a:srgbClr val="008080"/>
                </a:solidFill>
                <a:latin typeface="Monaco" charset="0"/>
              </a:rPr>
              <a:t>&gt;</a:t>
            </a:r>
            <a:r>
              <a:rPr lang="en-US" sz="2800" dirty="0">
                <a:solidFill>
                  <a:srgbClr val="000000"/>
                </a:solidFill>
                <a:latin typeface="Monaco" charset="0"/>
              </a:rPr>
              <a:t>/*</a:t>
            </a:r>
            <a:r>
              <a:rPr lang="en-US" sz="2800" dirty="0">
                <a:solidFill>
                  <a:srgbClr val="008080"/>
                </a:solidFill>
                <a:latin typeface="Monaco" charset="0"/>
              </a:rPr>
              <a:t>&lt;/</a:t>
            </a:r>
            <a:r>
              <a:rPr lang="en-US" sz="2800" dirty="0" err="1">
                <a:solidFill>
                  <a:srgbClr val="3F7F7F"/>
                </a:solidFill>
                <a:latin typeface="Monaco" charset="0"/>
              </a:rPr>
              <a:t>url</a:t>
            </a:r>
            <a:r>
              <a:rPr lang="en-US" sz="2800" dirty="0">
                <a:solidFill>
                  <a:srgbClr val="3F7F7F"/>
                </a:solidFill>
                <a:latin typeface="Monaco" charset="0"/>
              </a:rPr>
              <a:t>-pattern</a:t>
            </a:r>
            <a:r>
              <a:rPr lang="en-US" sz="2800" dirty="0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r>
              <a:rPr lang="en-US" sz="2800" dirty="0">
                <a:solidFill>
                  <a:srgbClr val="008080"/>
                </a:solidFill>
                <a:latin typeface="Monaco" charset="0"/>
              </a:rPr>
              <a:t>&lt;/</a:t>
            </a:r>
            <a:r>
              <a:rPr lang="en-US" sz="2800" dirty="0">
                <a:solidFill>
                  <a:srgbClr val="3F7F7F"/>
                </a:solidFill>
                <a:latin typeface="Monaco" charset="0"/>
              </a:rPr>
              <a:t>filter-mapping</a:t>
            </a:r>
            <a:r>
              <a:rPr lang="en-US" sz="2800" dirty="0">
                <a:solidFill>
                  <a:srgbClr val="008080"/>
                </a:solidFill>
                <a:latin typeface="Monaco" charset="0"/>
              </a:rPr>
              <a:t>&gt;</a:t>
            </a:r>
            <a:endParaRPr lang="en-US" sz="2800" dirty="0">
              <a:latin typeface="Arial" charset="0"/>
            </a:endParaRPr>
          </a:p>
          <a:p>
            <a:pPr marL="342900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650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Arial"/>
              </a:rPr>
              <a:t>Security form</a:t>
            </a:r>
            <a:endParaRPr lang="en-US" sz="4400" dirty="0"/>
          </a:p>
        </p:txBody>
      </p:sp>
      <p:sp>
        <p:nvSpPr>
          <p:cNvPr id="3" name="CustomShape 2"/>
          <p:cNvSpPr/>
          <p:nvPr/>
        </p:nvSpPr>
        <p:spPr>
          <a:xfrm>
            <a:off x="1294919" y="1554480"/>
            <a:ext cx="8428629" cy="31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2800" dirty="0">
                <a:solidFill>
                  <a:srgbClr val="646464"/>
                </a:solidFill>
                <a:latin typeface="Monaco" charset="0"/>
              </a:rPr>
              <a:t>@Configuration</a:t>
            </a:r>
          </a:p>
          <a:p>
            <a:r>
              <a:rPr lang="en-US" sz="2800" dirty="0">
                <a:solidFill>
                  <a:srgbClr val="646464"/>
                </a:solidFill>
                <a:latin typeface="Monaco" charset="0"/>
              </a:rPr>
              <a:t>@</a:t>
            </a:r>
            <a:r>
              <a:rPr lang="en-US" sz="2800" dirty="0" err="1">
                <a:solidFill>
                  <a:srgbClr val="646464"/>
                </a:solidFill>
                <a:latin typeface="Monaco" charset="0"/>
              </a:rPr>
              <a:t>EnableWebMvcSecurity</a:t>
            </a:r>
            <a:endParaRPr lang="en-US" sz="2800" dirty="0">
              <a:solidFill>
                <a:srgbClr val="646464"/>
              </a:solidFill>
              <a:latin typeface="Monaco" charset="0"/>
            </a:endParaRPr>
          </a:p>
          <a:p>
            <a:r>
              <a:rPr lang="en-US" sz="2800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2800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Monaco" charset="0"/>
              </a:rPr>
              <a:t>WebSecurityConfig</a:t>
            </a:r>
            <a:endParaRPr lang="en-US" sz="28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2800" dirty="0">
                <a:solidFill>
                  <a:srgbClr val="7F0055"/>
                </a:solidFill>
                <a:latin typeface="Monaco" charset="0"/>
              </a:rPr>
              <a:t>extends</a:t>
            </a:r>
            <a:r>
              <a:rPr lang="en-US" sz="2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Monaco" charset="0"/>
              </a:rPr>
              <a:t>WebSecurityConfigurerAdapter</a:t>
            </a:r>
            <a:r>
              <a:rPr lang="en-US" sz="2800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r>
              <a:rPr lang="en-US" sz="2800" dirty="0">
                <a:solidFill>
                  <a:srgbClr val="000000"/>
                </a:solidFill>
                <a:latin typeface="Monaco" charset="0"/>
              </a:rPr>
              <a:t>...</a:t>
            </a:r>
          </a:p>
          <a:p>
            <a:r>
              <a:rPr lang="en-US" sz="28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2800" dirty="0">
              <a:latin typeface="Arial" charset="0"/>
            </a:endParaRPr>
          </a:p>
          <a:p>
            <a:pPr marL="342900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92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Spring Security</a:t>
            </a:r>
            <a:endParaRPr dirty="0"/>
          </a:p>
        </p:txBody>
      </p:sp>
      <p:sp>
        <p:nvSpPr>
          <p:cNvPr id="3" name="CustomShape 2"/>
          <p:cNvSpPr/>
          <p:nvPr/>
        </p:nvSpPr>
        <p:spPr>
          <a:xfrm>
            <a:off x="1294920" y="1554480"/>
            <a:ext cx="7488472" cy="31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4000" dirty="0" smtClean="0"/>
              <a:t>What is Spring Security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4000" dirty="0" smtClean="0"/>
              <a:t>Authentication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4000" dirty="0" smtClean="0"/>
              <a:t>Authorization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4000" dirty="0" smtClean="0"/>
              <a:t>Form security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4000" dirty="0" smtClean="0"/>
              <a:t>Custom form security</a:t>
            </a:r>
          </a:p>
          <a:p>
            <a:pPr marL="342900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203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Arial"/>
              </a:rPr>
              <a:t>Security form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55" y="2161123"/>
            <a:ext cx="8596375" cy="360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1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919" y="3477318"/>
            <a:ext cx="8391698" cy="3026514"/>
          </a:xfrm>
          <a:prstGeom prst="rect">
            <a:avLst/>
          </a:prstGeom>
        </p:spPr>
      </p:pic>
      <p:sp>
        <p:nvSpPr>
          <p:cNvPr id="4" name="CustomShape 2"/>
          <p:cNvSpPr/>
          <p:nvPr/>
        </p:nvSpPr>
        <p:spPr>
          <a:xfrm>
            <a:off x="1294919" y="1670390"/>
            <a:ext cx="8428629" cy="31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GB" sz="2800" dirty="0"/>
              <a:t>The first step is to create our Spring Security Java Configuration. The configuration creates a Servlet</a:t>
            </a:r>
            <a:br>
              <a:rPr lang="en-GB" sz="2800" dirty="0"/>
            </a:br>
            <a:r>
              <a:rPr lang="en-GB" sz="2800" dirty="0"/>
              <a:t>Filter known as the </a:t>
            </a:r>
            <a:r>
              <a:rPr lang="en-GB" sz="2800" dirty="0" err="1"/>
              <a:t>springSecurityFilterChain</a:t>
            </a:r>
            <a:r>
              <a:rPr lang="en-GB" sz="2800" dirty="0"/>
              <a:t> </a:t>
            </a:r>
            <a:br>
              <a:rPr lang="en-GB" sz="2800" dirty="0"/>
            </a:br>
            <a:endParaRPr dirty="0"/>
          </a:p>
        </p:txBody>
      </p:sp>
      <p:sp>
        <p:nvSpPr>
          <p:cNvPr id="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Arial"/>
              </a:rPr>
              <a:t>Security form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2162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Web security configuration</a:t>
            </a:r>
            <a:endParaRPr dirty="0"/>
          </a:p>
        </p:txBody>
      </p:sp>
      <p:sp>
        <p:nvSpPr>
          <p:cNvPr id="85" name="CustomShape 2"/>
          <p:cNvSpPr/>
          <p:nvPr/>
        </p:nvSpPr>
        <p:spPr>
          <a:xfrm>
            <a:off x="1294920" y="1554480"/>
            <a:ext cx="6590160" cy="31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432" y="2572845"/>
            <a:ext cx="8935255" cy="3763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Security configuration</a:t>
            </a:r>
            <a:endParaRPr lang="en-US" sz="4400" dirty="0"/>
          </a:p>
        </p:txBody>
      </p:sp>
      <p:sp>
        <p:nvSpPr>
          <p:cNvPr id="88" name="CustomShape 2"/>
          <p:cNvSpPr/>
          <p:nvPr/>
        </p:nvSpPr>
        <p:spPr>
          <a:xfrm>
            <a:off x="1294920" y="1554480"/>
            <a:ext cx="6590160" cy="31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1799733" y="2078426"/>
            <a:ext cx="58760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Monaco" charset="0"/>
              </a:rPr>
              <a:t>@Configuration</a:t>
            </a:r>
          </a:p>
          <a:p>
            <a:r>
              <a:rPr lang="en-US" dirty="0">
                <a:solidFill>
                  <a:srgbClr val="646464"/>
                </a:solidFill>
                <a:latin typeface="Monaco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Monaco" charset="0"/>
              </a:rPr>
              <a:t>EnableWebMvcSecurity</a:t>
            </a:r>
            <a:endParaRPr lang="en-US" dirty="0">
              <a:solidFill>
                <a:srgbClr val="646464"/>
              </a:solidFill>
              <a:latin typeface="Monaco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WebSecurityConfig</a:t>
            </a:r>
            <a:endParaRPr lang="en-US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extends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WebSecurityConfigurerAdapter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Securit</a:t>
            </a:r>
            <a:r>
              <a:rPr lang="en-US" sz="4400" dirty="0" smtClean="0">
                <a:solidFill>
                  <a:srgbClr val="000000"/>
                </a:solidFill>
                <a:latin typeface="Arial"/>
                <a:ea typeface="DejaVu Sans"/>
              </a:rPr>
              <a:t>y configuration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1889885" y="1871953"/>
            <a:ext cx="5038725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646464"/>
                </a:solidFill>
                <a:latin typeface="Monaco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Monaco"/>
              </a:rPr>
              <a:t>Autowired</a:t>
            </a:r>
            <a:r>
              <a:rPr lang="en-US" dirty="0">
                <a:solidFill>
                  <a:srgbClr val="646464"/>
                </a:solidFill>
                <a:latin typeface="Monaco"/>
              </a:rPr>
              <a:t/>
            </a:r>
            <a:br>
              <a:rPr lang="en-US" dirty="0">
                <a:solidFill>
                  <a:srgbClr val="646464"/>
                </a:solidFill>
                <a:latin typeface="Monaco"/>
              </a:rPr>
            </a:br>
            <a:r>
              <a:rPr lang="en-US" dirty="0">
                <a:solidFill>
                  <a:srgbClr val="7F0055"/>
                </a:solidFill>
                <a:latin typeface="Monaco"/>
              </a:rPr>
              <a:t>public void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configureGlobal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r>
              <a:rPr lang="en-US" dirty="0">
                <a:solidFill>
                  <a:srgbClr val="000000"/>
                </a:solidFill>
                <a:latin typeface="Monaco"/>
              </a:rPr>
              <a:t>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AuthenticationManagerBuilder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auth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 </a:t>
            </a:r>
            <a:r>
              <a:rPr lang="en-US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throws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Exception {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auth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   .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inMemoryAuthentication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()</a:t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r>
              <a:rPr lang="en-US" dirty="0">
                <a:solidFill>
                  <a:srgbClr val="000000"/>
                </a:solidFill>
                <a:latin typeface="Monaco"/>
              </a:rPr>
              <a:t>	.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withUser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"admin”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</a:t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r>
              <a:rPr lang="en-US" dirty="0">
                <a:solidFill>
                  <a:srgbClr val="000000"/>
                </a:solidFill>
                <a:latin typeface="Monaco"/>
              </a:rPr>
              <a:t>         .password(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"password”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</a:t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r>
              <a:rPr lang="en-US" dirty="0">
                <a:solidFill>
                  <a:srgbClr val="000000"/>
                </a:solidFill>
                <a:latin typeface="Monaco"/>
              </a:rPr>
              <a:t>         .roles(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"ADMIN"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,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"USER"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</a:t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r>
              <a:rPr lang="en-US" dirty="0">
                <a:solidFill>
                  <a:srgbClr val="000000"/>
                </a:solidFill>
                <a:latin typeface="Monaco"/>
              </a:rPr>
              <a:t>         .and()</a:t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r>
              <a:rPr lang="en-US" dirty="0">
                <a:solidFill>
                  <a:srgbClr val="000000"/>
                </a:solidFill>
                <a:latin typeface="Monaco"/>
              </a:rPr>
              <a:t>	.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withUser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"user"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</a:t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r>
              <a:rPr lang="en-US" dirty="0">
                <a:solidFill>
                  <a:srgbClr val="000000"/>
                </a:solidFill>
                <a:latin typeface="Monaco"/>
              </a:rPr>
              <a:t>         .password(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"password"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</a:t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r>
              <a:rPr lang="en-US" dirty="0">
                <a:solidFill>
                  <a:srgbClr val="000000"/>
                </a:solidFill>
                <a:latin typeface="Monaco"/>
              </a:rPr>
              <a:t>         .roles(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"USER"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Monaco"/>
              </a:rPr>
              <a:t>}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54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Arial"/>
              </a:rPr>
              <a:t>A</a:t>
            </a:r>
            <a:r>
              <a:rPr lang="en-US" sz="4400" dirty="0" smtClean="0">
                <a:solidFill>
                  <a:srgbClr val="000000"/>
                </a:solidFill>
                <a:latin typeface="Arial"/>
              </a:rPr>
              <a:t>ctive form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1889885" y="1871953"/>
            <a:ext cx="5038725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Monaco" charset="0"/>
              </a:rPr>
              <a:t>@Override</a:t>
            </a:r>
            <a:br>
              <a:rPr lang="en-US" dirty="0">
                <a:solidFill>
                  <a:srgbClr val="646464"/>
                </a:solidFill>
                <a:latin typeface="Monaco" charset="0"/>
              </a:rPr>
            </a:br>
            <a:r>
              <a:rPr lang="en-US" dirty="0">
                <a:solidFill>
                  <a:srgbClr val="7F0055"/>
                </a:solidFill>
                <a:latin typeface="Monaco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configure(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HttpSecurity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http) </a:t>
            </a:r>
            <a:br>
              <a:rPr lang="en-US" dirty="0">
                <a:solidFill>
                  <a:srgbClr val="000000"/>
                </a:solidFill>
                <a:latin typeface="Monaco" charset="0"/>
              </a:rPr>
            </a:br>
            <a:r>
              <a:rPr lang="en-US" dirty="0">
                <a:solidFill>
                  <a:srgbClr val="000000"/>
                </a:solidFill>
                <a:latin typeface="Monaco" charset="0"/>
              </a:rPr>
              <a:t>      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throws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Exception 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http</a:t>
            </a:r>
            <a:br>
              <a:rPr lang="en-US" dirty="0">
                <a:solidFill>
                  <a:srgbClr val="000000"/>
                </a:solidFill>
                <a:latin typeface="Monaco" charset="0"/>
              </a:rPr>
            </a:br>
            <a:r>
              <a:rPr lang="en-US" dirty="0">
                <a:solidFill>
                  <a:srgbClr val="000000"/>
                </a:solidFill>
                <a:latin typeface="Monaco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authorizeRequests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</a:t>
            </a:r>
            <a:br>
              <a:rPr lang="en-US" dirty="0">
                <a:solidFill>
                  <a:srgbClr val="000000"/>
                </a:solidFill>
                <a:latin typeface="Monaco" charset="0"/>
              </a:rPr>
            </a:br>
            <a:r>
              <a:rPr lang="en-US" dirty="0">
                <a:solidFill>
                  <a:srgbClr val="000000"/>
                </a:solidFill>
                <a:latin typeface="Monaco" charset="0"/>
              </a:rPr>
              <a:t>        .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anyRequest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().authenticated()</a:t>
            </a:r>
            <a:br>
              <a:rPr lang="en-US" dirty="0">
                <a:solidFill>
                  <a:srgbClr val="000000"/>
                </a:solidFill>
                <a:latin typeface="Monaco" charset="0"/>
              </a:rPr>
            </a:br>
            <a:r>
              <a:rPr lang="en-US" dirty="0">
                <a:solidFill>
                  <a:srgbClr val="000000"/>
                </a:solidFill>
                <a:latin typeface="Monaco" charset="0"/>
              </a:rPr>
              <a:t>        .and()</a:t>
            </a:r>
            <a:br>
              <a:rPr lang="en-US" dirty="0">
                <a:solidFill>
                  <a:srgbClr val="000000"/>
                </a:solidFill>
                <a:latin typeface="Monaco" charset="0"/>
              </a:rPr>
            </a:br>
            <a:r>
              <a:rPr lang="en-US" dirty="0">
                <a:solidFill>
                  <a:srgbClr val="000000"/>
                </a:solidFill>
                <a:latin typeface="Monaco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formLogin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().and()</a:t>
            </a:r>
            <a:br>
              <a:rPr lang="en-US" dirty="0">
                <a:solidFill>
                  <a:srgbClr val="000000"/>
                </a:solidFill>
                <a:latin typeface="Monaco" charset="0"/>
              </a:rPr>
            </a:br>
            <a:r>
              <a:rPr lang="en-US" dirty="0">
                <a:solidFill>
                  <a:srgbClr val="000000"/>
                </a:solidFill>
                <a:latin typeface="Monaco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httpBasic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dirty="0">
              <a:latin typeface="Arial" charset="0"/>
            </a:endParaRPr>
          </a:p>
          <a:p>
            <a:pPr>
              <a:defRPr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32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Arial"/>
              </a:rPr>
              <a:t>Active form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1722459" y="1562760"/>
            <a:ext cx="5038725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Monaco"/>
              </a:rPr>
              <a:t>http</a:t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r>
              <a:rPr lang="en-US" dirty="0">
                <a:solidFill>
                  <a:srgbClr val="000000"/>
                </a:solidFill>
                <a:latin typeface="Monaco"/>
              </a:rPr>
              <a:t>    .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authorizeRequests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()</a:t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r>
              <a:rPr lang="en-US" dirty="0">
                <a:solidFill>
                  <a:srgbClr val="000000"/>
                </a:solidFill>
                <a:latin typeface="Monaco"/>
              </a:rPr>
              <a:t>        .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anyRequest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().authenticated()</a:t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r>
              <a:rPr lang="en-US" dirty="0">
                <a:solidFill>
                  <a:srgbClr val="000000"/>
                </a:solidFill>
                <a:latin typeface="Monaco"/>
              </a:rPr>
              <a:t>        .and()</a:t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r>
              <a:rPr lang="en-US" dirty="0">
                <a:solidFill>
                  <a:srgbClr val="000000"/>
                </a:solidFill>
                <a:latin typeface="Monaco"/>
              </a:rPr>
              <a:t>    .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formLogin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().and()</a:t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r>
              <a:rPr lang="en-US" dirty="0">
                <a:solidFill>
                  <a:srgbClr val="000000"/>
                </a:solidFill>
                <a:latin typeface="Monaco"/>
              </a:rPr>
              <a:t>    .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httpBasic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latin typeface="Monaco"/>
            </a:endParaRPr>
          </a:p>
          <a:p>
            <a:pPr>
              <a:defRPr/>
            </a:pPr>
            <a:r>
              <a:rPr lang="en-US" dirty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>
                <a:solidFill>
                  <a:srgbClr val="3F7F7F"/>
                </a:solidFill>
                <a:highlight>
                  <a:srgbClr val="D4D4D4"/>
                </a:highlight>
                <a:latin typeface="Monaco"/>
              </a:rPr>
              <a:t>http </a:t>
            </a:r>
            <a:r>
              <a:rPr lang="en-US" dirty="0">
                <a:solidFill>
                  <a:srgbClr val="7F007F"/>
                </a:solidFill>
                <a:highlight>
                  <a:srgbClr val="D4D4D4"/>
                </a:highlight>
                <a:latin typeface="Monaco"/>
              </a:rPr>
              <a:t>use-expressions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=</a:t>
            </a:r>
            <a:r>
              <a:rPr lang="en-US" i="1" dirty="0">
                <a:solidFill>
                  <a:srgbClr val="2A00FF"/>
                </a:solidFill>
                <a:highlight>
                  <a:srgbClr val="D4D4D4"/>
                </a:highlight>
                <a:latin typeface="Monaco"/>
              </a:rPr>
              <a:t>"true"</a:t>
            </a:r>
            <a:r>
              <a:rPr lang="en-US" i="1" dirty="0">
                <a:solidFill>
                  <a:srgbClr val="008080"/>
                </a:solidFill>
                <a:highlight>
                  <a:srgbClr val="D4D4D4"/>
                </a:highlight>
                <a:latin typeface="Monaco"/>
              </a:rPr>
              <a:t>&gt;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>
                <a:solidFill>
                  <a:srgbClr val="3F7F7F"/>
                </a:solidFill>
                <a:latin typeface="Monaco"/>
              </a:rPr>
              <a:t>intercept-</a:t>
            </a:r>
            <a:r>
              <a:rPr lang="en-US" dirty="0" err="1">
                <a:solidFill>
                  <a:srgbClr val="3F7F7F"/>
                </a:solidFill>
                <a:latin typeface="Monaco"/>
              </a:rPr>
              <a:t>url</a:t>
            </a:r>
            <a:r>
              <a:rPr lang="en-US" dirty="0">
                <a:solidFill>
                  <a:srgbClr val="3F7F7F"/>
                </a:solidFill>
                <a:latin typeface="Monaco"/>
              </a:rPr>
              <a:t> </a:t>
            </a:r>
            <a:r>
              <a:rPr lang="en-US" dirty="0">
                <a:solidFill>
                  <a:srgbClr val="7F007F"/>
                </a:solidFill>
                <a:latin typeface="Monaco"/>
              </a:rPr>
              <a:t>pattern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Monaco"/>
              </a:rPr>
              <a:t>"/**" </a:t>
            </a:r>
            <a:r>
              <a:rPr lang="en-US" i="1" dirty="0">
                <a:solidFill>
                  <a:srgbClr val="7F007F"/>
                </a:solidFill>
                <a:latin typeface="Monaco"/>
              </a:rPr>
              <a:t>access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Monaco"/>
              </a:rPr>
              <a:t>"authenticated"</a:t>
            </a:r>
            <a:r>
              <a:rPr lang="en-US" i="1" dirty="0">
                <a:solidFill>
                  <a:srgbClr val="008080"/>
                </a:solidFill>
                <a:latin typeface="Monaco"/>
              </a:rPr>
              <a:t>/&gt;</a:t>
            </a:r>
          </a:p>
          <a:p>
            <a:pPr>
              <a:defRPr/>
            </a:pPr>
            <a:r>
              <a:rPr lang="is-I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is-IS" dirty="0">
                <a:solidFill>
                  <a:srgbClr val="008080"/>
                </a:solidFill>
                <a:latin typeface="Monaco"/>
              </a:rPr>
              <a:t>&lt;</a:t>
            </a:r>
            <a:r>
              <a:rPr lang="is-IS" dirty="0">
                <a:solidFill>
                  <a:srgbClr val="3F7F7F"/>
                </a:solidFill>
                <a:latin typeface="Monaco"/>
              </a:rPr>
              <a:t>form-login </a:t>
            </a:r>
            <a:r>
              <a:rPr lang="is-IS" dirty="0">
                <a:solidFill>
                  <a:srgbClr val="008080"/>
                </a:solidFill>
                <a:latin typeface="Monaco"/>
              </a:rPr>
              <a:t>/&gt;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>
                <a:solidFill>
                  <a:srgbClr val="3F7F7F"/>
                </a:solidFill>
                <a:latin typeface="Monaco"/>
              </a:rPr>
              <a:t>http-basic </a:t>
            </a:r>
            <a:r>
              <a:rPr lang="en-US" dirty="0">
                <a:solidFill>
                  <a:srgbClr val="008080"/>
                </a:solidFill>
                <a:latin typeface="Monaco"/>
              </a:rPr>
              <a:t>/&gt;</a:t>
            </a:r>
          </a:p>
          <a:p>
            <a:pPr>
              <a:defRPr/>
            </a:pPr>
            <a:r>
              <a:rPr lang="en-US" dirty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dirty="0">
                <a:solidFill>
                  <a:srgbClr val="3F7F7F"/>
                </a:solidFill>
                <a:highlight>
                  <a:srgbClr val="D4D4D4"/>
                </a:highlight>
                <a:latin typeface="Monaco"/>
              </a:rPr>
              <a:t>http</a:t>
            </a:r>
            <a:r>
              <a:rPr lang="en-US" dirty="0">
                <a:solidFill>
                  <a:srgbClr val="008080"/>
                </a:solidFill>
                <a:highlight>
                  <a:srgbClr val="D4D4D4"/>
                </a:highlight>
                <a:latin typeface="Monaco"/>
              </a:rPr>
              <a:t>&gt;</a:t>
            </a:r>
            <a:endParaRPr lang="en-US" dirty="0">
              <a:latin typeface="Arial" charset="0"/>
            </a:endParaRPr>
          </a:p>
          <a:p>
            <a:pPr>
              <a:defRPr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63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Java </a:t>
            </a:r>
            <a:r>
              <a:rPr lang="en-US" sz="4400" dirty="0" smtClean="0">
                <a:solidFill>
                  <a:srgbClr val="000000"/>
                </a:solidFill>
                <a:latin typeface="Arial"/>
                <a:ea typeface="DejaVu Sans"/>
              </a:rPr>
              <a:t>configuration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1889885" y="1871953"/>
            <a:ext cx="5038725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http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.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authorizeRequests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</a:t>
            </a:r>
            <a:br>
              <a:rPr lang="en-US" dirty="0">
                <a:solidFill>
                  <a:srgbClr val="000000"/>
                </a:solidFill>
                <a:latin typeface="Monaco" charset="0"/>
              </a:rPr>
            </a:br>
            <a:r>
              <a:rPr lang="en-US" dirty="0">
                <a:solidFill>
                  <a:srgbClr val="000000"/>
                </a:solidFill>
                <a:latin typeface="Monaco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anyRequest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().authenticated()</a:t>
            </a:r>
            <a:br>
              <a:rPr lang="en-US" dirty="0">
                <a:solidFill>
                  <a:srgbClr val="000000"/>
                </a:solidFill>
                <a:latin typeface="Monaco" charset="0"/>
              </a:rPr>
            </a:br>
            <a:r>
              <a:rPr lang="en-US" dirty="0">
                <a:solidFill>
                  <a:srgbClr val="000000"/>
                </a:solidFill>
                <a:latin typeface="Monaco" charset="0"/>
              </a:rPr>
              <a:t>    .and()</a:t>
            </a:r>
            <a:br>
              <a:rPr lang="en-US" dirty="0">
                <a:solidFill>
                  <a:srgbClr val="000000"/>
                </a:solidFill>
                <a:latin typeface="Monaco" charset="0"/>
              </a:rPr>
            </a:br>
            <a:r>
              <a:rPr lang="en-US" dirty="0">
                <a:solidFill>
                  <a:srgbClr val="000000"/>
                </a:solidFill>
                <a:latin typeface="Monaco" charset="0"/>
              </a:rPr>
              <a:t>  .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formLogin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</a:t>
            </a:r>
            <a:br>
              <a:rPr lang="en-US" dirty="0">
                <a:solidFill>
                  <a:srgbClr val="000000"/>
                </a:solidFill>
                <a:latin typeface="Monaco" charset="0"/>
              </a:rPr>
            </a:br>
            <a:r>
              <a:rPr lang="en-US" dirty="0">
                <a:solidFill>
                  <a:srgbClr val="000000"/>
                </a:solidFill>
                <a:latin typeface="Monaco" charset="0"/>
              </a:rPr>
              <a:t>  	.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loginPage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Monaco" charset="0"/>
              </a:rPr>
              <a:t>"/login”</a:t>
            </a: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)</a:t>
            </a:r>
            <a:br>
              <a:rPr lang="en-US" altLang="ja-JP" dirty="0">
                <a:solidFill>
                  <a:srgbClr val="000000"/>
                </a:solidFill>
                <a:latin typeface="Monaco" charset="0"/>
              </a:rPr>
            </a:b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  	.</a:t>
            </a:r>
            <a:r>
              <a:rPr lang="en-US" altLang="ja-JP" dirty="0" err="1">
                <a:solidFill>
                  <a:srgbClr val="000000"/>
                </a:solidFill>
                <a:latin typeface="Monaco" charset="0"/>
              </a:rPr>
              <a:t>permitAll</a:t>
            </a: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()</a:t>
            </a:r>
            <a:br>
              <a:rPr lang="en-US" altLang="ja-JP" dirty="0">
                <a:solidFill>
                  <a:srgbClr val="000000"/>
                </a:solidFill>
                <a:latin typeface="Monaco" charset="0"/>
              </a:rPr>
            </a:b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  	.and()</a:t>
            </a:r>
            <a:br>
              <a:rPr lang="en-US" altLang="ja-JP" dirty="0">
                <a:solidFill>
                  <a:srgbClr val="000000"/>
                </a:solidFill>
                <a:latin typeface="Monaco" charset="0"/>
              </a:rPr>
            </a:b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  .logout()</a:t>
            </a:r>
            <a:br>
              <a:rPr lang="en-US" altLang="ja-JP" dirty="0">
                <a:solidFill>
                  <a:srgbClr val="000000"/>
                </a:solidFill>
                <a:latin typeface="Monaco" charset="0"/>
              </a:rPr>
            </a:b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       .</a:t>
            </a:r>
            <a:r>
              <a:rPr lang="en-US" altLang="ja-JP" dirty="0" err="1">
                <a:solidFill>
                  <a:srgbClr val="000000"/>
                </a:solidFill>
                <a:latin typeface="Monaco" charset="0"/>
              </a:rPr>
              <a:t>permitAll</a:t>
            </a: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();</a:t>
            </a:r>
            <a:endParaRPr lang="en-US" dirty="0">
              <a:latin typeface="Arial" charset="0"/>
            </a:endParaRPr>
          </a:p>
          <a:p>
            <a:pPr>
              <a:defRPr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76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Securit</a:t>
            </a:r>
            <a:r>
              <a:rPr lang="en-US" sz="4400" dirty="0" smtClean="0">
                <a:solidFill>
                  <a:srgbClr val="000000"/>
                </a:solidFill>
                <a:latin typeface="Arial"/>
                <a:ea typeface="DejaVu Sans"/>
              </a:rPr>
              <a:t>y configuration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1889885" y="1871953"/>
            <a:ext cx="5038725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http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.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authorizeRequests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</a:t>
            </a:r>
            <a:br>
              <a:rPr lang="en-US" dirty="0">
                <a:solidFill>
                  <a:srgbClr val="000000"/>
                </a:solidFill>
                <a:latin typeface="Monaco" charset="0"/>
              </a:rPr>
            </a:br>
            <a:r>
              <a:rPr lang="en-US" dirty="0">
                <a:solidFill>
                  <a:srgbClr val="000000"/>
                </a:solidFill>
                <a:latin typeface="Monaco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antMatchers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Monaco" charset="0"/>
              </a:rPr>
              <a:t>"/resources/**”</a:t>
            </a: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).</a:t>
            </a:r>
            <a:r>
              <a:rPr lang="en-US" altLang="ja-JP" dirty="0" err="1">
                <a:solidFill>
                  <a:srgbClr val="000000"/>
                </a:solidFill>
                <a:latin typeface="Monaco" charset="0"/>
              </a:rPr>
              <a:t>permitAll</a:t>
            </a: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()</a:t>
            </a:r>
            <a:br>
              <a:rPr lang="en-US" altLang="ja-JP" dirty="0">
                <a:solidFill>
                  <a:srgbClr val="000000"/>
                </a:solidFill>
                <a:latin typeface="Monaco" charset="0"/>
              </a:rPr>
            </a:b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    .</a:t>
            </a:r>
            <a:r>
              <a:rPr lang="en-US" altLang="ja-JP" dirty="0" err="1">
                <a:solidFill>
                  <a:srgbClr val="000000"/>
                </a:solidFill>
                <a:latin typeface="Monaco" charset="0"/>
              </a:rPr>
              <a:t>anyRequest</a:t>
            </a: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().authenticated()</a:t>
            </a:r>
            <a:br>
              <a:rPr lang="en-US" altLang="ja-JP" dirty="0">
                <a:solidFill>
                  <a:srgbClr val="000000"/>
                </a:solidFill>
                <a:latin typeface="Monaco" charset="0"/>
              </a:rPr>
            </a:b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    .and()</a:t>
            </a:r>
            <a:br>
              <a:rPr lang="en-US" altLang="ja-JP" dirty="0">
                <a:solidFill>
                  <a:srgbClr val="000000"/>
                </a:solidFill>
                <a:latin typeface="Monaco" charset="0"/>
              </a:rPr>
            </a:b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  .</a:t>
            </a:r>
            <a:r>
              <a:rPr lang="en-US" altLang="ja-JP" dirty="0" err="1">
                <a:solidFill>
                  <a:srgbClr val="000000"/>
                </a:solidFill>
                <a:latin typeface="Monaco" charset="0"/>
              </a:rPr>
              <a:t>formLogin</a:t>
            </a: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()</a:t>
            </a:r>
            <a:br>
              <a:rPr lang="en-US" altLang="ja-JP" dirty="0">
                <a:solidFill>
                  <a:srgbClr val="000000"/>
                </a:solidFill>
                <a:latin typeface="Monaco" charset="0"/>
              </a:rPr>
            </a:b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  	.</a:t>
            </a:r>
            <a:r>
              <a:rPr lang="en-US" altLang="ja-JP" dirty="0" err="1">
                <a:solidFill>
                  <a:srgbClr val="000000"/>
                </a:solidFill>
                <a:latin typeface="Monaco" charset="0"/>
              </a:rPr>
              <a:t>loginPage</a:t>
            </a: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altLang="ja-JP" dirty="0">
                <a:solidFill>
                  <a:srgbClr val="2A00FF"/>
                </a:solidFill>
                <a:latin typeface="Monaco" charset="0"/>
              </a:rPr>
              <a:t>"/login</a:t>
            </a:r>
            <a:r>
              <a:rPr lang="en-US" dirty="0">
                <a:solidFill>
                  <a:srgbClr val="2A00FF"/>
                </a:solidFill>
                <a:latin typeface="Monaco" charset="0"/>
              </a:rPr>
              <a:t>”</a:t>
            </a: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)</a:t>
            </a:r>
            <a:br>
              <a:rPr lang="en-US" altLang="ja-JP" dirty="0">
                <a:solidFill>
                  <a:srgbClr val="000000"/>
                </a:solidFill>
                <a:latin typeface="Monaco" charset="0"/>
              </a:rPr>
            </a:b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  	.</a:t>
            </a:r>
            <a:r>
              <a:rPr lang="en-US" altLang="ja-JP" dirty="0" err="1">
                <a:solidFill>
                  <a:srgbClr val="000000"/>
                </a:solidFill>
                <a:latin typeface="Monaco" charset="0"/>
              </a:rPr>
              <a:t>permitAll</a:t>
            </a: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()</a:t>
            </a:r>
            <a:br>
              <a:rPr lang="en-US" altLang="ja-JP" dirty="0">
                <a:solidFill>
                  <a:srgbClr val="000000"/>
                </a:solidFill>
                <a:latin typeface="Monaco" charset="0"/>
              </a:rPr>
            </a:b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  	.and()</a:t>
            </a:r>
            <a:br>
              <a:rPr lang="en-US" altLang="ja-JP" dirty="0">
                <a:solidFill>
                  <a:srgbClr val="000000"/>
                </a:solidFill>
                <a:latin typeface="Monaco" charset="0"/>
              </a:rPr>
            </a:b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  .logout()</a:t>
            </a:r>
            <a:br>
              <a:rPr lang="en-US" altLang="ja-JP" dirty="0">
                <a:solidFill>
                  <a:srgbClr val="000000"/>
                </a:solidFill>
                <a:latin typeface="Monaco" charset="0"/>
              </a:rPr>
            </a:b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       .</a:t>
            </a:r>
            <a:r>
              <a:rPr lang="en-US" altLang="ja-JP" dirty="0" err="1">
                <a:solidFill>
                  <a:srgbClr val="000000"/>
                </a:solidFill>
                <a:latin typeface="Monaco" charset="0"/>
              </a:rPr>
              <a:t>permitAll</a:t>
            </a: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();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12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68394" y="2941489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Custom form security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384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What is Spring Security</a:t>
            </a:r>
            <a:endParaRPr dirty="0"/>
          </a:p>
        </p:txBody>
      </p:sp>
      <p:sp>
        <p:nvSpPr>
          <p:cNvPr id="3" name="CustomShape 2"/>
          <p:cNvSpPr/>
          <p:nvPr/>
        </p:nvSpPr>
        <p:spPr>
          <a:xfrm>
            <a:off x="1294920" y="1554480"/>
            <a:ext cx="7488472" cy="31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dirty="0"/>
              <a:t>Spring Security provides comprehensive security services for Java EE-based enterprise </a:t>
            </a:r>
            <a:r>
              <a:rPr lang="en-GB" sz="2400" dirty="0" smtClean="0"/>
              <a:t>software</a:t>
            </a:r>
            <a:r>
              <a:rPr lang="en-GB" sz="2400" dirty="0"/>
              <a:t> </a:t>
            </a:r>
            <a:r>
              <a:rPr lang="en-GB" sz="2400" dirty="0" smtClean="0"/>
              <a:t>applications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srgbClr val="33CCCC"/>
                </a:solidFill>
              </a:rPr>
              <a:t>Spring + Authentication + Authorization </a:t>
            </a:r>
            <a:r>
              <a:rPr lang="en-GB" sz="2400" dirty="0">
                <a:solidFill>
                  <a:srgbClr val="33CCCC"/>
                </a:solidFill>
              </a:rPr>
              <a:t/>
            </a:r>
            <a:br>
              <a:rPr lang="en-GB" sz="2400" dirty="0">
                <a:solidFill>
                  <a:srgbClr val="33CCCC"/>
                </a:solidFill>
              </a:rPr>
            </a:br>
            <a:endParaRPr dirty="0">
              <a:solidFill>
                <a:srgbClr val="33CCCC"/>
              </a:solidFill>
            </a:endParaRPr>
          </a:p>
        </p:txBody>
      </p:sp>
      <p:pic>
        <p:nvPicPr>
          <p:cNvPr id="7170" name="Picture 2" descr="Figure 15-11. Working of Spring Secur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616" y="2733779"/>
            <a:ext cx="7299434" cy="482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00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Arial"/>
              </a:rPr>
              <a:t>Custom authentication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1889885" y="1871953"/>
            <a:ext cx="5038725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interface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UserDetailsService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{</a:t>
            </a:r>
            <a:endParaRPr lang="en-US" dirty="0">
              <a:latin typeface="Monaco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UserDetails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loadUserByUsername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(String username) </a:t>
            </a:r>
            <a:b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</a:b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    </a:t>
            </a:r>
            <a:r>
              <a:rPr lang="en-US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throws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UsernameNotFoundException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;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Monaco"/>
              </a:rPr>
              <a:t>}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64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Arial"/>
              </a:rPr>
              <a:t>Custom authentication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1889885" y="1871953"/>
            <a:ext cx="5038725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Monaco" charset="0"/>
              </a:rPr>
              <a:t>public interface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UserDetails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extends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Serializable {</a:t>
            </a:r>
            <a:endParaRPr lang="en-US" dirty="0">
              <a:latin typeface="Monac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Collection&lt;?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extends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GrantedAuthority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getAuthorities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String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getPassword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String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getUsername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dirty="0" err="1">
                <a:solidFill>
                  <a:srgbClr val="7F0055"/>
                </a:solidFill>
                <a:latin typeface="Monaco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isAccountNonExpired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dirty="0" err="1">
                <a:solidFill>
                  <a:srgbClr val="7F0055"/>
                </a:solidFill>
                <a:latin typeface="Monaco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isAccountNonLocked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dirty="0" err="1">
                <a:solidFill>
                  <a:srgbClr val="7F0055"/>
                </a:solidFill>
                <a:latin typeface="Monaco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isCredentialsNonExpired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dirty="0" err="1">
                <a:solidFill>
                  <a:srgbClr val="7F0055"/>
                </a:solidFill>
                <a:latin typeface="Monaco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isEnabled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49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Arial"/>
              </a:rPr>
              <a:t>Custom authentication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1889885" y="1871953"/>
            <a:ext cx="5038725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646464"/>
                </a:solidFill>
                <a:highlight>
                  <a:srgbClr val="E8F2FE"/>
                </a:highlight>
                <a:latin typeface="Monaco"/>
              </a:rPr>
              <a:t>@Entity</a:t>
            </a:r>
          </a:p>
          <a:p>
            <a:pPr>
              <a:defRPr/>
            </a:pPr>
            <a:r>
              <a:rPr lang="en-US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User </a:t>
            </a:r>
            <a:r>
              <a:rPr lang="en-US" dirty="0">
                <a:solidFill>
                  <a:srgbClr val="7F0055"/>
                </a:solidFill>
                <a:latin typeface="Monaco"/>
              </a:rPr>
              <a:t>implements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Serializable {</a:t>
            </a:r>
            <a:endParaRPr lang="en-US" dirty="0">
              <a:latin typeface="Monaco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646464"/>
                </a:solidFill>
                <a:latin typeface="Monaco"/>
              </a:rPr>
              <a:t>@Id</a:t>
            </a:r>
            <a:br>
              <a:rPr lang="en-US" dirty="0">
                <a:solidFill>
                  <a:srgbClr val="646464"/>
                </a:solidFill>
                <a:latin typeface="Monaco"/>
              </a:rPr>
            </a:br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646464"/>
                </a:solidFill>
                <a:latin typeface="Monaco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Monaco"/>
              </a:rPr>
              <a:t>GeneratedValue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(strategy =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GenerationType.</a:t>
            </a:r>
            <a:r>
              <a:rPr lang="en-US" i="1" dirty="0" err="1">
                <a:solidFill>
                  <a:srgbClr val="0000C0"/>
                </a:solidFill>
                <a:latin typeface="Monaco"/>
              </a:rPr>
              <a:t>AUTO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)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  </a:t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7F0055"/>
                </a:solidFill>
                <a:latin typeface="Monaco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Long </a:t>
            </a:r>
            <a:r>
              <a:rPr lang="en-US" dirty="0">
                <a:solidFill>
                  <a:srgbClr val="0000C0"/>
                </a:solidFill>
                <a:latin typeface="Monaco"/>
              </a:rPr>
              <a:t>id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7F0055"/>
                </a:solidFill>
                <a:latin typeface="Monaco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String </a:t>
            </a:r>
            <a:r>
              <a:rPr lang="en-US" dirty="0" err="1">
                <a:solidFill>
                  <a:srgbClr val="0000C0"/>
                </a:solidFill>
                <a:latin typeface="Monaco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7F0055"/>
                </a:solidFill>
                <a:latin typeface="Monaco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String </a:t>
            </a:r>
            <a:r>
              <a:rPr lang="en-US" dirty="0" err="1">
                <a:solidFill>
                  <a:srgbClr val="0000C0"/>
                </a:solidFill>
                <a:latin typeface="Monaco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7F0055"/>
                </a:solidFill>
                <a:latin typeface="Monaco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String </a:t>
            </a:r>
            <a:r>
              <a:rPr lang="en-US" dirty="0">
                <a:solidFill>
                  <a:srgbClr val="0000C0"/>
                </a:solidFill>
                <a:latin typeface="Monaco"/>
              </a:rPr>
              <a:t>email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7F0055"/>
                </a:solidFill>
                <a:latin typeface="Monaco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String </a:t>
            </a:r>
            <a:r>
              <a:rPr lang="en-US" dirty="0">
                <a:solidFill>
                  <a:srgbClr val="0000C0"/>
                </a:solidFill>
                <a:latin typeface="Monaco"/>
              </a:rPr>
              <a:t>password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   ...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Monaco"/>
              </a:rPr>
              <a:t>}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25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Arial"/>
              </a:rPr>
              <a:t>Custom authentication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1889885" y="1871953"/>
            <a:ext cx="5038725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Monaco" charset="0"/>
              </a:rPr>
              <a:t>pubic class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CustomUserDetails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extends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User </a:t>
            </a:r>
            <a:br>
              <a:rPr lang="en-US" dirty="0">
                <a:solidFill>
                  <a:srgbClr val="000000"/>
                </a:solidFill>
                <a:latin typeface="Monaco" charset="0"/>
              </a:rPr>
            </a:br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implements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UserDetails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CustomUserDetails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(User u) {</a:t>
            </a:r>
            <a:br>
              <a:rPr lang="en-US" dirty="0">
                <a:solidFill>
                  <a:srgbClr val="000000"/>
                </a:solidFill>
                <a:latin typeface="Monaco" charset="0"/>
              </a:rPr>
            </a:br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super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(user);</a:t>
            </a:r>
            <a:br>
              <a:rPr lang="en-US" dirty="0">
                <a:solidFill>
                  <a:srgbClr val="000000"/>
                </a:solidFill>
                <a:latin typeface="Monaco" charset="0"/>
              </a:rPr>
            </a:br>
            <a:r>
              <a:rPr lang="en-US" dirty="0">
                <a:solidFill>
                  <a:srgbClr val="000000"/>
                </a:solidFill>
                <a:latin typeface="Monaco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Collection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getAuthorities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Monaco" charset="0"/>
              </a:rPr>
            </a:br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AuthorityUtils.</a:t>
            </a:r>
            <a:r>
              <a:rPr lang="en-US" i="1" dirty="0" err="1">
                <a:solidFill>
                  <a:srgbClr val="000000"/>
                </a:solidFill>
                <a:latin typeface="Monaco" charset="0"/>
              </a:rPr>
              <a:t>createAuthorityList</a:t>
            </a:r>
            <a:r>
              <a:rPr lang="en-US" i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Monaco" charset="0"/>
              </a:rPr>
              <a:t>"ROLE_USER"</a:t>
            </a:r>
            <a:r>
              <a:rPr lang="en-US" i="1" dirty="0">
                <a:solidFill>
                  <a:srgbClr val="000000"/>
                </a:solidFill>
                <a:latin typeface="Monaco" charset="0"/>
              </a:rPr>
              <a:t>);</a:t>
            </a:r>
            <a:br>
              <a:rPr lang="en-US" i="1" dirty="0">
                <a:solidFill>
                  <a:srgbClr val="000000"/>
                </a:solidFill>
                <a:latin typeface="Monaco" charset="0"/>
              </a:rPr>
            </a:br>
            <a:r>
              <a:rPr lang="en-US" dirty="0">
                <a:solidFill>
                  <a:srgbClr val="000000"/>
                </a:solidFill>
                <a:latin typeface="Monaco" charset="0"/>
              </a:rPr>
              <a:t>  }</a:t>
            </a:r>
          </a:p>
          <a:p>
            <a:r>
              <a:rPr lang="en-US" dirty="0">
                <a:solidFill>
                  <a:srgbClr val="7F0055"/>
                </a:solidFill>
                <a:latin typeface="Monaco" charset="0"/>
              </a:rPr>
              <a:t>  public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getUsername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Monaco" charset="0"/>
              </a:rPr>
            </a:br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is-IS" dirty="0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is-IS" dirty="0">
                <a:solidFill>
                  <a:srgbClr val="000000"/>
                </a:solidFill>
                <a:latin typeface="Monaco" charset="0"/>
              </a:rPr>
              <a:t> getEmail();</a:t>
            </a:r>
            <a:br>
              <a:rPr lang="is-IS" dirty="0">
                <a:solidFill>
                  <a:srgbClr val="000000"/>
                </a:solidFill>
                <a:latin typeface="Monaco" charset="0"/>
              </a:rPr>
            </a:br>
            <a:r>
              <a:rPr lang="is-IS" dirty="0">
                <a:solidFill>
                  <a:srgbClr val="000000"/>
                </a:solidFill>
                <a:latin typeface="Monaco" charset="0"/>
              </a:rPr>
              <a:t>  }</a:t>
            </a:r>
            <a:endParaRPr lang="en-US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Monaco" charset="0"/>
              </a:rPr>
              <a:t>  public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7F0055"/>
                </a:solidFill>
                <a:latin typeface="Monaco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isEnabled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 {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...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24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Arial"/>
              </a:rPr>
              <a:t>Custom authentication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1889885" y="1871953"/>
            <a:ext cx="5038725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UserDetails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loadUserByUsername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(String username)</a:t>
            </a:r>
            <a:br>
              <a:rPr lang="en-US" dirty="0">
                <a:solidFill>
                  <a:srgbClr val="000000"/>
                </a:solidFill>
                <a:latin typeface="Monaco" charset="0"/>
              </a:rPr>
            </a:br>
            <a:r>
              <a:rPr lang="en-US" dirty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throws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UsernameNotFoundException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User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user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dirty="0" err="1">
                <a:solidFill>
                  <a:srgbClr val="0000C0"/>
                </a:solidFill>
                <a:latin typeface="Monaco" charset="0"/>
              </a:rPr>
              <a:t>userRepository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.findByEmail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(username);</a:t>
            </a:r>
            <a:br>
              <a:rPr lang="en-US" dirty="0">
                <a:solidFill>
                  <a:srgbClr val="000000"/>
                </a:solidFill>
                <a:latin typeface="Monaco" charset="0"/>
              </a:rPr>
            </a:br>
            <a:r>
              <a:rPr lang="hu-HU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hu-HU" dirty="0">
                <a:solidFill>
                  <a:srgbClr val="7F0055"/>
                </a:solidFill>
                <a:latin typeface="Monaco" charset="0"/>
              </a:rPr>
              <a:t>if</a:t>
            </a:r>
            <a:r>
              <a:rPr lang="hu-HU" dirty="0">
                <a:solidFill>
                  <a:srgbClr val="000000"/>
                </a:solidFill>
                <a:latin typeface="Monaco" charset="0"/>
              </a:rPr>
              <a:t>(user == </a:t>
            </a:r>
            <a:r>
              <a:rPr lang="hu-HU" dirty="0">
                <a:solidFill>
                  <a:srgbClr val="7F0055"/>
                </a:solidFill>
                <a:latin typeface="Monaco" charset="0"/>
              </a:rPr>
              <a:t>null</a:t>
            </a:r>
            <a:r>
              <a:rPr lang="hu-HU" dirty="0">
                <a:solidFill>
                  <a:srgbClr val="000000"/>
                </a:solidFill>
                <a:latin typeface="Monaco" charset="0"/>
              </a:rPr>
              <a:t>) {</a:t>
            </a:r>
            <a:br>
              <a:rPr lang="hu-HU" dirty="0">
                <a:solidFill>
                  <a:srgbClr val="000000"/>
                </a:solidFill>
                <a:latin typeface="Monaco" charset="0"/>
              </a:rPr>
            </a:br>
            <a:r>
              <a:rPr lang="en-US" dirty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UsernameNotFoundException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Monaco" charset="0"/>
              </a:rPr>
              <a:t>…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Monaco" charset="0"/>
              </a:rPr>
            </a:br>
            <a:r>
              <a:rPr lang="en-US" dirty="0">
                <a:solidFill>
                  <a:srgbClr val="000000"/>
                </a:solidFill>
                <a:latin typeface="Monaco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CustomUserDetails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(user);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...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8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Arial"/>
              </a:rPr>
              <a:t>Custom authentication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1889885" y="1871953"/>
            <a:ext cx="5038725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Monaco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Monaco" charset="0"/>
              </a:rPr>
              <a:t>Autowired</a:t>
            </a:r>
            <a:r>
              <a:rPr lang="en-US" dirty="0">
                <a:solidFill>
                  <a:srgbClr val="646464"/>
                </a:solidFill>
                <a:latin typeface="Monaco" charset="0"/>
              </a:rPr>
              <a:t/>
            </a:r>
            <a:br>
              <a:rPr lang="en-US" dirty="0">
                <a:solidFill>
                  <a:srgbClr val="646464"/>
                </a:solidFill>
                <a:latin typeface="Monaco" charset="0"/>
              </a:rPr>
            </a:br>
            <a:r>
              <a:rPr lang="en-US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configureGlobal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</a:t>
            </a:r>
            <a:br>
              <a:rPr lang="en-US" dirty="0">
                <a:solidFill>
                  <a:srgbClr val="000000"/>
                </a:solidFill>
                <a:latin typeface="Monaco" charset="0"/>
              </a:rPr>
            </a:br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AuthenticationManagerBuilder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auth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Monaco" charset="0"/>
              </a:rPr>
            </a:br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UserDetailsService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userDetailsService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Monaco" charset="0"/>
              </a:rPr>
            </a:br>
            <a:r>
              <a:rPr lang="en-US" dirty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throws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Exception 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auth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Monaco" charset="0"/>
              </a:rPr>
            </a:br>
            <a:r>
              <a:rPr lang="en-US" dirty="0">
                <a:solidFill>
                  <a:srgbClr val="000000"/>
                </a:solidFill>
                <a:latin typeface="Monaco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userDetailsService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userDetailsService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16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Arial"/>
              </a:rPr>
              <a:t>Custom authentication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1889885" y="1871953"/>
            <a:ext cx="5038725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646464"/>
                </a:solidFill>
                <a:latin typeface="Monaco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Monaco"/>
              </a:rPr>
              <a:t>RequestMapping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(method=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RequestMethod.</a:t>
            </a:r>
            <a:r>
              <a:rPr lang="en-US" i="1" dirty="0" err="1">
                <a:solidFill>
                  <a:srgbClr val="0000C0"/>
                </a:solidFill>
                <a:latin typeface="Monaco"/>
              </a:rPr>
              <a:t>GET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)</a:t>
            </a:r>
            <a:br>
              <a:rPr lang="en-US" i="1" dirty="0">
                <a:solidFill>
                  <a:srgbClr val="000000"/>
                </a:solidFill>
                <a:latin typeface="Monaco"/>
              </a:rPr>
            </a:br>
            <a:r>
              <a:rPr lang="en-US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ModelAndView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list() {</a:t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latin typeface="Monaco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00FF00"/>
                </a:highlight>
                <a:latin typeface="Monaco"/>
              </a:rPr>
              <a:t>SecurityContext</a:t>
            </a:r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00FF00"/>
                </a:highlight>
                <a:latin typeface="Monaco"/>
              </a:rPr>
              <a:t>ctx</a:t>
            </a:r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latin typeface="Monaco"/>
              </a:rPr>
              <a:t> =</a:t>
            </a:r>
            <a:br>
              <a:rPr lang="en-US" dirty="0">
                <a:solidFill>
                  <a:srgbClr val="000000"/>
                </a:solidFill>
                <a:highlight>
                  <a:srgbClr val="00FF00"/>
                </a:highlight>
                <a:latin typeface="Monaco"/>
              </a:rPr>
            </a:br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latin typeface="Monac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SecurityContextHolder.</a:t>
            </a:r>
            <a:r>
              <a:rPr lang="en-US" i="1" dirty="0" err="1">
                <a:solidFill>
                  <a:srgbClr val="000000"/>
                </a:solidFill>
                <a:latin typeface="Monaco"/>
              </a:rPr>
              <a:t>getContext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();</a:t>
            </a:r>
            <a:endParaRPr lang="en-US" dirty="0">
              <a:solidFill>
                <a:srgbClr val="000000"/>
              </a:solidFill>
              <a:highlight>
                <a:srgbClr val="00FF00"/>
              </a:highlight>
              <a:latin typeface="Monaco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   Authentication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authentication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ctx</a:t>
            </a:r>
            <a:r>
              <a:rPr lang="en-US" i="1" dirty="0" err="1">
                <a:solidFill>
                  <a:srgbClr val="000000"/>
                </a:solidFill>
                <a:latin typeface="Monaco"/>
              </a:rPr>
              <a:t>.getAuthentication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   User custom = authentication == </a:t>
            </a:r>
            <a:r>
              <a:rPr lang="en-US" dirty="0">
                <a:solidFill>
                  <a:srgbClr val="7F0055"/>
                </a:solidFill>
                <a:latin typeface="Monaco"/>
              </a:rPr>
              <a:t>null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? </a:t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r>
              <a:rPr lang="en-US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dirty="0">
                <a:solidFill>
                  <a:srgbClr val="7F0055"/>
                </a:solidFill>
                <a:latin typeface="Monaco"/>
              </a:rPr>
              <a:t>null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: (User)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authentication.getPrincipal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pPr>
              <a:defRPr/>
            </a:pPr>
            <a:endParaRPr lang="en-US" dirty="0">
              <a:latin typeface="Monaco"/>
            </a:endParaRPr>
          </a:p>
          <a:p>
            <a:pPr>
              <a:defRPr/>
            </a:pPr>
            <a:r>
              <a:rPr lang="en-US" dirty="0">
                <a:solidFill>
                  <a:srgbClr val="3F7F5F"/>
                </a:solidFill>
                <a:latin typeface="Monaco"/>
              </a:rPr>
              <a:t>    ...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Monaco"/>
              </a:rPr>
              <a:t>}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20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Arial"/>
              </a:rPr>
              <a:t>Custom authentication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1889885" y="1871953"/>
            <a:ext cx="5038725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Monaco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Monaco" charset="0"/>
              </a:rPr>
              <a:t>RequestMapping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(method=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RequestMethod.</a:t>
            </a:r>
            <a:r>
              <a:rPr lang="en-US" i="1" dirty="0" err="1">
                <a:solidFill>
                  <a:srgbClr val="0000C0"/>
                </a:solidFill>
                <a:latin typeface="Monaco" charset="0"/>
              </a:rPr>
              <a:t>GET</a:t>
            </a:r>
            <a:r>
              <a:rPr lang="en-US" i="1" dirty="0">
                <a:solidFill>
                  <a:srgbClr val="000000"/>
                </a:solidFill>
                <a:latin typeface="Monaco" charset="0"/>
              </a:rPr>
              <a:t>)</a:t>
            </a:r>
            <a:br>
              <a:rPr lang="en-US" i="1" dirty="0">
                <a:solidFill>
                  <a:srgbClr val="000000"/>
                </a:solidFill>
                <a:latin typeface="Monaco" charset="0"/>
              </a:rPr>
            </a:br>
            <a:r>
              <a:rPr lang="en-US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ModelAndView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list(Authentication authentication) {</a:t>
            </a:r>
            <a:br>
              <a:rPr lang="en-US" dirty="0">
                <a:solidFill>
                  <a:srgbClr val="000000"/>
                </a:solidFill>
                <a:latin typeface="Monaco" charset="0"/>
              </a:rPr>
            </a:br>
            <a:r>
              <a:rPr lang="en-US" dirty="0">
                <a:solidFill>
                  <a:srgbClr val="000000"/>
                </a:solidFill>
                <a:latin typeface="Monaco" charset="0"/>
              </a:rPr>
              <a:t>    User custom = authentication ==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? </a:t>
            </a:r>
            <a:br>
              <a:rPr lang="en-US" dirty="0">
                <a:solidFill>
                  <a:srgbClr val="000000"/>
                </a:solidFill>
                <a:latin typeface="Monaco" charset="0"/>
              </a:rPr>
            </a:br>
            <a:r>
              <a:rPr lang="en-US" dirty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: (User)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authentication.getPrincipal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endParaRPr lang="en-US" dirty="0">
              <a:latin typeface="Monac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...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84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Arial"/>
              </a:rPr>
              <a:t>Custom authentication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1889885" y="1871953"/>
            <a:ext cx="5038725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Monaco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Monaco" charset="0"/>
              </a:rPr>
              <a:t>RequestMapping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(method=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RequestMethod.</a:t>
            </a:r>
            <a:r>
              <a:rPr lang="en-US" i="1" dirty="0" err="1">
                <a:solidFill>
                  <a:srgbClr val="0000C0"/>
                </a:solidFill>
                <a:latin typeface="Monaco" charset="0"/>
              </a:rPr>
              <a:t>GET</a:t>
            </a:r>
            <a:r>
              <a:rPr lang="en-US" i="1" dirty="0">
                <a:solidFill>
                  <a:srgbClr val="000000"/>
                </a:solidFill>
                <a:latin typeface="Monaco" charset="0"/>
              </a:rPr>
              <a:t>)</a:t>
            </a:r>
            <a:br>
              <a:rPr lang="en-US" i="1" dirty="0">
                <a:solidFill>
                  <a:srgbClr val="000000"/>
                </a:solidFill>
                <a:latin typeface="Monaco" charset="0"/>
              </a:rPr>
            </a:br>
            <a:r>
              <a:rPr lang="en-US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ModelAndView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list(</a:t>
            </a:r>
            <a:br>
              <a:rPr lang="en-US" dirty="0">
                <a:solidFill>
                  <a:srgbClr val="000000"/>
                </a:solidFill>
                <a:latin typeface="Monaco" charset="0"/>
              </a:rPr>
            </a:br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dirty="0">
                <a:solidFill>
                  <a:srgbClr val="646464"/>
                </a:solidFill>
                <a:latin typeface="Monaco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Monaco" charset="0"/>
              </a:rPr>
              <a:t>AuthenticationPrincipal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User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currentUser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2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Arial"/>
              </a:rPr>
              <a:t>Summary</a:t>
            </a:r>
            <a:endParaRPr dirty="0"/>
          </a:p>
        </p:txBody>
      </p:sp>
      <p:sp>
        <p:nvSpPr>
          <p:cNvPr id="4" name="CustomShape 2"/>
          <p:cNvSpPr/>
          <p:nvPr/>
        </p:nvSpPr>
        <p:spPr>
          <a:xfrm>
            <a:off x="1294920" y="1554480"/>
            <a:ext cx="7488472" cy="31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What is Spring Security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Authentication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Authorization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Form security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Custom form security</a:t>
            </a:r>
          </a:p>
          <a:p>
            <a:pPr marL="342900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5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494504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4400" dirty="0">
                <a:solidFill>
                  <a:srgbClr val="000000"/>
                </a:solidFill>
                <a:latin typeface="Arial"/>
                <a:ea typeface="DejaVu Sans"/>
              </a:rPr>
              <a:t>What is Spring Security</a:t>
            </a:r>
            <a:endParaRPr lang="en-US" sz="4400"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pic>
        <p:nvPicPr>
          <p:cNvPr id="3074" name="Picture 2" descr="http://www.sw-eng.kr/common/attachfile/FileDown.do?fileId=000000000000000386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77" y="1936734"/>
            <a:ext cx="9629990" cy="476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23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29758" y="3005883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4400" dirty="0" smtClean="0">
                <a:solidFill>
                  <a:srgbClr val="000000"/>
                </a:solidFill>
                <a:latin typeface="Arial"/>
                <a:ea typeface="DejaVu Sans"/>
              </a:rPr>
              <a:t>Filter</a:t>
            </a:r>
            <a:endParaRPr lang="en-US" sz="4400"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948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Filter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79" y="1884495"/>
            <a:ext cx="8446100" cy="497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09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Filter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00" y="1562760"/>
            <a:ext cx="9216422" cy="559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45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Arial"/>
              </a:rPr>
              <a:t>Interceptor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49" y="1318062"/>
            <a:ext cx="8394093" cy="595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1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94152" y="2980126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Authentication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392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781</TotalTime>
  <Words>404</Words>
  <Application>Microsoft Office PowerPoint</Application>
  <PresentationFormat>Custom</PresentationFormat>
  <Paragraphs>148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BookAntiqua-Bold</vt:lpstr>
      <vt:lpstr>DejaVu Sans</vt:lpstr>
      <vt:lpstr>HGｺﾞｼｯｸE</vt:lpstr>
      <vt:lpstr>Monaco</vt:lpstr>
      <vt:lpstr>StarSymbol</vt:lpstr>
      <vt:lpstr>Arial</vt:lpstr>
      <vt:lpstr>Gill Sans MT</vt:lpstr>
      <vt:lpstr>Monotype Corsiva</vt:lpstr>
      <vt:lpstr>Wingdings</vt:lpstr>
      <vt:lpstr>Wingdings 2</vt:lpstr>
      <vt:lpstr>Dividend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Anh Minh</dc:creator>
  <cp:lastModifiedBy>Nguyen Anh Minh</cp:lastModifiedBy>
  <cp:revision>154</cp:revision>
  <dcterms:modified xsi:type="dcterms:W3CDTF">2016-08-17T09:52:34Z</dcterms:modified>
</cp:coreProperties>
</file>