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6" r:id="rId1"/>
  </p:sldMasterIdLst>
  <p:notesMasterIdLst>
    <p:notesMasterId r:id="rId21"/>
  </p:notesMasterIdLst>
  <p:sldIdLst>
    <p:sldId id="264" r:id="rId2"/>
    <p:sldId id="265" r:id="rId3"/>
    <p:sldId id="316" r:id="rId4"/>
    <p:sldId id="307" r:id="rId5"/>
    <p:sldId id="306" r:id="rId6"/>
    <p:sldId id="300" r:id="rId7"/>
    <p:sldId id="308" r:id="rId8"/>
    <p:sldId id="310" r:id="rId9"/>
    <p:sldId id="309" r:id="rId10"/>
    <p:sldId id="303" r:id="rId11"/>
    <p:sldId id="301" r:id="rId12"/>
    <p:sldId id="317" r:id="rId13"/>
    <p:sldId id="302" r:id="rId14"/>
    <p:sldId id="311" r:id="rId15"/>
    <p:sldId id="314" r:id="rId16"/>
    <p:sldId id="313" r:id="rId17"/>
    <p:sldId id="312" r:id="rId18"/>
    <p:sldId id="315" r:id="rId19"/>
    <p:sldId id="304" r:id="rId2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CCCC"/>
    <a:srgbClr val="9999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D22A1-B3E8-4B04-A9C5-DD8D60B000F3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3A9A1-9181-4E2B-A676-3F1DF4557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7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3A9A1-9181-4E2B-A676-3F1DF4557C1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72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472" y="1971439"/>
            <a:ext cx="6913256" cy="2312906"/>
          </a:xfrm>
        </p:spPr>
        <p:txBody>
          <a:bodyPr anchor="b">
            <a:noAutofit/>
          </a:bodyPr>
          <a:lstStyle>
            <a:lvl1pPr algn="ctr">
              <a:defRPr sz="6614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809" y="4361067"/>
            <a:ext cx="5648584" cy="1197375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4"/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481" y="7113663"/>
            <a:ext cx="1329485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3A977F-2504-E741-85B4-8F01994E1F25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556" y="7113663"/>
            <a:ext cx="5807089" cy="4460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8234" y="7113663"/>
            <a:ext cx="1319851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22480" y="820640"/>
            <a:ext cx="8825606" cy="5897022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935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070" y="2530393"/>
            <a:ext cx="7938492" cy="39373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7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5601" y="688016"/>
            <a:ext cx="1643669" cy="5779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071" y="688016"/>
            <a:ext cx="6310891" cy="5779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41" y="1434510"/>
            <a:ext cx="7948224" cy="3144614"/>
          </a:xfrm>
        </p:spPr>
        <p:txBody>
          <a:bodyPr anchor="b">
            <a:normAutofit/>
          </a:bodyPr>
          <a:lstStyle>
            <a:lvl1pPr algn="r">
              <a:defRPr sz="6614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41" y="4647721"/>
            <a:ext cx="7948224" cy="126030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4">
                <a:solidFill>
                  <a:schemeClr val="tx2"/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0947" y="7113663"/>
            <a:ext cx="1341445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B9B27-4D02-2940-AED5-BC8F2B3B1507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769" y="7113663"/>
            <a:ext cx="5807089" cy="4460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8234" y="7113663"/>
            <a:ext cx="1319851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740230" y="1858119"/>
            <a:ext cx="2707856" cy="485954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40230" y="1858119"/>
            <a:ext cx="2707856" cy="485954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097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4070" y="2519892"/>
            <a:ext cx="3677532" cy="39478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352" y="2519892"/>
            <a:ext cx="3677532" cy="394783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74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070" y="755967"/>
            <a:ext cx="7938492" cy="16379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070" y="2579670"/>
            <a:ext cx="3677532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6" b="0" baseline="0">
                <a:solidFill>
                  <a:schemeClr val="tx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071" y="3643380"/>
            <a:ext cx="3677531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5031" y="2590169"/>
            <a:ext cx="3677532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6" b="0" baseline="0">
                <a:solidFill>
                  <a:schemeClr val="tx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5031" y="3643380"/>
            <a:ext cx="3677532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71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3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3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38507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37" y="755967"/>
            <a:ext cx="3187998" cy="23786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621" y="755968"/>
            <a:ext cx="4309467" cy="5704755"/>
          </a:xfrm>
        </p:spPr>
        <p:txBody>
          <a:bodyPr/>
          <a:lstStyle>
            <a:lvl1pPr>
              <a:defRPr sz="1653"/>
            </a:lvl1pPr>
            <a:lvl2pPr>
              <a:defRPr sz="1653"/>
            </a:lvl2pPr>
            <a:lvl3pPr>
              <a:defRPr sz="1488"/>
            </a:lvl3pPr>
            <a:lvl4pPr>
              <a:defRPr sz="1488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537" y="3148590"/>
            <a:ext cx="3187998" cy="33191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8538" y="7113663"/>
            <a:ext cx="995968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B8CB6-48D8-4E47-B0D3-B56230F429D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3926" y="7113663"/>
            <a:ext cx="196260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1607" y="7113663"/>
            <a:ext cx="1319851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507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38507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37" y="755967"/>
            <a:ext cx="3187998" cy="23786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4084" y="2"/>
            <a:ext cx="5506541" cy="7559674"/>
          </a:xfrm>
        </p:spPr>
        <p:txBody>
          <a:bodyPr anchor="t">
            <a:normAutofit/>
          </a:bodyPr>
          <a:lstStyle>
            <a:lvl1pPr marL="0" indent="0">
              <a:buNone/>
              <a:defRPr sz="1653"/>
            </a:lvl1pPr>
            <a:lvl2pPr marL="377979" indent="0">
              <a:buNone/>
              <a:defRPr sz="1653"/>
            </a:lvl2pPr>
            <a:lvl3pPr marL="755957" indent="0">
              <a:buNone/>
              <a:defRPr sz="1653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537" y="3148176"/>
            <a:ext cx="3187998" cy="331954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8538" y="7113663"/>
            <a:ext cx="995968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716D3-DCE8-CC45-8106-AE5DFCD073F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3926" y="7113663"/>
            <a:ext cx="196260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1607" y="7113663"/>
            <a:ext cx="1319851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85072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4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4070" y="755967"/>
            <a:ext cx="7938492" cy="1637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070" y="2519892"/>
            <a:ext cx="7938492" cy="394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9821" y="7113663"/>
            <a:ext cx="995968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2465" y="7113663"/>
            <a:ext cx="5193135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2276" y="7113663"/>
            <a:ext cx="1319851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299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5299" y="414"/>
            <a:ext cx="189012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6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755957" rtl="0" eaLnBrk="1" latinLnBrk="0" hangingPunct="1">
        <a:lnSpc>
          <a:spcPct val="89000"/>
        </a:lnSpc>
        <a:spcBef>
          <a:spcPct val="0"/>
        </a:spcBef>
        <a:buNone/>
        <a:defRPr sz="485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3336" indent="-423336" algn="l" defTabSz="755957" rtl="0" eaLnBrk="1" latinLnBrk="0" hangingPunct="1">
        <a:lnSpc>
          <a:spcPct val="94000"/>
        </a:lnSpc>
        <a:spcBef>
          <a:spcPts val="1102"/>
        </a:spcBef>
        <a:spcAft>
          <a:spcPts val="220"/>
        </a:spcAft>
        <a:buFont typeface="Franklin Gothic Book" panose="020B0503020102020204" pitchFamily="34" charset="0"/>
        <a:buChar char="■"/>
        <a:defRPr sz="2205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7943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2205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11915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984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5886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984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9858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764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23829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764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7801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31772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54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35744" indent="-423336" algn="l" defTabSz="755957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5184">
          <p15:clr>
            <a:srgbClr val="F26B43"/>
          </p15:clr>
        </p15:guide>
        <p15:guide id="4294967295" pos="702">
          <p15:clr>
            <a:srgbClr val="F26B43"/>
          </p15:clr>
        </p15:guide>
        <p15:guide id="4294967295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9758" y="3018763"/>
            <a:ext cx="9071280" cy="1261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755957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189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Managing and Monitoring</a:t>
            </a:r>
          </a:p>
          <a:p>
            <a:pPr algn="ctr"/>
            <a:r>
              <a:rPr lang="en-US" dirty="0" smtClean="0"/>
              <a:t>Spring </a:t>
            </a:r>
            <a:r>
              <a:rPr lang="en-US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3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29758" y="3005883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lang="en-US"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4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pic>
        <p:nvPicPr>
          <p:cNvPr id="1026" name="Picture 2" descr="https://devnet.kentico.com/getattachment/Articles/2015-03/Protection-against-Cross-site-request-forgery-(CSR/CSRF_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1" y="2690499"/>
            <a:ext cx="8164705" cy="301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1" y="3042031"/>
            <a:ext cx="9038201" cy="24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2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" y="2385208"/>
            <a:ext cx="8588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116970" y="4167970"/>
            <a:ext cx="6499225" cy="676275"/>
          </a:xfrm>
          <a:prstGeom prst="rect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8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160341" y="2039789"/>
            <a:ext cx="5038725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sz="28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sz="2800" dirty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sz="28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 </a:t>
            </a:r>
            <a:r>
              <a:rPr lang="en-US" sz="2800" i="1" dirty="0" err="1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enctype</a:t>
            </a:r>
            <a:r>
              <a:rPr lang="en-US" sz="28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"text/plain"</a:t>
            </a:r>
            <a:r>
              <a:rPr lang="en-US" sz="2800" i="1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2800" i="1" dirty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28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'hidden'</a:t>
            </a:r>
            <a:endParaRPr lang="en-US" sz="2800" dirty="0">
              <a:solidFill>
                <a:srgbClr val="3F7F7F"/>
              </a:solidFill>
              <a:latin typeface="Monaco"/>
            </a:endParaRPr>
          </a:p>
          <a:p>
            <a:pPr>
              <a:defRPr/>
            </a:pPr>
            <a:r>
              <a:rPr lang="en-US" sz="2800" dirty="0">
                <a:solidFill>
                  <a:srgbClr val="3F7F7F"/>
                </a:solidFill>
                <a:latin typeface="Monaco"/>
              </a:rPr>
              <a:t>     </a:t>
            </a:r>
            <a:r>
              <a:rPr lang="en-US" sz="28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’{"</a:t>
            </a:r>
            <a:r>
              <a:rPr lang="en-US" sz="2800" i="1" dirty="0" err="1">
                <a:solidFill>
                  <a:srgbClr val="2A00FF"/>
                </a:solidFill>
                <a:latin typeface="Monaco"/>
              </a:rPr>
              <a:t>summary":"Hi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", … "</a:t>
            </a:r>
            <a:r>
              <a:rPr lang="en-US" sz="2800" i="1" dirty="0" err="1">
                <a:solidFill>
                  <a:srgbClr val="2A00FF"/>
                </a:solidFill>
                <a:latin typeface="Monaco"/>
              </a:rPr>
              <a:t>ignore_me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":"' </a:t>
            </a:r>
            <a:r>
              <a:rPr lang="en-US" sz="2800" i="1" dirty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28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'test"}'     </a:t>
            </a:r>
            <a:br>
              <a:rPr lang="en-US" sz="2800" i="1" dirty="0">
                <a:solidFill>
                  <a:srgbClr val="2A00FF"/>
                </a:solidFill>
                <a:latin typeface="Monaco"/>
              </a:rPr>
            </a:br>
            <a:r>
              <a:rPr lang="en-US" sz="2800" i="1" dirty="0">
                <a:solidFill>
                  <a:srgbClr val="2A00FF"/>
                </a:solidFill>
                <a:latin typeface="Monaco"/>
              </a:rPr>
              <a:t>  </a:t>
            </a:r>
            <a:r>
              <a:rPr lang="en-US" sz="28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>
              <a:defRPr/>
            </a:pPr>
            <a:r>
              <a:rPr lang="fi-FI" sz="28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fi-FI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fi-FI" sz="2800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160341" y="2039789"/>
            <a:ext cx="50387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Monaco" charset="0"/>
              </a:rPr>
              <a:t>{</a:t>
            </a:r>
            <a:br>
              <a:rPr lang="sv-SE" sz="2800" dirty="0">
                <a:solidFill>
                  <a:srgbClr val="000000"/>
                </a:solidFill>
                <a:latin typeface="Monaco" charset="0"/>
              </a:rPr>
            </a:b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"summary"</a:t>
            </a: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"Hi"</a:t>
            </a: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sv-SE" sz="2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"message"</a:t>
            </a: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"New Message"</a:t>
            </a: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sv-SE" sz="2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"to"</a:t>
            </a: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"luke@example.com"</a:t>
            </a: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sv-SE" sz="2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"ignore_me"</a:t>
            </a:r>
            <a:r>
              <a:rPr lang="sv-SE" sz="2800" dirty="0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 sz="2800" dirty="0">
                <a:solidFill>
                  <a:srgbClr val="2A00FF"/>
                </a:solidFill>
                <a:latin typeface="Monaco" charset="0"/>
              </a:rPr>
              <a:t>"=test"</a:t>
            </a:r>
          </a:p>
          <a:p>
            <a:r>
              <a:rPr lang="sv-SE" sz="2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160341" y="2039789"/>
            <a:ext cx="5038725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sz="28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sz="2800" dirty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sz="28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 </a:t>
            </a:r>
            <a:r>
              <a:rPr lang="en-US" sz="2800" i="1" dirty="0" err="1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enctype</a:t>
            </a:r>
            <a:r>
              <a:rPr lang="en-US" sz="28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"text/plain"</a:t>
            </a:r>
            <a:r>
              <a:rPr lang="en-US" sz="2800" i="1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2800" i="1" dirty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28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'hidden'</a:t>
            </a:r>
            <a:endParaRPr lang="en-US" sz="2800" dirty="0">
              <a:solidFill>
                <a:srgbClr val="3F7F7F"/>
              </a:solidFill>
              <a:latin typeface="Monaco"/>
            </a:endParaRPr>
          </a:p>
          <a:p>
            <a:pPr>
              <a:defRPr/>
            </a:pPr>
            <a:r>
              <a:rPr lang="en-US" sz="2800" dirty="0">
                <a:solidFill>
                  <a:srgbClr val="3F7F7F"/>
                </a:solidFill>
                <a:latin typeface="Monaco"/>
              </a:rPr>
              <a:t>     </a:t>
            </a:r>
            <a:r>
              <a:rPr lang="en-US" sz="28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’{"</a:t>
            </a:r>
            <a:r>
              <a:rPr lang="en-US" sz="2800" i="1" dirty="0" err="1">
                <a:solidFill>
                  <a:srgbClr val="2A00FF"/>
                </a:solidFill>
                <a:latin typeface="Monaco"/>
              </a:rPr>
              <a:t>summary":"Hi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", … "</a:t>
            </a:r>
            <a:r>
              <a:rPr lang="en-US" sz="2800" i="1" dirty="0" err="1">
                <a:solidFill>
                  <a:srgbClr val="2A00FF"/>
                </a:solidFill>
                <a:latin typeface="Monaco"/>
              </a:rPr>
              <a:t>ignore_me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":"' </a:t>
            </a:r>
            <a:r>
              <a:rPr lang="en-US" sz="2800" i="1" dirty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28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'test"}'     </a:t>
            </a:r>
            <a:br>
              <a:rPr lang="en-US" sz="2800" i="1" dirty="0">
                <a:solidFill>
                  <a:srgbClr val="2A00FF"/>
                </a:solidFill>
                <a:latin typeface="Monaco"/>
              </a:rPr>
            </a:br>
            <a:r>
              <a:rPr lang="en-US" sz="2800" i="1" dirty="0">
                <a:solidFill>
                  <a:srgbClr val="2A00FF"/>
                </a:solidFill>
                <a:latin typeface="Monaco"/>
              </a:rPr>
              <a:t>  </a:t>
            </a:r>
            <a:r>
              <a:rPr lang="en-US" sz="28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>
              <a:defRPr/>
            </a:pPr>
            <a:r>
              <a:rPr lang="fi-FI" sz="28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fi-FI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fi-FI" sz="2800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160341" y="2039789"/>
            <a:ext cx="5038725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sz="28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sz="2800" dirty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sz="28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sz="2800" i="1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...</a:t>
            </a:r>
            <a:endParaRPr lang="en-US" sz="2800" dirty="0">
              <a:latin typeface="Monaco"/>
            </a:endParaRP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2800" dirty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"hidden"</a:t>
            </a:r>
          </a:p>
          <a:p>
            <a:pPr>
              <a:defRPr/>
            </a:pPr>
            <a:r>
              <a:rPr lang="en-US" sz="2800" dirty="0">
                <a:latin typeface="Monaco"/>
              </a:rPr>
              <a:t>    </a:t>
            </a:r>
            <a:r>
              <a:rPr lang="en-US" sz="28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sz="2800" i="1" dirty="0" err="1">
                <a:solidFill>
                  <a:srgbClr val="2A00FF"/>
                </a:solidFill>
                <a:latin typeface="Monaco"/>
              </a:rPr>
              <a:t>csrf.parameterName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}"</a:t>
            </a:r>
          </a:p>
          <a:p>
            <a:pPr>
              <a:defRPr/>
            </a:pPr>
            <a:r>
              <a:rPr lang="en-US" sz="2800" dirty="0">
                <a:latin typeface="Monaco"/>
              </a:rPr>
              <a:t>    </a:t>
            </a:r>
            <a:r>
              <a:rPr lang="en-US" sz="2800" dirty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sz="2800" i="1" dirty="0" err="1">
                <a:solidFill>
                  <a:srgbClr val="2A00FF"/>
                </a:solidFill>
                <a:latin typeface="Monaco"/>
              </a:rPr>
              <a:t>csrf.token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}"</a:t>
            </a:r>
            <a:r>
              <a:rPr lang="en-US" sz="28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>
              <a:defRPr/>
            </a:pPr>
            <a:r>
              <a:rPr lang="en-US" sz="28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sz="2800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CSRF Protection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160341" y="2039789"/>
            <a:ext cx="50387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sz="2800" dirty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sz="2800" i="1" dirty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sz="28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sz="2800" i="1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800" dirty="0">
                <a:solidFill>
                  <a:srgbClr val="008080"/>
                </a:solidFill>
                <a:latin typeface="Monaco"/>
              </a:rPr>
              <a:t>...</a:t>
            </a:r>
            <a:endParaRPr lang="en-US" sz="2800" i="1" dirty="0">
              <a:solidFill>
                <a:srgbClr val="008080"/>
              </a:solidFill>
              <a:latin typeface="Monaco"/>
            </a:endParaRP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2800" dirty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"hidden" </a:t>
            </a:r>
            <a:r>
              <a:rPr lang="en-US" sz="2800" i="1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28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"_</a:t>
            </a:r>
            <a:r>
              <a:rPr lang="en-US" sz="2800" i="1" dirty="0" err="1">
                <a:solidFill>
                  <a:srgbClr val="2A00FF"/>
                </a:solidFill>
                <a:latin typeface="Monaco"/>
              </a:rPr>
              <a:t>csrf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2800" i="1" dirty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28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2800" i="1" dirty="0">
                <a:solidFill>
                  <a:srgbClr val="2A00FF"/>
                </a:solidFill>
                <a:latin typeface="Monaco"/>
              </a:rPr>
              <a:t>"f81d4fae-…"</a:t>
            </a:r>
            <a:r>
              <a:rPr lang="en-US" sz="28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>
              <a:defRPr/>
            </a:pPr>
            <a:r>
              <a:rPr lang="en-US" sz="28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800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sz="2800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Summary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Software Design</a:t>
            </a:r>
            <a:endParaRPr lang="en-US" sz="4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Security OAuth</a:t>
            </a:r>
            <a:endParaRPr lang="en-US" sz="4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CSRF Protection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5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Software Design</a:t>
            </a:r>
            <a:endParaRPr lang="en-US" sz="4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Security OAuth</a:t>
            </a:r>
            <a:endParaRPr lang="en-US" sz="4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CSRF Protection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1420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/>
              <a:t>Software Design</a:t>
            </a:r>
            <a:endParaRPr lang="en-US" sz="4400"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Design of ecommerce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Remote Engine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Core Engine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800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Software Design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err="1" smtClean="0"/>
              <a:t>Oauth</a:t>
            </a:r>
            <a:r>
              <a:rPr lang="en-US" sz="4000" dirty="0" smtClean="0"/>
              <a:t> Standard for authorization in Microsoft, Services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Dependency Injection</a:t>
            </a:r>
            <a:endParaRPr lang="en-US" sz="4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Spring security OAuth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Hibernate ORM Flexible</a:t>
            </a:r>
            <a:endParaRPr lang="en-US" sz="4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Angular JS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REST/JSON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Maven automation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CDN Platform</a:t>
            </a: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6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Remote Engine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0" y="1868463"/>
            <a:ext cx="9376431" cy="49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Core Engine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2" y="1807358"/>
            <a:ext cx="9057966" cy="5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Arial"/>
              </a:rPr>
              <a:t>Oauth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5" y="2018448"/>
            <a:ext cx="8688283" cy="49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Arial"/>
              </a:rPr>
              <a:t>Oauth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77" y="2114302"/>
            <a:ext cx="8529443" cy="47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Arial"/>
              </a:rPr>
              <a:t>Oauth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52" y="1962976"/>
            <a:ext cx="8327837" cy="49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1084</TotalTime>
  <Words>202</Words>
  <Application>Microsoft Office PowerPoint</Application>
  <PresentationFormat>Custom</PresentationFormat>
  <Paragraphs>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DejaVu Sans</vt:lpstr>
      <vt:lpstr>Monaco</vt:lpstr>
      <vt:lpstr>Arial</vt:lpstr>
      <vt:lpstr>Calibri</vt:lpstr>
      <vt:lpstr>Franklin Gothic Book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219</cp:revision>
  <dcterms:modified xsi:type="dcterms:W3CDTF">2016-08-18T06:55:37Z</dcterms:modified>
</cp:coreProperties>
</file>