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60.png" ContentType="image/png"/>
  <Override PartName="/ppt/media/image57.png" ContentType="image/png"/>
  <Override PartName="/ppt/media/image54.png" ContentType="image/png"/>
  <Override PartName="/ppt/media/image51.png" ContentType="image/png"/>
  <Override PartName="/ppt/media/image50.jpeg" ContentType="image/jpeg"/>
  <Override PartName="/ppt/media/image49.png" ContentType="image/png"/>
  <Override PartName="/ppt/media/image47.png" ContentType="image/png"/>
  <Override PartName="/ppt/media/image45.png" ContentType="image/png"/>
  <Override PartName="/ppt/media/image43.png" ContentType="image/png"/>
  <Override PartName="/ppt/media/image39.png" ContentType="image/png"/>
  <Override PartName="/ppt/media/image42.jpeg" ContentType="image/jpeg"/>
  <Override PartName="/ppt/media/image48.png" ContentType="image/png"/>
  <Override PartName="/ppt/media/image37.jpeg" ContentType="image/jpeg"/>
  <Override PartName="/ppt/media/image36.png" ContentType="image/png"/>
  <Override PartName="/ppt/media/image32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4.png" ContentType="image/png"/>
  <Override PartName="/ppt/media/image24.jpeg" ContentType="image/jpeg"/>
  <Override PartName="/ppt/media/image44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55.png" ContentType="image/png"/>
  <Override PartName="/ppt/media/image5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31.png" ContentType="image/png"/>
  <Override PartName="/ppt/media/image58.jpeg" ContentType="image/jpeg"/>
  <Override PartName="/ppt/media/image15.jpeg" ContentType="image/jpeg"/>
  <Override PartName="/ppt/media/image56.jpeg" ContentType="image/jpeg"/>
  <Override PartName="/ppt/media/image13.png" ContentType="image/png"/>
  <Override PartName="/ppt/media/image12.png" ContentType="image/png"/>
  <Override PartName="/ppt/media/image11.jpeg" ContentType="image/jpeg"/>
  <Override PartName="/ppt/media/image59.png" ContentType="image/png"/>
  <Override PartName="/ppt/media/image9.png" ContentType="image/png"/>
  <Override PartName="/ppt/media/image23.png" ContentType="image/png"/>
  <Override PartName="/ppt/media/image8.png" ContentType="image/png"/>
  <Override PartName="/ppt/media/image46.jpeg" ContentType="image/jpeg"/>
  <Override PartName="/ppt/media/image22.png" ContentType="image/png"/>
  <Override PartName="/ppt/media/image52.png" ContentType="image/png"/>
  <Override PartName="/ppt/media/image2.png" ContentType="image/png"/>
  <Override PartName="/ppt/media/image7.jpeg" ContentType="image/jpeg"/>
  <Override PartName="/ppt/media/image1.jpeg" ContentType="image/jpeg"/>
  <Override PartName="/ppt/media/image33.jpeg" ContentType="image/jpeg"/>
  <Override PartName="/ppt/media/image28.png" ContentType="image/png"/>
  <Override PartName="/ppt/media/image35.jpeg" ContentType="image/jpeg"/>
  <Override PartName="/ppt/media/image34.png" ContentType="image/png"/>
  <Override PartName="/ppt/media/image10.jpeg" ContentType="image/jpeg"/>
  <Override PartName="/ppt/media/image38.png" ContentType="image/png"/>
  <Override PartName="/ppt/media/image4.jpeg" ContentType="image/jpeg"/>
  <Override PartName="/ppt/media/image53.png" ContentType="image/png"/>
  <Override PartName="/ppt/media/image3.png" ContentType="image/png"/>
  <Override PartName="/ppt/media/image18.jpeg" ContentType="image/jpeg"/>
  <Override PartName="/ppt/media/image4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47400" y="730800"/>
            <a:ext cx="5303880" cy="114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27856CD-7207-49F6-8475-C712A11B8E5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8600" y="681480"/>
            <a:ext cx="5935680" cy="5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2400" y="1341360"/>
            <a:ext cx="8358840" cy="4125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1133CEF-5C72-4078-A8E6-CB21C0D1CF7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18600" y="681480"/>
            <a:ext cx="5935680" cy="5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8E9690D-9C99-430B-91D2-6B9B80B763D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7F30731-93ED-45B8-9C52-DEAF94D23C2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jpe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380880" y="2364480"/>
            <a:ext cx="34876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9: Subnetting  IP</a:t>
            </a:r>
            <a:r>
              <a:rPr lang="en-US" sz="28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168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D89650F-2CC5-4E0F-99C6-84FC8BEC84A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380880" y="4656960"/>
            <a:ext cx="36306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b="1" lang="en-US" sz="24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4952880" y="4648320"/>
            <a:ext cx="363060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4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18600" y="681480"/>
            <a:ext cx="37278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4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1978200" y="2303640"/>
            <a:ext cx="5378400" cy="3610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457200" y="1944720"/>
            <a:ext cx="8328240" cy="4413600"/>
          </a:xfrm>
          <a:custGeom>
            <a:avLst/>
            <a:gdLst/>
            <a:ahLst/>
            <a:rect l="l" t="t" r="r" b="b"/>
            <a:pathLst>
              <a:path w="8328659" h="4413885">
                <a:moveTo>
                  <a:pt x="0" y="4413504"/>
                </a:moveTo>
                <a:lnTo>
                  <a:pt x="8328659" y="4413504"/>
                </a:lnTo>
                <a:lnTo>
                  <a:pt x="8328659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641160" y="1317960"/>
            <a:ext cx="5971680" cy="11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2 bits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20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subnets.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1" lang="en-US" sz="1950" spc="4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4</a:t>
            </a:r>
            <a:r>
              <a:rPr b="1"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31400">
              <a:lnSpc>
                <a:spcPct val="100000"/>
              </a:lnSpc>
            </a:pP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4</a:t>
            </a:r>
            <a:r>
              <a:rPr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55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89F7504-7684-4DF4-9251-1166B95A0E7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6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7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8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60" name="CustomShape 2"/>
          <p:cNvSpPr/>
          <p:nvPr/>
        </p:nvSpPr>
        <p:spPr>
          <a:xfrm>
            <a:off x="318600" y="681480"/>
            <a:ext cx="451692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Eight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641160" y="1317960"/>
            <a:ext cx="61700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3 bits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b="1"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r>
            <a:r>
              <a:rPr b="1"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1" lang="en-US" sz="1950" spc="4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8</a:t>
            </a:r>
            <a:r>
              <a:rPr b="1"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62" name="CustomShape 4"/>
          <p:cNvSpPr/>
          <p:nvPr/>
        </p:nvSpPr>
        <p:spPr>
          <a:xfrm>
            <a:off x="1490040" y="2072520"/>
            <a:ext cx="6275160" cy="4557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>
            <a:off x="1290960" y="1938600"/>
            <a:ext cx="6725520" cy="4708800"/>
          </a:xfrm>
          <a:custGeom>
            <a:avLst/>
            <a:gdLst/>
            <a:ahLst/>
            <a:rect l="l" t="t" r="r" b="b"/>
            <a:pathLst>
              <a:path w="6725920" h="4709159">
                <a:moveTo>
                  <a:pt x="0" y="4709160"/>
                </a:moveTo>
                <a:lnTo>
                  <a:pt x="6725411" y="4709160"/>
                </a:lnTo>
                <a:lnTo>
                  <a:pt x="6725411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46D9B5B-BD82-4E26-806A-68B9DA8F544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5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6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7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18600" y="681480"/>
            <a:ext cx="5935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Eight Subnets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1001880" y="1563480"/>
            <a:ext cx="6598440" cy="4791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219600" y="1377720"/>
            <a:ext cx="8194320" cy="5077800"/>
          </a:xfrm>
          <a:custGeom>
            <a:avLst/>
            <a:gdLst/>
            <a:ahLst/>
            <a:rect l="l" t="t" r="r" b="b"/>
            <a:pathLst>
              <a:path w="8194675" h="5078095">
                <a:moveTo>
                  <a:pt x="0" y="5077968"/>
                </a:moveTo>
                <a:lnTo>
                  <a:pt x="8194548" y="5077968"/>
                </a:lnTo>
                <a:lnTo>
                  <a:pt x="8194548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3E78891-4350-453E-9AF1-0237F7E38DA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18600" y="681480"/>
            <a:ext cx="5935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Eight Subnets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2364120" y="1969200"/>
            <a:ext cx="4174560" cy="4177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4"/>
          <p:cNvSpPr/>
          <p:nvPr/>
        </p:nvSpPr>
        <p:spPr>
          <a:xfrm>
            <a:off x="1488960" y="1572840"/>
            <a:ext cx="5590080" cy="5079600"/>
          </a:xfrm>
          <a:custGeom>
            <a:avLst/>
            <a:gdLst/>
            <a:ahLst/>
            <a:rect l="l" t="t" r="r" b="b"/>
            <a:pathLst>
              <a:path w="5590540" h="5080000">
                <a:moveTo>
                  <a:pt x="0" y="5079492"/>
                </a:moveTo>
                <a:lnTo>
                  <a:pt x="5590032" y="5079492"/>
                </a:lnTo>
                <a:lnTo>
                  <a:pt x="5590032" y="0"/>
                </a:lnTo>
                <a:lnTo>
                  <a:pt x="0" y="0"/>
                </a:lnTo>
                <a:lnTo>
                  <a:pt x="0" y="507949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FDAFAD4-2D49-42B0-B1C6-8A22EA24771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18600" y="46224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AB77AEB-77E8-4C0D-B2BD-A29984D3954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89" name="TextShape 6"/>
          <p:cNvSpPr txBox="1"/>
          <p:nvPr/>
        </p:nvSpPr>
        <p:spPr>
          <a:xfrm>
            <a:off x="318600" y="681480"/>
            <a:ext cx="7920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Based on Host</a:t>
            </a:r>
            <a:r>
              <a:rPr b="1" lang="en-US" sz="3200" spc="-17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290" name="CustomShape 7"/>
          <p:cNvSpPr/>
          <p:nvPr/>
        </p:nvSpPr>
        <p:spPr>
          <a:xfrm>
            <a:off x="641160" y="1383120"/>
            <a:ext cx="7644960" cy="35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/>
          <a:p>
            <a:pPr marL="12600">
              <a:lnSpc>
                <a:spcPct val="100000"/>
              </a:lnSpc>
            </a:pP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considerations 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</a:t>
            </a:r>
            <a:r>
              <a:rPr b="1" lang="en-US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243720" indent="-230760">
              <a:lnSpc>
                <a:spcPct val="100000"/>
              </a:lnSpc>
              <a:buClr>
                <a:srgbClr val="6f8ba0"/>
              </a:buClr>
              <a:buSzPct val="120000"/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subnets</a:t>
            </a:r>
            <a:r>
              <a:rPr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</a:t>
            </a:r>
            <a:endParaRPr/>
          </a:p>
          <a:p>
            <a:pPr marL="243720" indent="-230760">
              <a:lnSpc>
                <a:spcPct val="100000"/>
              </a:lnSpc>
              <a:buClr>
                <a:srgbClr val="6f8ba0"/>
              </a:buClr>
              <a:buSzPct val="120000"/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 host addresses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Formula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determine number of usable hosts:</a:t>
            </a:r>
            <a:r>
              <a:rPr b="1" lang="en-US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2^n-2</a:t>
            </a:r>
            <a:endParaRPr/>
          </a:p>
          <a:p>
            <a:pPr marL="243720" indent="-230760">
              <a:lnSpc>
                <a:spcPts val="70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(where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number of remaining host bits) is used</a:t>
            </a:r>
            <a:r>
              <a:rPr lang="en-US" sz="20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 calculate the number of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hosts.</a:t>
            </a:r>
            <a:endParaRPr/>
          </a:p>
          <a:p>
            <a:pPr marL="243720" indent="-230760">
              <a:lnSpc>
                <a:spcPts val="702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(The subnetwork ID and broadcast address cannot be used</a:t>
            </a:r>
            <a:r>
              <a:rPr lang="en-US" sz="20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 each</a:t>
            </a:r>
            <a:r>
              <a:rPr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subnet.)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18600" y="56700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318600" y="795600"/>
            <a:ext cx="7047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Network-Based</a:t>
            </a:r>
            <a:r>
              <a:rPr b="1" lang="en-US" sz="2800" spc="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417240" y="1713600"/>
            <a:ext cx="2432880" cy="22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741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</a:t>
            </a:r>
            <a:r>
              <a:rPr b="1" lang="en-US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endParaRPr/>
          </a:p>
          <a:p>
            <a:pPr marL="12600">
              <a:lnSpc>
                <a:spcPts val="741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of</a:t>
            </a:r>
            <a:r>
              <a:rPr b="1"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12600" indent="-21600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2^n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(where n is</a:t>
            </a:r>
            <a:r>
              <a:rPr lang="en-US" sz="2000" spc="-1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number of bits  borrowed)</a:t>
            </a:r>
            <a:endParaRPr/>
          </a:p>
          <a:p>
            <a:pPr marL="12600" indent="-216000">
              <a:lnSpc>
                <a:spcPts val="77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 needed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endParaRPr/>
          </a:p>
          <a:p>
            <a:pPr marL="12600">
              <a:lnSpc>
                <a:spcPts val="774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department.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3061800" y="1790640"/>
            <a:ext cx="5924880" cy="4195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3099960" y="1828800"/>
            <a:ext cx="5793840" cy="4064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"/>
          <p:cNvSpPr/>
          <p:nvPr/>
        </p:nvSpPr>
        <p:spPr>
          <a:xfrm>
            <a:off x="3093840" y="1822680"/>
            <a:ext cx="5806080" cy="4076280"/>
          </a:xfrm>
          <a:custGeom>
            <a:avLst/>
            <a:gdLst/>
            <a:ahLst/>
            <a:rect l="l" t="t" r="r" b="b"/>
            <a:pathLst>
              <a:path w="5806440" h="4076700">
                <a:moveTo>
                  <a:pt x="0" y="4076700"/>
                </a:moveTo>
                <a:lnTo>
                  <a:pt x="5806439" y="4076700"/>
                </a:lnTo>
                <a:lnTo>
                  <a:pt x="5806439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D47BC16-EB5C-4370-A1AB-A2C6D29666F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8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9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0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35520" y="61200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335520" y="831240"/>
            <a:ext cx="83246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To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3156120" y="1429560"/>
            <a:ext cx="5784840" cy="4955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3194280" y="1467720"/>
            <a:ext cx="5653800" cy="48247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3188160" y="1461600"/>
            <a:ext cx="5666400" cy="4836960"/>
          </a:xfrm>
          <a:custGeom>
            <a:avLst/>
            <a:gdLst/>
            <a:ahLst/>
            <a:rect l="l" t="t" r="r" b="b"/>
            <a:pathLst>
              <a:path w="5666740" h="4837430">
                <a:moveTo>
                  <a:pt x="0" y="4837176"/>
                </a:moveTo>
                <a:lnTo>
                  <a:pt x="5666232" y="4837176"/>
                </a:lnTo>
                <a:lnTo>
                  <a:pt x="5666232" y="0"/>
                </a:lnTo>
                <a:lnTo>
                  <a:pt x="0" y="0"/>
                </a:lnTo>
                <a:lnTo>
                  <a:pt x="0" y="4837176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"/>
          <p:cNvSpPr/>
          <p:nvPr/>
        </p:nvSpPr>
        <p:spPr>
          <a:xfrm>
            <a:off x="493200" y="1609200"/>
            <a:ext cx="2457720" cy="37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/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the  required number</a:t>
            </a:r>
            <a:r>
              <a:rPr lang="en-US" sz="2000" spc="-1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 subnets and hosts  for the largest  subnet.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the  addressing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scheme  to accommodate  the maximum  number of hosts for  each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  <a:p>
            <a:pPr marL="241200" indent="-228240">
              <a:lnSpc>
                <a:spcPts val="77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growth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endParaRPr/>
          </a:p>
          <a:p>
            <a:pPr marL="24120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</p:txBody>
      </p:sp>
      <p:sp>
        <p:nvSpPr>
          <p:cNvPr id="307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245BD28-484A-4FDB-A764-8318015CDD9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8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9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0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93760" y="585360"/>
            <a:ext cx="32997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Determining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Subnet</a:t>
            </a:r>
            <a:r>
              <a:rPr b="1" lang="en-US" sz="1800" spc="4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312" name="TextShape 2"/>
          <p:cNvSpPr txBox="1"/>
          <p:nvPr/>
        </p:nvSpPr>
        <p:spPr>
          <a:xfrm>
            <a:off x="293760" y="804960"/>
            <a:ext cx="83275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To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/>
          </a:p>
        </p:txBody>
      </p:sp>
      <p:sp>
        <p:nvSpPr>
          <p:cNvPr id="313" name="CustomShape 3"/>
          <p:cNvSpPr/>
          <p:nvPr/>
        </p:nvSpPr>
        <p:spPr>
          <a:xfrm>
            <a:off x="1371960" y="1592280"/>
            <a:ext cx="5858280" cy="4775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1098720" y="1454040"/>
            <a:ext cx="6848640" cy="5245200"/>
          </a:xfrm>
          <a:custGeom>
            <a:avLst/>
            <a:gdLst/>
            <a:ahLst/>
            <a:rect l="l" t="t" r="r" b="b"/>
            <a:pathLst>
              <a:path w="6849109" h="5245734">
                <a:moveTo>
                  <a:pt x="0" y="5245608"/>
                </a:moveTo>
                <a:lnTo>
                  <a:pt x="6848856" y="5245608"/>
                </a:lnTo>
                <a:lnTo>
                  <a:pt x="6848856" y="0"/>
                </a:lnTo>
                <a:lnTo>
                  <a:pt x="0" y="0"/>
                </a:lnTo>
                <a:lnTo>
                  <a:pt x="0" y="524560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3B78EC9-01FC-40EE-A858-A25DC9FA6AC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04640" y="61632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20" name="TextShape 2"/>
          <p:cNvSpPr txBox="1"/>
          <p:nvPr/>
        </p:nvSpPr>
        <p:spPr>
          <a:xfrm>
            <a:off x="404640" y="840600"/>
            <a:ext cx="7568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30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 Subnetting Wastes</a:t>
            </a:r>
            <a:r>
              <a:rPr b="1" lang="en-US" sz="3000" spc="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0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574200" y="1517040"/>
            <a:ext cx="3064320" cy="27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/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 subnetting –  Uses the same number  of addresses is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allocated  for each</a:t>
            </a:r>
            <a:r>
              <a:rPr lang="en-US" sz="20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that require  fewer addresses have  unused (wasted)  addresses; for example,  WAN links only need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 addresses.</a:t>
            </a:r>
            <a:endParaRPr/>
          </a:p>
        </p:txBody>
      </p:sp>
      <p:sp>
        <p:nvSpPr>
          <p:cNvPr id="322" name="CustomShape 4"/>
          <p:cNvSpPr/>
          <p:nvPr/>
        </p:nvSpPr>
        <p:spPr>
          <a:xfrm>
            <a:off x="3913560" y="1510200"/>
            <a:ext cx="4751640" cy="4792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"/>
          <p:cNvSpPr/>
          <p:nvPr/>
        </p:nvSpPr>
        <p:spPr>
          <a:xfrm>
            <a:off x="3951720" y="1548360"/>
            <a:ext cx="4620240" cy="4661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6"/>
          <p:cNvSpPr/>
          <p:nvPr/>
        </p:nvSpPr>
        <p:spPr>
          <a:xfrm>
            <a:off x="3945600" y="1542240"/>
            <a:ext cx="4632480" cy="4673880"/>
          </a:xfrm>
          <a:custGeom>
            <a:avLst/>
            <a:gdLst/>
            <a:ahLst/>
            <a:rect l="l" t="t" r="r" b="b"/>
            <a:pathLst>
              <a:path w="4632959" h="4674235">
                <a:moveTo>
                  <a:pt x="0" y="4674108"/>
                </a:moveTo>
                <a:lnTo>
                  <a:pt x="4632960" y="4674108"/>
                </a:lnTo>
                <a:lnTo>
                  <a:pt x="4632960" y="0"/>
                </a:lnTo>
                <a:lnTo>
                  <a:pt x="0" y="0"/>
                </a:lnTo>
                <a:lnTo>
                  <a:pt x="0" y="4674108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54ADCD5-D219-41F1-97E6-4E9C7E42C16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6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7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8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4920" y="590400"/>
            <a:ext cx="4798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394920" y="810000"/>
            <a:ext cx="7427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Length Subnet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Masks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(VLSM)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524520" y="1590120"/>
            <a:ext cx="3263040" cy="46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/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variable-length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  mask (VLSM) or  subnetting a subnet  provides more efficient  use of</a:t>
            </a:r>
            <a:r>
              <a:rPr lang="en-US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 allows a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 space to be divided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unequal</a:t>
            </a:r>
            <a:r>
              <a:rPr lang="en-US" sz="20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parts.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 mask varies,  depending on how many 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been</a:t>
            </a:r>
            <a:r>
              <a:rPr lang="en-US" sz="20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borrowed  for a particular</a:t>
            </a:r>
            <a:r>
              <a:rPr lang="en-US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subnet.</a:t>
            </a:r>
            <a:endParaRPr/>
          </a:p>
          <a:p>
            <a:pPr marL="241200" indent="-228240">
              <a:lnSpc>
                <a:spcPct val="83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is first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subnetted,  and then the subnets are  resubnetted.</a:t>
            </a:r>
            <a:endParaRPr/>
          </a:p>
        </p:txBody>
      </p:sp>
      <p:sp>
        <p:nvSpPr>
          <p:cNvPr id="332" name="CustomShape 4"/>
          <p:cNvSpPr/>
          <p:nvPr/>
        </p:nvSpPr>
        <p:spPr>
          <a:xfrm>
            <a:off x="3918240" y="1650600"/>
            <a:ext cx="5019840" cy="4519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3956400" y="1688760"/>
            <a:ext cx="4888800" cy="4388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3950280" y="1682640"/>
            <a:ext cx="4901040" cy="4401360"/>
          </a:xfrm>
          <a:custGeom>
            <a:avLst/>
            <a:gdLst/>
            <a:ahLst/>
            <a:rect l="l" t="t" r="r" b="b"/>
            <a:pathLst>
              <a:path w="4901565" h="4401820">
                <a:moveTo>
                  <a:pt x="0" y="4401312"/>
                </a:moveTo>
                <a:lnTo>
                  <a:pt x="4901184" y="4401312"/>
                </a:lnTo>
                <a:lnTo>
                  <a:pt x="4901184" y="0"/>
                </a:lnTo>
                <a:lnTo>
                  <a:pt x="0" y="0"/>
                </a:lnTo>
                <a:lnTo>
                  <a:pt x="0" y="4401312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4CA6B8E-85A2-450D-9E96-E545E0CD53A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6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7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8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4160" y="77868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5F47BBB-1D63-44F4-A04A-2EC383D49FD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17200" y="1470600"/>
            <a:ext cx="40161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/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/>
          </a:p>
          <a:p>
            <a:pPr lvl="1" marL="504720" indent="-49176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an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r>
              <a:rPr lang="en-US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Schemes</a:t>
            </a:r>
            <a:endParaRPr/>
          </a:p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Considerations for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  <a:p>
            <a:pPr lvl="1" marL="505440" indent="-492480">
              <a:lnSpc>
                <a:spcPct val="100000"/>
              </a:lnSpc>
              <a:buFont typeface="StarSymbo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47400" y="50256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40" name="TextShape 2"/>
          <p:cNvSpPr txBox="1"/>
          <p:nvPr/>
        </p:nvSpPr>
        <p:spPr>
          <a:xfrm>
            <a:off x="347400" y="730800"/>
            <a:ext cx="20610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</a:t>
            </a:r>
            <a:r>
              <a:rPr b="1" lang="en-US" sz="2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</p:txBody>
      </p:sp>
      <p:sp>
        <p:nvSpPr>
          <p:cNvPr id="341" name="CustomShape 3"/>
          <p:cNvSpPr/>
          <p:nvPr/>
        </p:nvSpPr>
        <p:spPr>
          <a:xfrm>
            <a:off x="1150920" y="1657080"/>
            <a:ext cx="6899400" cy="4496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>
            <a:off x="1024200" y="1505880"/>
            <a:ext cx="7129440" cy="4871880"/>
          </a:xfrm>
          <a:custGeom>
            <a:avLst/>
            <a:gdLst/>
            <a:ahLst/>
            <a:rect l="l" t="t" r="r" b="b"/>
            <a:pathLst>
              <a:path w="7129780" h="4872355">
                <a:moveTo>
                  <a:pt x="0" y="4872228"/>
                </a:moveTo>
                <a:lnTo>
                  <a:pt x="7129272" y="4872228"/>
                </a:lnTo>
                <a:lnTo>
                  <a:pt x="7129272" y="0"/>
                </a:lnTo>
                <a:lnTo>
                  <a:pt x="0" y="0"/>
                </a:lnTo>
                <a:lnTo>
                  <a:pt x="0" y="487222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312B7B7-2940-4D71-9E3F-888E3E98272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47400" y="50256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347400" y="730800"/>
            <a:ext cx="290844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 in</a:t>
            </a:r>
            <a:r>
              <a:rPr b="1" lang="en-US" sz="2800" spc="-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Practice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1385640" y="3045960"/>
            <a:ext cx="6279480" cy="3544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1126080" y="2880360"/>
            <a:ext cx="6811920" cy="3768840"/>
          </a:xfrm>
          <a:custGeom>
            <a:avLst/>
            <a:gdLst/>
            <a:ahLst/>
            <a:rect l="l" t="t" r="r" b="b"/>
            <a:pathLst>
              <a:path w="6812280" h="3769359">
                <a:moveTo>
                  <a:pt x="0" y="3768852"/>
                </a:moveTo>
                <a:lnTo>
                  <a:pt x="6812279" y="3768852"/>
                </a:lnTo>
                <a:lnTo>
                  <a:pt x="6812279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5"/>
          <p:cNvSpPr/>
          <p:nvPr/>
        </p:nvSpPr>
        <p:spPr>
          <a:xfrm>
            <a:off x="655920" y="1317240"/>
            <a:ext cx="731736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/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VLSM subnets, the LAN and WAN segments in</a:t>
            </a:r>
            <a:r>
              <a:rPr lang="en-US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 below can be addressed with minimum</a:t>
            </a:r>
            <a:r>
              <a:rPr lang="en-US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LANs will be assigned a subnet with /27</a:t>
            </a:r>
            <a:r>
              <a:rPr lang="en-US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WAN link will be assigned a subnet with /30</a:t>
            </a:r>
            <a:r>
              <a:rPr lang="en-US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mask.</a:t>
            </a:r>
            <a:endParaRPr/>
          </a:p>
        </p:txBody>
      </p:sp>
      <p:sp>
        <p:nvSpPr>
          <p:cNvPr id="352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DA08E3B-325F-4FDD-86FD-2B57D52D121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4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5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47400" y="502560"/>
            <a:ext cx="4797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Subnet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357" name="TextShape 2"/>
          <p:cNvSpPr txBox="1"/>
          <p:nvPr/>
        </p:nvSpPr>
        <p:spPr>
          <a:xfrm>
            <a:off x="347400" y="730800"/>
            <a:ext cx="2036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r>
              <a:rPr b="1" lang="en-US" sz="28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Chart</a:t>
            </a:r>
            <a:endParaRPr/>
          </a:p>
        </p:txBody>
      </p:sp>
      <p:sp>
        <p:nvSpPr>
          <p:cNvPr id="358" name="CustomShape 3"/>
          <p:cNvSpPr/>
          <p:nvPr/>
        </p:nvSpPr>
        <p:spPr>
          <a:xfrm>
            <a:off x="1023480" y="1618200"/>
            <a:ext cx="7236360" cy="4579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7717680" y="1645920"/>
            <a:ext cx="710280" cy="1248120"/>
          </a:xfrm>
          <a:custGeom>
            <a:avLst/>
            <a:gdLst/>
            <a:ahLst/>
            <a:rect l="l" t="t" r="r" b="b"/>
            <a:pathLst>
              <a:path w="710565" h="1248410">
                <a:moveTo>
                  <a:pt x="0" y="1248155"/>
                </a:moveTo>
                <a:lnTo>
                  <a:pt x="710183" y="1248155"/>
                </a:lnTo>
                <a:lnTo>
                  <a:pt x="710183" y="0"/>
                </a:lnTo>
                <a:lnTo>
                  <a:pt x="0" y="0"/>
                </a:lnTo>
                <a:lnTo>
                  <a:pt x="0" y="1248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7717680" y="1645920"/>
            <a:ext cx="710280" cy="1248120"/>
          </a:xfrm>
          <a:custGeom>
            <a:avLst/>
            <a:gdLst/>
            <a:ahLst/>
            <a:rect l="l" t="t" r="r" b="b"/>
            <a:pathLst>
              <a:path w="710565" h="1248410">
                <a:moveTo>
                  <a:pt x="0" y="1248155"/>
                </a:moveTo>
                <a:lnTo>
                  <a:pt x="710183" y="1248155"/>
                </a:lnTo>
                <a:lnTo>
                  <a:pt x="710183" y="0"/>
                </a:lnTo>
                <a:lnTo>
                  <a:pt x="0" y="0"/>
                </a:lnTo>
                <a:lnTo>
                  <a:pt x="0" y="1248155"/>
                </a:lnTo>
                <a:close/>
              </a:path>
            </a:pathLst>
          </a:custGeom>
          <a:noFill/>
          <a:ln w="9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F80774B-7F52-4D7A-916F-1CC5EB4101A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2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3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4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4"/>
          <p:cNvSpPr txBox="1"/>
          <p:nvPr/>
        </p:nvSpPr>
        <p:spPr>
          <a:xfrm>
            <a:off x="533160" y="2552040"/>
            <a:ext cx="3481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9.2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r>
              <a:rPr lang="en-US" sz="24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Schemes</a:t>
            </a:r>
            <a:endParaRPr/>
          </a:p>
        </p:txBody>
      </p:sp>
      <p:sp>
        <p:nvSpPr>
          <p:cNvPr id="369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BE0B94B-F33C-4B0B-8C9B-09927A95548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47400" y="502560"/>
            <a:ext cx="2004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</a:t>
            </a:r>
            <a:r>
              <a:rPr b="1" lang="en-US" sz="1800" spc="-2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347400" y="730800"/>
            <a:ext cx="561816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to Address the</a:t>
            </a:r>
            <a:r>
              <a:rPr b="1" lang="en-US" sz="2800" spc="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75" name="CustomShape 3"/>
          <p:cNvSpPr/>
          <p:nvPr/>
        </p:nvSpPr>
        <p:spPr>
          <a:xfrm>
            <a:off x="641160" y="1342440"/>
            <a:ext cx="7718760" cy="26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/>
          <a:p>
            <a:pPr marL="12600">
              <a:lnSpc>
                <a:spcPts val="702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Allocation of network addresses should be planned and</a:t>
            </a:r>
            <a:r>
              <a:rPr lang="en-US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documented  for the purposes</a:t>
            </a:r>
            <a:r>
              <a:rPr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of:</a:t>
            </a:r>
            <a:endParaRPr/>
          </a:p>
          <a:p>
            <a:pPr marL="268560" indent="-2556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Preventing duplication of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  <a:p>
            <a:pPr marL="268560" indent="-2556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Providing and controlling</a:t>
            </a:r>
            <a:r>
              <a:rPr lang="en-US" sz="20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</a:t>
            </a:r>
            <a:endParaRPr/>
          </a:p>
          <a:p>
            <a:pPr marL="268560" indent="-2556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Monitoring security and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/>
          </a:p>
          <a:p>
            <a:pPr marL="1260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addresses – Usually dynamically assigned using the</a:t>
            </a:r>
            <a:r>
              <a:rPr lang="en-US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endParaRPr/>
          </a:p>
          <a:p>
            <a:pPr marL="1260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 Configuration Protocol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(DHCP).</a:t>
            </a:r>
            <a:endParaRPr/>
          </a:p>
        </p:txBody>
      </p:sp>
      <p:sp>
        <p:nvSpPr>
          <p:cNvPr id="376" name="CustomShape 4"/>
          <p:cNvSpPr/>
          <p:nvPr/>
        </p:nvSpPr>
        <p:spPr>
          <a:xfrm>
            <a:off x="2478960" y="4024800"/>
            <a:ext cx="4653720" cy="2246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1931040" y="3915000"/>
            <a:ext cx="6126120" cy="2570760"/>
          </a:xfrm>
          <a:custGeom>
            <a:avLst/>
            <a:gdLst/>
            <a:ahLst/>
            <a:rect l="l" t="t" r="r" b="b"/>
            <a:pathLst>
              <a:path w="6126480" h="2571115">
                <a:moveTo>
                  <a:pt x="0" y="2570988"/>
                </a:moveTo>
                <a:lnTo>
                  <a:pt x="6126480" y="2570988"/>
                </a:lnTo>
                <a:lnTo>
                  <a:pt x="6126480" y="0"/>
                </a:lnTo>
                <a:lnTo>
                  <a:pt x="0" y="0"/>
                </a:lnTo>
                <a:lnTo>
                  <a:pt x="0" y="257098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6"/>
          <p:cNvSpPr/>
          <p:nvPr/>
        </p:nvSpPr>
        <p:spPr>
          <a:xfrm>
            <a:off x="694080" y="4533480"/>
            <a:ext cx="1041840" cy="9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/>
          <a:p>
            <a:pPr marL="12600" indent="-1440" algn="ctr">
              <a:lnSpc>
                <a:spcPct val="90000"/>
              </a:lnSpc>
            </a:pP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 Network  Addressing  Plan</a:t>
            </a:r>
            <a:endParaRPr/>
          </a:p>
        </p:txBody>
      </p:sp>
      <p:sp>
        <p:nvSpPr>
          <p:cNvPr id="379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087CD61-791D-467A-AA96-BF3EBF77D30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0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1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2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TextShape 4"/>
          <p:cNvSpPr txBox="1"/>
          <p:nvPr/>
        </p:nvSpPr>
        <p:spPr>
          <a:xfrm>
            <a:off x="533160" y="2387520"/>
            <a:ext cx="3683160" cy="119916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9.3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r>
              <a:rPr lang="en-US" sz="24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Considerations 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endParaRPr/>
          </a:p>
        </p:txBody>
      </p:sp>
      <p:sp>
        <p:nvSpPr>
          <p:cNvPr id="387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79400E6-54C4-4E2C-8BD9-182D62D23B0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47400" y="50256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347400" y="730800"/>
            <a:ext cx="53622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Using the </a:t>
            </a:r>
            <a:r>
              <a:rPr b="1" lang="en-US" sz="2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b="1" lang="en-US" sz="2800" spc="6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641160" y="1317960"/>
            <a:ext cx="757260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12600">
              <a:lnSpc>
                <a:spcPct val="75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Space is subnetted to support hierarchical,</a:t>
            </a:r>
            <a:r>
              <a:rPr lang="en-US" sz="2000" spc="-16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 design of the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394" name="CustomShape 4"/>
          <p:cNvSpPr/>
          <p:nvPr/>
        </p:nvSpPr>
        <p:spPr>
          <a:xfrm>
            <a:off x="683640" y="2007720"/>
            <a:ext cx="5130360" cy="2639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5"/>
          <p:cNvSpPr/>
          <p:nvPr/>
        </p:nvSpPr>
        <p:spPr>
          <a:xfrm>
            <a:off x="4567320" y="2889360"/>
            <a:ext cx="4576320" cy="3548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6"/>
          <p:cNvSpPr/>
          <p:nvPr/>
        </p:nvSpPr>
        <p:spPr>
          <a:xfrm>
            <a:off x="419040" y="1920240"/>
            <a:ext cx="8229240" cy="4413600"/>
          </a:xfrm>
          <a:custGeom>
            <a:avLst/>
            <a:gdLst/>
            <a:ahLst/>
            <a:rect l="l" t="t" r="r" b="b"/>
            <a:pathLst>
              <a:path w="8229600" h="4413885">
                <a:moveTo>
                  <a:pt x="0" y="4413504"/>
                </a:moveTo>
                <a:lnTo>
                  <a:pt x="8229600" y="4413504"/>
                </a:lnTo>
                <a:lnTo>
                  <a:pt x="8229600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TextShape 7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FE0D55A-A46E-40B4-AE0A-AC882206A9B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8" name="CustomShape 8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9" name="TextShape 9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0" name="TextShape 10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47400" y="50256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402" name="TextShape 2"/>
          <p:cNvSpPr txBox="1"/>
          <p:nvPr/>
        </p:nvSpPr>
        <p:spPr>
          <a:xfrm>
            <a:off x="347400" y="730800"/>
            <a:ext cx="39157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Subnet</a:t>
            </a:r>
            <a:r>
              <a:rPr b="1" lang="en-US" sz="2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Allocation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414360" y="1794600"/>
            <a:ext cx="3889800" cy="3042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4"/>
          <p:cNvSpPr/>
          <p:nvPr/>
        </p:nvSpPr>
        <p:spPr>
          <a:xfrm>
            <a:off x="4658760" y="1652040"/>
            <a:ext cx="4064760" cy="3148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251280" y="1630800"/>
            <a:ext cx="8645760" cy="4413600"/>
          </a:xfrm>
          <a:custGeom>
            <a:avLst/>
            <a:gdLst/>
            <a:ahLst/>
            <a:rect l="l" t="t" r="r" b="b"/>
            <a:pathLst>
              <a:path w="8646160" h="4413885">
                <a:moveTo>
                  <a:pt x="0" y="4413504"/>
                </a:moveTo>
                <a:lnTo>
                  <a:pt x="8645652" y="4413504"/>
                </a:lnTo>
                <a:lnTo>
                  <a:pt x="8645652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34A66C0-5BA9-4219-A8F9-809D0D5633D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7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8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9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47400" y="50256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347400" y="730800"/>
            <a:ext cx="530388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into the Interface</a:t>
            </a:r>
            <a:r>
              <a:rPr b="1" lang="en-US" sz="2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641160" y="1317960"/>
            <a:ext cx="753768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12600">
              <a:lnSpc>
                <a:spcPct val="75000"/>
              </a:lnSpc>
            </a:pP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can be borrowed from the interface ID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2000" spc="-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lang="en-US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subnets.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2160720" y="2445840"/>
            <a:ext cx="5001840" cy="3747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1143000" y="2189880"/>
            <a:ext cx="7009920" cy="4413600"/>
          </a:xfrm>
          <a:custGeom>
            <a:avLst/>
            <a:gdLst/>
            <a:ahLst/>
            <a:rect l="l" t="t" r="r" b="b"/>
            <a:pathLst>
              <a:path w="7010400" h="4413884">
                <a:moveTo>
                  <a:pt x="0" y="4413504"/>
                </a:moveTo>
                <a:lnTo>
                  <a:pt x="7010400" y="4413504"/>
                </a:lnTo>
                <a:lnTo>
                  <a:pt x="7010400" y="0"/>
                </a:lnTo>
                <a:lnTo>
                  <a:pt x="0" y="0"/>
                </a:lnTo>
                <a:lnTo>
                  <a:pt x="0" y="4413504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0D96E9E-108C-44FA-B235-8EB82620751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6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7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8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Shape 4"/>
          <p:cNvSpPr txBox="1"/>
          <p:nvPr/>
        </p:nvSpPr>
        <p:spPr>
          <a:xfrm>
            <a:off x="533160" y="2552040"/>
            <a:ext cx="19224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9.3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423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66799F5-06D8-4042-B930-E38625BD1BA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4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5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6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44160" y="77868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9: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C5AC29E-6C07-41A9-8CF7-BF3DFF3A570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788760" y="1341360"/>
            <a:ext cx="7791120" cy="49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40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Upon completion of this chapter, you will be able</a:t>
            </a:r>
            <a:r>
              <a:rPr lang="en-US" sz="2000" spc="-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is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necessary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different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r>
              <a:rPr lang="en-US" sz="2000" spc="-2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 IP as a communication protocol used to identify a</a:t>
            </a:r>
            <a:r>
              <a:rPr lang="en-US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single  device on a</a:t>
            </a:r>
            <a:r>
              <a:rPr lang="en-US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network and a subnet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mask,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the number of</a:t>
            </a:r>
            <a:r>
              <a:rPr lang="en-US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the necessary subnet mask in order to accommodate</a:t>
            </a:r>
            <a:r>
              <a:rPr lang="en-US" sz="2000" spc="-1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requirements of a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 the benefits of variable length subnet masking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(VLSM).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Explain how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assignments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implemented in</a:t>
            </a:r>
            <a:r>
              <a:rPr lang="en-US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 business</a:t>
            </a:r>
            <a:r>
              <a:rPr lang="en-US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344160" y="778680"/>
            <a:ext cx="399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9: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B359601-EC15-4F4A-8178-03FE1962E71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32" name="TextShape 6"/>
          <p:cNvSpPr txBox="1"/>
          <p:nvPr/>
        </p:nvSpPr>
        <p:spPr>
          <a:xfrm>
            <a:off x="392400" y="1341360"/>
            <a:ext cx="8358840" cy="4220640"/>
          </a:xfrm>
          <a:prstGeom prst="rect">
            <a:avLst/>
          </a:prstGeom>
          <a:noFill/>
          <a:ln>
            <a:noFill/>
          </a:ln>
        </p:spPr>
        <p:txBody>
          <a:bodyPr lIns="0" rIns="0" tIns="149400" bIns="0"/>
          <a:p>
            <a:pPr marL="40824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chapter, you learned</a:t>
            </a:r>
            <a:r>
              <a:rPr lang="en-US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that:</a:t>
            </a:r>
            <a:endParaRPr/>
          </a:p>
          <a:p>
            <a:pPr marL="64440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is the process of segmenting a network, by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dividing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en-US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</a:t>
            </a:r>
            <a:endParaRPr/>
          </a:p>
          <a:p>
            <a:pPr marL="64440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smaller network</a:t>
            </a:r>
            <a:r>
              <a:rPr lang="en-US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spaces.</a:t>
            </a:r>
            <a:endParaRPr/>
          </a:p>
          <a:p>
            <a:pPr marL="64440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a subnet, or using VLSM, was designed to avoid</a:t>
            </a:r>
            <a:r>
              <a:rPr lang="en-US" sz="2000" spc="-1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wasting  addresses.</a:t>
            </a:r>
            <a:endParaRPr/>
          </a:p>
          <a:p>
            <a:pPr marL="64440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address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subnetted to support the hierarchical,</a:t>
            </a:r>
            <a:r>
              <a:rPr lang="en-US" sz="2000" spc="-2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</a:t>
            </a:r>
            <a:endParaRPr/>
          </a:p>
          <a:p>
            <a:pPr marL="64440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of the</a:t>
            </a:r>
            <a:r>
              <a:rPr lang="en-US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64440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Size, location, use, and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r>
              <a:rPr lang="en-US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considerations  in the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</a:t>
            </a:r>
            <a:r>
              <a:rPr lang="en-US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process.</a:t>
            </a:r>
            <a:endParaRPr/>
          </a:p>
          <a:p>
            <a:pPr marL="64440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networks must be tested to verify connectivity and</a:t>
            </a:r>
            <a:r>
              <a:rPr lang="en-US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operational</a:t>
            </a:r>
            <a:endParaRPr/>
          </a:p>
          <a:p>
            <a:pPr marL="644400">
              <a:lnSpc>
                <a:spcPts val="82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64CA573-2510-4685-9819-88CE09EF892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5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6" name="TextShape 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4"/>
          <p:cNvSpPr txBox="1"/>
          <p:nvPr/>
        </p:nvSpPr>
        <p:spPr>
          <a:xfrm>
            <a:off x="533160" y="2579400"/>
            <a:ext cx="3194280" cy="1199160"/>
          </a:xfrm>
          <a:prstGeom prst="rect">
            <a:avLst/>
          </a:prstGeom>
          <a:noFill/>
          <a:ln>
            <a:noFill/>
          </a:ln>
        </p:spPr>
        <p:txBody>
          <a:bodyPr lIns="0" rIns="0" tIns="54000" bIns="0"/>
          <a:p>
            <a:pPr marL="12600">
              <a:lnSpc>
                <a:spcPts val="914"/>
              </a:lnSpc>
            </a:pP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9.1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an</a:t>
            </a:r>
            <a:r>
              <a:rPr lang="en-US" sz="2400" spc="-4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 </a:t>
            </a:r>
            <a:r>
              <a:rPr lang="en-US" sz="24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848ACE4-1BB5-461D-A7E4-B942A518D2F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2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3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09320" y="556920"/>
            <a:ext cx="2501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Segmentation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D6FC1B3-E13D-4A2F-98B8-15084C2E58A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9" name="TextShape 6"/>
          <p:cNvSpPr txBox="1"/>
          <p:nvPr/>
        </p:nvSpPr>
        <p:spPr>
          <a:xfrm>
            <a:off x="409320" y="776880"/>
            <a:ext cx="4606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Reasons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713880" y="1523520"/>
            <a:ext cx="8041320" cy="58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0" bIns="0"/>
          <a:p>
            <a:pPr marL="248760" indent="-236520">
              <a:lnSpc>
                <a:spcPts val="702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 process of segmenting a network into</a:t>
            </a:r>
            <a:r>
              <a:rPr lang="en-US" sz="2000" spc="-1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 smaller network spaces called subnetworks or</a:t>
            </a:r>
            <a:r>
              <a:rPr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subnets.</a:t>
            </a:r>
            <a:endParaRPr/>
          </a:p>
          <a:p>
            <a:pPr marL="248760" indent="-235800">
              <a:lnSpc>
                <a:spcPts val="77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networks must be segmented into smaller</a:t>
            </a:r>
            <a:r>
              <a:rPr lang="en-US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subnetworks,</a:t>
            </a:r>
            <a:endParaRPr/>
          </a:p>
          <a:p>
            <a:pPr marL="248760">
              <a:lnSpc>
                <a:spcPts val="776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smaller groups of devices and services</a:t>
            </a:r>
            <a:r>
              <a:rPr lang="en-US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lvl="1" marL="476280" indent="-231480">
              <a:lnSpc>
                <a:spcPts val="706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traffic by containing broadcast traffic within</a:t>
            </a:r>
            <a:r>
              <a:rPr lang="en-US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 subnetwork.</a:t>
            </a:r>
            <a:endParaRPr/>
          </a:p>
          <a:p>
            <a:pPr lvl="1" marL="476280" indent="-231480">
              <a:lnSpc>
                <a:spcPct val="100000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 overall network traffic and improve network</a:t>
            </a:r>
            <a:r>
              <a:rPr lang="en-US" sz="2000" spc="-16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performance.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</a:t>
            </a:r>
            <a:r>
              <a:rPr b="1" lang="en-US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</a:t>
            </a:r>
            <a:r>
              <a:rPr b="1"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  <a:p>
            <a:pPr marL="248760" indent="-235800">
              <a:lnSpc>
                <a:spcPts val="70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router is necessary for devices on different networks and</a:t>
            </a:r>
            <a:r>
              <a:rPr lang="en-US" sz="2000" spc="-2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 to</a:t>
            </a:r>
            <a:r>
              <a:rPr lang="en-US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communicate.</a:t>
            </a:r>
            <a:endParaRPr/>
          </a:p>
          <a:p>
            <a:pPr marL="248760" indent="-235800">
              <a:lnSpc>
                <a:spcPts val="70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router interface must have an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 address that belongs</a:t>
            </a:r>
            <a:r>
              <a:rPr lang="en-US" sz="20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 the network or subnet that the router interface is</a:t>
            </a:r>
            <a:r>
              <a:rPr lang="en-US" sz="20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connected.</a:t>
            </a:r>
            <a:endParaRPr/>
          </a:p>
          <a:p>
            <a:pPr marL="248760" indent="-235800">
              <a:lnSpc>
                <a:spcPts val="702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 on a network and subnet use the router interface attached</a:t>
            </a:r>
            <a:r>
              <a:rPr lang="en-US" sz="2000" spc="-25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 their LAN as their default</a:t>
            </a:r>
            <a:r>
              <a:rPr lang="en-US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6120" y="599760"/>
            <a:ext cx="3288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56120" y="819360"/>
            <a:ext cx="171864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1506240" y="1854000"/>
            <a:ext cx="6372360" cy="4161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1286280" y="1467720"/>
            <a:ext cx="6947640" cy="5184360"/>
          </a:xfrm>
          <a:custGeom>
            <a:avLst/>
            <a:gdLst/>
            <a:ahLst/>
            <a:rect l="l" t="t" r="r" b="b"/>
            <a:pathLst>
              <a:path w="6948170" h="5184775">
                <a:moveTo>
                  <a:pt x="0" y="5184648"/>
                </a:moveTo>
                <a:lnTo>
                  <a:pt x="6947916" y="5184648"/>
                </a:lnTo>
                <a:lnTo>
                  <a:pt x="6947916" y="0"/>
                </a:lnTo>
                <a:lnTo>
                  <a:pt x="0" y="0"/>
                </a:lnTo>
                <a:lnTo>
                  <a:pt x="0" y="518464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3526920" y="1518120"/>
            <a:ext cx="2366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Planning </a:t>
            </a:r>
            <a:r>
              <a:rPr b="1" lang="en-US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1" lang="en-US" sz="18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06" name="TextShape 6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3125186-59DA-4313-901A-B050E5A41EB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8" name="TextShape 8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9" name="TextShape 9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49560" y="531360"/>
            <a:ext cx="30520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49560" y="750960"/>
            <a:ext cx="3342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</a:t>
            </a:r>
            <a:r>
              <a:rPr b="1" lang="en-US" sz="3200" spc="-8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620280" y="1344960"/>
            <a:ext cx="396576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198000" indent="-18504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 to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en-US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  <a:p>
            <a:pPr marL="198000" indent="-18504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</a:t>
            </a:r>
            <a:r>
              <a:rPr lang="en-US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1950" spc="12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2</a:t>
            </a:r>
            <a:r>
              <a:rPr lang="en-US" sz="2000" spc="-25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>
            <a:off x="1005480" y="3907080"/>
            <a:ext cx="6403320" cy="650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632880" y="2436480"/>
            <a:ext cx="4784400" cy="1134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4916160" y="5287320"/>
            <a:ext cx="2460960" cy="10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/>
          <a:p>
            <a:pPr algn="ctr">
              <a:lnSpc>
                <a:spcPct val="100000"/>
              </a:lnSpc>
            </a:pP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12600" algn="ctr">
              <a:lnSpc>
                <a:spcPct val="15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128-255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Mask: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255.255.255.</a:t>
            </a:r>
            <a:r>
              <a:rPr b="1" lang="en-US" sz="14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</a:t>
            </a:r>
            <a:endParaRPr/>
          </a:p>
        </p:txBody>
      </p:sp>
      <p:sp>
        <p:nvSpPr>
          <p:cNvPr id="216" name="CustomShape 7"/>
          <p:cNvSpPr/>
          <p:nvPr/>
        </p:nvSpPr>
        <p:spPr>
          <a:xfrm>
            <a:off x="1189440" y="5274360"/>
            <a:ext cx="2265840" cy="10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/>
          <a:p>
            <a:pPr marL="725760">
              <a:lnSpc>
                <a:spcPct val="100000"/>
              </a:lnSpc>
            </a:pP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/>
          </a:p>
          <a:p>
            <a:pPr marL="12600" algn="ctr">
              <a:lnSpc>
                <a:spcPct val="15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0-127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Mask:</a:t>
            </a:r>
            <a:r>
              <a:rPr lang="en-US" sz="1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255.255.255.</a:t>
            </a:r>
            <a:r>
              <a:rPr b="1" lang="en-US" sz="14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</a:t>
            </a:r>
            <a:endParaRPr/>
          </a:p>
        </p:txBody>
      </p:sp>
      <p:sp>
        <p:nvSpPr>
          <p:cNvPr id="217" name="CustomShape 8"/>
          <p:cNvSpPr/>
          <p:nvPr/>
        </p:nvSpPr>
        <p:spPr>
          <a:xfrm>
            <a:off x="2638440" y="4113720"/>
            <a:ext cx="1439280" cy="695520"/>
          </a:xfrm>
          <a:custGeom>
            <a:avLst/>
            <a:gdLst/>
            <a:ahLst/>
            <a:rect l="l" t="t" r="r" b="b"/>
            <a:pathLst>
              <a:path w="1439545" h="695960">
                <a:moveTo>
                  <a:pt x="1404078" y="18451"/>
                </a:moveTo>
                <a:lnTo>
                  <a:pt x="0" y="684022"/>
                </a:lnTo>
                <a:lnTo>
                  <a:pt x="5333" y="695579"/>
                </a:lnTo>
                <a:lnTo>
                  <a:pt x="1409487" y="29973"/>
                </a:lnTo>
                <a:lnTo>
                  <a:pt x="1416636" y="19522"/>
                </a:lnTo>
                <a:lnTo>
                  <a:pt x="1404078" y="18451"/>
                </a:lnTo>
                <a:close/>
                <a:moveTo>
                  <a:pt x="1434993" y="8382"/>
                </a:moveTo>
                <a:lnTo>
                  <a:pt x="1425321" y="8382"/>
                </a:lnTo>
                <a:lnTo>
                  <a:pt x="1430654" y="19939"/>
                </a:lnTo>
                <a:lnTo>
                  <a:pt x="1409487" y="29973"/>
                </a:lnTo>
                <a:lnTo>
                  <a:pt x="1372997" y="83312"/>
                </a:lnTo>
                <a:lnTo>
                  <a:pt x="1370964" y="86233"/>
                </a:lnTo>
                <a:lnTo>
                  <a:pt x="1371727" y="90170"/>
                </a:lnTo>
                <a:lnTo>
                  <a:pt x="1374648" y="92202"/>
                </a:lnTo>
                <a:lnTo>
                  <a:pt x="1377441" y="94234"/>
                </a:lnTo>
                <a:lnTo>
                  <a:pt x="1381378" y="93472"/>
                </a:lnTo>
                <a:lnTo>
                  <a:pt x="1383411" y="90551"/>
                </a:lnTo>
                <a:lnTo>
                  <a:pt x="1439417" y="8763"/>
                </a:lnTo>
                <a:lnTo>
                  <a:pt x="1434993" y="8382"/>
                </a:lnTo>
                <a:close/>
                <a:moveTo>
                  <a:pt x="1416636" y="19522"/>
                </a:moveTo>
                <a:lnTo>
                  <a:pt x="1409487" y="29973"/>
                </a:lnTo>
                <a:lnTo>
                  <a:pt x="1429583" y="20447"/>
                </a:lnTo>
                <a:lnTo>
                  <a:pt x="1427479" y="20447"/>
                </a:lnTo>
                <a:lnTo>
                  <a:pt x="1416636" y="19522"/>
                </a:lnTo>
                <a:close/>
                <a:moveTo>
                  <a:pt x="1422780" y="10541"/>
                </a:moveTo>
                <a:lnTo>
                  <a:pt x="1416636" y="19522"/>
                </a:lnTo>
                <a:lnTo>
                  <a:pt x="1427479" y="20447"/>
                </a:lnTo>
                <a:lnTo>
                  <a:pt x="1422780" y="10541"/>
                </a:lnTo>
                <a:close/>
                <a:moveTo>
                  <a:pt x="1426317" y="10541"/>
                </a:moveTo>
                <a:lnTo>
                  <a:pt x="1422780" y="10541"/>
                </a:lnTo>
                <a:lnTo>
                  <a:pt x="1427479" y="20447"/>
                </a:lnTo>
                <a:lnTo>
                  <a:pt x="1429583" y="20447"/>
                </a:lnTo>
                <a:lnTo>
                  <a:pt x="1430654" y="19939"/>
                </a:lnTo>
                <a:lnTo>
                  <a:pt x="1426317" y="10541"/>
                </a:lnTo>
                <a:close/>
                <a:moveTo>
                  <a:pt x="1425321" y="8382"/>
                </a:moveTo>
                <a:lnTo>
                  <a:pt x="1404078" y="18451"/>
                </a:lnTo>
                <a:lnTo>
                  <a:pt x="1416636" y="19522"/>
                </a:lnTo>
                <a:lnTo>
                  <a:pt x="1422780" y="10541"/>
                </a:lnTo>
                <a:lnTo>
                  <a:pt x="1426317" y="10541"/>
                </a:lnTo>
                <a:lnTo>
                  <a:pt x="1425321" y="8382"/>
                </a:lnTo>
                <a:close/>
                <a:moveTo>
                  <a:pt x="1337183" y="0"/>
                </a:moveTo>
                <a:lnTo>
                  <a:pt x="1334008" y="2540"/>
                </a:lnTo>
                <a:lnTo>
                  <a:pt x="1333500" y="9525"/>
                </a:lnTo>
                <a:lnTo>
                  <a:pt x="1336039" y="12700"/>
                </a:lnTo>
                <a:lnTo>
                  <a:pt x="1339596" y="12954"/>
                </a:lnTo>
                <a:lnTo>
                  <a:pt x="1404078" y="18451"/>
                </a:lnTo>
                <a:lnTo>
                  <a:pt x="1425321" y="8382"/>
                </a:lnTo>
                <a:lnTo>
                  <a:pt x="1434993" y="8382"/>
                </a:lnTo>
                <a:lnTo>
                  <a:pt x="1340612" y="254"/>
                </a:lnTo>
                <a:lnTo>
                  <a:pt x="13371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"/>
          <p:cNvSpPr/>
          <p:nvPr/>
        </p:nvSpPr>
        <p:spPr>
          <a:xfrm>
            <a:off x="1506600" y="4796280"/>
            <a:ext cx="65458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Borrowing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Bit from the host portion creates 2 subnets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400" spc="-25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</a:t>
            </a:r>
            <a:endParaRPr/>
          </a:p>
        </p:txBody>
      </p:sp>
      <p:sp>
        <p:nvSpPr>
          <p:cNvPr id="219" name="CustomShape 10"/>
          <p:cNvSpPr/>
          <p:nvPr/>
        </p:nvSpPr>
        <p:spPr>
          <a:xfrm>
            <a:off x="434520" y="2382120"/>
            <a:ext cx="8196120" cy="4079520"/>
          </a:xfrm>
          <a:custGeom>
            <a:avLst/>
            <a:gdLst/>
            <a:ahLst/>
            <a:rect l="l" t="t" r="r" b="b"/>
            <a:pathLst>
              <a:path w="8196580" h="4079875">
                <a:moveTo>
                  <a:pt x="0" y="4079748"/>
                </a:moveTo>
                <a:lnTo>
                  <a:pt x="8196072" y="4079748"/>
                </a:lnTo>
                <a:lnTo>
                  <a:pt x="8196072" y="0"/>
                </a:lnTo>
                <a:lnTo>
                  <a:pt x="0" y="0"/>
                </a:lnTo>
                <a:lnTo>
                  <a:pt x="0" y="407974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Shape 11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8AD6993-FDBA-4D63-99B2-FD027395406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1" name="CustomShape 1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2" name="TextShape 1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3" name="TextShape 1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94840" y="47952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294840" y="698760"/>
            <a:ext cx="2956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in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970920" y="3051720"/>
            <a:ext cx="3773520" cy="184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4956480" y="1463760"/>
            <a:ext cx="3354120" cy="2271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4732200" y="3977640"/>
            <a:ext cx="3730320" cy="2495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"/>
          <p:cNvSpPr/>
          <p:nvPr/>
        </p:nvSpPr>
        <p:spPr>
          <a:xfrm>
            <a:off x="1298160" y="2181600"/>
            <a:ext cx="2265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9880" bIns="0"/>
          <a:p>
            <a:pPr marL="1260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0-127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/>
          </a:p>
        </p:txBody>
      </p:sp>
      <p:sp>
        <p:nvSpPr>
          <p:cNvPr id="230" name="CustomShape 7"/>
          <p:cNvSpPr/>
          <p:nvPr/>
        </p:nvSpPr>
        <p:spPr>
          <a:xfrm>
            <a:off x="1371240" y="5056560"/>
            <a:ext cx="246168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/>
          <a:p>
            <a:pPr marL="1260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lang="en-US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lang="en-US" sz="1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192.168.1.</a:t>
            </a:r>
            <a:r>
              <a:rPr b="1" lang="en-US" sz="1400" spc="-4" strike="noStrike">
                <a:solidFill>
                  <a:srgbClr val="3399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128-255</a:t>
            </a:r>
            <a:r>
              <a:rPr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1" lang="en-US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endParaRPr/>
          </a:p>
        </p:txBody>
      </p:sp>
      <p:sp>
        <p:nvSpPr>
          <p:cNvPr id="231" name="CustomShape 8"/>
          <p:cNvSpPr/>
          <p:nvPr/>
        </p:nvSpPr>
        <p:spPr>
          <a:xfrm>
            <a:off x="640080" y="1383840"/>
            <a:ext cx="8194320" cy="5077800"/>
          </a:xfrm>
          <a:custGeom>
            <a:avLst/>
            <a:gdLst/>
            <a:ahLst/>
            <a:rect l="l" t="t" r="r" b="b"/>
            <a:pathLst>
              <a:path w="8194675" h="5078095">
                <a:moveTo>
                  <a:pt x="0" y="5077968"/>
                </a:moveTo>
                <a:lnTo>
                  <a:pt x="8194548" y="5077968"/>
                </a:lnTo>
                <a:lnTo>
                  <a:pt x="8194548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1233720" y="1495800"/>
            <a:ext cx="20919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 in</a:t>
            </a:r>
            <a:r>
              <a:rPr lang="en-US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endParaRPr/>
          </a:p>
        </p:txBody>
      </p:sp>
      <p:sp>
        <p:nvSpPr>
          <p:cNvPr id="233" name="TextShape 10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C546FF7-9022-46D6-81F7-AD6DCC11DD8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4" name="CustomShape 11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5" name="TextShape 12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6" name="TextShape 13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18600" y="462240"/>
            <a:ext cx="3051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b="1" lang="en-US" sz="1800" spc="-1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18600" y="681480"/>
            <a:ext cx="4086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Formulas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3512880" y="4155840"/>
            <a:ext cx="3870000" cy="1078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941760" y="2084400"/>
            <a:ext cx="21549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434520" indent="-421920">
              <a:lnSpc>
                <a:spcPct val="7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</a:t>
            </a:r>
            <a:r>
              <a:rPr b="1"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 of</a:t>
            </a:r>
            <a:r>
              <a:rPr b="1" lang="en-US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941760" y="4599720"/>
            <a:ext cx="215496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582120" indent="-569880">
              <a:lnSpc>
                <a:spcPct val="75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</a:t>
            </a:r>
            <a:r>
              <a:rPr b="1" lang="en-US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  of</a:t>
            </a:r>
            <a:r>
              <a:rPr b="1" lang="en-US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hosts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3488040" y="1508040"/>
            <a:ext cx="4753800" cy="2425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"/>
          <p:cNvSpPr/>
          <p:nvPr/>
        </p:nvSpPr>
        <p:spPr>
          <a:xfrm>
            <a:off x="6297480" y="5293800"/>
            <a:ext cx="2166120" cy="1285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719280" y="1432440"/>
            <a:ext cx="7860960" cy="2595600"/>
          </a:xfrm>
          <a:custGeom>
            <a:avLst/>
            <a:gdLst/>
            <a:ahLst/>
            <a:rect l="l" t="t" r="r" b="b"/>
            <a:pathLst>
              <a:path w="7861300" h="2595879">
                <a:moveTo>
                  <a:pt x="0" y="2595372"/>
                </a:moveTo>
                <a:lnTo>
                  <a:pt x="7860792" y="2595372"/>
                </a:lnTo>
                <a:lnTo>
                  <a:pt x="7860792" y="0"/>
                </a:lnTo>
                <a:lnTo>
                  <a:pt x="0" y="0"/>
                </a:lnTo>
                <a:lnTo>
                  <a:pt x="0" y="25953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723960" y="4032360"/>
            <a:ext cx="7860960" cy="2595600"/>
          </a:xfrm>
          <a:custGeom>
            <a:avLst/>
            <a:gdLst/>
            <a:ahLst/>
            <a:rect l="l" t="t" r="r" b="b"/>
            <a:pathLst>
              <a:path w="7861300" h="2595879">
                <a:moveTo>
                  <a:pt x="0" y="2595372"/>
                </a:moveTo>
                <a:lnTo>
                  <a:pt x="7860792" y="2595372"/>
                </a:lnTo>
                <a:lnTo>
                  <a:pt x="7860792" y="0"/>
                </a:lnTo>
                <a:lnTo>
                  <a:pt x="0" y="0"/>
                </a:lnTo>
                <a:lnTo>
                  <a:pt x="0" y="25953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Shape 10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15353D6-7C02-4AA4-B5BF-80DF644CDA5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7" name="CustomShape 11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8" name="TextShape 12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9" name="TextShape 13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Application>LibreOffice/5.0.2.2$MacOSX_X86_64 LibreOffice_project/37b43f919e4de5eeaca9b9755ed688758a8251fe</Application>
  <Paragraphs>265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2019-03-01T05:21:47Z</dcterms:created>
  <dc:language>en-US</dc:language>
  <dcterms:modified xsi:type="dcterms:W3CDTF">2019-03-03T17:07:36Z</dcterms:modified>
  <cp:revision>4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2019-03-01T00:00:00Z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31</vt:i4>
  </property>
</Properties>
</file>