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247" y="705053"/>
            <a:ext cx="71450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08760" y="2741676"/>
            <a:ext cx="6097523" cy="89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247" y="705053"/>
            <a:ext cx="386270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3722" y="1164691"/>
            <a:ext cx="8006715" cy="398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69714" y="6708892"/>
            <a:ext cx="187706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970014" y="6708892"/>
            <a:ext cx="73596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69908" y="6665258"/>
            <a:ext cx="1917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796" y="2364486"/>
            <a:ext cx="188658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10: 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796" y="4657090"/>
            <a:ext cx="3004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Routing &amp;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51936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a DHCPv4</a:t>
            </a:r>
            <a:r>
              <a:rPr dirty="0" spc="-120"/>
              <a:t> </a:t>
            </a:r>
            <a:r>
              <a:rPr dirty="0" spc="-5"/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722" y="1227175"/>
            <a:ext cx="6056630" cy="209550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05"/>
              </a:spcBef>
              <a:buClr>
                <a:srgbClr val="6F8BA0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dirty="0" sz="2000">
                <a:latin typeface="Arial"/>
                <a:cs typeface="Arial"/>
              </a:rPr>
              <a:t>Commands to verify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DHCP:</a:t>
            </a:r>
            <a:endParaRPr sz="2000">
              <a:latin typeface="Arial"/>
              <a:cs typeface="Arial"/>
            </a:endParaRPr>
          </a:p>
          <a:p>
            <a:pPr marL="731520">
              <a:lnSpc>
                <a:spcPct val="100000"/>
              </a:lnSpc>
              <a:spcBef>
                <a:spcPts val="710"/>
              </a:spcBef>
            </a:pPr>
            <a:r>
              <a:rPr dirty="0" sz="2000" spc="-5" b="1">
                <a:latin typeface="Courier New"/>
                <a:cs typeface="Courier New"/>
              </a:rPr>
              <a:t>show running-config </a:t>
            </a:r>
            <a:r>
              <a:rPr dirty="0" sz="2000" b="1">
                <a:latin typeface="Courier New"/>
                <a:cs typeface="Courier New"/>
              </a:rPr>
              <a:t>| </a:t>
            </a:r>
            <a:r>
              <a:rPr dirty="0" sz="2000" spc="-5" b="1">
                <a:latin typeface="Courier New"/>
                <a:cs typeface="Courier New"/>
              </a:rPr>
              <a:t>section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dhcp</a:t>
            </a:r>
            <a:endParaRPr sz="20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790"/>
              </a:spcBef>
            </a:pPr>
            <a:r>
              <a:rPr dirty="0" sz="2000" b="1">
                <a:latin typeface="Courier New"/>
                <a:cs typeface="Courier New"/>
              </a:rPr>
              <a:t>show ip dhcp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binding</a:t>
            </a:r>
            <a:endParaRPr sz="20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844"/>
              </a:spcBef>
            </a:pPr>
            <a:r>
              <a:rPr dirty="0" sz="2000" spc="-5" b="1">
                <a:latin typeface="Courier New"/>
                <a:cs typeface="Courier New"/>
              </a:rPr>
              <a:t>show ip dhcp server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statistics</a:t>
            </a:r>
            <a:endParaRPr sz="20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5"/>
              </a:spcBef>
              <a:buClr>
                <a:srgbClr val="6F8BA0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dirty="0" sz="2000">
                <a:latin typeface="Arial"/>
                <a:cs typeface="Arial"/>
              </a:rPr>
              <a:t>On the PC, issue the </a:t>
            </a:r>
            <a:r>
              <a:rPr dirty="0" sz="2000" spc="-5" b="1">
                <a:latin typeface="Courier New"/>
                <a:cs typeface="Courier New"/>
              </a:rPr>
              <a:t>ipconfig /all</a:t>
            </a:r>
            <a:r>
              <a:rPr dirty="0" sz="2000" spc="-735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3076" y="3444240"/>
            <a:ext cx="3936491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8504" y="3439667"/>
            <a:ext cx="3945890" cy="3027045"/>
          </a:xfrm>
          <a:custGeom>
            <a:avLst/>
            <a:gdLst/>
            <a:ahLst/>
            <a:cxnLst/>
            <a:rect l="l" t="t" r="r" b="b"/>
            <a:pathLst>
              <a:path w="3945890" h="3027045">
                <a:moveTo>
                  <a:pt x="0" y="3026663"/>
                </a:moveTo>
                <a:lnTo>
                  <a:pt x="3945636" y="3026663"/>
                </a:lnTo>
                <a:lnTo>
                  <a:pt x="3945636" y="0"/>
                </a:lnTo>
                <a:lnTo>
                  <a:pt x="0" y="0"/>
                </a:lnTo>
                <a:lnTo>
                  <a:pt x="0" y="30266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47" y="705053"/>
            <a:ext cx="28257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3200" spc="-8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6F8BA0"/>
                </a:solidFill>
                <a:latin typeface="Arial"/>
                <a:cs typeface="Arial"/>
              </a:rPr>
              <a:t>Relay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050" y="1316482"/>
            <a:ext cx="724725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Using an IP helper address enables a router to forward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DHCPv4  broadcasts to the DHCPv4 server. Acting as a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6767" y="2545304"/>
            <a:ext cx="6410153" cy="2634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3173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a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79432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a Router as a DHCPv4</a:t>
            </a:r>
            <a:r>
              <a:rPr dirty="0" spc="-195"/>
              <a:t> </a:t>
            </a:r>
            <a:r>
              <a:rPr dirty="0"/>
              <a:t>Client</a:t>
            </a:r>
          </a:p>
        </p:txBody>
      </p:sp>
      <p:sp>
        <p:nvSpPr>
          <p:cNvPr id="4" name="object 4"/>
          <p:cNvSpPr/>
          <p:nvPr/>
        </p:nvSpPr>
        <p:spPr>
          <a:xfrm>
            <a:off x="1600200" y="1315211"/>
            <a:ext cx="5963411" cy="502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5627" y="1310639"/>
            <a:ext cx="5972810" cy="5034280"/>
          </a:xfrm>
          <a:custGeom>
            <a:avLst/>
            <a:gdLst/>
            <a:ahLst/>
            <a:cxnLst/>
            <a:rect l="l" t="t" r="r" b="b"/>
            <a:pathLst>
              <a:path w="5972809" h="5034280">
                <a:moveTo>
                  <a:pt x="0" y="5033772"/>
                </a:moveTo>
                <a:lnTo>
                  <a:pt x="5972556" y="5033772"/>
                </a:lnTo>
                <a:lnTo>
                  <a:pt x="5972556" y="0"/>
                </a:lnTo>
                <a:lnTo>
                  <a:pt x="0" y="0"/>
                </a:lnTo>
                <a:lnTo>
                  <a:pt x="0" y="50337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444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Troubleshoot</a:t>
            </a:r>
            <a:r>
              <a:rPr dirty="0" sz="1800" spc="-9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4488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Troubleshooting</a:t>
            </a:r>
            <a:r>
              <a:rPr dirty="0" spc="-75"/>
              <a:t> </a:t>
            </a:r>
            <a:r>
              <a:rPr dirty="0" spc="-5"/>
              <a:t>Tasks</a:t>
            </a:r>
          </a:p>
        </p:txBody>
      </p:sp>
      <p:sp>
        <p:nvSpPr>
          <p:cNvPr id="4" name="object 4"/>
          <p:cNvSpPr/>
          <p:nvPr/>
        </p:nvSpPr>
        <p:spPr>
          <a:xfrm>
            <a:off x="622955" y="2001798"/>
            <a:ext cx="7866685" cy="19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397002"/>
            <a:ext cx="2444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Troubleshoot</a:t>
            </a:r>
            <a:r>
              <a:rPr dirty="0" sz="1800" spc="-9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616712"/>
            <a:ext cx="5622290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Verifying the Router</a:t>
            </a:r>
            <a:r>
              <a:rPr dirty="0" spc="-145"/>
              <a:t> </a:t>
            </a:r>
            <a:r>
              <a:rPr dirty="0"/>
              <a:t>DHCPv4  </a:t>
            </a:r>
            <a:r>
              <a:rPr dirty="0" spc="-5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0287" y="1818131"/>
            <a:ext cx="7888223" cy="359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444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Troubleshoot</a:t>
            </a:r>
            <a:r>
              <a:rPr dirty="0" sz="1800" spc="-9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dirty="0" spc="-110"/>
              <a:t> </a:t>
            </a:r>
            <a:r>
              <a:rPr dirty="0"/>
              <a:t>DHCPv4</a:t>
            </a:r>
          </a:p>
        </p:txBody>
      </p:sp>
      <p:sp>
        <p:nvSpPr>
          <p:cNvPr id="4" name="object 4"/>
          <p:cNvSpPr/>
          <p:nvPr/>
        </p:nvSpPr>
        <p:spPr>
          <a:xfrm>
            <a:off x="1409700" y="1368426"/>
            <a:ext cx="6533094" cy="508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478151"/>
            <a:ext cx="3450590" cy="72072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774700" algn="l"/>
              </a:tabLst>
            </a:pP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10.2	Dynamic Host  Configuration Protocol</a:t>
            </a:r>
            <a:r>
              <a:rPr dirty="0" sz="2400" spc="3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Stateless </a:t>
            </a:r>
            <a:r>
              <a:rPr dirty="0"/>
              <a:t>Address</a:t>
            </a:r>
            <a:r>
              <a:rPr dirty="0" spc="-300"/>
              <a:t> </a:t>
            </a:r>
            <a:r>
              <a:rPr dirty="0" spc="-5"/>
              <a:t>Autoconfiguration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2619" y="1368044"/>
            <a:ext cx="7828280" cy="90995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2280"/>
              </a:lnSpc>
              <a:spcBef>
                <a:spcPts val="280"/>
              </a:spcBef>
            </a:pPr>
            <a:r>
              <a:rPr dirty="0" sz="2000">
                <a:latin typeface="Arial"/>
                <a:cs typeface="Arial"/>
              </a:rPr>
              <a:t>Stateless Address Autoconfiguration (SLAAC) is a method in which a  device can obtain an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global unicast address without the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services  of a DHCPv6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2100" y="2442972"/>
            <a:ext cx="5568999" cy="3981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7527" y="2438400"/>
            <a:ext cx="5739765" cy="4151629"/>
          </a:xfrm>
          <a:custGeom>
            <a:avLst/>
            <a:gdLst/>
            <a:ahLst/>
            <a:cxnLst/>
            <a:rect l="l" t="t" r="r" b="b"/>
            <a:pathLst>
              <a:path w="5739765" h="4151629">
                <a:moveTo>
                  <a:pt x="0" y="4151376"/>
                </a:moveTo>
                <a:lnTo>
                  <a:pt x="5739384" y="4151376"/>
                </a:lnTo>
                <a:lnTo>
                  <a:pt x="5739384" y="0"/>
                </a:lnTo>
                <a:lnTo>
                  <a:pt x="0" y="0"/>
                </a:lnTo>
                <a:lnTo>
                  <a:pt x="0" y="4151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34601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SLAAC</a:t>
            </a:r>
            <a:r>
              <a:rPr dirty="0" spc="-85"/>
              <a:t> </a:t>
            </a:r>
            <a:r>
              <a:rPr dirty="0"/>
              <a:t>Operation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71244" y="1368552"/>
            <a:ext cx="5561308" cy="497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6672" y="1363980"/>
            <a:ext cx="5582920" cy="4985385"/>
          </a:xfrm>
          <a:custGeom>
            <a:avLst/>
            <a:gdLst/>
            <a:ahLst/>
            <a:cxnLst/>
            <a:rect l="l" t="t" r="r" b="b"/>
            <a:pathLst>
              <a:path w="5582920" h="4985385">
                <a:moveTo>
                  <a:pt x="0" y="4985004"/>
                </a:moveTo>
                <a:lnTo>
                  <a:pt x="5582411" y="4985004"/>
                </a:lnTo>
                <a:lnTo>
                  <a:pt x="5582411" y="0"/>
                </a:lnTo>
                <a:lnTo>
                  <a:pt x="0" y="0"/>
                </a:lnTo>
                <a:lnTo>
                  <a:pt x="0" y="49850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39789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SLAAC and</a:t>
            </a:r>
            <a:r>
              <a:rPr dirty="0" spc="-95"/>
              <a:t> </a:t>
            </a:r>
            <a:r>
              <a:rPr dirty="0"/>
              <a:t>DHCPv6</a:t>
            </a:r>
          </a:p>
        </p:txBody>
      </p:sp>
      <p:sp>
        <p:nvSpPr>
          <p:cNvPr id="4" name="object 4"/>
          <p:cNvSpPr/>
          <p:nvPr/>
        </p:nvSpPr>
        <p:spPr>
          <a:xfrm>
            <a:off x="1263453" y="1540856"/>
            <a:ext cx="6554278" cy="472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8239" y="1335024"/>
            <a:ext cx="6677025" cy="4965700"/>
          </a:xfrm>
          <a:custGeom>
            <a:avLst/>
            <a:gdLst/>
            <a:ahLst/>
            <a:cxnLst/>
            <a:rect l="l" t="t" r="r" b="b"/>
            <a:pathLst>
              <a:path w="6677025" h="4965700">
                <a:moveTo>
                  <a:pt x="0" y="4965192"/>
                </a:moveTo>
                <a:lnTo>
                  <a:pt x="6676644" y="4965192"/>
                </a:lnTo>
                <a:lnTo>
                  <a:pt x="6676644" y="0"/>
                </a:lnTo>
                <a:lnTo>
                  <a:pt x="0" y="0"/>
                </a:lnTo>
                <a:lnTo>
                  <a:pt x="0" y="49651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20" y="778509"/>
            <a:ext cx="21240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dirty="0" spc="-110"/>
              <a:t> </a:t>
            </a:r>
            <a:r>
              <a:rPr dirty="0"/>
              <a:t>10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270" y="1470634"/>
            <a:ext cx="5161280" cy="179451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lvl="1" marL="647065" indent="-63436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dirty="0" sz="2000"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lvl="1" marL="647065" indent="-63436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dirty="0" sz="2000">
                <a:latin typeface="Arial"/>
                <a:cs typeface="Arial"/>
              </a:rPr>
              <a:t>Dynamic Host Configuration Protocol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v4</a:t>
            </a:r>
            <a:endParaRPr sz="2000">
              <a:latin typeface="Arial"/>
              <a:cs typeface="Arial"/>
            </a:endParaRPr>
          </a:p>
          <a:p>
            <a:pPr lvl="1" marL="647065" indent="-6343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dirty="0" sz="2000">
                <a:latin typeface="Arial"/>
                <a:cs typeface="Arial"/>
              </a:rPr>
              <a:t>Dynamic Host Configuration Protocol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v6</a:t>
            </a:r>
            <a:endParaRPr sz="2000">
              <a:latin typeface="Arial"/>
              <a:cs typeface="Arial"/>
            </a:endParaRPr>
          </a:p>
          <a:p>
            <a:pPr lvl="1" marL="647065" indent="-6343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dirty="0" sz="200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28505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SLAAC</a:t>
            </a:r>
            <a:r>
              <a:rPr dirty="0" spc="-75"/>
              <a:t> </a:t>
            </a:r>
            <a:r>
              <a:rPr dirty="0"/>
              <a:t>Option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7103" y="2524895"/>
            <a:ext cx="7461606" cy="338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7783" y="2055876"/>
            <a:ext cx="8010525" cy="3994785"/>
          </a:xfrm>
          <a:custGeom>
            <a:avLst/>
            <a:gdLst/>
            <a:ahLst/>
            <a:cxnLst/>
            <a:rect l="l" t="t" r="r" b="b"/>
            <a:pathLst>
              <a:path w="8010525" h="3994785">
                <a:moveTo>
                  <a:pt x="0" y="3994404"/>
                </a:moveTo>
                <a:lnTo>
                  <a:pt x="8010144" y="3994404"/>
                </a:lnTo>
                <a:lnTo>
                  <a:pt x="8010144" y="0"/>
                </a:lnTo>
                <a:lnTo>
                  <a:pt x="0" y="0"/>
                </a:lnTo>
                <a:lnTo>
                  <a:pt x="0" y="39944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7844" y="2148839"/>
            <a:ext cx="7336535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44970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Stateless </a:t>
            </a:r>
            <a:r>
              <a:rPr dirty="0"/>
              <a:t>DHCP</a:t>
            </a:r>
            <a:r>
              <a:rPr dirty="0" spc="-65"/>
              <a:t> </a:t>
            </a:r>
            <a:r>
              <a:rPr dirty="0"/>
              <a:t>Option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17217" y="1590958"/>
            <a:ext cx="6611472" cy="4283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1386839"/>
            <a:ext cx="6926580" cy="4772025"/>
          </a:xfrm>
          <a:custGeom>
            <a:avLst/>
            <a:gdLst/>
            <a:ahLst/>
            <a:cxnLst/>
            <a:rect l="l" t="t" r="r" b="b"/>
            <a:pathLst>
              <a:path w="6926580" h="4772025">
                <a:moveTo>
                  <a:pt x="0" y="4771644"/>
                </a:moveTo>
                <a:lnTo>
                  <a:pt x="6926580" y="4771644"/>
                </a:lnTo>
                <a:lnTo>
                  <a:pt x="6926580" y="0"/>
                </a:lnTo>
                <a:lnTo>
                  <a:pt x="0" y="0"/>
                </a:lnTo>
                <a:lnTo>
                  <a:pt x="0" y="47716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4644" y="1421891"/>
            <a:ext cx="4803648" cy="352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42024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Stateful DHCP</a:t>
            </a:r>
            <a:r>
              <a:rPr dirty="0" spc="-105"/>
              <a:t> </a:t>
            </a:r>
            <a:r>
              <a:rPr dirty="0"/>
              <a:t>Option</a:t>
            </a:r>
          </a:p>
        </p:txBody>
      </p:sp>
      <p:sp>
        <p:nvSpPr>
          <p:cNvPr id="4" name="object 4"/>
          <p:cNvSpPr/>
          <p:nvPr/>
        </p:nvSpPr>
        <p:spPr>
          <a:xfrm>
            <a:off x="1137663" y="1638763"/>
            <a:ext cx="6935112" cy="4422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9827" y="1424939"/>
            <a:ext cx="7516495" cy="4640580"/>
          </a:xfrm>
          <a:custGeom>
            <a:avLst/>
            <a:gdLst/>
            <a:ahLst/>
            <a:cxnLst/>
            <a:rect l="l" t="t" r="r" b="b"/>
            <a:pathLst>
              <a:path w="7516495" h="4640580">
                <a:moveTo>
                  <a:pt x="0" y="4640580"/>
                </a:moveTo>
                <a:lnTo>
                  <a:pt x="7516368" y="4640580"/>
                </a:lnTo>
                <a:lnTo>
                  <a:pt x="7516368" y="0"/>
                </a:lnTo>
                <a:lnTo>
                  <a:pt x="0" y="0"/>
                </a:lnTo>
                <a:lnTo>
                  <a:pt x="0" y="46405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8648" y="1450847"/>
            <a:ext cx="3168396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241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SLAAC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38893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DHCPv6</a:t>
            </a:r>
            <a:r>
              <a:rPr dirty="0" spc="-90"/>
              <a:t> </a:t>
            </a:r>
            <a:r>
              <a:rPr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722120" y="1472183"/>
            <a:ext cx="5676900" cy="485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62153"/>
            <a:ext cx="198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Stateless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681608"/>
            <a:ext cx="6880859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Configuring a </a:t>
            </a:r>
            <a:r>
              <a:rPr dirty="0" spc="-5"/>
              <a:t>Router </a:t>
            </a:r>
            <a:r>
              <a:rPr dirty="0"/>
              <a:t>as a</a:t>
            </a:r>
            <a:r>
              <a:rPr dirty="0" spc="-110"/>
              <a:t> </a:t>
            </a:r>
            <a:r>
              <a:rPr dirty="0" spc="-5"/>
              <a:t>Stateless  </a:t>
            </a:r>
            <a:r>
              <a:rPr dirty="0"/>
              <a:t>DHCPv6</a:t>
            </a:r>
            <a:r>
              <a:rPr dirty="0" spc="-25"/>
              <a:t> </a:t>
            </a:r>
            <a:r>
              <a:rPr dirty="0"/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1278636" y="2047390"/>
            <a:ext cx="6650735" cy="3954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4063" y="1668779"/>
            <a:ext cx="6659880" cy="4337685"/>
          </a:xfrm>
          <a:custGeom>
            <a:avLst/>
            <a:gdLst/>
            <a:ahLst/>
            <a:cxnLst/>
            <a:rect l="l" t="t" r="r" b="b"/>
            <a:pathLst>
              <a:path w="6659880" h="4337685">
                <a:moveTo>
                  <a:pt x="0" y="4337304"/>
                </a:moveTo>
                <a:lnTo>
                  <a:pt x="6659880" y="4337304"/>
                </a:lnTo>
                <a:lnTo>
                  <a:pt x="6659880" y="0"/>
                </a:lnTo>
                <a:lnTo>
                  <a:pt x="0" y="0"/>
                </a:lnTo>
                <a:lnTo>
                  <a:pt x="0" y="43373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397002"/>
            <a:ext cx="198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Stateless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616712"/>
            <a:ext cx="6880859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Configuring a </a:t>
            </a:r>
            <a:r>
              <a:rPr dirty="0" spc="-5"/>
              <a:t>Router </a:t>
            </a:r>
            <a:r>
              <a:rPr dirty="0"/>
              <a:t>as a</a:t>
            </a:r>
            <a:r>
              <a:rPr dirty="0" spc="-110"/>
              <a:t> </a:t>
            </a:r>
            <a:r>
              <a:rPr dirty="0" spc="-5"/>
              <a:t>Stateless  </a:t>
            </a:r>
            <a:r>
              <a:rPr dirty="0"/>
              <a:t>DHCPv6</a:t>
            </a:r>
            <a:r>
              <a:rPr dirty="0" spc="-25"/>
              <a:t> </a:t>
            </a:r>
            <a:r>
              <a:rPr dirty="0"/>
              <a:t>Client</a:t>
            </a:r>
          </a:p>
        </p:txBody>
      </p:sp>
      <p:sp>
        <p:nvSpPr>
          <p:cNvPr id="4" name="object 4"/>
          <p:cNvSpPr/>
          <p:nvPr/>
        </p:nvSpPr>
        <p:spPr>
          <a:xfrm>
            <a:off x="961163" y="2165598"/>
            <a:ext cx="7137743" cy="352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9995" y="1722120"/>
            <a:ext cx="7458709" cy="4058920"/>
          </a:xfrm>
          <a:custGeom>
            <a:avLst/>
            <a:gdLst/>
            <a:ahLst/>
            <a:cxnLst/>
            <a:rect l="l" t="t" r="r" b="b"/>
            <a:pathLst>
              <a:path w="7458709" h="4058920">
                <a:moveTo>
                  <a:pt x="0" y="4058411"/>
                </a:moveTo>
                <a:lnTo>
                  <a:pt x="7458456" y="4058411"/>
                </a:lnTo>
                <a:lnTo>
                  <a:pt x="7458456" y="0"/>
                </a:lnTo>
                <a:lnTo>
                  <a:pt x="0" y="0"/>
                </a:lnTo>
                <a:lnTo>
                  <a:pt x="0" y="40584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9404" y="3454908"/>
            <a:ext cx="4994148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749046"/>
            <a:ext cx="198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Stateless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968501"/>
            <a:ext cx="53740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</a:t>
            </a:r>
            <a:r>
              <a:rPr dirty="0" spc="-5"/>
              <a:t>Stateless</a:t>
            </a:r>
            <a:r>
              <a:rPr dirty="0" spc="-105"/>
              <a:t> </a:t>
            </a:r>
            <a:r>
              <a:rPr dirty="0"/>
              <a:t>DHCPv6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5149482"/>
            <a:ext cx="7171055" cy="131508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Arial"/>
                <a:cs typeface="Arial"/>
              </a:rPr>
              <a:t>Verify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stateless DHCP client using the following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commands: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93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b="1">
                <a:latin typeface="Courier New"/>
                <a:cs typeface="Courier New"/>
              </a:rPr>
              <a:t>show IPv6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interface</a:t>
            </a:r>
            <a:endParaRPr sz="2000">
              <a:latin typeface="Courier New"/>
              <a:cs typeface="Courier New"/>
            </a:endParaRPr>
          </a:p>
          <a:p>
            <a:pPr marL="248920" indent="-23622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 b="1">
                <a:latin typeface="Courier New"/>
                <a:cs typeface="Courier New"/>
              </a:rPr>
              <a:t>debug ipv6 dhcp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detail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0165" y="2007971"/>
            <a:ext cx="6133085" cy="303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0891" y="1626107"/>
            <a:ext cx="6410325" cy="3489960"/>
          </a:xfrm>
          <a:custGeom>
            <a:avLst/>
            <a:gdLst/>
            <a:ahLst/>
            <a:cxnLst/>
            <a:rect l="l" t="t" r="r" b="b"/>
            <a:pathLst>
              <a:path w="6410325" h="3489960">
                <a:moveTo>
                  <a:pt x="0" y="3489960"/>
                </a:moveTo>
                <a:lnTo>
                  <a:pt x="6409944" y="3489960"/>
                </a:lnTo>
                <a:lnTo>
                  <a:pt x="6409944" y="0"/>
                </a:lnTo>
                <a:lnTo>
                  <a:pt x="0" y="0"/>
                </a:lnTo>
                <a:lnTo>
                  <a:pt x="0" y="34899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9180" y="3447288"/>
            <a:ext cx="6284976" cy="1629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5288" y="2974848"/>
            <a:ext cx="3483864" cy="333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942" y="399415"/>
            <a:ext cx="1826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Stateful</a:t>
            </a:r>
            <a:r>
              <a:rPr dirty="0" sz="1800" spc="-6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42" y="627710"/>
            <a:ext cx="7289165" cy="83629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5"/>
              <a:t>Configuring a Router as a </a:t>
            </a:r>
            <a:r>
              <a:rPr dirty="0" sz="2800"/>
              <a:t>Stateful </a:t>
            </a:r>
            <a:r>
              <a:rPr dirty="0" sz="2800" spc="-5"/>
              <a:t>DHCPv6  </a:t>
            </a:r>
            <a:r>
              <a:rPr dirty="0" sz="2800"/>
              <a:t>Server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04126" y="1799798"/>
            <a:ext cx="6820674" cy="4347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8032" y="1632204"/>
            <a:ext cx="6911340" cy="4601210"/>
          </a:xfrm>
          <a:custGeom>
            <a:avLst/>
            <a:gdLst/>
            <a:ahLst/>
            <a:cxnLst/>
            <a:rect l="l" t="t" r="r" b="b"/>
            <a:pathLst>
              <a:path w="6911340" h="4601210">
                <a:moveTo>
                  <a:pt x="0" y="4600956"/>
                </a:moveTo>
                <a:lnTo>
                  <a:pt x="6911340" y="4600956"/>
                </a:lnTo>
                <a:lnTo>
                  <a:pt x="6911340" y="0"/>
                </a:lnTo>
                <a:lnTo>
                  <a:pt x="0" y="0"/>
                </a:lnTo>
                <a:lnTo>
                  <a:pt x="0" y="46009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4223" y="2830067"/>
            <a:ext cx="3948683" cy="20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16" y="644093"/>
            <a:ext cx="18230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Stateful</a:t>
            </a:r>
            <a:r>
              <a:rPr dirty="0" sz="1800" spc="-6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616" y="864234"/>
            <a:ext cx="50819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Stateful</a:t>
            </a:r>
            <a:r>
              <a:rPr dirty="0" spc="-125"/>
              <a:t> </a:t>
            </a:r>
            <a:r>
              <a:rPr dirty="0"/>
              <a:t>DHCPv6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989" y="1494256"/>
            <a:ext cx="7602855" cy="205613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07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dirty="0" sz="2000">
                <a:latin typeface="Arial"/>
                <a:cs typeface="Arial"/>
              </a:rPr>
              <a:t>Verify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stateful DHCPv6 server using the following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commands: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969"/>
              </a:spcBef>
            </a:pPr>
            <a:r>
              <a:rPr dirty="0" sz="2000" spc="-5" b="1">
                <a:latin typeface="Courier New"/>
                <a:cs typeface="Courier New"/>
              </a:rPr>
              <a:t>show ipv6 dhcp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pool</a:t>
            </a:r>
            <a:endParaRPr sz="200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1045"/>
              </a:spcBef>
            </a:pPr>
            <a:r>
              <a:rPr dirty="0" sz="2000" b="1">
                <a:latin typeface="Courier New"/>
                <a:cs typeface="Courier New"/>
              </a:rPr>
              <a:t>show ipv6 dhcp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binding</a:t>
            </a:r>
            <a:endParaRPr sz="2000">
              <a:latin typeface="Courier New"/>
              <a:cs typeface="Courier New"/>
            </a:endParaRPr>
          </a:p>
          <a:p>
            <a:pPr marL="248920" marR="1064895" indent="-236220">
              <a:lnSpc>
                <a:spcPts val="228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  <a:tab pos="1022985" algn="l"/>
              </a:tabLst>
            </a:pPr>
            <a:r>
              <a:rPr dirty="0" sz="2000" spc="-20">
                <a:latin typeface="Arial"/>
                <a:cs typeface="Arial"/>
              </a:rPr>
              <a:t>Verify	</a:t>
            </a:r>
            <a:r>
              <a:rPr dirty="0" sz="2000">
                <a:latin typeface="Arial"/>
                <a:cs typeface="Arial"/>
              </a:rPr>
              <a:t>the stateful DHCPv6 client using the </a:t>
            </a:r>
            <a:r>
              <a:rPr dirty="0" sz="2000" spc="-5" b="1">
                <a:latin typeface="Courier New"/>
                <a:cs typeface="Courier New"/>
              </a:rPr>
              <a:t>show</a:t>
            </a:r>
            <a:r>
              <a:rPr dirty="0" sz="2000" spc="-114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ipv6  interface</a:t>
            </a:r>
            <a:r>
              <a:rPr dirty="0" sz="2000" spc="-660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9534" y="3730752"/>
            <a:ext cx="3885441" cy="2622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9823" y="1533144"/>
            <a:ext cx="5341620" cy="5078095"/>
          </a:xfrm>
          <a:custGeom>
            <a:avLst/>
            <a:gdLst/>
            <a:ahLst/>
            <a:cxnLst/>
            <a:rect l="l" t="t" r="r" b="b"/>
            <a:pathLst>
              <a:path w="5341620" h="5078095">
                <a:moveTo>
                  <a:pt x="0" y="5077968"/>
                </a:moveTo>
                <a:lnTo>
                  <a:pt x="5341620" y="5077968"/>
                </a:lnTo>
                <a:lnTo>
                  <a:pt x="534162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247" y="402716"/>
            <a:ext cx="1823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Stateful</a:t>
            </a:r>
            <a:r>
              <a:rPr dirty="0" sz="1800" spc="-5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9247" y="631698"/>
            <a:ext cx="727710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/>
              <a:t>Configuring a Router as a Stateful </a:t>
            </a:r>
            <a:r>
              <a:rPr dirty="0" sz="2800" spc="-10"/>
              <a:t>DHCPv6  </a:t>
            </a:r>
            <a:r>
              <a:rPr dirty="0" sz="2800" spc="-5"/>
              <a:t>Relay</a:t>
            </a:r>
            <a:r>
              <a:rPr dirty="0" sz="2800" spc="10"/>
              <a:t> </a:t>
            </a:r>
            <a:r>
              <a:rPr dirty="0" sz="2800" spc="-5"/>
              <a:t>Agent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09800" y="5202935"/>
            <a:ext cx="4524756" cy="1365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78792" y="1692777"/>
            <a:ext cx="4141409" cy="341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26692" y="1597152"/>
            <a:ext cx="2220468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0" y="793241"/>
            <a:ext cx="4425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dirty="0" spc="-5"/>
              <a:t>10:</a:t>
            </a:r>
            <a:r>
              <a:rPr dirty="0" spc="-75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308" y="1628901"/>
            <a:ext cx="7785100" cy="4584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Describe the operation of DHCPv4 in a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small-to-medium-sized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a router as a DHCPv4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a router as a DHCPv4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Troubleshoot a DHCP configuration for </a:t>
            </a:r>
            <a:r>
              <a:rPr dirty="0" sz="2000" spc="-5">
                <a:latin typeface="Arial"/>
                <a:cs typeface="Arial"/>
              </a:rPr>
              <a:t>IPv4 in </a:t>
            </a:r>
            <a:r>
              <a:rPr dirty="0" sz="2000">
                <a:latin typeface="Arial"/>
                <a:cs typeface="Arial"/>
              </a:rPr>
              <a:t>a switched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Explain the operation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DHCPv6.</a:t>
            </a:r>
            <a:endParaRPr sz="2000">
              <a:latin typeface="Arial"/>
              <a:cs typeface="Arial"/>
            </a:endParaRPr>
          </a:p>
          <a:p>
            <a:pPr marL="248920" marR="87630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a stateless DHCPv6 for a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small-to-medium-sized  business.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a stateful DHCPv6 for a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small-to-medium-sized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business.</a:t>
            </a:r>
            <a:endParaRPr sz="2000">
              <a:latin typeface="Arial"/>
              <a:cs typeface="Arial"/>
            </a:endParaRPr>
          </a:p>
          <a:p>
            <a:pPr marL="248920" marR="1036319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Troubleshoot a DHCP configuration for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in a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switched  network.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78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Troubleshooting</a:t>
            </a:r>
            <a:r>
              <a:rPr dirty="0" sz="1800" spc="-10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4488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Troubleshooting</a:t>
            </a:r>
            <a:r>
              <a:rPr dirty="0" spc="-75"/>
              <a:t> </a:t>
            </a:r>
            <a:r>
              <a:rPr dirty="0" spc="-5"/>
              <a:t>Tasks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829807"/>
            <a:ext cx="7965203" cy="176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718769"/>
            <a:ext cx="2787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Troubleshooting</a:t>
            </a:r>
            <a:r>
              <a:rPr dirty="0" sz="1800" spc="-8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948054"/>
            <a:ext cx="73526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Verifying </a:t>
            </a:r>
            <a:r>
              <a:rPr dirty="0" sz="2800" spc="-5"/>
              <a:t>the Router </a:t>
            </a:r>
            <a:r>
              <a:rPr dirty="0" sz="2800" spc="-10"/>
              <a:t>DHCPv6</a:t>
            </a:r>
            <a:r>
              <a:rPr dirty="0" sz="2800" spc="130"/>
              <a:t> </a:t>
            </a:r>
            <a:r>
              <a:rPr dirty="0" sz="2800" spc="-5"/>
              <a:t>Configuration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623060" y="1688592"/>
            <a:ext cx="5644895" cy="461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78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Troubleshooting</a:t>
            </a:r>
            <a:r>
              <a:rPr dirty="0" sz="1800" spc="-10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dirty="0" spc="-110"/>
              <a:t> </a:t>
            </a:r>
            <a:r>
              <a:rPr dirty="0"/>
              <a:t>DHCPv6</a:t>
            </a:r>
          </a:p>
        </p:txBody>
      </p:sp>
      <p:sp>
        <p:nvSpPr>
          <p:cNvPr id="4" name="object 4"/>
          <p:cNvSpPr/>
          <p:nvPr/>
        </p:nvSpPr>
        <p:spPr>
          <a:xfrm>
            <a:off x="1199388" y="1568224"/>
            <a:ext cx="7150581" cy="443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565272"/>
            <a:ext cx="209168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700" algn="l"/>
              </a:tabLst>
            </a:pP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10.3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 b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umm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678" y="551433"/>
            <a:ext cx="42240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dirty="0" spc="-5"/>
              <a:t>10:</a:t>
            </a:r>
            <a:r>
              <a:rPr dirty="0" spc="-11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897" y="1282064"/>
            <a:ext cx="7880984" cy="4294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8920" marR="508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All nodes on a network require a unique IP address to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communicate  with </a:t>
            </a:r>
            <a:r>
              <a:rPr dirty="0" sz="2000" spc="-5">
                <a:latin typeface="Arial"/>
                <a:cs typeface="Arial"/>
              </a:rPr>
              <a:t>other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devices.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DHCPv4 includes three different address allocation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methods:</a:t>
            </a:r>
            <a:endParaRPr sz="2000">
              <a:latin typeface="Arial"/>
              <a:cs typeface="Arial"/>
            </a:endParaRPr>
          </a:p>
          <a:p>
            <a:pPr marL="469900" marR="4861560">
              <a:lnSpc>
                <a:spcPct val="145000"/>
              </a:lnSpc>
            </a:pPr>
            <a:r>
              <a:rPr dirty="0" sz="2000" b="1">
                <a:latin typeface="Arial"/>
                <a:cs typeface="Arial"/>
              </a:rPr>
              <a:t>Manual Allocation  Automatic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Allocation  </a:t>
            </a:r>
            <a:r>
              <a:rPr dirty="0" sz="2000" spc="-5" b="1">
                <a:latin typeface="Arial"/>
                <a:cs typeface="Arial"/>
              </a:rPr>
              <a:t>Dynamic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Allocation</a:t>
            </a:r>
            <a:endParaRPr sz="2000">
              <a:latin typeface="Arial"/>
              <a:cs typeface="Arial"/>
            </a:endParaRPr>
          </a:p>
          <a:p>
            <a:pPr marL="248920" marR="33274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There are two methods available for the dynamic configuration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global unicast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addresses:</a:t>
            </a:r>
            <a:endParaRPr sz="2000">
              <a:latin typeface="Arial"/>
              <a:cs typeface="Arial"/>
            </a:endParaRPr>
          </a:p>
          <a:p>
            <a:pPr marL="469900" marR="786130">
              <a:lnSpc>
                <a:spcPts val="3479"/>
              </a:lnSpc>
              <a:spcBef>
                <a:spcPts val="245"/>
              </a:spcBef>
            </a:pPr>
            <a:r>
              <a:rPr dirty="0" sz="2000" b="1">
                <a:latin typeface="Arial"/>
                <a:cs typeface="Arial"/>
              </a:rPr>
              <a:t>Stateless Address Autoconfiguration (SLAAC)  </a:t>
            </a:r>
            <a:r>
              <a:rPr dirty="0" sz="2000" spc="-5" b="1">
                <a:latin typeface="Arial"/>
                <a:cs typeface="Arial"/>
              </a:rPr>
              <a:t>Dynamic </a:t>
            </a:r>
            <a:r>
              <a:rPr dirty="0" sz="2000" b="1">
                <a:latin typeface="Arial"/>
                <a:cs typeface="Arial"/>
              </a:rPr>
              <a:t>Host Configuration Protocol for </a:t>
            </a:r>
            <a:r>
              <a:rPr dirty="0" sz="2000" spc="-10" b="1">
                <a:latin typeface="Arial"/>
                <a:cs typeface="Arial"/>
              </a:rPr>
              <a:t>IPv6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(Stateful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ts val="1985"/>
              </a:lnSpc>
            </a:pPr>
            <a:r>
              <a:rPr dirty="0" sz="2000" spc="-5" b="1">
                <a:latin typeface="Arial"/>
                <a:cs typeface="Arial"/>
              </a:rPr>
              <a:t>DHCPv6)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678" y="746887"/>
            <a:ext cx="55784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dirty="0" spc="-5"/>
              <a:t>10: </a:t>
            </a:r>
            <a:r>
              <a:rPr dirty="0"/>
              <a:t>Summary</a:t>
            </a:r>
            <a:r>
              <a:rPr dirty="0" spc="-11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897" y="1350086"/>
            <a:ext cx="7296784" cy="2831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The same tasks are involved when troubleshooting DHCPv4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DHCPv6:</a:t>
            </a:r>
            <a:endParaRPr sz="2000">
              <a:latin typeface="Arial"/>
              <a:cs typeface="Arial"/>
            </a:endParaRPr>
          </a:p>
          <a:p>
            <a:pPr marL="474345" indent="-34290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dirty="0" sz="2000">
                <a:latin typeface="Arial"/>
                <a:cs typeface="Arial"/>
              </a:rPr>
              <a:t>Resolve address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conflicts.</a:t>
            </a:r>
            <a:endParaRPr sz="2000">
              <a:latin typeface="Arial"/>
              <a:cs typeface="Arial"/>
            </a:endParaRPr>
          </a:p>
          <a:p>
            <a:pPr marL="474345" indent="-34290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dirty="0" sz="2000">
                <a:latin typeface="Arial"/>
                <a:cs typeface="Arial"/>
              </a:rPr>
              <a:t>Verify physical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connectivity.</a:t>
            </a:r>
            <a:endParaRPr sz="2000">
              <a:latin typeface="Arial"/>
              <a:cs typeface="Arial"/>
            </a:endParaRPr>
          </a:p>
          <a:p>
            <a:pPr marL="474345" indent="-34290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dirty="0" sz="2000">
                <a:latin typeface="Arial"/>
                <a:cs typeface="Arial"/>
              </a:rPr>
              <a:t>Test connectivity using a </a:t>
            </a:r>
            <a:r>
              <a:rPr dirty="0" sz="2000" spc="-5">
                <a:latin typeface="Arial"/>
                <a:cs typeface="Arial"/>
              </a:rPr>
              <a:t>static </a:t>
            </a:r>
            <a:r>
              <a:rPr dirty="0" sz="2000">
                <a:latin typeface="Arial"/>
                <a:cs typeface="Arial"/>
              </a:rPr>
              <a:t>IP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  <a:p>
            <a:pPr marL="474345" indent="-34290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dirty="0" sz="2000">
                <a:latin typeface="Arial"/>
                <a:cs typeface="Arial"/>
              </a:rPr>
              <a:t>Verify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switch port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configuration.</a:t>
            </a:r>
            <a:endParaRPr sz="2000">
              <a:latin typeface="Arial"/>
              <a:cs typeface="Arial"/>
            </a:endParaRPr>
          </a:p>
          <a:p>
            <a:pPr marL="474345" indent="-34290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dirty="0" sz="2000">
                <a:latin typeface="Arial"/>
                <a:cs typeface="Arial"/>
              </a:rPr>
              <a:t>Test the operation on the same subnet or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467102"/>
            <a:ext cx="3450590" cy="72072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774700" algn="l"/>
              </a:tabLst>
            </a:pP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10.1	Dynamic Host  Configuration Protocol</a:t>
            </a:r>
            <a:r>
              <a:rPr dirty="0" sz="2400" spc="3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v4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3975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Introducing</a:t>
            </a:r>
            <a:r>
              <a:rPr dirty="0" spc="-114"/>
              <a:t> </a:t>
            </a:r>
            <a:r>
              <a:rPr dirty="0"/>
              <a:t>DHCPv4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DHCPv4 uses three different address allocation</a:t>
            </a:r>
            <a:r>
              <a:rPr dirty="0" spc="-135"/>
              <a:t> </a:t>
            </a:r>
            <a:r>
              <a:rPr dirty="0"/>
              <a:t>methods:</a:t>
            </a:r>
          </a:p>
          <a:p>
            <a:pPr marL="248920" marR="62865" indent="-236220">
              <a:lnSpc>
                <a:spcPct val="10000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b="1">
                <a:latin typeface="Arial"/>
                <a:cs typeface="Arial"/>
              </a:rPr>
              <a:t>Manual Allocation </a:t>
            </a:r>
            <a:r>
              <a:rPr dirty="0"/>
              <a:t>– The administrator assigns a pre-allocated</a:t>
            </a:r>
            <a:r>
              <a:rPr dirty="0" spc="-175"/>
              <a:t> </a:t>
            </a:r>
            <a:r>
              <a:rPr dirty="0" spc="-5"/>
              <a:t>IPv4  </a:t>
            </a:r>
            <a:r>
              <a:rPr dirty="0"/>
              <a:t>address to the client, and DHCPv4 communicates only </a:t>
            </a:r>
            <a:r>
              <a:rPr dirty="0" spc="-5"/>
              <a:t>the IPv4  </a:t>
            </a:r>
            <a:r>
              <a:rPr dirty="0"/>
              <a:t>address to the</a:t>
            </a:r>
            <a:r>
              <a:rPr dirty="0" spc="-80"/>
              <a:t> </a:t>
            </a:r>
            <a:r>
              <a:rPr dirty="0"/>
              <a:t>device.</a:t>
            </a:r>
          </a:p>
          <a:p>
            <a:pPr algn="just" marL="248920" marR="5080" indent="-236220">
              <a:lnSpc>
                <a:spcPct val="10000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b="1">
                <a:latin typeface="Arial"/>
                <a:cs typeface="Arial"/>
              </a:rPr>
              <a:t>Automatic Allocation </a:t>
            </a:r>
            <a:r>
              <a:rPr dirty="0"/>
              <a:t>– DHCPv4 automatically assigns a </a:t>
            </a:r>
            <a:r>
              <a:rPr dirty="0" spc="-5"/>
              <a:t>static</a:t>
            </a:r>
            <a:r>
              <a:rPr dirty="0" spc="-125"/>
              <a:t> </a:t>
            </a:r>
            <a:r>
              <a:rPr dirty="0" spc="-5"/>
              <a:t>IPv4  </a:t>
            </a:r>
            <a:r>
              <a:rPr dirty="0"/>
              <a:t>address permanently to a device, selecting it from a pool of available  addresses.</a:t>
            </a:r>
          </a:p>
          <a:p>
            <a:pPr marL="248920" marR="48260" indent="-236220">
              <a:lnSpc>
                <a:spcPct val="100000"/>
              </a:lnSpc>
              <a:spcBef>
                <a:spcPts val="12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pc="-5" b="1">
                <a:latin typeface="Arial"/>
                <a:cs typeface="Arial"/>
              </a:rPr>
              <a:t>Dynamic </a:t>
            </a:r>
            <a:r>
              <a:rPr dirty="0" b="1">
                <a:latin typeface="Arial"/>
                <a:cs typeface="Arial"/>
              </a:rPr>
              <a:t>Allocation </a:t>
            </a:r>
            <a:r>
              <a:rPr dirty="0"/>
              <a:t>– DHCPv4 dynamically assigns, or leases, an  </a:t>
            </a:r>
            <a:r>
              <a:rPr dirty="0" spc="-5"/>
              <a:t>IPv4 </a:t>
            </a:r>
            <a:r>
              <a:rPr dirty="0"/>
              <a:t>address from a pool of addresses for a limited period of </a:t>
            </a:r>
            <a:r>
              <a:rPr dirty="0" spc="-5"/>
              <a:t>time  </a:t>
            </a:r>
            <a:r>
              <a:rPr dirty="0"/>
              <a:t>chosen by the server, or until the client no longer needs the</a:t>
            </a:r>
            <a:r>
              <a:rPr dirty="0" spc="-210"/>
              <a:t> </a:t>
            </a:r>
            <a:r>
              <a:rPr dirty="0"/>
              <a:t>address.  This method is the most commonly</a:t>
            </a:r>
            <a:r>
              <a:rPr dirty="0" spc="-130"/>
              <a:t> </a:t>
            </a:r>
            <a:r>
              <a:rPr dirty="0"/>
              <a:t>used.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36626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DHCPv4</a:t>
            </a:r>
            <a:r>
              <a:rPr dirty="0" spc="-95"/>
              <a:t> </a:t>
            </a:r>
            <a:r>
              <a:rPr dirty="0"/>
              <a:t>Operation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810511" y="1485900"/>
            <a:ext cx="5714999" cy="511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5939" y="1481327"/>
            <a:ext cx="5724525" cy="5125720"/>
          </a:xfrm>
          <a:custGeom>
            <a:avLst/>
            <a:gdLst/>
            <a:ahLst/>
            <a:cxnLst/>
            <a:rect l="l" t="t" r="r" b="b"/>
            <a:pathLst>
              <a:path w="5724525" h="5125720">
                <a:moveTo>
                  <a:pt x="0" y="5125212"/>
                </a:moveTo>
                <a:lnTo>
                  <a:pt x="5724144" y="5125212"/>
                </a:lnTo>
                <a:lnTo>
                  <a:pt x="5724144" y="0"/>
                </a:lnTo>
                <a:lnTo>
                  <a:pt x="0" y="0"/>
                </a:lnTo>
                <a:lnTo>
                  <a:pt x="0" y="5125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4946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DHCPv4 </a:t>
            </a:r>
            <a:r>
              <a:rPr dirty="0" spc="-5"/>
              <a:t>Message</a:t>
            </a:r>
            <a:r>
              <a:rPr dirty="0" spc="-105"/>
              <a:t> </a:t>
            </a:r>
            <a:r>
              <a:rPr dirty="0"/>
              <a:t>Format</a:t>
            </a:r>
          </a:p>
        </p:txBody>
      </p:sp>
      <p:sp>
        <p:nvSpPr>
          <p:cNvPr id="4" name="object 4"/>
          <p:cNvSpPr/>
          <p:nvPr/>
        </p:nvSpPr>
        <p:spPr>
          <a:xfrm>
            <a:off x="1629254" y="1378261"/>
            <a:ext cx="5820057" cy="492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57527" y="1328927"/>
            <a:ext cx="5896610" cy="5134610"/>
          </a:xfrm>
          <a:custGeom>
            <a:avLst/>
            <a:gdLst/>
            <a:ahLst/>
            <a:cxnLst/>
            <a:rect l="l" t="t" r="r" b="b"/>
            <a:pathLst>
              <a:path w="5896609" h="5134610">
                <a:moveTo>
                  <a:pt x="0" y="5134356"/>
                </a:moveTo>
                <a:lnTo>
                  <a:pt x="5896356" y="5134356"/>
                </a:lnTo>
                <a:lnTo>
                  <a:pt x="5896356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97204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25499"/>
            <a:ext cx="78155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Format </a:t>
            </a:r>
            <a:r>
              <a:rPr dirty="0" sz="2800" spc="-10"/>
              <a:t>DHCPv4 </a:t>
            </a:r>
            <a:r>
              <a:rPr dirty="0" sz="2800" spc="-5"/>
              <a:t>Discover and </a:t>
            </a:r>
            <a:r>
              <a:rPr dirty="0" sz="2800"/>
              <a:t>Offer</a:t>
            </a:r>
            <a:r>
              <a:rPr dirty="0" sz="2800" spc="110"/>
              <a:t> </a:t>
            </a:r>
            <a:r>
              <a:rPr dirty="0" sz="2800" spc="-5"/>
              <a:t>Messages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790700" y="1391411"/>
            <a:ext cx="55245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6127" y="1386839"/>
            <a:ext cx="5534025" cy="5076825"/>
          </a:xfrm>
          <a:custGeom>
            <a:avLst/>
            <a:gdLst/>
            <a:ahLst/>
            <a:cxnLst/>
            <a:rect l="l" t="t" r="r" b="b"/>
            <a:pathLst>
              <a:path w="5534025" h="5076825">
                <a:moveTo>
                  <a:pt x="0" y="5076444"/>
                </a:moveTo>
                <a:lnTo>
                  <a:pt x="5533644" y="5076444"/>
                </a:lnTo>
                <a:lnTo>
                  <a:pt x="5533644" y="0"/>
                </a:lnTo>
                <a:lnTo>
                  <a:pt x="0" y="0"/>
                </a:lnTo>
                <a:lnTo>
                  <a:pt x="0" y="5076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485902"/>
            <a:ext cx="2069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DHCPv4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05053"/>
            <a:ext cx="57562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a DHCPv4</a:t>
            </a:r>
            <a:r>
              <a:rPr dirty="0" spc="-130"/>
              <a:t> </a:t>
            </a:r>
            <a:r>
              <a:rPr dirty="0" spc="-5"/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722" y="1316482"/>
            <a:ext cx="7989570" cy="2785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 Cisco router running the Cisco IOS software can be configured to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act  as a DHCPv4 server. To set up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DHCP:</a:t>
            </a:r>
            <a:endParaRPr sz="2000">
              <a:latin typeface="Arial"/>
              <a:cs typeface="Arial"/>
            </a:endParaRPr>
          </a:p>
          <a:p>
            <a:pPr marL="807720" indent="-457200">
              <a:lnSpc>
                <a:spcPct val="100000"/>
              </a:lnSpc>
              <a:spcBef>
                <a:spcPts val="835"/>
              </a:spcBef>
              <a:buClr>
                <a:srgbClr val="6F8BA0"/>
              </a:buClr>
              <a:buAutoNum type="arabicPeriod"/>
              <a:tabLst>
                <a:tab pos="807720" algn="l"/>
                <a:tab pos="808355" algn="l"/>
              </a:tabLst>
            </a:pPr>
            <a:r>
              <a:rPr dirty="0" sz="2000">
                <a:latin typeface="Arial"/>
                <a:cs typeface="Arial"/>
              </a:rPr>
              <a:t>Exclude addresses from the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pool.</a:t>
            </a:r>
            <a:endParaRPr sz="2000">
              <a:latin typeface="Arial"/>
              <a:cs typeface="Arial"/>
            </a:endParaRPr>
          </a:p>
          <a:p>
            <a:pPr marL="827405" indent="-476884">
              <a:lnSpc>
                <a:spcPct val="100000"/>
              </a:lnSpc>
              <a:spcBef>
                <a:spcPts val="844"/>
              </a:spcBef>
              <a:buClr>
                <a:srgbClr val="6F8BA0"/>
              </a:buClr>
              <a:buAutoNum type="arabicPeriod"/>
              <a:tabLst>
                <a:tab pos="827405" algn="l"/>
                <a:tab pos="828040" algn="l"/>
              </a:tabLst>
            </a:pPr>
            <a:r>
              <a:rPr dirty="0" sz="2000">
                <a:latin typeface="Arial"/>
                <a:cs typeface="Arial"/>
              </a:rPr>
              <a:t>Set up the DHCP pool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  <a:p>
            <a:pPr marL="807720" marR="132715" indent="-457200">
              <a:lnSpc>
                <a:spcPct val="100000"/>
              </a:lnSpc>
              <a:spcBef>
                <a:spcPts val="840"/>
              </a:spcBef>
              <a:buClr>
                <a:srgbClr val="6F8BA0"/>
              </a:buClr>
              <a:buAutoNum type="arabicPeriod"/>
              <a:tabLst>
                <a:tab pos="807720" algn="l"/>
                <a:tab pos="808355" algn="l"/>
              </a:tabLst>
            </a:pPr>
            <a:r>
              <a:rPr dirty="0" sz="2000">
                <a:latin typeface="Arial"/>
                <a:cs typeface="Arial"/>
              </a:rPr>
              <a:t>Define the range of addresses and subnet mask. </a:t>
            </a:r>
            <a:r>
              <a:rPr dirty="0" sz="2000" spc="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the  </a:t>
            </a:r>
            <a:r>
              <a:rPr dirty="0" sz="2000" spc="-5" b="1">
                <a:latin typeface="Courier New"/>
                <a:cs typeface="Courier New"/>
              </a:rPr>
              <a:t>default-router</a:t>
            </a:r>
            <a:r>
              <a:rPr dirty="0" sz="2000" spc="-780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command for the default gateway. Optional  parameters that can be included in the </a:t>
            </a:r>
            <a:r>
              <a:rPr dirty="0" sz="2000" i="1">
                <a:latin typeface="Arial"/>
                <a:cs typeface="Arial"/>
              </a:rPr>
              <a:t>pool </a:t>
            </a:r>
            <a:r>
              <a:rPr dirty="0" sz="2000">
                <a:latin typeface="Arial"/>
                <a:cs typeface="Arial"/>
              </a:rPr>
              <a:t>– </a:t>
            </a:r>
            <a:r>
              <a:rPr dirty="0" sz="2000" i="1">
                <a:latin typeface="Arial"/>
                <a:cs typeface="Arial"/>
              </a:rPr>
              <a:t>dns server</a:t>
            </a:r>
            <a:r>
              <a:rPr dirty="0" sz="2000">
                <a:latin typeface="Arial"/>
                <a:cs typeface="Arial"/>
              </a:rPr>
              <a:t>,  </a:t>
            </a:r>
            <a:r>
              <a:rPr dirty="0" sz="2000" i="1">
                <a:latin typeface="Arial"/>
                <a:cs typeface="Arial"/>
              </a:rPr>
              <a:t>domain-name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722" y="5919927"/>
            <a:ext cx="6227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To disable DHCP, use the </a:t>
            </a:r>
            <a:r>
              <a:rPr dirty="0" sz="2000" b="1">
                <a:latin typeface="Arial"/>
                <a:cs typeface="Arial"/>
              </a:rPr>
              <a:t>no </a:t>
            </a:r>
            <a:r>
              <a:rPr dirty="0" sz="2000" spc="-5" b="1">
                <a:latin typeface="Arial"/>
                <a:cs typeface="Arial"/>
              </a:rPr>
              <a:t>service </a:t>
            </a:r>
            <a:r>
              <a:rPr dirty="0" sz="2000" b="1">
                <a:latin typeface="Arial"/>
                <a:cs typeface="Arial"/>
              </a:rPr>
              <a:t>dhcp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0232" y="3936330"/>
            <a:ext cx="4953000" cy="181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Cisco</a:t>
            </a:r>
            <a:r>
              <a:rPr dirty="0" spc="-55"/>
              <a:t> </a:t>
            </a:r>
            <a:r>
              <a:rPr dirty="0" spc="-5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2019-03-03T10:12:52Z</dcterms:created>
  <dcterms:modified xsi:type="dcterms:W3CDTF">2019-03-03T10:12:52Z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2019-03-03T00:00:00Z</vt:filetime>
  </property>
</Properties>
</file>