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1380" y="752982"/>
            <a:ext cx="731393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0" y="685800"/>
                </a:moveTo>
                <a:lnTo>
                  <a:pt x="9144000" y="6858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08760" y="2741676"/>
            <a:ext cx="6097523" cy="891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8858" y="752982"/>
            <a:ext cx="766635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6F8B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007" y="1477721"/>
            <a:ext cx="8107984" cy="3837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3143" y="6708892"/>
            <a:ext cx="655319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69714" y="6708892"/>
            <a:ext cx="187706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69908" y="6665258"/>
            <a:ext cx="19177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D2D2D2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0796" y="2364486"/>
            <a:ext cx="3704590" cy="12198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Chapter 11: Network  Address Translation for  IPv4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796" y="4657090"/>
            <a:ext cx="3004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Arial"/>
                <a:cs typeface="Arial"/>
              </a:rPr>
              <a:t>Routing &amp;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Switching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685" y="492074"/>
            <a:ext cx="22072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Characteristics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12088"/>
            <a:ext cx="47644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NAT Terminology</a:t>
            </a:r>
            <a:r>
              <a:rPr dirty="0" spc="-12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1060703" y="1479803"/>
            <a:ext cx="6848856" cy="4820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6132" y="1475232"/>
            <a:ext cx="6858000" cy="4829810"/>
          </a:xfrm>
          <a:custGeom>
            <a:avLst/>
            <a:gdLst/>
            <a:ahLst/>
            <a:cxnLst/>
            <a:rect l="l" t="t" r="r" b="b"/>
            <a:pathLst>
              <a:path w="6858000" h="4829810">
                <a:moveTo>
                  <a:pt x="0" y="4829556"/>
                </a:moveTo>
                <a:lnTo>
                  <a:pt x="6858000" y="4829556"/>
                </a:lnTo>
                <a:lnTo>
                  <a:pt x="6858000" y="0"/>
                </a:lnTo>
                <a:lnTo>
                  <a:pt x="0" y="0"/>
                </a:lnTo>
                <a:lnTo>
                  <a:pt x="0" y="48295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253" y="533527"/>
            <a:ext cx="1490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of</a:t>
            </a:r>
            <a:r>
              <a:rPr dirty="0" sz="1800" spc="-6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253" y="752982"/>
            <a:ext cx="207898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Static</a:t>
            </a:r>
            <a:r>
              <a:rPr dirty="0" spc="-105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963" y="1328140"/>
            <a:ext cx="8071484" cy="266255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Static NAT uses a one-to-one mapping of local and global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addresses.</a:t>
            </a:r>
            <a:endParaRPr sz="2000">
              <a:latin typeface="Arial"/>
              <a:cs typeface="Arial"/>
            </a:endParaRPr>
          </a:p>
          <a:p>
            <a:pPr marL="248920" marR="48069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These mappings </a:t>
            </a:r>
            <a:r>
              <a:rPr dirty="0" sz="2000" spc="5">
                <a:latin typeface="Arial"/>
                <a:cs typeface="Arial"/>
              </a:rPr>
              <a:t>are </a:t>
            </a:r>
            <a:r>
              <a:rPr dirty="0" sz="2000">
                <a:latin typeface="Arial"/>
                <a:cs typeface="Arial"/>
              </a:rPr>
              <a:t>configured by the network administrator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remain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constant.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 spc="-5">
                <a:latin typeface="Arial"/>
                <a:cs typeface="Arial"/>
              </a:rPr>
              <a:t>Static </a:t>
            </a:r>
            <a:r>
              <a:rPr dirty="0" sz="2000">
                <a:latin typeface="Arial"/>
                <a:cs typeface="Arial"/>
              </a:rPr>
              <a:t>NAT is particularly useful when servers hosted in the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inside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network must be accessible from the outside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marL="248920" marR="8572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A network administrator can </a:t>
            </a:r>
            <a:r>
              <a:rPr dirty="0" sz="2000" spc="-5">
                <a:latin typeface="Arial"/>
                <a:cs typeface="Arial"/>
              </a:rPr>
              <a:t>SSH </a:t>
            </a:r>
            <a:r>
              <a:rPr dirty="0" sz="2000">
                <a:latin typeface="Arial"/>
                <a:cs typeface="Arial"/>
              </a:rPr>
              <a:t>to a server in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inside network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  pointing the </a:t>
            </a:r>
            <a:r>
              <a:rPr dirty="0" sz="2000" spc="-5">
                <a:latin typeface="Arial"/>
                <a:cs typeface="Arial"/>
              </a:rPr>
              <a:t>SSH </a:t>
            </a:r>
            <a:r>
              <a:rPr dirty="0" sz="2000">
                <a:latin typeface="Arial"/>
                <a:cs typeface="Arial"/>
              </a:rPr>
              <a:t>client to the proper inside global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858" y="520446"/>
            <a:ext cx="1490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of</a:t>
            </a:r>
            <a:r>
              <a:rPr dirty="0" sz="1800" spc="-6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858" y="739901"/>
            <a:ext cx="343407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Static NAT</a:t>
            </a:r>
            <a:r>
              <a:rPr dirty="0" spc="-11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1450847" y="1293875"/>
            <a:ext cx="6242304" cy="5272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6275" y="1289303"/>
            <a:ext cx="6251575" cy="5325110"/>
          </a:xfrm>
          <a:custGeom>
            <a:avLst/>
            <a:gdLst/>
            <a:ahLst/>
            <a:cxnLst/>
            <a:rect l="l" t="t" r="r" b="b"/>
            <a:pathLst>
              <a:path w="6251575" h="5325109">
                <a:moveTo>
                  <a:pt x="0" y="5324856"/>
                </a:moveTo>
                <a:lnTo>
                  <a:pt x="6251448" y="5324856"/>
                </a:lnTo>
                <a:lnTo>
                  <a:pt x="6251448" y="0"/>
                </a:lnTo>
                <a:lnTo>
                  <a:pt x="0" y="0"/>
                </a:lnTo>
                <a:lnTo>
                  <a:pt x="0" y="5324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253" y="533527"/>
            <a:ext cx="1490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of</a:t>
            </a:r>
            <a:r>
              <a:rPr dirty="0" sz="1800" spc="-6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253" y="752982"/>
            <a:ext cx="26657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Dynamic</a:t>
            </a:r>
            <a:r>
              <a:rPr dirty="0" spc="-110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963" y="1450975"/>
            <a:ext cx="8075295" cy="208407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48920" marR="508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Dynamic NAT uses a pool of public addresses and assigns them on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 first-come, first-served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basis.</a:t>
            </a:r>
            <a:endParaRPr sz="2000">
              <a:latin typeface="Arial"/>
              <a:cs typeface="Arial"/>
            </a:endParaRPr>
          </a:p>
          <a:p>
            <a:pPr marL="248920" marR="26670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When an inside device requests </a:t>
            </a:r>
            <a:r>
              <a:rPr dirty="0" sz="2000" spc="5">
                <a:latin typeface="Arial"/>
                <a:cs typeface="Arial"/>
              </a:rPr>
              <a:t>access </a:t>
            </a:r>
            <a:r>
              <a:rPr dirty="0" sz="2000">
                <a:latin typeface="Arial"/>
                <a:cs typeface="Arial"/>
              </a:rPr>
              <a:t>to an outside network,  dynamic NAT assigns an available public </a:t>
            </a:r>
            <a:r>
              <a:rPr dirty="0" sz="2000" spc="-5">
                <a:latin typeface="Arial"/>
                <a:cs typeface="Arial"/>
              </a:rPr>
              <a:t>IPv4 </a:t>
            </a:r>
            <a:r>
              <a:rPr dirty="0" sz="2000">
                <a:latin typeface="Arial"/>
                <a:cs typeface="Arial"/>
              </a:rPr>
              <a:t>address from the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pool.</a:t>
            </a:r>
            <a:endParaRPr sz="2000">
              <a:latin typeface="Arial"/>
              <a:cs typeface="Arial"/>
            </a:endParaRPr>
          </a:p>
          <a:p>
            <a:pPr marL="248920" marR="86360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Dynamic NAT requires that enough public addresses are available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to  </a:t>
            </a:r>
            <a:r>
              <a:rPr dirty="0" sz="2000">
                <a:latin typeface="Arial"/>
                <a:cs typeface="Arial"/>
              </a:rPr>
              <a:t>satisfy the </a:t>
            </a:r>
            <a:r>
              <a:rPr dirty="0" sz="2000" spc="-5">
                <a:latin typeface="Arial"/>
                <a:cs typeface="Arial"/>
              </a:rPr>
              <a:t>total </a:t>
            </a:r>
            <a:r>
              <a:rPr dirty="0" sz="2000">
                <a:latin typeface="Arial"/>
                <a:cs typeface="Arial"/>
              </a:rPr>
              <a:t>number of simultaneous user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sessions.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39" y="1470660"/>
            <a:ext cx="6028944" cy="5113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58467" y="1466088"/>
            <a:ext cx="6038215" cy="5131435"/>
          </a:xfrm>
          <a:custGeom>
            <a:avLst/>
            <a:gdLst/>
            <a:ahLst/>
            <a:cxnLst/>
            <a:rect l="l" t="t" r="r" b="b"/>
            <a:pathLst>
              <a:path w="6038215" h="5131434">
                <a:moveTo>
                  <a:pt x="0" y="5131308"/>
                </a:moveTo>
                <a:lnTo>
                  <a:pt x="6038087" y="5131308"/>
                </a:lnTo>
                <a:lnTo>
                  <a:pt x="6038087" y="0"/>
                </a:lnTo>
                <a:lnTo>
                  <a:pt x="0" y="0"/>
                </a:lnTo>
                <a:lnTo>
                  <a:pt x="0" y="51313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675" y="519810"/>
            <a:ext cx="1491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of</a:t>
            </a:r>
            <a:r>
              <a:rPr dirty="0" sz="1800" spc="-6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675" y="738962"/>
            <a:ext cx="402462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Dynamic NAT</a:t>
            </a:r>
            <a:r>
              <a:rPr dirty="0" spc="-90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087" y="547242"/>
            <a:ext cx="1490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of</a:t>
            </a:r>
            <a:r>
              <a:rPr dirty="0" sz="1800" spc="-6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087" y="766699"/>
            <a:ext cx="48780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Port Address</a:t>
            </a:r>
            <a:r>
              <a:rPr dirty="0" spc="-75"/>
              <a:t> </a:t>
            </a:r>
            <a:r>
              <a:rPr dirty="0" spc="-5"/>
              <a:t>Translation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8365" y="1396364"/>
            <a:ext cx="7792720" cy="325755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48920" marR="56134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dirty="0" sz="2000">
                <a:latin typeface="Arial"/>
                <a:cs typeface="Arial"/>
              </a:rPr>
              <a:t>Port Address Translation (PAT) maps multiple private </a:t>
            </a:r>
            <a:r>
              <a:rPr dirty="0" sz="2000" spc="-5">
                <a:latin typeface="Arial"/>
                <a:cs typeface="Arial"/>
              </a:rPr>
              <a:t>IPv4  </a:t>
            </a:r>
            <a:r>
              <a:rPr dirty="0" sz="2000">
                <a:latin typeface="Arial"/>
                <a:cs typeface="Arial"/>
              </a:rPr>
              <a:t>addresses to a single public </a:t>
            </a:r>
            <a:r>
              <a:rPr dirty="0" sz="2000" spc="-5">
                <a:latin typeface="Arial"/>
                <a:cs typeface="Arial"/>
              </a:rPr>
              <a:t>IPv4 </a:t>
            </a:r>
            <a:r>
              <a:rPr dirty="0" sz="2000">
                <a:latin typeface="Arial"/>
                <a:cs typeface="Arial"/>
              </a:rPr>
              <a:t>address or a few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addresses.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dirty="0" sz="2000" spc="-5">
                <a:latin typeface="Arial"/>
                <a:cs typeface="Arial"/>
              </a:rPr>
              <a:t>PAT </a:t>
            </a:r>
            <a:r>
              <a:rPr dirty="0" sz="2000">
                <a:latin typeface="Arial"/>
                <a:cs typeface="Arial"/>
              </a:rPr>
              <a:t>uses the pair source port and source IP address to keep</a:t>
            </a:r>
            <a:r>
              <a:rPr dirty="0" sz="2000" spc="-22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track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of what </a:t>
            </a:r>
            <a:r>
              <a:rPr dirty="0" sz="2000" spc="-5">
                <a:latin typeface="Arial"/>
                <a:cs typeface="Arial"/>
              </a:rPr>
              <a:t>traffic </a:t>
            </a:r>
            <a:r>
              <a:rPr dirty="0" sz="2000">
                <a:latin typeface="Arial"/>
                <a:cs typeface="Arial"/>
              </a:rPr>
              <a:t>belongs to what internal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client.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dirty="0" sz="2000" spc="-5">
                <a:latin typeface="Arial"/>
                <a:cs typeface="Arial"/>
              </a:rPr>
              <a:t>PAT </a:t>
            </a:r>
            <a:r>
              <a:rPr dirty="0" sz="2000">
                <a:latin typeface="Arial"/>
                <a:cs typeface="Arial"/>
              </a:rPr>
              <a:t>is also known as NAT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overload.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dirty="0" sz="2000">
                <a:latin typeface="Arial"/>
                <a:cs typeface="Arial"/>
              </a:rPr>
              <a:t>By also using the port number, </a:t>
            </a:r>
            <a:r>
              <a:rPr dirty="0" sz="2000" spc="-5">
                <a:latin typeface="Arial"/>
                <a:cs typeface="Arial"/>
              </a:rPr>
              <a:t>PAT </a:t>
            </a:r>
            <a:r>
              <a:rPr dirty="0" sz="2000">
                <a:latin typeface="Arial"/>
                <a:cs typeface="Arial"/>
              </a:rPr>
              <a:t>forwards the response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packets  to the correct internal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device.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9554" algn="l"/>
              </a:tabLst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PAT </a:t>
            </a:r>
            <a:r>
              <a:rPr dirty="0" sz="2000">
                <a:latin typeface="Arial"/>
                <a:cs typeface="Arial"/>
              </a:rPr>
              <a:t>process also validates that the incoming packets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were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requested, thus adding a degree of security to the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session.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096" y="533527"/>
            <a:ext cx="1490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Types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of</a:t>
            </a:r>
            <a:r>
              <a:rPr dirty="0" sz="1800" spc="-6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096" y="752982"/>
            <a:ext cx="48761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Comparing NAT and</a:t>
            </a:r>
            <a:r>
              <a:rPr dirty="0" spc="-140"/>
              <a:t> </a:t>
            </a:r>
            <a:r>
              <a:rPr dirty="0"/>
              <a:t>PAT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78130" indent="-236220">
              <a:lnSpc>
                <a:spcPts val="2340"/>
              </a:lnSpc>
              <a:spcBef>
                <a:spcPts val="105"/>
              </a:spcBef>
              <a:buClr>
                <a:srgbClr val="6F8BA0"/>
              </a:buClr>
              <a:buFont typeface="Wingdings"/>
              <a:buChar char=""/>
              <a:tabLst>
                <a:tab pos="278130" algn="l"/>
              </a:tabLst>
            </a:pPr>
            <a:r>
              <a:rPr dirty="0"/>
              <a:t>NAT translates </a:t>
            </a:r>
            <a:r>
              <a:rPr dirty="0" spc="-5"/>
              <a:t>IPv4 </a:t>
            </a:r>
            <a:r>
              <a:rPr dirty="0"/>
              <a:t>addresses on a 1:1 basis between private</a:t>
            </a:r>
            <a:r>
              <a:rPr dirty="0" spc="-175"/>
              <a:t> </a:t>
            </a:r>
            <a:r>
              <a:rPr dirty="0" spc="-5"/>
              <a:t>IPv4</a:t>
            </a:r>
          </a:p>
          <a:p>
            <a:pPr marL="278130">
              <a:lnSpc>
                <a:spcPts val="2340"/>
              </a:lnSpc>
            </a:pPr>
            <a:r>
              <a:rPr dirty="0"/>
              <a:t>addresses and public </a:t>
            </a:r>
            <a:r>
              <a:rPr dirty="0" spc="-5"/>
              <a:t>IPv4</a:t>
            </a:r>
            <a:r>
              <a:rPr dirty="0" spc="-70"/>
              <a:t> </a:t>
            </a:r>
            <a:r>
              <a:rPr dirty="0"/>
              <a:t>addresses.</a:t>
            </a:r>
          </a:p>
          <a:p>
            <a:pPr marL="27813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78130" algn="l"/>
              </a:tabLst>
            </a:pPr>
            <a:r>
              <a:rPr dirty="0" spc="-5"/>
              <a:t>PAT </a:t>
            </a:r>
            <a:r>
              <a:rPr dirty="0"/>
              <a:t>modifies both the </a:t>
            </a:r>
            <a:r>
              <a:rPr dirty="0" spc="5"/>
              <a:t>address </a:t>
            </a:r>
            <a:r>
              <a:rPr dirty="0"/>
              <a:t>and the port</a:t>
            </a:r>
            <a:r>
              <a:rPr dirty="0" spc="-185"/>
              <a:t> </a:t>
            </a:r>
            <a:r>
              <a:rPr dirty="0"/>
              <a:t>number.</a:t>
            </a:r>
          </a:p>
          <a:p>
            <a:pPr marL="278130" marR="5080" indent="-236220">
              <a:lnSpc>
                <a:spcPct val="9500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78130" algn="l"/>
              </a:tabLst>
            </a:pPr>
            <a:r>
              <a:rPr dirty="0"/>
              <a:t>NAT forwards incoming packets to their inside destination by</a:t>
            </a:r>
            <a:r>
              <a:rPr dirty="0" spc="-190"/>
              <a:t> </a:t>
            </a:r>
            <a:r>
              <a:rPr dirty="0"/>
              <a:t>referring  to the incoming source </a:t>
            </a:r>
            <a:r>
              <a:rPr dirty="0" spc="-5"/>
              <a:t>IPv4 </a:t>
            </a:r>
            <a:r>
              <a:rPr dirty="0"/>
              <a:t>address provided by the host on </a:t>
            </a:r>
            <a:r>
              <a:rPr dirty="0" spc="-5"/>
              <a:t>the  </a:t>
            </a:r>
            <a:r>
              <a:rPr dirty="0"/>
              <a:t>public</a:t>
            </a:r>
            <a:r>
              <a:rPr dirty="0" spc="-10"/>
              <a:t> </a:t>
            </a:r>
            <a:r>
              <a:rPr dirty="0"/>
              <a:t>network.</a:t>
            </a:r>
          </a:p>
          <a:p>
            <a:pPr marL="278130" marR="17335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78130" algn="l"/>
              </a:tabLst>
            </a:pPr>
            <a:r>
              <a:rPr dirty="0"/>
              <a:t>With </a:t>
            </a:r>
            <a:r>
              <a:rPr dirty="0" spc="-5"/>
              <a:t>PAT, </a:t>
            </a:r>
            <a:r>
              <a:rPr dirty="0"/>
              <a:t>there is generally only one or a </a:t>
            </a:r>
            <a:r>
              <a:rPr dirty="0" spc="-5"/>
              <a:t>very </a:t>
            </a:r>
            <a:r>
              <a:rPr dirty="0"/>
              <a:t>few publicly</a:t>
            </a:r>
            <a:r>
              <a:rPr dirty="0" spc="-125"/>
              <a:t> </a:t>
            </a:r>
            <a:r>
              <a:rPr dirty="0"/>
              <a:t>exposed  </a:t>
            </a:r>
            <a:r>
              <a:rPr dirty="0" spc="-5"/>
              <a:t>IPv4</a:t>
            </a:r>
            <a:r>
              <a:rPr dirty="0" spc="-10"/>
              <a:t> </a:t>
            </a:r>
            <a:r>
              <a:rPr dirty="0"/>
              <a:t>addresses.</a:t>
            </a:r>
          </a:p>
          <a:p>
            <a:pPr marL="278130" marR="109220" indent="-236220">
              <a:lnSpc>
                <a:spcPct val="95100"/>
              </a:lnSpc>
              <a:spcBef>
                <a:spcPts val="1140"/>
              </a:spcBef>
              <a:buClr>
                <a:srgbClr val="6F8BA0"/>
              </a:buClr>
              <a:buFont typeface="Wingdings"/>
              <a:buChar char=""/>
              <a:tabLst>
                <a:tab pos="278130" algn="l"/>
              </a:tabLst>
            </a:pPr>
            <a:r>
              <a:rPr dirty="0" spc="-5"/>
              <a:t>PAT </a:t>
            </a:r>
            <a:r>
              <a:rPr dirty="0"/>
              <a:t>is able </a:t>
            </a:r>
            <a:r>
              <a:rPr dirty="0" spc="-5"/>
              <a:t>to </a:t>
            </a:r>
            <a:r>
              <a:rPr dirty="0"/>
              <a:t>translate protocols that do not use port numbers,</a:t>
            </a:r>
            <a:r>
              <a:rPr dirty="0" spc="-190"/>
              <a:t> </a:t>
            </a:r>
            <a:r>
              <a:rPr dirty="0"/>
              <a:t>such  as ICMP; each one of these protocols is supported differently by  </a:t>
            </a:r>
            <a:r>
              <a:rPr dirty="0" spc="-5"/>
              <a:t>PAT.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096" y="519810"/>
            <a:ext cx="1733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Benefits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of</a:t>
            </a:r>
            <a:r>
              <a:rPr dirty="0" sz="1800" spc="-5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096" y="738962"/>
            <a:ext cx="30702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Benefits of</a:t>
            </a:r>
            <a:r>
              <a:rPr dirty="0" spc="-135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6679" y="1379829"/>
            <a:ext cx="7275195" cy="179451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Conserves the legally registered addressing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scheme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Increases the </a:t>
            </a:r>
            <a:r>
              <a:rPr dirty="0" sz="2000" spc="-5">
                <a:latin typeface="Arial"/>
                <a:cs typeface="Arial"/>
              </a:rPr>
              <a:t>flexibility </a:t>
            </a:r>
            <a:r>
              <a:rPr dirty="0" sz="2000">
                <a:latin typeface="Arial"/>
                <a:cs typeface="Arial"/>
              </a:rPr>
              <a:t>of connections to the public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Provides consistency for internal network addressing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schemes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Provides network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security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969" y="560273"/>
            <a:ext cx="17335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Benefits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of</a:t>
            </a:r>
            <a:r>
              <a:rPr dirty="0" sz="1800" spc="-6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969" y="780414"/>
            <a:ext cx="43319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Disadvantages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119" y="1421358"/>
            <a:ext cx="5161280" cy="22358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Performance is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degraded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End-to-end functionality is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degraded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End-to-end IP traceability is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lost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Tunneling is more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complicated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Initiating TCP connections can be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disrupted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796" y="2783585"/>
            <a:ext cx="29578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11.2 Configuring NAT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771" y="724026"/>
            <a:ext cx="21240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</a:t>
            </a:r>
            <a:r>
              <a:rPr dirty="0" spc="-110"/>
              <a:t> </a:t>
            </a:r>
            <a:r>
              <a:rPr dirty="0"/>
              <a:t>11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060" y="1357096"/>
            <a:ext cx="2989580" cy="17938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lvl="1" marL="576580" indent="-563880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577215" algn="l"/>
              </a:tabLst>
            </a:pPr>
            <a:r>
              <a:rPr dirty="0" sz="2000">
                <a:latin typeface="Arial"/>
                <a:cs typeface="Arial"/>
              </a:rPr>
              <a:t>NAT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Operation</a:t>
            </a:r>
            <a:endParaRPr sz="2000">
              <a:latin typeface="Arial"/>
              <a:cs typeface="Arial"/>
            </a:endParaRPr>
          </a:p>
          <a:p>
            <a:pPr lvl="1" marL="576580" indent="-56388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77215" algn="l"/>
              </a:tabLst>
            </a:pPr>
            <a:r>
              <a:rPr dirty="0" sz="2000">
                <a:latin typeface="Arial"/>
                <a:cs typeface="Arial"/>
              </a:rPr>
              <a:t>Configuring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NAT</a:t>
            </a:r>
            <a:endParaRPr sz="2000">
              <a:latin typeface="Arial"/>
              <a:cs typeface="Arial"/>
            </a:endParaRPr>
          </a:p>
          <a:p>
            <a:pPr lvl="1" marL="576580" indent="-56388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77215" algn="l"/>
              </a:tabLst>
            </a:pPr>
            <a:r>
              <a:rPr dirty="0" sz="2000">
                <a:latin typeface="Arial"/>
                <a:cs typeface="Arial"/>
              </a:rPr>
              <a:t>Troubleshooting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NAT</a:t>
            </a:r>
            <a:endParaRPr sz="2000">
              <a:latin typeface="Arial"/>
              <a:cs typeface="Arial"/>
            </a:endParaRPr>
          </a:p>
          <a:p>
            <a:pPr lvl="1" marL="576580" indent="-56388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77215" algn="l"/>
              </a:tabLst>
            </a:pPr>
            <a:r>
              <a:rPr dirty="0" sz="200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969" y="547242"/>
            <a:ext cx="2532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Static</a:t>
            </a:r>
            <a:r>
              <a:rPr dirty="0" sz="1800" spc="-7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969" y="766699"/>
            <a:ext cx="44894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Configuring Static</a:t>
            </a:r>
            <a:r>
              <a:rPr dirty="0" spc="-150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623" y="1570482"/>
            <a:ext cx="7362190" cy="24949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2740"/>
              </a:lnSpc>
              <a:spcBef>
                <a:spcPts val="305"/>
              </a:spcBef>
            </a:pPr>
            <a:r>
              <a:rPr dirty="0" sz="2400" spc="-5">
                <a:latin typeface="Arial"/>
                <a:cs typeface="Arial"/>
              </a:rPr>
              <a:t>There </a:t>
            </a:r>
            <a:r>
              <a:rPr dirty="0" sz="2400">
                <a:latin typeface="Arial"/>
                <a:cs typeface="Arial"/>
              </a:rPr>
              <a:t>are </a:t>
            </a:r>
            <a:r>
              <a:rPr dirty="0" sz="2400" spc="-5">
                <a:latin typeface="Arial"/>
                <a:cs typeface="Arial"/>
              </a:rPr>
              <a:t>two basic </a:t>
            </a:r>
            <a:r>
              <a:rPr dirty="0" sz="2400">
                <a:latin typeface="Arial"/>
                <a:cs typeface="Arial"/>
              </a:rPr>
              <a:t>tasks to </a:t>
            </a:r>
            <a:r>
              <a:rPr dirty="0" sz="2400" spc="-5">
                <a:latin typeface="Arial"/>
                <a:cs typeface="Arial"/>
              </a:rPr>
              <a:t>perform when configuring  </a:t>
            </a:r>
            <a:r>
              <a:rPr dirty="0" sz="2400">
                <a:latin typeface="Arial"/>
                <a:cs typeface="Arial"/>
              </a:rPr>
              <a:t>static </a:t>
            </a:r>
            <a:r>
              <a:rPr dirty="0" sz="2400" spc="-5">
                <a:latin typeface="Arial"/>
                <a:cs typeface="Arial"/>
              </a:rPr>
              <a:t>NAT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translations:</a:t>
            </a:r>
            <a:endParaRPr sz="2400">
              <a:latin typeface="Arial"/>
              <a:cs typeface="Arial"/>
            </a:endParaRPr>
          </a:p>
          <a:p>
            <a:pPr marL="248920" marR="492759" indent="-236220">
              <a:lnSpc>
                <a:spcPts val="2740"/>
              </a:lnSpc>
              <a:spcBef>
                <a:spcPts val="143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400" spc="-5">
                <a:latin typeface="Arial"/>
                <a:cs typeface="Arial"/>
              </a:rPr>
              <a:t>Create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mapping between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inside local and  outside local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addresses.</a:t>
            </a:r>
            <a:endParaRPr sz="2400">
              <a:latin typeface="Arial"/>
              <a:cs typeface="Arial"/>
            </a:endParaRPr>
          </a:p>
          <a:p>
            <a:pPr marL="248920" marR="69215" indent="-236220">
              <a:lnSpc>
                <a:spcPts val="2740"/>
              </a:lnSpc>
              <a:spcBef>
                <a:spcPts val="143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400" spc="-5">
                <a:latin typeface="Arial"/>
                <a:cs typeface="Arial"/>
              </a:rPr>
              <a:t>Define which interfaces belong </a:t>
            </a:r>
            <a:r>
              <a:rPr dirty="0" sz="2400">
                <a:latin typeface="Arial"/>
                <a:cs typeface="Arial"/>
              </a:rPr>
              <a:t>to the </a:t>
            </a:r>
            <a:r>
              <a:rPr dirty="0" sz="2400" spc="-5">
                <a:latin typeface="Arial"/>
                <a:cs typeface="Arial"/>
              </a:rPr>
              <a:t>inside network  and which belong </a:t>
            </a:r>
            <a:r>
              <a:rPr dirty="0" sz="2400">
                <a:latin typeface="Arial"/>
                <a:cs typeface="Arial"/>
              </a:rPr>
              <a:t>to the </a:t>
            </a:r>
            <a:r>
              <a:rPr dirty="0" sz="2400" spc="-5">
                <a:latin typeface="Arial"/>
                <a:cs typeface="Arial"/>
              </a:rPr>
              <a:t>outside</a:t>
            </a:r>
            <a:r>
              <a:rPr dirty="0" sz="2400" spc="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380" y="578358"/>
            <a:ext cx="2533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Static</a:t>
            </a:r>
            <a:r>
              <a:rPr dirty="0" sz="1800" spc="-7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797509"/>
            <a:ext cx="44932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Configuring Static</a:t>
            </a:r>
            <a:r>
              <a:rPr dirty="0" spc="-125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/>
          <p:nvPr/>
        </p:nvSpPr>
        <p:spPr>
          <a:xfrm>
            <a:off x="1680972" y="1351788"/>
            <a:ext cx="5811012" cy="5315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1347216"/>
            <a:ext cx="5820410" cy="5325110"/>
          </a:xfrm>
          <a:custGeom>
            <a:avLst/>
            <a:gdLst/>
            <a:ahLst/>
            <a:cxnLst/>
            <a:rect l="l" t="t" r="r" b="b"/>
            <a:pathLst>
              <a:path w="5820409" h="5325109">
                <a:moveTo>
                  <a:pt x="0" y="5324856"/>
                </a:moveTo>
                <a:lnTo>
                  <a:pt x="5820156" y="5324856"/>
                </a:lnTo>
                <a:lnTo>
                  <a:pt x="5820156" y="0"/>
                </a:lnTo>
                <a:lnTo>
                  <a:pt x="0" y="0"/>
                </a:lnTo>
                <a:lnTo>
                  <a:pt x="0" y="53248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6316" y="560273"/>
            <a:ext cx="25330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Static</a:t>
            </a:r>
            <a:r>
              <a:rPr dirty="0" sz="1800" spc="-6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316" y="780414"/>
            <a:ext cx="410717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Analyzing Static</a:t>
            </a:r>
            <a:r>
              <a:rPr dirty="0" spc="-150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/>
          <p:nvPr/>
        </p:nvSpPr>
        <p:spPr>
          <a:xfrm>
            <a:off x="675131" y="1635242"/>
            <a:ext cx="7648956" cy="4745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1546860"/>
            <a:ext cx="7658100" cy="4838700"/>
          </a:xfrm>
          <a:custGeom>
            <a:avLst/>
            <a:gdLst/>
            <a:ahLst/>
            <a:cxnLst/>
            <a:rect l="l" t="t" r="r" b="b"/>
            <a:pathLst>
              <a:path w="7658100" h="4838700">
                <a:moveTo>
                  <a:pt x="0" y="4838700"/>
                </a:moveTo>
                <a:lnTo>
                  <a:pt x="7658100" y="4838700"/>
                </a:lnTo>
                <a:lnTo>
                  <a:pt x="7658100" y="0"/>
                </a:lnTo>
                <a:lnTo>
                  <a:pt x="0" y="0"/>
                </a:lnTo>
                <a:lnTo>
                  <a:pt x="0" y="48387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858" y="623061"/>
            <a:ext cx="2532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Static</a:t>
            </a:r>
            <a:r>
              <a:rPr dirty="0" sz="1800" spc="-7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858" y="842518"/>
            <a:ext cx="392937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Verifying Static</a:t>
            </a:r>
            <a:r>
              <a:rPr dirty="0" spc="-130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/>
          <p:nvPr/>
        </p:nvSpPr>
        <p:spPr>
          <a:xfrm>
            <a:off x="376283" y="1459380"/>
            <a:ext cx="8467488" cy="4894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5316" y="1531619"/>
            <a:ext cx="6373368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7969" y="574294"/>
            <a:ext cx="2532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Static</a:t>
            </a:r>
            <a:r>
              <a:rPr dirty="0" sz="1800" spc="-7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969" y="793445"/>
            <a:ext cx="52812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Verifying Static NAT</a:t>
            </a:r>
            <a:r>
              <a:rPr dirty="0" spc="-155"/>
              <a:t> </a:t>
            </a:r>
            <a:r>
              <a:rPr dirty="0"/>
              <a:t>(cont.)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253" y="547242"/>
            <a:ext cx="2863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Dynamic</a:t>
            </a:r>
            <a:r>
              <a:rPr dirty="0" sz="1800" spc="-6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253" y="766699"/>
            <a:ext cx="46983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Dynamic NAT</a:t>
            </a:r>
            <a:r>
              <a:rPr dirty="0" spc="-120"/>
              <a:t> </a:t>
            </a:r>
            <a:r>
              <a:rPr dirty="0"/>
              <a:t>Operation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963" y="1396364"/>
            <a:ext cx="7783195" cy="281559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48920" marR="104775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The pool of public </a:t>
            </a:r>
            <a:r>
              <a:rPr dirty="0" sz="2000" spc="-5">
                <a:latin typeface="Arial"/>
                <a:cs typeface="Arial"/>
              </a:rPr>
              <a:t>IPv4 </a:t>
            </a:r>
            <a:r>
              <a:rPr dirty="0" sz="2000">
                <a:latin typeface="Arial"/>
                <a:cs typeface="Arial"/>
              </a:rPr>
              <a:t>addresses (inside global address pool) is  available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any device on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inside network on a first-come,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first-  served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basis.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With dynamic NAT, a single inside address is translated to a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single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outside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The pool must be large enough to accommodate all inside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devices.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A device is unable to communicate to any external networks if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addresses are available in the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pool.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105" y="506095"/>
            <a:ext cx="2863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Dynamic</a:t>
            </a:r>
            <a:r>
              <a:rPr dirty="0" sz="1800" spc="-7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3105" y="725246"/>
            <a:ext cx="50857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Configuring Dynamic</a:t>
            </a:r>
            <a:r>
              <a:rPr dirty="0" spc="-85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/>
          <p:nvPr/>
        </p:nvSpPr>
        <p:spPr>
          <a:xfrm>
            <a:off x="1301990" y="1867745"/>
            <a:ext cx="6642847" cy="4303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21" y="533527"/>
            <a:ext cx="2863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Dynamic</a:t>
            </a:r>
            <a:r>
              <a:rPr dirty="0" sz="1800" spc="-6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821" y="752982"/>
            <a:ext cx="46958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Analyzing Dynamic</a:t>
            </a:r>
            <a:r>
              <a:rPr dirty="0" spc="-140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/>
          <p:nvPr/>
        </p:nvSpPr>
        <p:spPr>
          <a:xfrm>
            <a:off x="2055184" y="1517903"/>
            <a:ext cx="5415352" cy="4719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685" y="533527"/>
            <a:ext cx="2863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Dynamic</a:t>
            </a:r>
            <a:r>
              <a:rPr dirty="0" sz="1800" spc="-6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52982"/>
            <a:ext cx="46958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Analyzing Dynamic</a:t>
            </a:r>
            <a:r>
              <a:rPr dirty="0" spc="-140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/>
          <p:nvPr/>
        </p:nvSpPr>
        <p:spPr>
          <a:xfrm>
            <a:off x="1879835" y="1466088"/>
            <a:ext cx="5435364" cy="4671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969" y="533527"/>
            <a:ext cx="2863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Dynamic</a:t>
            </a:r>
            <a:r>
              <a:rPr dirty="0" sz="1800" spc="-7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969" y="752982"/>
            <a:ext cx="45161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Verifying Dynamic</a:t>
            </a:r>
            <a:r>
              <a:rPr dirty="0" spc="-135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/>
          <p:nvPr/>
        </p:nvSpPr>
        <p:spPr>
          <a:xfrm>
            <a:off x="1385322" y="1627640"/>
            <a:ext cx="6411461" cy="4744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696595"/>
            <a:ext cx="4425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</a:t>
            </a:r>
            <a:r>
              <a:rPr dirty="0" spc="-5"/>
              <a:t>11:</a:t>
            </a:r>
            <a:r>
              <a:rPr dirty="0" spc="-75"/>
              <a:t> </a:t>
            </a:r>
            <a:r>
              <a:rPr dirty="0" spc="-5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226" y="1275054"/>
            <a:ext cx="5445125" cy="3548379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Describe NAT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characteristics.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Describe the benefits and drawbacks of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NAT.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Configure static NAT using the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Configure dynamic NAT using the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Configure PAT using the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Configure port forwarding using the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CLI.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Configure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NAT64.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96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Use </a:t>
            </a:r>
            <a:r>
              <a:rPr dirty="0" sz="2000" spc="-5" b="1">
                <a:latin typeface="Courier New"/>
                <a:cs typeface="Courier New"/>
              </a:rPr>
              <a:t>show</a:t>
            </a:r>
            <a:r>
              <a:rPr dirty="0" sz="2000" spc="-760" b="1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commands to verify NAT operation.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812" y="639521"/>
            <a:ext cx="28632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Dynamic</a:t>
            </a:r>
            <a:r>
              <a:rPr dirty="0" sz="1800" spc="-7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812" y="859663"/>
            <a:ext cx="45161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Verifying Dynamic</a:t>
            </a:r>
            <a:r>
              <a:rPr dirty="0" spc="-135"/>
              <a:t> </a:t>
            </a:r>
            <a:r>
              <a:rPr dirty="0"/>
              <a:t>NAT</a:t>
            </a:r>
          </a:p>
        </p:txBody>
      </p:sp>
      <p:sp>
        <p:nvSpPr>
          <p:cNvPr id="4" name="object 4"/>
          <p:cNvSpPr/>
          <p:nvPr/>
        </p:nvSpPr>
        <p:spPr>
          <a:xfrm>
            <a:off x="1918716" y="1549908"/>
            <a:ext cx="5827776" cy="504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728" y="1340276"/>
            <a:ext cx="7205183" cy="5436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2875" y="1266442"/>
            <a:ext cx="7318375" cy="5515610"/>
          </a:xfrm>
          <a:custGeom>
            <a:avLst/>
            <a:gdLst/>
            <a:ahLst/>
            <a:cxnLst/>
            <a:rect l="l" t="t" r="r" b="b"/>
            <a:pathLst>
              <a:path w="7318375" h="5515609">
                <a:moveTo>
                  <a:pt x="0" y="5515356"/>
                </a:moveTo>
                <a:lnTo>
                  <a:pt x="7318248" y="5515356"/>
                </a:lnTo>
                <a:lnTo>
                  <a:pt x="7318248" y="0"/>
                </a:lnTo>
                <a:lnTo>
                  <a:pt x="0" y="0"/>
                </a:lnTo>
                <a:lnTo>
                  <a:pt x="0" y="55153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7969" y="497585"/>
            <a:ext cx="1835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</a:t>
            </a:r>
            <a:r>
              <a:rPr dirty="0" sz="1800" spc="-8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PAT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2414" y="6721592"/>
            <a:ext cx="3110865" cy="99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70"/>
              </a:lnSpc>
              <a:tabLst>
                <a:tab pos="2399665" algn="l"/>
              </a:tabLst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© </a:t>
            </a: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2008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 </a:t>
            </a: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Systems,  Inc.</a:t>
            </a:r>
            <a:r>
              <a:rPr dirty="0" sz="700" spc="3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All rights</a:t>
            </a:r>
            <a:r>
              <a:rPr dirty="0" sz="700" spc="30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D2D2D2"/>
                </a:solidFill>
                <a:latin typeface="Arial"/>
                <a:cs typeface="Arial"/>
              </a:rPr>
              <a:t>reserved.	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7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969" y="716737"/>
            <a:ext cx="61163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Configuring PAT: Address</a:t>
            </a:r>
            <a:r>
              <a:rPr dirty="0" spc="-155"/>
              <a:t> </a:t>
            </a:r>
            <a:r>
              <a:rPr dirty="0"/>
              <a:t>Pool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537" y="533527"/>
            <a:ext cx="1835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</a:t>
            </a:r>
            <a:r>
              <a:rPr dirty="0" sz="1800" spc="-8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PAT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537" y="752982"/>
            <a:ext cx="64541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Configuring PAT: Single</a:t>
            </a:r>
            <a:r>
              <a:rPr dirty="0" spc="-160"/>
              <a:t> </a:t>
            </a:r>
            <a:r>
              <a:rPr dirty="0"/>
              <a:t>Address</a:t>
            </a:r>
          </a:p>
        </p:txBody>
      </p:sp>
      <p:sp>
        <p:nvSpPr>
          <p:cNvPr id="4" name="object 4"/>
          <p:cNvSpPr/>
          <p:nvPr/>
        </p:nvSpPr>
        <p:spPr>
          <a:xfrm>
            <a:off x="1264165" y="1823061"/>
            <a:ext cx="6693048" cy="39519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946" y="593597"/>
            <a:ext cx="1836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</a:t>
            </a:r>
            <a:r>
              <a:rPr dirty="0" sz="1800" spc="-8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PAT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946" y="813053"/>
            <a:ext cx="28676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Analyzing</a:t>
            </a:r>
            <a:r>
              <a:rPr dirty="0" spc="-120"/>
              <a:t> </a:t>
            </a:r>
            <a:r>
              <a:rPr dirty="0"/>
              <a:t>PAT</a:t>
            </a:r>
          </a:p>
        </p:txBody>
      </p:sp>
      <p:sp>
        <p:nvSpPr>
          <p:cNvPr id="4" name="object 4"/>
          <p:cNvSpPr/>
          <p:nvPr/>
        </p:nvSpPr>
        <p:spPr>
          <a:xfrm>
            <a:off x="557783" y="1367027"/>
            <a:ext cx="8028432" cy="5247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3212" y="1362455"/>
            <a:ext cx="8037830" cy="5294630"/>
          </a:xfrm>
          <a:custGeom>
            <a:avLst/>
            <a:gdLst/>
            <a:ahLst/>
            <a:cxnLst/>
            <a:rect l="l" t="t" r="r" b="b"/>
            <a:pathLst>
              <a:path w="8037830" h="5294630">
                <a:moveTo>
                  <a:pt x="0" y="5294376"/>
                </a:moveTo>
                <a:lnTo>
                  <a:pt x="8037576" y="5294376"/>
                </a:lnTo>
                <a:lnTo>
                  <a:pt x="8037576" y="0"/>
                </a:lnTo>
                <a:lnTo>
                  <a:pt x="0" y="0"/>
                </a:lnTo>
                <a:lnTo>
                  <a:pt x="0" y="52943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852" y="1345703"/>
            <a:ext cx="7973175" cy="514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4444" y="1264919"/>
            <a:ext cx="8106409" cy="5287010"/>
          </a:xfrm>
          <a:custGeom>
            <a:avLst/>
            <a:gdLst/>
            <a:ahLst/>
            <a:cxnLst/>
            <a:rect l="l" t="t" r="r" b="b"/>
            <a:pathLst>
              <a:path w="8106409" h="5287009">
                <a:moveTo>
                  <a:pt x="0" y="5286756"/>
                </a:moveTo>
                <a:lnTo>
                  <a:pt x="8106156" y="5286756"/>
                </a:lnTo>
                <a:lnTo>
                  <a:pt x="8106156" y="0"/>
                </a:lnTo>
                <a:lnTo>
                  <a:pt x="0" y="0"/>
                </a:lnTo>
                <a:lnTo>
                  <a:pt x="0" y="528675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6821" y="496570"/>
            <a:ext cx="1835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</a:t>
            </a:r>
            <a:r>
              <a:rPr dirty="0" sz="1800" spc="-8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PAT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821" y="716026"/>
            <a:ext cx="28676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Analyzing</a:t>
            </a:r>
            <a:r>
              <a:rPr dirty="0" spc="-120"/>
              <a:t> </a:t>
            </a:r>
            <a:r>
              <a:rPr dirty="0"/>
              <a:t>PAT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969" y="519810"/>
            <a:ext cx="18345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</a:t>
            </a:r>
            <a:r>
              <a:rPr dirty="0" sz="1800" spc="-9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PAT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969" y="738962"/>
            <a:ext cx="52177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Verifying PAT</a:t>
            </a:r>
            <a:r>
              <a:rPr dirty="0" spc="-125"/>
              <a:t> </a:t>
            </a:r>
            <a:r>
              <a:rPr dirty="0"/>
              <a:t>Translations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238504" y="2542817"/>
            <a:ext cx="8666991" cy="1829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5168" y="3672840"/>
            <a:ext cx="5757954" cy="2450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81327" y="3668267"/>
            <a:ext cx="5854065" cy="2459990"/>
          </a:xfrm>
          <a:custGeom>
            <a:avLst/>
            <a:gdLst/>
            <a:ahLst/>
            <a:cxnLst/>
            <a:rect l="l" t="t" r="r" b="b"/>
            <a:pathLst>
              <a:path w="5854065" h="2459990">
                <a:moveTo>
                  <a:pt x="0" y="2459735"/>
                </a:moveTo>
                <a:lnTo>
                  <a:pt x="5853684" y="2459735"/>
                </a:lnTo>
                <a:lnTo>
                  <a:pt x="5853684" y="0"/>
                </a:lnTo>
                <a:lnTo>
                  <a:pt x="0" y="0"/>
                </a:lnTo>
                <a:lnTo>
                  <a:pt x="0" y="245973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2528" y="533527"/>
            <a:ext cx="1794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Port</a:t>
            </a:r>
            <a:r>
              <a:rPr dirty="0" sz="1800" spc="-5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Forwarding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2528" y="752982"/>
            <a:ext cx="31661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Port</a:t>
            </a:r>
            <a:r>
              <a:rPr dirty="0" spc="-80"/>
              <a:t> </a:t>
            </a:r>
            <a:r>
              <a:rPr dirty="0"/>
              <a:t>Forwarding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2716" y="1434795"/>
            <a:ext cx="7583170" cy="2084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8920" indent="-236220">
              <a:lnSpc>
                <a:spcPts val="2340"/>
              </a:lnSpc>
              <a:spcBef>
                <a:spcPts val="1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Port forwarding is the act of forwarding a network port from</a:t>
            </a:r>
            <a:r>
              <a:rPr dirty="0" sz="2000" spc="-2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one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network node to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another.</a:t>
            </a:r>
            <a:endParaRPr sz="2000">
              <a:latin typeface="Arial"/>
              <a:cs typeface="Arial"/>
            </a:endParaRPr>
          </a:p>
          <a:p>
            <a:pPr marL="248920" marR="1397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A packet sent to the public IP address and port of a router can</a:t>
            </a:r>
            <a:r>
              <a:rPr dirty="0" sz="2000" spc="-2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  forwarded to a private IP address and port in inside</a:t>
            </a:r>
            <a:r>
              <a:rPr dirty="0" sz="2000" spc="-2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Port forwarding is helpful in situations where servers have</a:t>
            </a:r>
            <a:r>
              <a:rPr dirty="0" sz="2000" spc="-1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private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addresses, not reachable from the outside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969" y="598170"/>
            <a:ext cx="1794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Port</a:t>
            </a:r>
            <a:r>
              <a:rPr dirty="0" sz="1800" spc="-5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Forwarding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969" y="817626"/>
            <a:ext cx="30067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SOHO</a:t>
            </a:r>
            <a:r>
              <a:rPr dirty="0" spc="-70"/>
              <a:t> </a:t>
            </a:r>
            <a:r>
              <a:rPr dirty="0" spc="-5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1701569" y="1557527"/>
            <a:ext cx="5750003" cy="4584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380" y="533527"/>
            <a:ext cx="1794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Port</a:t>
            </a:r>
            <a:r>
              <a:rPr dirty="0" sz="1800" spc="-5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Forwarding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Configuring Port Forwarding with</a:t>
            </a:r>
            <a:r>
              <a:rPr dirty="0" spc="-140"/>
              <a:t> </a:t>
            </a:r>
            <a:r>
              <a:rPr dirty="0"/>
              <a:t>IOS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963" y="1396364"/>
            <a:ext cx="7543800" cy="62039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2280"/>
              </a:lnSpc>
              <a:spcBef>
                <a:spcPts val="280"/>
              </a:spcBef>
            </a:pP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-5">
                <a:latin typeface="Arial"/>
                <a:cs typeface="Arial"/>
              </a:rPr>
              <a:t>IOS, </a:t>
            </a:r>
            <a:r>
              <a:rPr dirty="0" sz="2000">
                <a:latin typeface="Arial"/>
                <a:cs typeface="Arial"/>
              </a:rPr>
              <a:t>Port forwarding is essentially a </a:t>
            </a:r>
            <a:r>
              <a:rPr dirty="0" sz="2000" spc="-5">
                <a:latin typeface="Arial"/>
                <a:cs typeface="Arial"/>
              </a:rPr>
              <a:t>static </a:t>
            </a:r>
            <a:r>
              <a:rPr dirty="0" sz="2000">
                <a:latin typeface="Arial"/>
                <a:cs typeface="Arial"/>
              </a:rPr>
              <a:t>NAT translation with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 specified TCP or UDP port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number.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5943" y="2208276"/>
            <a:ext cx="5242076" cy="4283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08404" y="2203704"/>
            <a:ext cx="5314315" cy="4316095"/>
          </a:xfrm>
          <a:custGeom>
            <a:avLst/>
            <a:gdLst/>
            <a:ahLst/>
            <a:cxnLst/>
            <a:rect l="l" t="t" r="r" b="b"/>
            <a:pathLst>
              <a:path w="5314315" h="4316095">
                <a:moveTo>
                  <a:pt x="0" y="4315968"/>
                </a:moveTo>
                <a:lnTo>
                  <a:pt x="5314188" y="4315968"/>
                </a:lnTo>
                <a:lnTo>
                  <a:pt x="5314188" y="0"/>
                </a:lnTo>
                <a:lnTo>
                  <a:pt x="0" y="0"/>
                </a:lnTo>
                <a:lnTo>
                  <a:pt x="0" y="431596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380" y="547242"/>
            <a:ext cx="2853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NAT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 IPv6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80" y="766699"/>
            <a:ext cx="27114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NAT for</a:t>
            </a:r>
            <a:r>
              <a:rPr dirty="0" spc="-90"/>
              <a:t> </a:t>
            </a:r>
            <a:r>
              <a:rPr dirty="0" spc="-5"/>
              <a:t>IPv6?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5706" y="1450314"/>
            <a:ext cx="7634605" cy="237299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NAT is a workaround for </a:t>
            </a:r>
            <a:r>
              <a:rPr dirty="0" sz="2000" spc="-5">
                <a:latin typeface="Arial"/>
                <a:cs typeface="Arial"/>
              </a:rPr>
              <a:t>IPv4 </a:t>
            </a:r>
            <a:r>
              <a:rPr dirty="0" sz="2000">
                <a:latin typeface="Arial"/>
                <a:cs typeface="Arial"/>
              </a:rPr>
              <a:t>address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scarcity.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with a 128-bit address provides 340 undecillion</a:t>
            </a:r>
            <a:r>
              <a:rPr dirty="0" sz="2000" spc="-1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addresses.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Address space is not an issue for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IPv6.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makes </a:t>
            </a:r>
            <a:r>
              <a:rPr dirty="0" sz="2000" spc="-5">
                <a:latin typeface="Arial"/>
                <a:cs typeface="Arial"/>
              </a:rPr>
              <a:t>IPv4 </a:t>
            </a:r>
            <a:r>
              <a:rPr dirty="0" sz="2000">
                <a:latin typeface="Arial"/>
                <a:cs typeface="Arial"/>
              </a:rPr>
              <a:t>public-private NAT unnecessary by design;  however, </a:t>
            </a: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does implement a form of private addresses, and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  is implemented differently than they are for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IPv4.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796" y="2783585"/>
            <a:ext cx="27362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11.1 NAT</a:t>
            </a:r>
            <a:r>
              <a:rPr dirty="0" sz="2400" spc="-25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351" y="519810"/>
            <a:ext cx="2851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IPv6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9351" y="738962"/>
            <a:ext cx="57111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IPv6 </a:t>
            </a:r>
            <a:r>
              <a:rPr dirty="0"/>
              <a:t>Unique Local</a:t>
            </a:r>
            <a:r>
              <a:rPr dirty="0" spc="-100"/>
              <a:t> </a:t>
            </a:r>
            <a:r>
              <a:rPr dirty="0" spc="-5"/>
              <a:t>Addresses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806" y="1396364"/>
            <a:ext cx="7706995" cy="252603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48920" marR="365125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unique local addresses </a:t>
            </a:r>
            <a:r>
              <a:rPr dirty="0" sz="2000" spc="5">
                <a:latin typeface="Arial"/>
                <a:cs typeface="Arial"/>
              </a:rPr>
              <a:t>(ULAs) </a:t>
            </a:r>
            <a:r>
              <a:rPr dirty="0" sz="2000">
                <a:latin typeface="Arial"/>
                <a:cs typeface="Arial"/>
              </a:rPr>
              <a:t>are designed to allow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IPv6  </a:t>
            </a:r>
            <a:r>
              <a:rPr dirty="0" sz="2000">
                <a:latin typeface="Arial"/>
                <a:cs typeface="Arial"/>
              </a:rPr>
              <a:t>communications within a local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site.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ULAs are not meant to provide additional </a:t>
            </a: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address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ULAs have the prefix FC00::/7, which results in a first hextet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range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of FC00 </a:t>
            </a:r>
            <a:r>
              <a:rPr dirty="0" sz="2000" spc="-5">
                <a:latin typeface="Arial"/>
                <a:cs typeface="Arial"/>
              </a:rPr>
              <a:t>to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FDFF.</a:t>
            </a:r>
            <a:endParaRPr sz="2000">
              <a:latin typeface="Arial"/>
              <a:cs typeface="Arial"/>
            </a:endParaRPr>
          </a:p>
          <a:p>
            <a:pPr marL="248920" marR="5651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ULAs are also known as local </a:t>
            </a: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addresses (not to be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confused  with </a:t>
            </a: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link-local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addresses).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1755" y="4190456"/>
            <a:ext cx="5446307" cy="227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528" y="560273"/>
            <a:ext cx="28524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NAT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1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IPv6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528" y="780414"/>
            <a:ext cx="24650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NAT for</a:t>
            </a:r>
            <a:r>
              <a:rPr dirty="0" spc="-100"/>
              <a:t> </a:t>
            </a:r>
            <a:r>
              <a:rPr dirty="0"/>
              <a:t>IPv6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806" y="1412214"/>
            <a:ext cx="7778115" cy="33940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also uses NAT, but in a much different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context.</a:t>
            </a:r>
            <a:endParaRPr sz="2000">
              <a:latin typeface="Arial"/>
              <a:cs typeface="Arial"/>
            </a:endParaRPr>
          </a:p>
          <a:p>
            <a:pPr marL="248920" marR="88836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-5">
                <a:latin typeface="Arial"/>
                <a:cs typeface="Arial"/>
              </a:rPr>
              <a:t>IPv6, </a:t>
            </a:r>
            <a:r>
              <a:rPr dirty="0" sz="2000">
                <a:latin typeface="Arial"/>
                <a:cs typeface="Arial"/>
              </a:rPr>
              <a:t>NAT is used to provide transparent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communication  between </a:t>
            </a: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IPv4.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NAT64 is not intended to be a permanent solution; it is meant to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  a transition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mechanism.</a:t>
            </a:r>
            <a:endParaRPr sz="2000">
              <a:latin typeface="Arial"/>
              <a:cs typeface="Arial"/>
            </a:endParaRPr>
          </a:p>
          <a:p>
            <a:pPr marL="248920" marR="236220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Network Address Translation-Protocol Translation (NAT-PT)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was  another NAT-based transition mechanism for </a:t>
            </a:r>
            <a:r>
              <a:rPr dirty="0" sz="2000" spc="-5">
                <a:latin typeface="Arial"/>
                <a:cs typeface="Arial"/>
              </a:rPr>
              <a:t>IPv6, </a:t>
            </a:r>
            <a:r>
              <a:rPr dirty="0" sz="2000">
                <a:latin typeface="Arial"/>
                <a:cs typeface="Arial"/>
              </a:rPr>
              <a:t>but is now  deprecated by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IETF.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3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NAT64 is now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recommended.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685" y="533527"/>
            <a:ext cx="2851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IPv6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685" y="752982"/>
            <a:ext cx="24650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NAT for</a:t>
            </a:r>
            <a:r>
              <a:rPr dirty="0" spc="-105"/>
              <a:t> </a:t>
            </a:r>
            <a:r>
              <a:rPr dirty="0"/>
              <a:t>IPv6</a:t>
            </a:r>
          </a:p>
        </p:txBody>
      </p:sp>
      <p:sp>
        <p:nvSpPr>
          <p:cNvPr id="4" name="object 4"/>
          <p:cNvSpPr/>
          <p:nvPr/>
        </p:nvSpPr>
        <p:spPr>
          <a:xfrm>
            <a:off x="1191767" y="1637817"/>
            <a:ext cx="6572093" cy="4075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11095"/>
            <a:ext cx="9144000" cy="2432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83352" y="5940552"/>
            <a:ext cx="3354324" cy="473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5363" y="118871"/>
            <a:ext cx="1171956" cy="905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796" y="2783585"/>
            <a:ext cx="35839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11.3 Troubleshooting</a:t>
            </a:r>
            <a:r>
              <a:rPr dirty="0" sz="2400" spc="10" b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b="0">
                <a:solidFill>
                  <a:srgbClr val="FFFFFF"/>
                </a:solidFill>
                <a:latin typeface="Arial"/>
                <a:cs typeface="Arial"/>
              </a:rPr>
              <a:t>NAT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483" y="519810"/>
            <a:ext cx="2851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IPv6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2483" y="738962"/>
            <a:ext cx="77146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Troubleshooting </a:t>
            </a:r>
            <a:r>
              <a:rPr dirty="0"/>
              <a:t>NAT: show</a:t>
            </a:r>
            <a:r>
              <a:rPr dirty="0" spc="-75"/>
              <a:t> </a:t>
            </a:r>
            <a:r>
              <a:rPr dirty="0" spc="-5"/>
              <a:t>commands</a:t>
            </a:r>
          </a:p>
        </p:txBody>
      </p:sp>
      <p:sp>
        <p:nvSpPr>
          <p:cNvPr id="4" name="object 4"/>
          <p:cNvSpPr/>
          <p:nvPr/>
        </p:nvSpPr>
        <p:spPr>
          <a:xfrm>
            <a:off x="1650492" y="1283208"/>
            <a:ext cx="5801867" cy="5223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858" y="533527"/>
            <a:ext cx="2851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Configuring </a:t>
            </a: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 </a:t>
            </a:r>
            <a:r>
              <a:rPr dirty="0" sz="1800" b="1">
                <a:solidFill>
                  <a:srgbClr val="6F8BA0"/>
                </a:solidFill>
                <a:latin typeface="Arial"/>
                <a:cs typeface="Arial"/>
              </a:rPr>
              <a:t>and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6F8BA0"/>
                </a:solidFill>
                <a:latin typeface="Arial"/>
                <a:cs typeface="Arial"/>
              </a:rPr>
              <a:t>IPv6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Troubleshooting </a:t>
            </a:r>
            <a:r>
              <a:rPr dirty="0"/>
              <a:t>NAT: debug</a:t>
            </a:r>
            <a:r>
              <a:rPr dirty="0" spc="-110"/>
              <a:t> </a:t>
            </a:r>
            <a:r>
              <a:rPr dirty="0" spc="-5"/>
              <a:t>command</a:t>
            </a:r>
          </a:p>
        </p:txBody>
      </p:sp>
      <p:sp>
        <p:nvSpPr>
          <p:cNvPr id="4" name="object 4"/>
          <p:cNvSpPr/>
          <p:nvPr/>
        </p:nvSpPr>
        <p:spPr>
          <a:xfrm>
            <a:off x="296036" y="1864230"/>
            <a:ext cx="8562975" cy="3380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182" y="641984"/>
            <a:ext cx="42246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</a:t>
            </a:r>
            <a:r>
              <a:rPr dirty="0" spc="-5"/>
              <a:t>11:</a:t>
            </a:r>
            <a:r>
              <a:rPr dirty="0" spc="-11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0933" y="1247241"/>
            <a:ext cx="7937500" cy="458406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2000">
                <a:latin typeface="Arial"/>
                <a:cs typeface="Arial"/>
              </a:rPr>
              <a:t>This chapter has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outlined:</a:t>
            </a:r>
            <a:endParaRPr sz="2000">
              <a:latin typeface="Arial"/>
              <a:cs typeface="Arial"/>
            </a:endParaRPr>
          </a:p>
          <a:p>
            <a:pPr marL="248920" marR="99060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How NAT is used to help alleviate the depletion of the </a:t>
            </a:r>
            <a:r>
              <a:rPr dirty="0" sz="2000" spc="-5">
                <a:latin typeface="Arial"/>
                <a:cs typeface="Arial"/>
              </a:rPr>
              <a:t>IPv4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  space.</a:t>
            </a:r>
            <a:endParaRPr sz="2000">
              <a:latin typeface="Arial"/>
              <a:cs typeface="Arial"/>
            </a:endParaRPr>
          </a:p>
          <a:p>
            <a:pPr marL="248920" marR="355600" indent="-236220">
              <a:lnSpc>
                <a:spcPts val="2280"/>
              </a:lnSpc>
              <a:spcBef>
                <a:spcPts val="120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NAT conserves public address space and saves considerable  administrative overhead in managing adds, moves, and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changes.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NAT for </a:t>
            </a:r>
            <a:r>
              <a:rPr dirty="0" sz="2000" spc="-5">
                <a:latin typeface="Arial"/>
                <a:cs typeface="Arial"/>
              </a:rPr>
              <a:t>IPv4,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including:</a:t>
            </a:r>
            <a:endParaRPr sz="20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Arial"/>
                <a:cs typeface="Arial"/>
              </a:rPr>
              <a:t>NAT characteristics, terminology, and general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  <a:p>
            <a:pPr lvl="1" marL="812800" indent="-342900">
              <a:lnSpc>
                <a:spcPts val="234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Arial"/>
                <a:cs typeface="Arial"/>
              </a:rPr>
              <a:t>Different </a:t>
            </a:r>
            <a:r>
              <a:rPr dirty="0" sz="2000" spc="-5">
                <a:latin typeface="Arial"/>
                <a:cs typeface="Arial"/>
              </a:rPr>
              <a:t>types </a:t>
            </a:r>
            <a:r>
              <a:rPr dirty="0" sz="2000">
                <a:latin typeface="Arial"/>
                <a:cs typeface="Arial"/>
              </a:rPr>
              <a:t>of NAT, including static NAT, dynamic NAT,</a:t>
            </a:r>
            <a:r>
              <a:rPr dirty="0" sz="2000" spc="-1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812800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NAT with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overloading</a:t>
            </a:r>
            <a:endParaRPr sz="2000">
              <a:latin typeface="Arial"/>
              <a:cs typeface="Arial"/>
            </a:endParaRPr>
          </a:p>
          <a:p>
            <a:pPr lvl="1" marL="812800" indent="-342900">
              <a:lnSpc>
                <a:spcPct val="100000"/>
              </a:lnSpc>
              <a:spcBef>
                <a:spcPts val="725"/>
              </a:spcBef>
              <a:buClr>
                <a:srgbClr val="6F8BA0"/>
              </a:buClr>
              <a:buChar char="•"/>
              <a:tabLst>
                <a:tab pos="812165" algn="l"/>
                <a:tab pos="813435" algn="l"/>
              </a:tabLst>
            </a:pPr>
            <a:r>
              <a:rPr dirty="0" sz="2000">
                <a:latin typeface="Arial"/>
                <a:cs typeface="Arial"/>
              </a:rPr>
              <a:t>Benefits and disadvantages of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NAT</a:t>
            </a:r>
            <a:endParaRPr sz="2000">
              <a:latin typeface="Arial"/>
              <a:cs typeface="Arial"/>
            </a:endParaRPr>
          </a:p>
          <a:p>
            <a:pPr marL="248920" marR="20256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The configuration, verification, and analysis of static NAT,</a:t>
            </a:r>
            <a:r>
              <a:rPr dirty="0" sz="2000" spc="-1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dynamic  NAT, and NAT with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overloading.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23" y="696595"/>
            <a:ext cx="55784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Chapter </a:t>
            </a:r>
            <a:r>
              <a:rPr dirty="0" spc="-5"/>
              <a:t>11: </a:t>
            </a:r>
            <a:r>
              <a:rPr dirty="0"/>
              <a:t>Summary</a:t>
            </a:r>
            <a:r>
              <a:rPr dirty="0" spc="-110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658" y="1452499"/>
            <a:ext cx="7891145" cy="1794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8920" indent="-236220">
              <a:lnSpc>
                <a:spcPts val="2340"/>
              </a:lnSpc>
              <a:spcBef>
                <a:spcPts val="10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How port forwarding can be used to access an internal devices</a:t>
            </a:r>
            <a:r>
              <a:rPr dirty="0" sz="2000" spc="-2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Internet.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96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Troubleshooting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NAT using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show</a:t>
            </a:r>
            <a:r>
              <a:rPr dirty="0" sz="2000" spc="-655" b="1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debug</a:t>
            </a:r>
            <a:r>
              <a:rPr dirty="0" sz="2000" spc="-660" b="1">
                <a:latin typeface="Courier New"/>
                <a:cs typeface="Courier New"/>
              </a:rPr>
              <a:t> </a:t>
            </a:r>
            <a:r>
              <a:rPr dirty="0" sz="2000">
                <a:latin typeface="Arial"/>
                <a:cs typeface="Arial"/>
              </a:rPr>
              <a:t>commands.</a:t>
            </a:r>
            <a:endParaRPr sz="2000">
              <a:latin typeface="Arial"/>
              <a:cs typeface="Arial"/>
            </a:endParaRPr>
          </a:p>
          <a:p>
            <a:pPr marL="248920" marR="61594" indent="-236220">
              <a:lnSpc>
                <a:spcPts val="2280"/>
              </a:lnSpc>
              <a:spcBef>
                <a:spcPts val="136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How NAT </a:t>
            </a:r>
            <a:r>
              <a:rPr dirty="0" sz="2000" spc="-5">
                <a:latin typeface="Arial"/>
                <a:cs typeface="Arial"/>
              </a:rPr>
              <a:t>for IPv6 </a:t>
            </a:r>
            <a:r>
              <a:rPr dirty="0" sz="2000">
                <a:latin typeface="Arial"/>
                <a:cs typeface="Arial"/>
              </a:rPr>
              <a:t>is used to translate between </a:t>
            </a:r>
            <a:r>
              <a:rPr dirty="0" sz="2000" spc="-5">
                <a:latin typeface="Arial"/>
                <a:cs typeface="Arial"/>
              </a:rPr>
              <a:t>IPv6 </a:t>
            </a:r>
            <a:r>
              <a:rPr dirty="0" sz="2000">
                <a:latin typeface="Arial"/>
                <a:cs typeface="Arial"/>
              </a:rPr>
              <a:t>addresses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  </a:t>
            </a:r>
            <a:r>
              <a:rPr dirty="0" sz="2000" spc="-5">
                <a:latin typeface="Arial"/>
                <a:cs typeface="Arial"/>
              </a:rPr>
              <a:t>IPv4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9908" y="6665258"/>
            <a:ext cx="19113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z="1000" spc="-5">
                <a:solidFill>
                  <a:srgbClr val="D2D2D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969" y="492074"/>
            <a:ext cx="22072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Characteristics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969" y="712088"/>
            <a:ext cx="53740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IPv4 Private Address</a:t>
            </a:r>
            <a:r>
              <a:rPr dirty="0" spc="-125"/>
              <a:t> </a:t>
            </a:r>
            <a:r>
              <a:rPr dirty="0" spc="-5"/>
              <a:t>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963" y="1541526"/>
            <a:ext cx="8061959" cy="325755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48920" marR="554990" indent="-236220">
              <a:lnSpc>
                <a:spcPts val="2280"/>
              </a:lnSpc>
              <a:spcBef>
                <a:spcPts val="2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 spc="-5">
                <a:latin typeface="Arial"/>
                <a:cs typeface="Arial"/>
              </a:rPr>
              <a:t>IPv4 </a:t>
            </a:r>
            <a:r>
              <a:rPr dirty="0" sz="2000">
                <a:latin typeface="Arial"/>
                <a:cs typeface="Arial"/>
              </a:rPr>
              <a:t>address space is not big enough to uniquely address all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  </a:t>
            </a:r>
            <a:r>
              <a:rPr dirty="0" sz="2000">
                <a:latin typeface="Arial"/>
                <a:cs typeface="Arial"/>
              </a:rPr>
              <a:t>devices that must be connected to the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Internet.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1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Network private addresses are described in RFC 1918 and are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designed to be used within an organization or site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only.</a:t>
            </a:r>
            <a:endParaRPr sz="2000">
              <a:latin typeface="Arial"/>
              <a:cs typeface="Arial"/>
            </a:endParaRPr>
          </a:p>
          <a:p>
            <a:pPr marL="248920" marR="615315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Private addresses are not routed by Internet routers while</a:t>
            </a:r>
            <a:r>
              <a:rPr dirty="0" sz="2000" spc="-2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public  addresses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19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Private </a:t>
            </a:r>
            <a:r>
              <a:rPr dirty="0" sz="2000" spc="-5">
                <a:latin typeface="Arial"/>
                <a:cs typeface="Arial"/>
              </a:rPr>
              <a:t>addresses </a:t>
            </a:r>
            <a:r>
              <a:rPr dirty="0" sz="2000">
                <a:latin typeface="Arial"/>
                <a:cs typeface="Arial"/>
              </a:rPr>
              <a:t>can </a:t>
            </a:r>
            <a:r>
              <a:rPr dirty="0" sz="2000" spc="-5">
                <a:latin typeface="Arial"/>
                <a:cs typeface="Arial"/>
              </a:rPr>
              <a:t>alleviate </a:t>
            </a:r>
            <a:r>
              <a:rPr dirty="0" sz="2000" spc="-10">
                <a:latin typeface="Arial"/>
                <a:cs typeface="Arial"/>
              </a:rPr>
              <a:t>IPv4 </a:t>
            </a:r>
            <a:r>
              <a:rPr dirty="0" sz="2000">
                <a:latin typeface="Arial"/>
                <a:cs typeface="Arial"/>
              </a:rPr>
              <a:t>scarcity, </a:t>
            </a:r>
            <a:r>
              <a:rPr dirty="0" sz="2000" spc="-5">
                <a:latin typeface="Arial"/>
                <a:cs typeface="Arial"/>
              </a:rPr>
              <a:t>but because </a:t>
            </a:r>
            <a:r>
              <a:rPr dirty="0" sz="2000">
                <a:latin typeface="Arial"/>
                <a:cs typeface="Arial"/>
              </a:rPr>
              <a:t>they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aren’t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routed by Internet devices, they first need to be</a:t>
            </a:r>
            <a:r>
              <a:rPr dirty="0" sz="2000" spc="-2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translated.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NAT is process used to perform such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translation.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227" y="547242"/>
            <a:ext cx="220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r>
              <a:rPr dirty="0" sz="1800" spc="1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Characteristics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4227" y="766699"/>
            <a:ext cx="53740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IPv4 Private Address</a:t>
            </a:r>
            <a:r>
              <a:rPr dirty="0" spc="-125"/>
              <a:t> </a:t>
            </a:r>
            <a:r>
              <a:rPr dirty="0" spc="-5"/>
              <a:t>Space</a:t>
            </a:r>
          </a:p>
        </p:txBody>
      </p:sp>
      <p:sp>
        <p:nvSpPr>
          <p:cNvPr id="4" name="object 4"/>
          <p:cNvSpPr/>
          <p:nvPr/>
        </p:nvSpPr>
        <p:spPr>
          <a:xfrm>
            <a:off x="1168715" y="1514855"/>
            <a:ext cx="6788088" cy="1665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3255" y="3191255"/>
            <a:ext cx="8828532" cy="3011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8684" y="3186683"/>
            <a:ext cx="8837930" cy="3091180"/>
          </a:xfrm>
          <a:custGeom>
            <a:avLst/>
            <a:gdLst/>
            <a:ahLst/>
            <a:cxnLst/>
            <a:rect l="l" t="t" r="r" b="b"/>
            <a:pathLst>
              <a:path w="8837930" h="3091179">
                <a:moveTo>
                  <a:pt x="0" y="3090672"/>
                </a:moveTo>
                <a:lnTo>
                  <a:pt x="8837676" y="3090672"/>
                </a:lnTo>
                <a:lnTo>
                  <a:pt x="8837676" y="0"/>
                </a:lnTo>
                <a:lnTo>
                  <a:pt x="0" y="0"/>
                </a:lnTo>
                <a:lnTo>
                  <a:pt x="0" y="30906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812" y="533527"/>
            <a:ext cx="220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r>
              <a:rPr dirty="0" sz="1800" spc="1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Characteristics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812" y="752982"/>
            <a:ext cx="26663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</a:t>
            </a:r>
            <a:r>
              <a:rPr dirty="0" spc="-110"/>
              <a:t> </a:t>
            </a:r>
            <a:r>
              <a:rPr dirty="0"/>
              <a:t>NAT?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2963" y="1259814"/>
            <a:ext cx="7924165" cy="412559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48920" indent="-236220">
              <a:lnSpc>
                <a:spcPct val="100000"/>
              </a:lnSpc>
              <a:spcBef>
                <a:spcPts val="11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NAT is a process used to translate network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addresses.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ct val="10000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 spc="-5">
                <a:latin typeface="Arial"/>
                <a:cs typeface="Arial"/>
              </a:rPr>
              <a:t>NAT’s primary </a:t>
            </a:r>
            <a:r>
              <a:rPr dirty="0" sz="2000">
                <a:latin typeface="Arial"/>
                <a:cs typeface="Arial"/>
              </a:rPr>
              <a:t>use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to conserve </a:t>
            </a:r>
            <a:r>
              <a:rPr dirty="0" sz="2000" spc="-5">
                <a:latin typeface="Arial"/>
                <a:cs typeface="Arial"/>
              </a:rPr>
              <a:t>public IPv4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addresses.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NAT is usually implemented at border network devices, such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firewalls or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routers.</a:t>
            </a:r>
            <a:endParaRPr sz="2000">
              <a:latin typeface="Arial"/>
              <a:cs typeface="Arial"/>
            </a:endParaRPr>
          </a:p>
          <a:p>
            <a:pPr marL="248920" marR="346075" indent="-236220">
              <a:lnSpc>
                <a:spcPts val="2280"/>
              </a:lnSpc>
              <a:spcBef>
                <a:spcPts val="125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NAT allows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networks to use private addresses internally,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only  translating to public addresses when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needed.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Devices within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organization can be assigned private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addresses</a:t>
            </a:r>
            <a:endParaRPr sz="2000">
              <a:latin typeface="Arial"/>
              <a:cs typeface="Arial"/>
            </a:endParaRPr>
          </a:p>
          <a:p>
            <a:pPr marL="248285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and operate with locally unique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addresses.</a:t>
            </a:r>
            <a:endParaRPr sz="2000">
              <a:latin typeface="Arial"/>
              <a:cs typeface="Arial"/>
            </a:endParaRPr>
          </a:p>
          <a:p>
            <a:pPr marL="248920" marR="5080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When traffic must be sent or received to or from other organizations  or the Internet, the border router translates the addresses to a</a:t>
            </a:r>
            <a:r>
              <a:rPr dirty="0" sz="2000" spc="-2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public  and globally unique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190" y="491744"/>
            <a:ext cx="2207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r>
              <a:rPr dirty="0" sz="1800" spc="10" b="1">
                <a:solidFill>
                  <a:srgbClr val="6F8BA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Characteristics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190" y="711200"/>
            <a:ext cx="40195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 NAT?</a:t>
            </a:r>
            <a:r>
              <a:rPr dirty="0" spc="-125"/>
              <a:t> </a:t>
            </a:r>
            <a:r>
              <a:rPr dirty="0"/>
              <a:t>(cont.)</a:t>
            </a:r>
          </a:p>
        </p:txBody>
      </p:sp>
      <p:sp>
        <p:nvSpPr>
          <p:cNvPr id="4" name="object 4"/>
          <p:cNvSpPr/>
          <p:nvPr/>
        </p:nvSpPr>
        <p:spPr>
          <a:xfrm>
            <a:off x="1546860" y="1728216"/>
            <a:ext cx="6270904" cy="457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42288" y="1723644"/>
            <a:ext cx="6350635" cy="4589145"/>
          </a:xfrm>
          <a:custGeom>
            <a:avLst/>
            <a:gdLst/>
            <a:ahLst/>
            <a:cxnLst/>
            <a:rect l="l" t="t" r="r" b="b"/>
            <a:pathLst>
              <a:path w="6350634" h="4589145">
                <a:moveTo>
                  <a:pt x="0" y="4588764"/>
                </a:moveTo>
                <a:lnTo>
                  <a:pt x="6350508" y="4588764"/>
                </a:lnTo>
                <a:lnTo>
                  <a:pt x="6350508" y="0"/>
                </a:lnTo>
                <a:lnTo>
                  <a:pt x="0" y="0"/>
                </a:lnTo>
                <a:lnTo>
                  <a:pt x="0" y="458876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6323" y="1691639"/>
            <a:ext cx="4818887" cy="3146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11752" y="1687067"/>
            <a:ext cx="4828540" cy="3203575"/>
          </a:xfrm>
          <a:custGeom>
            <a:avLst/>
            <a:gdLst/>
            <a:ahLst/>
            <a:cxnLst/>
            <a:rect l="l" t="t" r="r" b="b"/>
            <a:pathLst>
              <a:path w="4828540" h="3203575">
                <a:moveTo>
                  <a:pt x="0" y="3203447"/>
                </a:moveTo>
                <a:lnTo>
                  <a:pt x="4828032" y="3203447"/>
                </a:lnTo>
                <a:lnTo>
                  <a:pt x="4828032" y="0"/>
                </a:lnTo>
                <a:lnTo>
                  <a:pt x="0" y="0"/>
                </a:lnTo>
                <a:lnTo>
                  <a:pt x="0" y="320344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7969" y="492074"/>
            <a:ext cx="22072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6F8BA0"/>
                </a:solidFill>
                <a:latin typeface="Arial"/>
                <a:cs typeface="Arial"/>
              </a:rPr>
              <a:t>NAT</a:t>
            </a:r>
            <a:r>
              <a:rPr dirty="0" sz="1800" spc="-5" b="1">
                <a:solidFill>
                  <a:srgbClr val="6F8BA0"/>
                </a:solidFill>
                <a:latin typeface="Arial"/>
                <a:cs typeface="Arial"/>
              </a:rPr>
              <a:t> Characteristics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10"/>
              <a:t>Presentation_ID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 </a:t>
            </a:r>
            <a:r>
              <a:rPr dirty="0" spc="-10"/>
              <a:t>2008 </a:t>
            </a:r>
            <a:r>
              <a:rPr dirty="0" spc="-5"/>
              <a:t>Cisco </a:t>
            </a:r>
            <a:r>
              <a:rPr dirty="0" spc="-10"/>
              <a:t>Systems, Inc. </a:t>
            </a:r>
            <a:r>
              <a:rPr dirty="0" spc="-5"/>
              <a:t>All rights</a:t>
            </a:r>
            <a:r>
              <a:rPr dirty="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70014" y="6708892"/>
            <a:ext cx="735965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Cisco</a:t>
            </a:r>
            <a:r>
              <a:rPr dirty="0" sz="700" spc="-55">
                <a:solidFill>
                  <a:srgbClr val="D2D2D2"/>
                </a:solidFill>
                <a:latin typeface="Arial"/>
                <a:cs typeface="Arial"/>
              </a:rPr>
              <a:t> </a:t>
            </a:r>
            <a:r>
              <a:rPr dirty="0" sz="700" spc="-5">
                <a:solidFill>
                  <a:srgbClr val="D2D2D2"/>
                </a:solidFill>
                <a:latin typeface="Arial"/>
                <a:cs typeface="Arial"/>
              </a:rPr>
              <a:t>Confidential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969" y="712088"/>
            <a:ext cx="34131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NAT</a:t>
            </a:r>
            <a:r>
              <a:rPr dirty="0" spc="-95"/>
              <a:t> </a:t>
            </a:r>
            <a:r>
              <a:rPr dirty="0"/>
              <a:t>Terminology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0349" y="1560398"/>
            <a:ext cx="3416935" cy="395922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48920" marR="156845" indent="-236220">
              <a:lnSpc>
                <a:spcPct val="95000"/>
              </a:lnSpc>
              <a:spcBef>
                <a:spcPts val="225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Inside network is the set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  devices using private  addresses</a:t>
            </a:r>
            <a:endParaRPr sz="2000">
              <a:latin typeface="Arial"/>
              <a:cs typeface="Arial"/>
            </a:endParaRPr>
          </a:p>
          <a:p>
            <a:pPr marL="248920" indent="-236220">
              <a:lnSpc>
                <a:spcPts val="2340"/>
              </a:lnSpc>
              <a:spcBef>
                <a:spcPts val="108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Outside network refers to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  <a:p>
            <a:pPr marL="248920">
              <a:lnSpc>
                <a:spcPts val="2340"/>
              </a:lnSpc>
            </a:pPr>
            <a:r>
              <a:rPr dirty="0" sz="2000">
                <a:latin typeface="Arial"/>
                <a:cs typeface="Arial"/>
              </a:rPr>
              <a:t>other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networks</a:t>
            </a:r>
            <a:endParaRPr sz="2000">
              <a:latin typeface="Arial"/>
              <a:cs typeface="Arial"/>
            </a:endParaRPr>
          </a:p>
          <a:p>
            <a:pPr marL="248920" marR="182245" indent="-236220">
              <a:lnSpc>
                <a:spcPts val="2280"/>
              </a:lnSpc>
              <a:spcBef>
                <a:spcPts val="1260"/>
              </a:spcBef>
              <a:buClr>
                <a:srgbClr val="6F8BA0"/>
              </a:buClr>
              <a:buFont typeface="Wingdings"/>
              <a:buChar char=""/>
              <a:tabLst>
                <a:tab pos="248920" algn="l"/>
              </a:tabLst>
            </a:pPr>
            <a:r>
              <a:rPr dirty="0" sz="2000">
                <a:latin typeface="Arial"/>
                <a:cs typeface="Arial"/>
              </a:rPr>
              <a:t>NAT includes four </a:t>
            </a:r>
            <a:r>
              <a:rPr dirty="0" sz="2000" spc="-5">
                <a:latin typeface="Arial"/>
                <a:cs typeface="Arial"/>
              </a:rPr>
              <a:t>types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  addresses:</a:t>
            </a:r>
            <a:endParaRPr sz="2000">
              <a:latin typeface="Arial"/>
              <a:cs typeface="Arial"/>
            </a:endParaRPr>
          </a:p>
          <a:p>
            <a:pPr lvl="1" marL="695325" indent="-225425">
              <a:lnSpc>
                <a:spcPct val="100000"/>
              </a:lnSpc>
              <a:spcBef>
                <a:spcPts val="665"/>
              </a:spcBef>
              <a:buClr>
                <a:srgbClr val="6F8BA0"/>
              </a:buClr>
              <a:buChar char="•"/>
              <a:tabLst>
                <a:tab pos="695325" algn="l"/>
                <a:tab pos="695960" algn="l"/>
              </a:tabLst>
            </a:pPr>
            <a:r>
              <a:rPr dirty="0" sz="2000">
                <a:latin typeface="Arial"/>
                <a:cs typeface="Arial"/>
              </a:rPr>
              <a:t>Inside local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lvl="1" marL="695325" indent="-225425">
              <a:lnSpc>
                <a:spcPct val="10000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695325" algn="l"/>
                <a:tab pos="695960" algn="l"/>
              </a:tabLst>
            </a:pPr>
            <a:r>
              <a:rPr dirty="0" sz="2000">
                <a:latin typeface="Arial"/>
                <a:cs typeface="Arial"/>
              </a:rPr>
              <a:t>Inside global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lvl="1" marL="695325" indent="-225425">
              <a:lnSpc>
                <a:spcPct val="10000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695325" algn="l"/>
                <a:tab pos="695960" algn="l"/>
              </a:tabLst>
            </a:pPr>
            <a:r>
              <a:rPr dirty="0" sz="2000">
                <a:latin typeface="Arial"/>
                <a:cs typeface="Arial"/>
              </a:rPr>
              <a:t>Outside local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  <a:p>
            <a:pPr lvl="1" marL="695325" indent="-225425">
              <a:lnSpc>
                <a:spcPct val="100000"/>
              </a:lnSpc>
              <a:spcBef>
                <a:spcPts val="720"/>
              </a:spcBef>
              <a:buClr>
                <a:srgbClr val="6F8BA0"/>
              </a:buClr>
              <a:buChar char="•"/>
              <a:tabLst>
                <a:tab pos="695325" algn="l"/>
                <a:tab pos="695960" algn="l"/>
              </a:tabLst>
            </a:pPr>
            <a:r>
              <a:rPr dirty="0" sz="2000">
                <a:latin typeface="Arial"/>
                <a:cs typeface="Arial"/>
              </a:rPr>
              <a:t>Outside global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address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2019-03-03T10:14:04Z</dcterms:created>
  <dcterms:modified xsi:type="dcterms:W3CDTF">2019-03-03T10:14:04Z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2019-03-03T00:00:00Z</vt:filetime>
  </property>
</Properties>
</file>