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68.jpeg" ContentType="image/jpeg"/>
  <Override PartName="/ppt/media/image67.jpeg" ContentType="image/jpeg"/>
  <Override PartName="/ppt/media/image65.jpeg" ContentType="image/jpeg"/>
  <Override PartName="/ppt/media/image64.jpeg" ContentType="image/jpeg"/>
  <Override PartName="/ppt/media/image63.jpeg" ContentType="image/jpeg"/>
  <Override PartName="/ppt/media/image59.jpeg" ContentType="image/jpeg"/>
  <Override PartName="/ppt/media/image58.jpeg" ContentType="image/jpeg"/>
  <Override PartName="/ppt/media/image57.png" ContentType="image/png"/>
  <Override PartName="/ppt/media/image55.jpeg" ContentType="image/jpeg"/>
  <Override PartName="/ppt/media/image54.jpeg" ContentType="image/jpeg"/>
  <Override PartName="/ppt/media/image50.jpeg" ContentType="image/jpeg"/>
  <Override PartName="/ppt/media/image62.jpeg" ContentType="image/jpeg"/>
  <Override PartName="/ppt/media/image52.png" ContentType="image/png"/>
  <Override PartName="/ppt/media/image49.jpeg" ContentType="image/jpeg"/>
  <Override PartName="/ppt/media/image61.jpeg" ContentType="image/jpeg"/>
  <Override PartName="/ppt/media/image48.jpeg" ContentType="image/jpeg"/>
  <Override PartName="/ppt/media/image4.png" ContentType="image/png"/>
  <Override PartName="/ppt/media/image41.jpeg" ContentType="image/jpeg"/>
  <Override PartName="/ppt/media/image42.jpeg" ContentType="image/jpeg"/>
  <Override PartName="/ppt/media/image37.jpeg" ContentType="image/jpeg"/>
  <Override PartName="/ppt/media/image40.jpeg" ContentType="image/jpeg"/>
  <Override PartName="/ppt/media/image27.jpeg" ContentType="image/jpeg"/>
  <Override PartName="/ppt/media/image44.png" ContentType="image/png"/>
  <Override PartName="/ppt/media/image36.jpeg" ContentType="image/jpeg"/>
  <Override PartName="/ppt/media/image1.jpeg" ContentType="image/jpeg"/>
  <Override PartName="/ppt/media/image33.jpeg" ContentType="image/jpeg"/>
  <Override PartName="/ppt/media/image32.jpeg" ContentType="image/jpeg"/>
  <Override PartName="/ppt/media/image18.jpeg" ContentType="image/jpeg"/>
  <Override PartName="/ppt/media/image31.jpeg" ContentType="image/jpeg"/>
  <Override PartName="/ppt/media/image53.png" ContentType="image/png"/>
  <Override PartName="/ppt/media/image3.png" ContentType="image/png"/>
  <Override PartName="/ppt/media/image30.jpeg" ContentType="image/jpeg"/>
  <Override PartName="/ppt/media/image51.jpeg" ContentType="image/jpeg"/>
  <Override PartName="/ppt/media/image38.jpeg" ContentType="image/jpeg"/>
  <Override PartName="/ppt/media/image29.png" ContentType="image/png"/>
  <Override PartName="/ppt/media/image45.png" ContentType="image/png"/>
  <Override PartName="/ppt/media/image26.jpeg" ContentType="image/jpeg"/>
  <Override PartName="/ppt/media/image25.jpeg" ContentType="image/jpeg"/>
  <Override PartName="/ppt/media/image24.jpeg" ContentType="image/jpeg"/>
  <Override PartName="/ppt/media/image7.jpeg" ContentType="image/jpeg"/>
  <Override PartName="/ppt/media/image15.png" ContentType="image/png"/>
  <Override PartName="/ppt/media/image23.jpeg" ContentType="image/jpeg"/>
  <Override PartName="/ppt/media/image19.png" ContentType="image/png"/>
  <Override PartName="/ppt/media/image66.jpeg" ContentType="image/jpeg"/>
  <Override PartName="/ppt/media/image17.png" ContentType="image/png"/>
  <Override PartName="/ppt/media/image21.jpeg" ContentType="image/jpeg"/>
  <Override PartName="/ppt/media/image16.png" ContentType="image/png"/>
  <Override PartName="/ppt/media/image5.png" ContentType="image/png"/>
  <Override PartName="/ppt/media/image20.png" ContentType="image/png"/>
  <Override PartName="/ppt/media/image56.png" ContentType="image/png"/>
  <Override PartName="/ppt/media/image6.png" ContentType="image/png"/>
  <Override PartName="/ppt/media/image14.jpeg" ContentType="image/jpeg"/>
  <Override PartName="/ppt/media/image12.png" ContentType="image/png"/>
  <Override PartName="/ppt/media/image28.png" ContentType="image/png"/>
  <Override PartName="/ppt/media/image35.jpeg" ContentType="image/jpeg"/>
  <Override PartName="/ppt/media/image10.jpeg" ContentType="image/jpeg"/>
  <Override PartName="/ppt/media/image43.jpeg" ContentType="image/jpeg"/>
  <Override PartName="/ppt/media/image11.png" ContentType="image/png"/>
  <Override PartName="/ppt/media/image13.jpeg" ContentType="image/jpeg"/>
  <Override PartName="/ppt/media/image2.jpeg" ContentType="image/jpeg"/>
  <Override PartName="/ppt/media/image34.jpeg" ContentType="image/jpeg"/>
  <Override PartName="/ppt/media/image9.png" ContentType="image/png"/>
  <Override PartName="/ppt/media/image8.png" ContentType="image/png"/>
  <Override PartName="/ppt/media/image39.jpeg" ContentType="image/jpeg"/>
  <Override PartName="/ppt/media/image60.jpeg" ContentType="image/jpeg"/>
  <Override PartName="/ppt/media/image47.jpeg" ContentType="image/jpeg"/>
  <Override PartName="/ppt/media/image46.jpeg" ContentType="image/jpeg"/>
  <Override PartName="/ppt/media/image22.jpeg" ContentType="image/jpe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80520" y="2556360"/>
            <a:ext cx="8382600" cy="11451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ubTitle"/>
          </p:nvPr>
        </p:nvSpPr>
        <p:spPr>
          <a:xfrm>
            <a:off x="1371600" y="3840480"/>
            <a:ext cx="6400440" cy="39776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696960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66952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FEEF745-C5FD-4F46-B2B8-5CFDDE4E602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263520" y="679320"/>
            <a:ext cx="3233520" cy="5133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82600" y="1409040"/>
            <a:ext cx="8578440" cy="3820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Seventh Outline Level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696960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866952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DF9C8AD-41D3-4C02-99EC-66E6797DE67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263520" y="679320"/>
            <a:ext cx="3233520" cy="5133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696960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866952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7C727FE-6903-489C-B75E-D2C51749BF3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 hidden="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0" y="0"/>
            <a:ext cx="9143640" cy="685440"/>
          </a:xfrm>
          <a:custGeom>
            <a:avLst/>
            <a:gdLst/>
            <a:ahLst/>
            <a:rect l="l" t="t" r="r" b="b"/>
            <a:pathLst>
              <a:path w="9144000" h="685800">
                <a:moveTo>
                  <a:pt x="0" y="685800"/>
                </a:moveTo>
                <a:lnTo>
                  <a:pt x="9144000" y="6858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"/>
          <p:cNvSpPr/>
          <p:nvPr/>
        </p:nvSpPr>
        <p:spPr>
          <a:xfrm>
            <a:off x="1508760" y="2741760"/>
            <a:ext cx="6097320" cy="8913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29" name="PlaceHolder 6"/>
          <p:cNvSpPr>
            <a:spLocks noGrp="1"/>
          </p:cNvSpPr>
          <p:nvPr>
            <p:ph type="dt"/>
          </p:nvPr>
        </p:nvSpPr>
        <p:spPr>
          <a:xfrm>
            <a:off x="696960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30" name="PlaceHolder 7"/>
          <p:cNvSpPr>
            <a:spLocks noGrp="1"/>
          </p:cNvSpPr>
          <p:nvPr>
            <p:ph type="sldNum"/>
          </p:nvPr>
        </p:nvSpPr>
        <p:spPr>
          <a:xfrm>
            <a:off x="866952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3C6178B-60FD-4681-9FEA-DE1E25DD473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31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1800" spc="-1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3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Relationship Id="rId3" Type="http://schemas.openxmlformats.org/officeDocument/2006/relationships/image" Target="../media/image32.jpe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jpe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image" Target="../media/image47.jpeg"/><Relationship Id="rId3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8.jpe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60.jpeg"/><Relationship Id="rId2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2.jpeg"/><Relationship Id="rId2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63.jpeg"/><Relationship Id="rId2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64.jpeg"/><Relationship Id="rId2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65.jpeg"/><Relationship Id="rId2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66.jpeg"/><Relationship Id="rId2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67.jpeg"/><Relationship Id="rId2" Type="http://schemas.openxmlformats.org/officeDocument/2006/relationships/image" Target="../media/image68.jpeg"/><Relationship Id="rId3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80520" y="2556360"/>
            <a:ext cx="3510000" cy="8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ts val="1125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</a:t>
            </a:r>
            <a:r>
              <a:rPr lang="en-US" sz="2800" spc="1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1:</a:t>
            </a:r>
            <a:endParaRPr/>
          </a:p>
          <a:p>
            <a:pPr marL="12600">
              <a:lnSpc>
                <a:spcPts val="1125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Exploring the</a:t>
            </a:r>
            <a:r>
              <a:rPr lang="en-US" sz="2800" spc="-2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0F5C7B3-86E6-4CEB-BB0A-3FF110D4445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70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71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72" name="CustomShape 6"/>
          <p:cNvSpPr/>
          <p:nvPr/>
        </p:nvSpPr>
        <p:spPr>
          <a:xfrm>
            <a:off x="380520" y="4656960"/>
            <a:ext cx="36363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Introduction to</a:t>
            </a:r>
            <a:r>
              <a:rPr b="1" lang="en-US" sz="24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173" name="CustomShape 7"/>
          <p:cNvSpPr/>
          <p:nvPr/>
        </p:nvSpPr>
        <p:spPr>
          <a:xfrm>
            <a:off x="5029200" y="4650480"/>
            <a:ext cx="36363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Instructor: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Nguyen Anh Minh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M.Sc CCNP TOGAF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63520" y="459720"/>
            <a:ext cx="37364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Providing Resources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263520" y="679320"/>
            <a:ext cx="2443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</a:t>
            </a:r>
            <a:r>
              <a:rPr b="1" lang="en-US" sz="32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r-t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-Peer</a:t>
            </a:r>
            <a:endParaRPr/>
          </a:p>
        </p:txBody>
      </p:sp>
      <p:sp>
        <p:nvSpPr>
          <p:cNvPr id="232" name="CustomShape 3"/>
          <p:cNvSpPr/>
          <p:nvPr/>
        </p:nvSpPr>
        <p:spPr>
          <a:xfrm>
            <a:off x="1428840" y="1866600"/>
            <a:ext cx="6267600" cy="4452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9F43395-E979-412E-9EF7-6423B734FFB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34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35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36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TextShape 4"/>
          <p:cNvSpPr txBox="1"/>
          <p:nvPr/>
        </p:nvSpPr>
        <p:spPr>
          <a:xfrm>
            <a:off x="175320" y="2808360"/>
            <a:ext cx="411444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1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1.2</a:t>
            </a:r>
            <a:r>
              <a:rPr lang="en-US" sz="21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1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LANs, WANs, and </a:t>
            </a: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n-US" sz="21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1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Internet</a:t>
            </a:r>
            <a:endParaRPr/>
          </a:p>
        </p:txBody>
      </p:sp>
      <p:sp>
        <p:nvSpPr>
          <p:cNvPr id="241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A8ECFB6-F045-4FA9-BBD2-3EEB62964F6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42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43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44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63520" y="459720"/>
            <a:ext cx="2983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LANs, WANs,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1" lang="en-US" sz="1800" spc="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Internets</a:t>
            </a: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263520" y="679320"/>
            <a:ext cx="50569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Components of a</a:t>
            </a:r>
            <a:r>
              <a:rPr b="1" lang="en-US" sz="3200" spc="-13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47" name="CustomShape 3"/>
          <p:cNvSpPr/>
          <p:nvPr/>
        </p:nvSpPr>
        <p:spPr>
          <a:xfrm>
            <a:off x="282600" y="1409040"/>
            <a:ext cx="5780160" cy="17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There are three categories of network</a:t>
            </a:r>
            <a:r>
              <a:rPr lang="en-US" sz="2000" spc="-17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components: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Media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Services</a:t>
            </a:r>
            <a:endParaRPr/>
          </a:p>
        </p:txBody>
      </p:sp>
      <p:sp>
        <p:nvSpPr>
          <p:cNvPr id="248" name="CustomShape 4"/>
          <p:cNvSpPr/>
          <p:nvPr/>
        </p:nvSpPr>
        <p:spPr>
          <a:xfrm>
            <a:off x="714960" y="4569120"/>
            <a:ext cx="3614400" cy="1627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5"/>
          <p:cNvSpPr/>
          <p:nvPr/>
        </p:nvSpPr>
        <p:spPr>
          <a:xfrm>
            <a:off x="4936320" y="3828240"/>
            <a:ext cx="3638880" cy="23158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6"/>
          <p:cNvSpPr/>
          <p:nvPr/>
        </p:nvSpPr>
        <p:spPr>
          <a:xfrm>
            <a:off x="2309040" y="2174760"/>
            <a:ext cx="3655800" cy="17737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TextShape 7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076C77D-D323-4495-AC02-28B0597F6A7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52" name="CustomShape 8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53" name="TextShape 9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54" name="TextShape 10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263520" y="459720"/>
            <a:ext cx="2861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Components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a</a:t>
            </a:r>
            <a:r>
              <a:rPr b="1" lang="en-US" sz="1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0D87CA9-5B2B-4DD6-A58A-29366B47B32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57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58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59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60" name="TextShape 6"/>
          <p:cNvSpPr txBox="1"/>
          <p:nvPr/>
        </p:nvSpPr>
        <p:spPr>
          <a:xfrm>
            <a:off x="263520" y="679320"/>
            <a:ext cx="2440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</a:t>
            </a:r>
            <a:r>
              <a:rPr b="1" lang="en-US" sz="32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endParaRPr/>
          </a:p>
        </p:txBody>
      </p:sp>
      <p:sp>
        <p:nvSpPr>
          <p:cNvPr id="261" name="CustomShape 7"/>
          <p:cNvSpPr/>
          <p:nvPr/>
        </p:nvSpPr>
        <p:spPr>
          <a:xfrm>
            <a:off x="282600" y="1409040"/>
            <a:ext cx="793512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Some examples of end devices</a:t>
            </a:r>
            <a:r>
              <a:rPr lang="en-US" sz="20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are: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Computers (work stations, laptops,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file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servers, web</a:t>
            </a:r>
            <a:r>
              <a:rPr lang="en-US" sz="2000" spc="-20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servers)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printers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VoIP</a:t>
            </a:r>
            <a:r>
              <a:rPr lang="en-US" sz="20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phones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TelePresence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endpoint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r>
              <a:rPr lang="en-US" sz="20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cameras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Mobile handheld devices (such as smart phones, tablets, PDAs,</a:t>
            </a:r>
            <a:r>
              <a:rPr lang="en-US" sz="2000" spc="-18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wireless debit / credit card readers and barcode</a:t>
            </a:r>
            <a:r>
              <a:rPr lang="en-US" sz="20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scanners)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263520" y="459720"/>
            <a:ext cx="2861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Components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a</a:t>
            </a:r>
            <a:r>
              <a:rPr b="1" lang="en-US" sz="1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6225E12-C460-423E-9DD2-5DC33D2C466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64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65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66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67" name="TextShape 6"/>
          <p:cNvSpPr txBox="1"/>
          <p:nvPr/>
        </p:nvSpPr>
        <p:spPr>
          <a:xfrm>
            <a:off x="263520" y="679320"/>
            <a:ext cx="60328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Infrastructure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endParaRPr/>
          </a:p>
        </p:txBody>
      </p:sp>
      <p:sp>
        <p:nvSpPr>
          <p:cNvPr id="268" name="CustomShape 7"/>
          <p:cNvSpPr/>
          <p:nvPr/>
        </p:nvSpPr>
        <p:spPr>
          <a:xfrm>
            <a:off x="282600" y="1409040"/>
            <a:ext cx="7427880" cy="17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Examples of intermediary network devices</a:t>
            </a:r>
            <a:r>
              <a:rPr lang="en-US" sz="2000" spc="-11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are: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 Access Devices (switches, and wireless access</a:t>
            </a:r>
            <a:r>
              <a:rPr lang="en-US" sz="2000" spc="-18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points)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Internetworking Devices</a:t>
            </a:r>
            <a:r>
              <a:rPr lang="en-US" sz="2000" spc="-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(routers)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Security Devices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(firewalls)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263520" y="459720"/>
            <a:ext cx="2861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Components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a</a:t>
            </a:r>
            <a:r>
              <a:rPr b="1" lang="en-US" sz="1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70" name="TextShape 2"/>
          <p:cNvSpPr txBox="1"/>
          <p:nvPr/>
        </p:nvSpPr>
        <p:spPr>
          <a:xfrm>
            <a:off x="263520" y="679320"/>
            <a:ext cx="28926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Media</a:t>
            </a:r>
            <a:endParaRPr/>
          </a:p>
        </p:txBody>
      </p:sp>
      <p:sp>
        <p:nvSpPr>
          <p:cNvPr id="271" name="CustomShape 3"/>
          <p:cNvSpPr/>
          <p:nvPr/>
        </p:nvSpPr>
        <p:spPr>
          <a:xfrm>
            <a:off x="1843920" y="1658160"/>
            <a:ext cx="5447880" cy="4580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5FB975F-2661-4919-AC74-CD9870C87A3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73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74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75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263520" y="459720"/>
            <a:ext cx="2861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Components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a</a:t>
            </a:r>
            <a:r>
              <a:rPr b="1" lang="en-US" sz="1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263520" y="679320"/>
            <a:ext cx="49240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3200" spc="-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Representations</a:t>
            </a:r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1648440" y="1539360"/>
            <a:ext cx="5863320" cy="4888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736388C-3844-4E1C-B415-6A911D87FAA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80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81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82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263520" y="459720"/>
            <a:ext cx="2861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Components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a</a:t>
            </a:r>
            <a:r>
              <a:rPr b="1" lang="en-US" sz="1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84" name="TextShape 2"/>
          <p:cNvSpPr txBox="1"/>
          <p:nvPr/>
        </p:nvSpPr>
        <p:spPr>
          <a:xfrm>
            <a:off x="263520" y="679320"/>
            <a:ext cx="38152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Topology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Diagrams</a:t>
            </a:r>
            <a:endParaRPr/>
          </a:p>
        </p:txBody>
      </p:sp>
      <p:sp>
        <p:nvSpPr>
          <p:cNvPr id="285" name="CustomShape 3"/>
          <p:cNvSpPr/>
          <p:nvPr/>
        </p:nvSpPr>
        <p:spPr>
          <a:xfrm>
            <a:off x="269640" y="1388520"/>
            <a:ext cx="4237920" cy="3280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"/>
          <p:cNvSpPr/>
          <p:nvPr/>
        </p:nvSpPr>
        <p:spPr>
          <a:xfrm>
            <a:off x="4558320" y="3288960"/>
            <a:ext cx="4271040" cy="3212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4EC009C-1F2F-4AE0-90F8-EA6541664C4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88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89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90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263520" y="459720"/>
            <a:ext cx="1822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WANs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ADBDA03-A412-4086-9962-F2B2AAF0F22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93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94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95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96" name="TextShape 6"/>
          <p:cNvSpPr txBox="1"/>
          <p:nvPr/>
        </p:nvSpPr>
        <p:spPr>
          <a:xfrm>
            <a:off x="263520" y="679320"/>
            <a:ext cx="36370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b="1" lang="en-US" sz="3200" spc="-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297" name="CustomShape 7"/>
          <p:cNvSpPr/>
          <p:nvPr/>
        </p:nvSpPr>
        <p:spPr>
          <a:xfrm>
            <a:off x="282600" y="1409040"/>
            <a:ext cx="6689880" cy="357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two most common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network infrastructures</a:t>
            </a:r>
            <a:r>
              <a:rPr lang="en-US" sz="2000" spc="-20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are: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Local Area Network</a:t>
            </a:r>
            <a:r>
              <a:rPr lang="en-US" sz="2000" spc="-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(LAN)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Wide Area Network</a:t>
            </a:r>
            <a:r>
              <a:rPr lang="en-US" sz="20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(WAN).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Other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networks</a:t>
            </a:r>
            <a:r>
              <a:rPr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include: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Metropolitan Area Network</a:t>
            </a:r>
            <a:r>
              <a:rPr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(MAN)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Wireless LAN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(WLAN)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Storage Area Network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(SAN)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263520" y="459720"/>
            <a:ext cx="1822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WANs</a:t>
            </a:r>
            <a:endParaRPr/>
          </a:p>
        </p:txBody>
      </p:sp>
      <p:sp>
        <p:nvSpPr>
          <p:cNvPr id="299" name="TextShape 2"/>
          <p:cNvSpPr txBox="1"/>
          <p:nvPr/>
        </p:nvSpPr>
        <p:spPr>
          <a:xfrm>
            <a:off x="263520" y="679320"/>
            <a:ext cx="52592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 Networks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(LAN)</a:t>
            </a:r>
            <a:endParaRPr/>
          </a:p>
        </p:txBody>
      </p:sp>
      <p:sp>
        <p:nvSpPr>
          <p:cNvPr id="300" name="CustomShape 3"/>
          <p:cNvSpPr/>
          <p:nvPr/>
        </p:nvSpPr>
        <p:spPr>
          <a:xfrm>
            <a:off x="1775160" y="1551600"/>
            <a:ext cx="5663520" cy="4823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2E882F5-733B-4C1B-875A-4AA99879AB1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02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03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04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725400" y="894240"/>
            <a:ext cx="4200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1:</a:t>
            </a:r>
            <a:r>
              <a:rPr b="1" lang="en-US" sz="32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407E3EC-84A9-4F71-91EF-597C395077A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7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78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725400" y="1698480"/>
            <a:ext cx="7579080" cy="31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400" bIns="0"/>
          <a:p>
            <a:pPr marL="12600">
              <a:lnSpc>
                <a:spcPct val="100000"/>
              </a:lnSpc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After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completing this chapter, students will be able</a:t>
            </a:r>
            <a:r>
              <a:rPr lang="en-US" sz="2000" spc="-1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Explain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how multiple networks are used in everyday</a:t>
            </a:r>
            <a:r>
              <a:rPr lang="en-US" sz="2000" spc="-12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life.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Explain the topologies and devices used in a small- to</a:t>
            </a:r>
            <a:r>
              <a:rPr lang="en-US" sz="2000" spc="-13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medium-  sized business</a:t>
            </a:r>
            <a:r>
              <a:rPr lang="en-US" sz="20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Explain the basic characteristics of a network that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supports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communication in a small- to medium-sized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business.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Explain trends in networking that will affect the use of networks</a:t>
            </a:r>
            <a:r>
              <a:rPr lang="en-US" sz="2000" spc="-21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 small to medium-sized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businesses.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263520" y="459720"/>
            <a:ext cx="1822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WANs</a:t>
            </a:r>
            <a:endParaRPr/>
          </a:p>
        </p:txBody>
      </p:sp>
      <p:sp>
        <p:nvSpPr>
          <p:cNvPr id="306" name="TextShape 2"/>
          <p:cNvSpPr txBox="1"/>
          <p:nvPr/>
        </p:nvSpPr>
        <p:spPr>
          <a:xfrm>
            <a:off x="263520" y="679320"/>
            <a:ext cx="53064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Wide Area Networks</a:t>
            </a:r>
            <a:r>
              <a:rPr b="1" lang="en-US" sz="3200" spc="-12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(WAN)</a:t>
            </a:r>
            <a:endParaRPr/>
          </a:p>
        </p:txBody>
      </p:sp>
      <p:sp>
        <p:nvSpPr>
          <p:cNvPr id="307" name="CustomShape 3"/>
          <p:cNvSpPr/>
          <p:nvPr/>
        </p:nvSpPr>
        <p:spPr>
          <a:xfrm>
            <a:off x="489600" y="1768320"/>
            <a:ext cx="8127720" cy="3962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7CD4D6A-B452-4DC1-AB3C-EBC647B2804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09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10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11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263520" y="459720"/>
            <a:ext cx="32641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LANs, WANs,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1" lang="en-US" sz="1800" spc="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Internet</a:t>
            </a:r>
            <a:endParaRPr/>
          </a:p>
        </p:txBody>
      </p:sp>
      <p:sp>
        <p:nvSpPr>
          <p:cNvPr id="313" name="TextShape 2"/>
          <p:cNvSpPr txBox="1"/>
          <p:nvPr/>
        </p:nvSpPr>
        <p:spPr>
          <a:xfrm>
            <a:off x="263520" y="679320"/>
            <a:ext cx="2349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1" lang="en-US" sz="32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Internet</a:t>
            </a:r>
            <a:endParaRPr/>
          </a:p>
        </p:txBody>
      </p:sp>
      <p:sp>
        <p:nvSpPr>
          <p:cNvPr id="314" name="CustomShape 3"/>
          <p:cNvSpPr/>
          <p:nvPr/>
        </p:nvSpPr>
        <p:spPr>
          <a:xfrm>
            <a:off x="1695240" y="1551600"/>
            <a:ext cx="5798520" cy="4678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72176D5-4D2B-4B35-B07A-51D03D971EC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16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17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18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263520" y="491760"/>
            <a:ext cx="29016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16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LANs, WANs, </a:t>
            </a:r>
            <a:r>
              <a:rPr b="1" lang="en-US" sz="16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1" lang="en-US" sz="16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1" lang="en-US" sz="1600" spc="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6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Internet</a:t>
            </a:r>
            <a:endParaRPr/>
          </a:p>
        </p:txBody>
      </p:sp>
      <p:sp>
        <p:nvSpPr>
          <p:cNvPr id="320" name="TextShape 2"/>
          <p:cNvSpPr txBox="1"/>
          <p:nvPr/>
        </p:nvSpPr>
        <p:spPr>
          <a:xfrm>
            <a:off x="263520" y="679320"/>
            <a:ext cx="40878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Intranet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1" lang="en-US" sz="32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Extranet</a:t>
            </a:r>
            <a:endParaRPr/>
          </a:p>
        </p:txBody>
      </p:sp>
      <p:sp>
        <p:nvSpPr>
          <p:cNvPr id="321" name="CustomShape 3"/>
          <p:cNvSpPr/>
          <p:nvPr/>
        </p:nvSpPr>
        <p:spPr>
          <a:xfrm>
            <a:off x="2209680" y="1571400"/>
            <a:ext cx="4733640" cy="4714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B4EA460-E1E2-4947-8084-E272ED18C0B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23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24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25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263520" y="459720"/>
            <a:ext cx="2870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Connecting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the</a:t>
            </a:r>
            <a:r>
              <a:rPr b="1" lang="en-US" sz="1800" spc="-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Internet</a:t>
            </a:r>
            <a:endParaRPr/>
          </a:p>
        </p:txBody>
      </p:sp>
      <p:sp>
        <p:nvSpPr>
          <p:cNvPr id="327" name="TextShape 2"/>
          <p:cNvSpPr txBox="1"/>
          <p:nvPr/>
        </p:nvSpPr>
        <p:spPr>
          <a:xfrm>
            <a:off x="263520" y="679320"/>
            <a:ext cx="79182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Connecting Remote Users to the</a:t>
            </a:r>
            <a:r>
              <a:rPr b="1" lang="en-US" sz="3200" spc="-16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Internet</a:t>
            </a:r>
            <a:endParaRPr/>
          </a:p>
        </p:txBody>
      </p:sp>
      <p:sp>
        <p:nvSpPr>
          <p:cNvPr id="328" name="CustomShape 3"/>
          <p:cNvSpPr/>
          <p:nvPr/>
        </p:nvSpPr>
        <p:spPr>
          <a:xfrm>
            <a:off x="1740960" y="1539360"/>
            <a:ext cx="5811480" cy="4888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B1C78C5-FA71-4A20-8E36-FFC4AE0E48A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30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31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32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263520" y="459720"/>
            <a:ext cx="2870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Connecting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the</a:t>
            </a:r>
            <a:r>
              <a:rPr b="1" lang="en-US" sz="1800" spc="-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Internet</a:t>
            </a:r>
            <a:endParaRPr/>
          </a:p>
        </p:txBody>
      </p:sp>
      <p:sp>
        <p:nvSpPr>
          <p:cNvPr id="334" name="TextShape 2"/>
          <p:cNvSpPr txBox="1"/>
          <p:nvPr/>
        </p:nvSpPr>
        <p:spPr>
          <a:xfrm>
            <a:off x="263520" y="679320"/>
            <a:ext cx="7443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Connecting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Businesses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the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Internet</a:t>
            </a:r>
            <a:endParaRPr/>
          </a:p>
        </p:txBody>
      </p:sp>
      <p:sp>
        <p:nvSpPr>
          <p:cNvPr id="335" name="CustomShape 3"/>
          <p:cNvSpPr/>
          <p:nvPr/>
        </p:nvSpPr>
        <p:spPr>
          <a:xfrm>
            <a:off x="965520" y="1590480"/>
            <a:ext cx="7370280" cy="4869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55FE2CF-9A9C-4AAF-B492-3066AD9C3DE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37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38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39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TextShape 4"/>
          <p:cNvSpPr txBox="1"/>
          <p:nvPr/>
        </p:nvSpPr>
        <p:spPr>
          <a:xfrm>
            <a:off x="175320" y="2790360"/>
            <a:ext cx="40460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1.3</a:t>
            </a:r>
            <a:r>
              <a:rPr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3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as a</a:t>
            </a:r>
            <a:r>
              <a:rPr lang="en-US" sz="2300" spc="-12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Platform</a:t>
            </a:r>
            <a:endParaRPr/>
          </a:p>
        </p:txBody>
      </p:sp>
      <p:sp>
        <p:nvSpPr>
          <p:cNvPr id="344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AF1AD9C-46D7-4192-B05D-E6677FCB426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45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46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47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263520" y="459720"/>
            <a:ext cx="2314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Converged</a:t>
            </a:r>
            <a:r>
              <a:rPr b="1" lang="en-US" sz="1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349" name="TextShape 2"/>
          <p:cNvSpPr txBox="1"/>
          <p:nvPr/>
        </p:nvSpPr>
        <p:spPr>
          <a:xfrm>
            <a:off x="263520" y="679320"/>
            <a:ext cx="4830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Converging</a:t>
            </a:r>
            <a:r>
              <a:rPr b="1" lang="en-US" sz="3200" spc="-1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350" name="CustomShape 3"/>
          <p:cNvSpPr/>
          <p:nvPr/>
        </p:nvSpPr>
        <p:spPr>
          <a:xfrm>
            <a:off x="368640" y="1539360"/>
            <a:ext cx="3648240" cy="3089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4"/>
          <p:cNvSpPr/>
          <p:nvPr/>
        </p:nvSpPr>
        <p:spPr>
          <a:xfrm>
            <a:off x="4588920" y="3267360"/>
            <a:ext cx="3619080" cy="30938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E49732A-7BB4-44FD-A12F-250019F1D6F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53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54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55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263520" y="459720"/>
            <a:ext cx="2314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Converged</a:t>
            </a:r>
            <a:r>
              <a:rPr b="1" lang="en-US" sz="1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357" name="TextShape 2"/>
          <p:cNvSpPr txBox="1"/>
          <p:nvPr/>
        </p:nvSpPr>
        <p:spPr>
          <a:xfrm>
            <a:off x="263520" y="679320"/>
            <a:ext cx="4491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Planning for the</a:t>
            </a:r>
            <a:r>
              <a:rPr b="1" lang="en-US" sz="3200" spc="-1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</a:t>
            </a:r>
            <a:endParaRPr/>
          </a:p>
        </p:txBody>
      </p:sp>
      <p:sp>
        <p:nvSpPr>
          <p:cNvPr id="358" name="CustomShape 3"/>
          <p:cNvSpPr/>
          <p:nvPr/>
        </p:nvSpPr>
        <p:spPr>
          <a:xfrm>
            <a:off x="1404720" y="1539360"/>
            <a:ext cx="6351120" cy="4926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090F9F2-AB6A-4F32-8F83-2039A94AB39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60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61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62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263520" y="459720"/>
            <a:ext cx="1870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Reliable</a:t>
            </a:r>
            <a:r>
              <a:rPr b="1" lang="en-US" sz="1800" spc="-3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364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B164CA4-8770-4081-8577-DAD17A779F2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65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66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67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68" name="TextShape 6"/>
          <p:cNvSpPr txBox="1"/>
          <p:nvPr/>
        </p:nvSpPr>
        <p:spPr>
          <a:xfrm>
            <a:off x="263520" y="679320"/>
            <a:ext cx="64119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Supporting Network</a:t>
            </a:r>
            <a:r>
              <a:rPr b="1" lang="en-US" sz="3200" spc="-13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Architecture</a:t>
            </a:r>
            <a:endParaRPr/>
          </a:p>
        </p:txBody>
      </p:sp>
      <p:sp>
        <p:nvSpPr>
          <p:cNvPr id="369" name="CustomShape 7"/>
          <p:cNvSpPr/>
          <p:nvPr/>
        </p:nvSpPr>
        <p:spPr>
          <a:xfrm>
            <a:off x="282600" y="1545480"/>
            <a:ext cx="8426160" cy="27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1260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As networks evolve, we are discovering that there are four basic  characteristics that the underlying architectures need to address in order</a:t>
            </a:r>
            <a:r>
              <a:rPr lang="en-US" sz="2000" spc="-2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 meet user</a:t>
            </a:r>
            <a:r>
              <a:rPr lang="en-US" sz="20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expectations: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Fault</a:t>
            </a:r>
            <a:r>
              <a:rPr lang="en-US" sz="20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Tolerance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Scalability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Quality of Service</a:t>
            </a:r>
            <a:r>
              <a:rPr lang="en-US" sz="20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(QoS)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263520" y="459720"/>
            <a:ext cx="1870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Reliable</a:t>
            </a:r>
            <a:r>
              <a:rPr b="1" lang="en-US" sz="1800" spc="-3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371" name="TextShape 2"/>
          <p:cNvSpPr txBox="1"/>
          <p:nvPr/>
        </p:nvSpPr>
        <p:spPr>
          <a:xfrm>
            <a:off x="263520" y="679320"/>
            <a:ext cx="85042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Fault Tolerance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Circuit Switched</a:t>
            </a:r>
            <a:r>
              <a:rPr b="1" lang="en-US" sz="3200" spc="-13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372" name="CustomShape 3"/>
          <p:cNvSpPr/>
          <p:nvPr/>
        </p:nvSpPr>
        <p:spPr>
          <a:xfrm>
            <a:off x="1637640" y="1539360"/>
            <a:ext cx="5885280" cy="4879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88A7C2B-F608-48C1-A756-B14549004D4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74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75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76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263520" y="679320"/>
            <a:ext cx="1897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9D3CFF7-8EF2-40AF-BAFA-EFD01B5790A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83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84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739800" y="1454760"/>
            <a:ext cx="4613040" cy="19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/>
          <a:p>
            <a:pPr lvl="1" marL="505440" indent="-4924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Globally</a:t>
            </a:r>
            <a:r>
              <a:rPr lang="en-US" sz="20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endParaRPr/>
          </a:p>
          <a:p>
            <a:pPr lvl="1" marL="504720" indent="-49176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LANs, WANs, and the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Internet</a:t>
            </a:r>
            <a:endParaRPr/>
          </a:p>
          <a:p>
            <a:pPr lvl="1" marL="504720" indent="-49176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Network as a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Platform</a:t>
            </a:r>
            <a:endParaRPr/>
          </a:p>
          <a:p>
            <a:pPr lvl="1" marL="505440" indent="-4924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Changing Network</a:t>
            </a:r>
            <a:r>
              <a:rPr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Environment</a:t>
            </a:r>
            <a:endParaRPr/>
          </a:p>
          <a:p>
            <a:pPr lvl="1" marL="505440" indent="-4924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263520" y="459720"/>
            <a:ext cx="1870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Reliable</a:t>
            </a:r>
            <a:r>
              <a:rPr b="1" lang="en-US" sz="1800" spc="-3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378" name="TextShape 2"/>
          <p:cNvSpPr txBox="1"/>
          <p:nvPr/>
        </p:nvSpPr>
        <p:spPr>
          <a:xfrm>
            <a:off x="263520" y="679320"/>
            <a:ext cx="51940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Packet-Switched</a:t>
            </a:r>
            <a:r>
              <a:rPr b="1" lang="en-US" sz="32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379" name="CustomShape 3"/>
          <p:cNvSpPr/>
          <p:nvPr/>
        </p:nvSpPr>
        <p:spPr>
          <a:xfrm>
            <a:off x="1656360" y="1539360"/>
            <a:ext cx="5809680" cy="4879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A080768-D938-4762-B1EA-2D39C6A98FF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81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82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83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63520" y="459720"/>
            <a:ext cx="1870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Reliable</a:t>
            </a:r>
            <a:r>
              <a:rPr b="1" lang="en-US" sz="1800" spc="-3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385" name="TextShape 2"/>
          <p:cNvSpPr txBox="1"/>
          <p:nvPr/>
        </p:nvSpPr>
        <p:spPr>
          <a:xfrm>
            <a:off x="263520" y="679320"/>
            <a:ext cx="36154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Scalable</a:t>
            </a:r>
            <a:r>
              <a:rPr b="1" lang="en-US" sz="32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386" name="CustomShape 3"/>
          <p:cNvSpPr/>
          <p:nvPr/>
        </p:nvSpPr>
        <p:spPr>
          <a:xfrm>
            <a:off x="1983240" y="2877480"/>
            <a:ext cx="5251680" cy="3722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4"/>
          <p:cNvSpPr/>
          <p:nvPr/>
        </p:nvSpPr>
        <p:spPr>
          <a:xfrm>
            <a:off x="175320" y="1155240"/>
            <a:ext cx="5405400" cy="6062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5"/>
          <p:cNvSpPr/>
          <p:nvPr/>
        </p:nvSpPr>
        <p:spPr>
          <a:xfrm>
            <a:off x="3618000" y="1819080"/>
            <a:ext cx="5310720" cy="10018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TextShape 6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90D0679-90FE-45B4-9242-98BE887368D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90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91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92" name="TextShape 9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263520" y="459720"/>
            <a:ext cx="1870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Reliable</a:t>
            </a:r>
            <a:r>
              <a:rPr b="1" lang="en-US" sz="1800" spc="-3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394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EE660F3-1F5E-4A0D-BA26-E9A17561C3A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95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96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97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98" name="TextShape 6"/>
          <p:cNvSpPr txBox="1"/>
          <p:nvPr/>
        </p:nvSpPr>
        <p:spPr>
          <a:xfrm>
            <a:off x="263520" y="679320"/>
            <a:ext cx="28465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Providing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QoS</a:t>
            </a:r>
            <a:endParaRPr/>
          </a:p>
        </p:txBody>
      </p:sp>
      <p:sp>
        <p:nvSpPr>
          <p:cNvPr id="399" name="CustomShape 7"/>
          <p:cNvSpPr/>
          <p:nvPr/>
        </p:nvSpPr>
        <p:spPr>
          <a:xfrm>
            <a:off x="282600" y="1409040"/>
            <a:ext cx="8542800" cy="37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Examples of priority decisions for an organization might</a:t>
            </a:r>
            <a:r>
              <a:rPr lang="en-US" sz="2000" spc="-17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include: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Time-sensitive communication - increase priority for services</a:t>
            </a:r>
            <a:r>
              <a:rPr lang="en-US" sz="20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like  telephony or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video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distribution.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Non time-sensitive communication - decrease priority for web</a:t>
            </a:r>
            <a:r>
              <a:rPr lang="en-US" sz="20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page  retrieval or</a:t>
            </a:r>
            <a:r>
              <a:rPr lang="en-US" sz="20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email.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High importance to organization - increase priority for production</a:t>
            </a:r>
            <a:r>
              <a:rPr lang="en-US" sz="20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control  or business transaction</a:t>
            </a:r>
            <a:r>
              <a:rPr lang="en-US" sz="2000" spc="-10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data.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Undesirable communication - decrease priority or block unwanted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activity,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like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peer-to-peer file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sharing or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live</a:t>
            </a:r>
            <a:r>
              <a:rPr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entertainment.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63520" y="459720"/>
            <a:ext cx="1870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Reliable</a:t>
            </a:r>
            <a:r>
              <a:rPr b="1" lang="en-US" sz="1800" spc="-3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401" name="TextShape 2"/>
          <p:cNvSpPr txBox="1"/>
          <p:nvPr/>
        </p:nvSpPr>
        <p:spPr>
          <a:xfrm>
            <a:off x="263520" y="679320"/>
            <a:ext cx="53298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Providing Network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  <p:sp>
        <p:nvSpPr>
          <p:cNvPr id="402" name="CustomShape 3"/>
          <p:cNvSpPr/>
          <p:nvPr/>
        </p:nvSpPr>
        <p:spPr>
          <a:xfrm>
            <a:off x="1545480" y="1952280"/>
            <a:ext cx="6102720" cy="41587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D51BD78-5CDF-405B-88F5-FAFBDE6750A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04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05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06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4"/>
          <p:cNvSpPr/>
          <p:nvPr/>
        </p:nvSpPr>
        <p:spPr>
          <a:xfrm>
            <a:off x="175320" y="2835360"/>
            <a:ext cx="4150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18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1.4</a:t>
            </a:r>
            <a:r>
              <a:rPr lang="en-US" sz="18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18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Changing </a:t>
            </a:r>
            <a:r>
              <a:rPr lang="en-US" sz="18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lang="en-US" sz="1800" spc="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Environment</a:t>
            </a:r>
            <a:endParaRPr/>
          </a:p>
        </p:txBody>
      </p:sp>
      <p:sp>
        <p:nvSpPr>
          <p:cNvPr id="411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8AFB80A-746A-418E-9B9A-7E7FF89BF31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12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13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14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263520" y="459720"/>
            <a:ext cx="1751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Trends</a:t>
            </a:r>
            <a:endParaRPr/>
          </a:p>
        </p:txBody>
      </p:sp>
      <p:sp>
        <p:nvSpPr>
          <p:cNvPr id="416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DD97C24-9229-4B3C-98DB-6E90338E6F6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17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18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19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20" name="TextShape 6"/>
          <p:cNvSpPr txBox="1"/>
          <p:nvPr/>
        </p:nvSpPr>
        <p:spPr>
          <a:xfrm>
            <a:off x="263520" y="679320"/>
            <a:ext cx="22165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trends</a:t>
            </a:r>
            <a:endParaRPr/>
          </a:p>
        </p:txBody>
      </p:sp>
      <p:sp>
        <p:nvSpPr>
          <p:cNvPr id="421" name="CustomShape 7"/>
          <p:cNvSpPr/>
          <p:nvPr/>
        </p:nvSpPr>
        <p:spPr>
          <a:xfrm>
            <a:off x="282600" y="1409040"/>
            <a:ext cx="3861000" cy="22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Some of the top trends</a:t>
            </a:r>
            <a:r>
              <a:rPr lang="en-US" sz="20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include: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Bring Your Own Device</a:t>
            </a:r>
            <a:r>
              <a:rPr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(BYOD)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Online</a:t>
            </a:r>
            <a:r>
              <a:rPr lang="en-US" sz="2000" spc="-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collaboration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Video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Cloud</a:t>
            </a:r>
            <a:r>
              <a:rPr lang="en-US" sz="20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computing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263520" y="459720"/>
            <a:ext cx="1751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Trends</a:t>
            </a:r>
            <a:endParaRPr/>
          </a:p>
        </p:txBody>
      </p:sp>
      <p:sp>
        <p:nvSpPr>
          <p:cNvPr id="423" name="TextShape 2"/>
          <p:cNvSpPr txBox="1"/>
          <p:nvPr/>
        </p:nvSpPr>
        <p:spPr>
          <a:xfrm>
            <a:off x="263520" y="679320"/>
            <a:ext cx="60955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Bring Your Own Device</a:t>
            </a:r>
            <a:r>
              <a:rPr b="1" lang="en-US" sz="3200" spc="-1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(BYOD)</a:t>
            </a:r>
            <a:endParaRPr/>
          </a:p>
        </p:txBody>
      </p:sp>
      <p:sp>
        <p:nvSpPr>
          <p:cNvPr id="424" name="CustomShape 3"/>
          <p:cNvSpPr/>
          <p:nvPr/>
        </p:nvSpPr>
        <p:spPr>
          <a:xfrm>
            <a:off x="2062080" y="1705320"/>
            <a:ext cx="5019840" cy="3543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4"/>
          <p:cNvSpPr/>
          <p:nvPr/>
        </p:nvSpPr>
        <p:spPr>
          <a:xfrm>
            <a:off x="644040" y="5397120"/>
            <a:ext cx="790776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concept of any device, to any content, in anyway is a major</a:t>
            </a:r>
            <a:r>
              <a:rPr lang="en-US" sz="2000" spc="-22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global</a:t>
            </a:r>
            <a:endParaRPr/>
          </a:p>
          <a:p>
            <a:pPr marL="2520" algn="ctr">
              <a:lnSpc>
                <a:spcPts val="762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trend that requires significant changes to the way devices are</a:t>
            </a:r>
            <a:r>
              <a:rPr lang="en-US" sz="20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used.</a:t>
            </a:r>
            <a:endParaRPr/>
          </a:p>
          <a:p>
            <a:pPr marL="2520" algn="ctr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This trend is known as Bring </a:t>
            </a:r>
            <a:r>
              <a:rPr lang="en-US" sz="20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Your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Own Device</a:t>
            </a:r>
            <a:r>
              <a:rPr lang="en-US" sz="2000" spc="-1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(BYOD).</a:t>
            </a:r>
            <a:endParaRPr/>
          </a:p>
        </p:txBody>
      </p:sp>
      <p:sp>
        <p:nvSpPr>
          <p:cNvPr id="426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0E40626-3808-49AD-8C45-EBC0A72F900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27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28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29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263520" y="459720"/>
            <a:ext cx="1751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Trends</a:t>
            </a:r>
            <a:endParaRPr/>
          </a:p>
        </p:txBody>
      </p:sp>
      <p:sp>
        <p:nvSpPr>
          <p:cNvPr id="431" name="TextShape 2"/>
          <p:cNvSpPr txBox="1"/>
          <p:nvPr/>
        </p:nvSpPr>
        <p:spPr>
          <a:xfrm>
            <a:off x="263520" y="679320"/>
            <a:ext cx="40197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Online</a:t>
            </a:r>
            <a:r>
              <a:rPr b="1" lang="en-US" sz="3200" spc="-11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Collaboration</a:t>
            </a:r>
            <a:endParaRPr/>
          </a:p>
        </p:txBody>
      </p:sp>
      <p:sp>
        <p:nvSpPr>
          <p:cNvPr id="432" name="CustomShape 3"/>
          <p:cNvSpPr/>
          <p:nvPr/>
        </p:nvSpPr>
        <p:spPr>
          <a:xfrm>
            <a:off x="1488600" y="1539360"/>
            <a:ext cx="6183000" cy="4926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24D3526-D82E-44D5-B337-81986DDF86C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34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35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36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263520" y="459720"/>
            <a:ext cx="1751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Trends</a:t>
            </a:r>
            <a:endParaRPr/>
          </a:p>
        </p:txBody>
      </p:sp>
      <p:sp>
        <p:nvSpPr>
          <p:cNvPr id="438" name="TextShape 2"/>
          <p:cNvSpPr txBox="1"/>
          <p:nvPr/>
        </p:nvSpPr>
        <p:spPr>
          <a:xfrm>
            <a:off x="263520" y="679320"/>
            <a:ext cx="43146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Video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Communication</a:t>
            </a:r>
            <a:endParaRPr/>
          </a:p>
        </p:txBody>
      </p:sp>
      <p:sp>
        <p:nvSpPr>
          <p:cNvPr id="439" name="CustomShape 3"/>
          <p:cNvSpPr/>
          <p:nvPr/>
        </p:nvSpPr>
        <p:spPr>
          <a:xfrm>
            <a:off x="898560" y="1539360"/>
            <a:ext cx="7363440" cy="4926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D184563-D0EE-42F7-80A6-206C1EB57C4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41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42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43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263520" y="459720"/>
            <a:ext cx="1751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Trends</a:t>
            </a:r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263520" y="679320"/>
            <a:ext cx="34329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Cloud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Computing</a:t>
            </a:r>
            <a:endParaRPr/>
          </a:p>
        </p:txBody>
      </p:sp>
      <p:sp>
        <p:nvSpPr>
          <p:cNvPr id="446" name="CustomShape 3"/>
          <p:cNvSpPr/>
          <p:nvPr/>
        </p:nvSpPr>
        <p:spPr>
          <a:xfrm>
            <a:off x="282600" y="1409040"/>
            <a:ext cx="6178320" cy="29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Cloud computing offers the following potential</a:t>
            </a:r>
            <a:r>
              <a:rPr lang="en-US" sz="2000" spc="-1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benefits: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Organizational</a:t>
            </a:r>
            <a:r>
              <a:rPr lang="en-US" sz="20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flexibility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Agility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 rapid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deployment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Reduced cost of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infrastructure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Refocus of IT</a:t>
            </a:r>
            <a:r>
              <a:rPr lang="en-US" sz="20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resources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Creation of new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business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models</a:t>
            </a:r>
            <a:endParaRPr/>
          </a:p>
        </p:txBody>
      </p:sp>
      <p:sp>
        <p:nvSpPr>
          <p:cNvPr id="447" name="CustomShape 4"/>
          <p:cNvSpPr/>
          <p:nvPr/>
        </p:nvSpPr>
        <p:spPr>
          <a:xfrm>
            <a:off x="4078080" y="3211200"/>
            <a:ext cx="4829400" cy="3314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40AF740-D3F6-40E7-84F8-C1C73CA227F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49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50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51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TextShape 4"/>
          <p:cNvSpPr txBox="1"/>
          <p:nvPr/>
        </p:nvSpPr>
        <p:spPr>
          <a:xfrm>
            <a:off x="380520" y="2783520"/>
            <a:ext cx="32832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1.1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Globally</a:t>
            </a:r>
            <a:r>
              <a:rPr lang="en-US" sz="2400" spc="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endParaRPr/>
          </a:p>
        </p:txBody>
      </p:sp>
      <p:sp>
        <p:nvSpPr>
          <p:cNvPr id="190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94237D9-F19F-4110-BB13-C17D4831559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1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92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93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263520" y="459720"/>
            <a:ext cx="1751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Trends</a:t>
            </a:r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2FCE8F9-B9F4-4718-BBE8-BC0EAE075CD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54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55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56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57" name="TextShape 6"/>
          <p:cNvSpPr txBox="1"/>
          <p:nvPr/>
        </p:nvSpPr>
        <p:spPr>
          <a:xfrm>
            <a:off x="263520" y="679320"/>
            <a:ext cx="25318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Centers</a:t>
            </a:r>
            <a:endParaRPr/>
          </a:p>
        </p:txBody>
      </p:sp>
      <p:sp>
        <p:nvSpPr>
          <p:cNvPr id="458" name="CustomShape 7"/>
          <p:cNvSpPr/>
          <p:nvPr/>
        </p:nvSpPr>
        <p:spPr>
          <a:xfrm>
            <a:off x="282600" y="1545480"/>
            <a:ext cx="8345520" cy="36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1260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data center is a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facility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used to house computer systems and</a:t>
            </a:r>
            <a:r>
              <a:rPr lang="en-US" sz="2000" spc="-17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associated  components</a:t>
            </a:r>
            <a:r>
              <a:rPr lang="en-US" sz="2000" spc="-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including: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Redundant data communications</a:t>
            </a:r>
            <a:r>
              <a:rPr lang="en-US" sz="20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connections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High-speed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virtual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servers (sometimes referred to as server farms</a:t>
            </a:r>
            <a:r>
              <a:rPr lang="en-US" sz="2000" spc="-20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or  server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clusters)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Redundant storage systems (typically uses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SAN</a:t>
            </a:r>
            <a:r>
              <a:rPr lang="en-US" sz="20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technology)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Redundant or backup power</a:t>
            </a:r>
            <a:r>
              <a:rPr lang="en-US" sz="2000" spc="-10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supplies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Environmental controls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(e.g.,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air conditioning, fire</a:t>
            </a:r>
            <a:r>
              <a:rPr lang="en-US" sz="2000" spc="-1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suppression)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r>
              <a:rPr lang="en-US" sz="20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263520" y="459720"/>
            <a:ext cx="42782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Networking Technologies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the</a:t>
            </a:r>
            <a:r>
              <a:rPr b="1" lang="en-US" sz="1800" spc="-8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</a:t>
            </a:r>
            <a:endParaRPr/>
          </a:p>
        </p:txBody>
      </p:sp>
      <p:sp>
        <p:nvSpPr>
          <p:cNvPr id="460" name="TextShape 2"/>
          <p:cNvSpPr txBox="1"/>
          <p:nvPr/>
        </p:nvSpPr>
        <p:spPr>
          <a:xfrm>
            <a:off x="263520" y="679320"/>
            <a:ext cx="6201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Technology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Trends in the</a:t>
            </a:r>
            <a:r>
              <a:rPr b="1" lang="en-US" sz="3200" spc="-1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</a:t>
            </a:r>
            <a:endParaRPr/>
          </a:p>
        </p:txBody>
      </p:sp>
      <p:sp>
        <p:nvSpPr>
          <p:cNvPr id="461" name="CustomShape 3"/>
          <p:cNvSpPr/>
          <p:nvPr/>
        </p:nvSpPr>
        <p:spPr>
          <a:xfrm>
            <a:off x="1673640" y="1539360"/>
            <a:ext cx="5803560" cy="4926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EF781EB-1742-4329-83CC-3229F61C654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63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64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65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263520" y="459720"/>
            <a:ext cx="42782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Networking Technologies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the</a:t>
            </a:r>
            <a:r>
              <a:rPr b="1" lang="en-US" sz="1800" spc="-8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</a:t>
            </a:r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263520" y="679320"/>
            <a:ext cx="4270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Powerline</a:t>
            </a:r>
            <a:r>
              <a:rPr b="1" lang="en-US" sz="3200" spc="-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Networking</a:t>
            </a:r>
            <a:endParaRPr/>
          </a:p>
        </p:txBody>
      </p:sp>
      <p:sp>
        <p:nvSpPr>
          <p:cNvPr id="468" name="CustomShape 3"/>
          <p:cNvSpPr/>
          <p:nvPr/>
        </p:nvSpPr>
        <p:spPr>
          <a:xfrm>
            <a:off x="1125000" y="1539360"/>
            <a:ext cx="6939360" cy="4926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0933D35-5003-4408-866D-2CA6B282DA5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70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71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72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263520" y="459720"/>
            <a:ext cx="42782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Networking Technologies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the</a:t>
            </a:r>
            <a:r>
              <a:rPr b="1" lang="en-US" sz="1800" spc="-8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</a:t>
            </a:r>
            <a:endParaRPr/>
          </a:p>
        </p:txBody>
      </p:sp>
      <p:sp>
        <p:nvSpPr>
          <p:cNvPr id="474" name="TextShape 2"/>
          <p:cNvSpPr txBox="1"/>
          <p:nvPr/>
        </p:nvSpPr>
        <p:spPr>
          <a:xfrm>
            <a:off x="263520" y="679320"/>
            <a:ext cx="39542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Wireless</a:t>
            </a:r>
            <a:r>
              <a:rPr b="1" lang="en-US" sz="32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Broadband</a:t>
            </a:r>
            <a:endParaRPr/>
          </a:p>
        </p:txBody>
      </p:sp>
      <p:sp>
        <p:nvSpPr>
          <p:cNvPr id="475" name="CustomShape 3"/>
          <p:cNvSpPr/>
          <p:nvPr/>
        </p:nvSpPr>
        <p:spPr>
          <a:xfrm>
            <a:off x="2144520" y="1539360"/>
            <a:ext cx="5309640" cy="4888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9528E19-2617-4671-88F9-5EF2E6A4821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77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78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79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63520" y="459720"/>
            <a:ext cx="23281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of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Networking</a:t>
            </a:r>
            <a:endParaRPr/>
          </a:p>
        </p:txBody>
      </p:sp>
      <p:sp>
        <p:nvSpPr>
          <p:cNvPr id="481" name="TextShape 2"/>
          <p:cNvSpPr txBox="1"/>
          <p:nvPr/>
        </p:nvSpPr>
        <p:spPr>
          <a:xfrm>
            <a:off x="263520" y="679320"/>
            <a:ext cx="33454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3200" spc="-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  <p:sp>
        <p:nvSpPr>
          <p:cNvPr id="482" name="CustomShape 3"/>
          <p:cNvSpPr/>
          <p:nvPr/>
        </p:nvSpPr>
        <p:spPr>
          <a:xfrm>
            <a:off x="1680840" y="1900440"/>
            <a:ext cx="6248520" cy="4037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6E437F2-D351-46B1-9BA7-A35813E3D60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84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85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86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263520" y="459720"/>
            <a:ext cx="1890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  <p:sp>
        <p:nvSpPr>
          <p:cNvPr id="488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E870ACE-E226-43D2-A379-4379F4061F0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89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90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91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92" name="TextShape 6"/>
          <p:cNvSpPr txBox="1"/>
          <p:nvPr/>
        </p:nvSpPr>
        <p:spPr>
          <a:xfrm>
            <a:off x="263520" y="679320"/>
            <a:ext cx="32094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r>
              <a:rPr b="1" lang="en-US" sz="32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Threats</a:t>
            </a:r>
            <a:endParaRPr/>
          </a:p>
        </p:txBody>
      </p:sp>
      <p:sp>
        <p:nvSpPr>
          <p:cNvPr id="493" name="CustomShape 7"/>
          <p:cNvSpPr/>
          <p:nvPr/>
        </p:nvSpPr>
        <p:spPr>
          <a:xfrm>
            <a:off x="282600" y="1409040"/>
            <a:ext cx="6256800" cy="35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most common external threats to networks</a:t>
            </a:r>
            <a:r>
              <a:rPr lang="en-US" sz="2000" spc="-19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include: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Viruses, worms, and Trojan</a:t>
            </a:r>
            <a:r>
              <a:rPr lang="en-US" sz="2000" spc="-11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horses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Spyware and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adware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Zero-day attacks, also called zero-hour</a:t>
            </a:r>
            <a:r>
              <a:rPr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attacks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Hacker</a:t>
            </a:r>
            <a:r>
              <a:rPr lang="en-US" sz="20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attacks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Denial of service (DoS)</a:t>
            </a:r>
            <a:r>
              <a:rPr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attacks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Data interception and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theft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Identity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theft</a:t>
            </a: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263520" y="459720"/>
            <a:ext cx="1890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62D7E97-52B0-4190-BB91-61D9936C299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96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9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98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99" name="TextShape 6"/>
          <p:cNvSpPr txBox="1"/>
          <p:nvPr/>
        </p:nvSpPr>
        <p:spPr>
          <a:xfrm>
            <a:off x="263520" y="679320"/>
            <a:ext cx="35931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r>
              <a:rPr b="1" lang="en-US" sz="3200" spc="-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Solutions</a:t>
            </a:r>
            <a:endParaRPr/>
          </a:p>
        </p:txBody>
      </p:sp>
      <p:sp>
        <p:nvSpPr>
          <p:cNvPr id="500" name="CustomShape 7"/>
          <p:cNvSpPr/>
          <p:nvPr/>
        </p:nvSpPr>
        <p:spPr>
          <a:xfrm>
            <a:off x="282600" y="1409040"/>
            <a:ext cx="4933440" cy="31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 security components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often</a:t>
            </a:r>
            <a:r>
              <a:rPr lang="en-US" sz="2000" spc="-1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include: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Antivirus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lang="en-US" sz="2000" spc="-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antispyware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Firewall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filtering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Dedicated firewall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systems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Access control lists</a:t>
            </a:r>
            <a:r>
              <a:rPr lang="en-US" sz="20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(ACL)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Intrusion prevention systems</a:t>
            </a:r>
            <a:r>
              <a:rPr lang="en-US" sz="20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(IPS)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Virtual Private Networks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(VPNs)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263520" y="459720"/>
            <a:ext cx="2456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18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Architectures</a:t>
            </a:r>
            <a:endParaRPr/>
          </a:p>
        </p:txBody>
      </p:sp>
      <p:sp>
        <p:nvSpPr>
          <p:cNvPr id="502" name="TextShape 2"/>
          <p:cNvSpPr txBox="1"/>
          <p:nvPr/>
        </p:nvSpPr>
        <p:spPr>
          <a:xfrm>
            <a:off x="263520" y="679320"/>
            <a:ext cx="55774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Architectures</a:t>
            </a:r>
            <a:endParaRPr/>
          </a:p>
        </p:txBody>
      </p:sp>
      <p:sp>
        <p:nvSpPr>
          <p:cNvPr id="503" name="CustomShape 3"/>
          <p:cNvSpPr/>
          <p:nvPr/>
        </p:nvSpPr>
        <p:spPr>
          <a:xfrm>
            <a:off x="1833840" y="1539360"/>
            <a:ext cx="5106960" cy="48182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DDCC7E2-933D-4915-8156-E9C5747AD01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05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06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07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263520" y="459720"/>
            <a:ext cx="2456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18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Architectures</a:t>
            </a:r>
            <a:endParaRPr/>
          </a:p>
        </p:txBody>
      </p:sp>
      <p:sp>
        <p:nvSpPr>
          <p:cNvPr id="509" name="TextShape 2"/>
          <p:cNvSpPr txBox="1"/>
          <p:nvPr/>
        </p:nvSpPr>
        <p:spPr>
          <a:xfrm>
            <a:off x="263520" y="679320"/>
            <a:ext cx="81910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Certified Network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Associate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(CCNA)</a:t>
            </a:r>
            <a:endParaRPr/>
          </a:p>
        </p:txBody>
      </p:sp>
      <p:sp>
        <p:nvSpPr>
          <p:cNvPr id="510" name="CustomShape 3"/>
          <p:cNvSpPr/>
          <p:nvPr/>
        </p:nvSpPr>
        <p:spPr>
          <a:xfrm>
            <a:off x="1297080" y="2403360"/>
            <a:ext cx="4487760" cy="390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4"/>
          <p:cNvSpPr/>
          <p:nvPr/>
        </p:nvSpPr>
        <p:spPr>
          <a:xfrm>
            <a:off x="4826520" y="1755720"/>
            <a:ext cx="3172680" cy="1685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FFCE3BA-E136-4998-8A58-F296062AB26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13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14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15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263520" y="459720"/>
            <a:ext cx="2797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Networking</a:t>
            </a:r>
            <a:endParaRPr/>
          </a:p>
        </p:txBody>
      </p:sp>
      <p:sp>
        <p:nvSpPr>
          <p:cNvPr id="517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296191D-D37F-4543-991C-3DEF0281430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18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19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20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21" name="TextShape 6"/>
          <p:cNvSpPr txBox="1"/>
          <p:nvPr/>
        </p:nvSpPr>
        <p:spPr>
          <a:xfrm>
            <a:off x="263520" y="679320"/>
            <a:ext cx="18781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</a:t>
            </a:r>
            <a:r>
              <a:rPr b="1" lang="en-US" sz="32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ary</a:t>
            </a:r>
            <a:endParaRPr/>
          </a:p>
        </p:txBody>
      </p:sp>
      <p:sp>
        <p:nvSpPr>
          <p:cNvPr id="522" name="CustomShape 7"/>
          <p:cNvSpPr/>
          <p:nvPr/>
        </p:nvSpPr>
        <p:spPr>
          <a:xfrm>
            <a:off x="282600" y="1409040"/>
            <a:ext cx="8523360" cy="49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this chapter, you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learned: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 and the Internet have changed the way we communicate,</a:t>
            </a:r>
            <a:r>
              <a:rPr lang="en-US" sz="2000" spc="-25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learn,  work, and even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play.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 come in all sizes. They can range from simple networks  consisting of two computers, to networks connecting millions of</a:t>
            </a:r>
            <a:r>
              <a:rPr lang="en-US" sz="2000" spc="-18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devices.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Internet is the largest network in existence. In fact, the term</a:t>
            </a:r>
            <a:r>
              <a:rPr lang="en-US" sz="2000" spc="-28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Internet  means a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‘network of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networks. The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Internet provides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services that  enable us to connect and communicate with our families, friends, work,  and</a:t>
            </a:r>
            <a:r>
              <a:rPr lang="en-US" sz="20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interests.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network infrastructure is the platform that supports the network. It  provides the stable and reliable channel over which communication</a:t>
            </a:r>
            <a:r>
              <a:rPr lang="en-US" sz="2000" spc="-16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can  occur. It is made up of network components including end devices,  intermediate devices, and network</a:t>
            </a:r>
            <a:r>
              <a:rPr lang="en-US" sz="2000" spc="-12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media.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63520" y="459720"/>
            <a:ext cx="2006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Networking</a:t>
            </a:r>
            <a:r>
              <a:rPr b="1" lang="en-US" sz="18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263520" y="679320"/>
            <a:ext cx="7198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 in Our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Past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Daily</a:t>
            </a:r>
            <a:r>
              <a:rPr b="1" lang="en-US" sz="3200" spc="-1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Lives</a:t>
            </a:r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1354680" y="1615320"/>
            <a:ext cx="6403680" cy="4802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AD364BD-F866-4381-B1B2-321D4265935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8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99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00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263520" y="459720"/>
            <a:ext cx="2797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Networking</a:t>
            </a:r>
            <a:endParaRPr/>
          </a:p>
        </p:txBody>
      </p:sp>
      <p:sp>
        <p:nvSpPr>
          <p:cNvPr id="524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8B0AC58-125A-4F1B-B3D4-206F7928B0A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25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26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27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28" name="TextShape 6"/>
          <p:cNvSpPr txBox="1"/>
          <p:nvPr/>
        </p:nvSpPr>
        <p:spPr>
          <a:xfrm>
            <a:off x="263520" y="679320"/>
            <a:ext cx="32335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r>
              <a:rPr b="1" lang="en-US" sz="32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529" name="CustomShape 7"/>
          <p:cNvSpPr/>
          <p:nvPr/>
        </p:nvSpPr>
        <p:spPr>
          <a:xfrm>
            <a:off x="282600" y="1409040"/>
            <a:ext cx="8468640" cy="38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this chapter, you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learned: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 must be</a:t>
            </a:r>
            <a:r>
              <a:rPr lang="en-US" sz="2000" spc="-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reliable.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 security is an integral part of computer networking, regardless</a:t>
            </a:r>
            <a:r>
              <a:rPr lang="en-US" sz="20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 whether the network is limited to a home environment with a single  connection to the Internet, or as large as a corporation with thousands of  users.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network infrastructure can vary greatly in terms of size, number of  users, and number and types of services that are supported on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it.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network infrastructure must grow and adjust to support the way the  network is used. The routing and switching platform is the foundation</a:t>
            </a:r>
            <a:r>
              <a:rPr lang="en-US" sz="2000" spc="-21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 any network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infrastructure.</a:t>
            </a:r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7F5407B-B0E9-430D-BFFC-22900908737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31" name="CustomShape 2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32" name="TextShape 3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33" name="TextShape 4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263520" y="459720"/>
            <a:ext cx="2006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Networking</a:t>
            </a:r>
            <a:r>
              <a:rPr b="1" lang="en-US" sz="18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263520" y="679320"/>
            <a:ext cx="4470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Global</a:t>
            </a:r>
            <a:r>
              <a:rPr b="1" lang="en-US" sz="3200" spc="-12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Community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213480" y="1539360"/>
            <a:ext cx="8733600" cy="4926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A302DA8-1DE7-4084-890E-079CC61BB5D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05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06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07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263520" y="459720"/>
            <a:ext cx="2851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Interconnecting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Lives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C00EC43-5617-47A0-9CAC-A6E578C5235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10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11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12" name="TextShape 5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13" name="TextShape 6"/>
          <p:cNvSpPr txBox="1"/>
          <p:nvPr/>
        </p:nvSpPr>
        <p:spPr>
          <a:xfrm>
            <a:off x="263520" y="679320"/>
            <a:ext cx="74246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Networking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Impacts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Our Daily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Lives</a:t>
            </a:r>
            <a:endParaRPr/>
          </a:p>
        </p:txBody>
      </p:sp>
      <p:sp>
        <p:nvSpPr>
          <p:cNvPr id="214" name="CustomShape 7"/>
          <p:cNvSpPr/>
          <p:nvPr/>
        </p:nvSpPr>
        <p:spPr>
          <a:xfrm>
            <a:off x="282600" y="1409040"/>
            <a:ext cx="5229360" cy="17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 support the way we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learn.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 support the way we</a:t>
            </a:r>
            <a:r>
              <a:rPr lang="en-US" sz="2000" spc="-1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communicate.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 support the way we</a:t>
            </a:r>
            <a:r>
              <a:rPr lang="en-US" sz="2000" spc="-12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work.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 support the way we</a:t>
            </a:r>
            <a:r>
              <a:rPr lang="en-US" sz="2000" spc="-10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play.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63520" y="459720"/>
            <a:ext cx="37364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Providing Resources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263520" y="679320"/>
            <a:ext cx="46504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 of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</a:t>
            </a:r>
            <a:r>
              <a:rPr b="1" lang="en-US" sz="3200" spc="-12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Sizes</a:t>
            </a:r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1363680" y="1539360"/>
            <a:ext cx="6433200" cy="4874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TextShape 4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FEE6AAD-4EFF-4AA5-993B-3FF2ED549D0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19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20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21" name="TextShape 7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263520" y="459720"/>
            <a:ext cx="37364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Providing Resources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263520" y="679320"/>
            <a:ext cx="3814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Clients and</a:t>
            </a:r>
            <a:r>
              <a:rPr b="1" lang="en-US" sz="3200" spc="-1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Servers</a:t>
            </a:r>
            <a:endParaRPr/>
          </a:p>
        </p:txBody>
      </p:sp>
      <p:sp>
        <p:nvSpPr>
          <p:cNvPr id="224" name="CustomShape 3"/>
          <p:cNvSpPr/>
          <p:nvPr/>
        </p:nvSpPr>
        <p:spPr>
          <a:xfrm>
            <a:off x="589320" y="1379160"/>
            <a:ext cx="3951720" cy="2806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4"/>
          <p:cNvSpPr/>
          <p:nvPr/>
        </p:nvSpPr>
        <p:spPr>
          <a:xfrm>
            <a:off x="4574880" y="3373920"/>
            <a:ext cx="3989520" cy="27993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TextShape 5"/>
          <p:cNvSpPr txBox="1"/>
          <p:nvPr/>
        </p:nvSpPr>
        <p:spPr>
          <a:xfrm>
            <a:off x="866952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44930B2-C99F-4F50-8D08-D35D2167404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27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28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29" name="TextShape 8"/>
          <p:cNvSpPr txBox="1"/>
          <p:nvPr/>
        </p:nvSpPr>
        <p:spPr>
          <a:xfrm>
            <a:off x="696960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Application>LibreOffice/5.0.2.2$MacOSX_X86_64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2019-03-02T10:58:47Z</dcterms:created>
  <dc:language>en-US</dc:language>
  <dcterms:modified xsi:type="dcterms:W3CDTF">2019-03-02T18:04:34Z</dcterms:modified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2014-10-24T00:00:00Z</vt:filetime>
  </property>
  <property fmtid="{D5CDD505-2E9C-101B-9397-08002B2CF9AE}" pid="4" name="Creator">
    <vt:lpwstr>Microsoft® PowerPoint® 2013</vt:lpwstr>
  </property>
  <property fmtid="{D5CDD505-2E9C-101B-9397-08002B2CF9AE}" pid="5" name="HyperlinksChanged">
    <vt:bool>0</vt:bool>
  </property>
  <property fmtid="{D5CDD505-2E9C-101B-9397-08002B2CF9AE}" pid="6" name="LastSaved">
    <vt:filetime>2019-03-02T00:00:00Z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