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58.jpeg" ContentType="image/jpeg"/>
  <Override PartName="/ppt/media/image55.jpeg" ContentType="image/jpeg"/>
  <Override PartName="/ppt/media/image51.png" ContentType="image/png"/>
  <Override PartName="/ppt/media/image50.jpeg" ContentType="image/jpeg"/>
  <Override PartName="/ppt/media/image52.png" ContentType="image/png"/>
  <Override PartName="/ppt/media/image49.jpeg" ContentType="image/jpeg"/>
  <Override PartName="/ppt/media/image48.jpeg" ContentType="image/jpeg"/>
  <Override PartName="/ppt/media/image42.jpeg" ContentType="image/jpeg"/>
  <Override PartName="/ppt/media/image12.png" ContentType="image/png"/>
  <Override PartName="/ppt/media/image45.jpeg" ContentType="image/jpeg"/>
  <Override PartName="/ppt/media/image54.png" ContentType="image/png"/>
  <Override PartName="/ppt/media/image4.png" ContentType="image/png"/>
  <Override PartName="/ppt/media/image28.jpeg" ContentType="image/jpeg"/>
  <Override PartName="/ppt/media/image41.jpeg" ContentType="image/jpeg"/>
  <Override PartName="/ppt/media/image40.png" ContentType="image/png"/>
  <Override PartName="/ppt/media/image36.png" ContentType="image/png"/>
  <Override PartName="/ppt/media/image1.jpeg" ContentType="image/jpeg"/>
  <Override PartName="/ppt/media/image33.jpeg" ContentType="image/jpeg"/>
  <Override PartName="/ppt/media/image47.jpeg" ContentType="image/jpeg"/>
  <Override PartName="/ppt/media/image32.png" ContentType="image/png"/>
  <Override PartName="/ppt/media/image18.jpeg" ContentType="image/jpeg"/>
  <Override PartName="/ppt/media/image31.jpeg" ContentType="image/jpeg"/>
  <Override PartName="/ppt/media/image37.png" ContentType="image/png"/>
  <Override PartName="/ppt/media/image3.png" ContentType="image/png"/>
  <Override PartName="/ppt/media/image30.jpeg" ContentType="image/jpeg"/>
  <Override PartName="/ppt/media/image29.jpeg" ContentType="image/jpeg"/>
  <Override PartName="/ppt/media/image27.jpeg" ContentType="image/jpeg"/>
  <Override PartName="/ppt/media/image26.jpeg" ContentType="image/jpeg"/>
  <Override PartName="/ppt/media/image24.png" ContentType="image/png"/>
  <Override PartName="/ppt/media/image25.jpeg" ContentType="image/jpeg"/>
  <Override PartName="/ppt/media/image7.jpeg" ContentType="image/jpeg"/>
  <Override PartName="/ppt/media/image15.png" ContentType="image/png"/>
  <Override PartName="/ppt/media/image23.jpeg" ContentType="image/jpeg"/>
  <Override PartName="/ppt/media/image17.png" ContentType="image/png"/>
  <Override PartName="/ppt/media/image21.jpeg" ContentType="image/jpeg"/>
  <Override PartName="/ppt/media/image16.png" ContentType="image/png"/>
  <Override PartName="/ppt/media/image44.jpeg" ContentType="image/jpeg"/>
  <Override PartName="/ppt/media/image6.png" ContentType="image/png"/>
  <Override PartName="/ppt/media/image57.jpeg" ContentType="image/jpeg"/>
  <Override PartName="/ppt/media/image14.jpeg" ContentType="image/jpeg"/>
  <Override PartName="/ppt/media/image35.jpeg" ContentType="image/jpeg"/>
  <Override PartName="/ppt/media/image53.jpeg" ContentType="image/jpeg"/>
  <Override PartName="/ppt/media/image10.jpeg" ContentType="image/jpeg"/>
  <Override PartName="/ppt/media/image43.jpeg" ContentType="image/jpeg"/>
  <Override PartName="/ppt/media/image11.png" ContentType="image/png"/>
  <Override PartName="/ppt/media/image56.jpeg" ContentType="image/jpeg"/>
  <Override PartName="/ppt/media/image13.jpeg" ContentType="image/jpeg"/>
  <Override PartName="/ppt/media/image2.jpeg" ContentType="image/jpeg"/>
  <Override PartName="/ppt/media/image34.jpeg" ContentType="image/jpeg"/>
  <Override PartName="/ppt/media/image59.png" ContentType="image/png"/>
  <Override PartName="/ppt/media/image9.png" ContentType="image/png"/>
  <Override PartName="/ppt/media/image8.png" ContentType="image/png"/>
  <Override PartName="/ppt/media/image39.png" ContentType="image/png"/>
  <Override PartName="/ppt/media/image5.png" ContentType="image/png"/>
  <Override PartName="/ppt/media/image38.png" ContentType="image/png"/>
  <Override PartName="/ppt/media/image20.jpeg" ContentType="image/jpeg"/>
  <Override PartName="/ppt/media/image19.jpeg" ContentType="image/jpeg"/>
  <Override PartName="/ppt/media/image46.jpeg" ContentType="image/jpeg"/>
  <Override PartName="/ppt/media/image22.jpeg" ContentType="image/jpe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1911240"/>
            <a:ext cx="9143640" cy="243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483520" y="5940720"/>
            <a:ext cx="3354120" cy="4737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45520" y="118800"/>
            <a:ext cx="1171440" cy="9050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80880" y="2364480"/>
            <a:ext cx="8381880" cy="114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ubTitle"/>
          </p:nvPr>
        </p:nvSpPr>
        <p:spPr>
          <a:xfrm>
            <a:off x="1371600" y="3840480"/>
            <a:ext cx="6400440" cy="397764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49E4EA1-C8C4-45B8-96A1-B4C7A823B5F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09320" y="810360"/>
            <a:ext cx="708696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91320" y="1320480"/>
            <a:ext cx="8361000" cy="3189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4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Calibri"/>
              </a:rPr>
              <a:t>Seventh Outline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82D8DF5-CB0A-47FB-A838-DD3FD2CD55B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09320" y="810360"/>
            <a:ext cx="7086960" cy="5133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06840DB-EDA9-4321-B5BE-BD2E02F05B3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 hidden="1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9143640" cy="340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0"/>
            <a:ext cx="9143640" cy="685440"/>
          </a:xfrm>
          <a:custGeom>
            <a:avLst/>
            <a:gdLst/>
            <a:ah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1508760" y="2741760"/>
            <a:ext cx="6097320" cy="891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4569840" y="6708960"/>
            <a:ext cx="18766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dt"/>
          </p:nvPr>
        </p:nvSpPr>
        <p:spPr>
          <a:xfrm>
            <a:off x="6969960" y="6708960"/>
            <a:ext cx="735480" cy="1242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8669880" y="6665400"/>
            <a:ext cx="191520" cy="16668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5D410CB-4C69-419A-B18A-730D8BD8F00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3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80880" y="2364480"/>
            <a:ext cx="267444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12600">
              <a:lnSpc>
                <a:spcPts val="1065"/>
              </a:lnSpc>
            </a:pP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</a:t>
            </a:r>
            <a:r>
              <a:rPr lang="en-US" sz="28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 Routing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EA5E363F-C930-496F-BFE7-E97CE4FE016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2" name="CustomShape 6"/>
          <p:cNvSpPr/>
          <p:nvPr/>
        </p:nvSpPr>
        <p:spPr>
          <a:xfrm>
            <a:off x="380880" y="4656960"/>
            <a:ext cx="4911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and Switching</a:t>
            </a:r>
            <a:r>
              <a:rPr b="1" lang="en-US" sz="2400" spc="-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Essentials</a:t>
            </a:r>
            <a:endParaRPr/>
          </a:p>
        </p:txBody>
      </p:sp>
      <p:sp>
        <p:nvSpPr>
          <p:cNvPr id="173" name="CustomShape 7"/>
          <p:cNvSpPr/>
          <p:nvPr/>
        </p:nvSpPr>
        <p:spPr>
          <a:xfrm>
            <a:off x="5577840" y="4650480"/>
            <a:ext cx="491148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Instructor: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Nguyen Anh Minh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M.Sc CCNP TOGAF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09320" y="590760"/>
            <a:ext cx="2488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09320" y="810360"/>
            <a:ext cx="4266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Static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831600" y="1565280"/>
            <a:ext cx="7386120" cy="42901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CA222BE-CBDF-4CC6-B6F0-D58FC2ACF6E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09320" y="590760"/>
            <a:ext cx="2488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C764B17-D817-4998-A9D8-4F7897904CE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3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3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39" name="TextShape 6"/>
          <p:cNvSpPr txBox="1"/>
          <p:nvPr/>
        </p:nvSpPr>
        <p:spPr>
          <a:xfrm>
            <a:off x="409320" y="810360"/>
            <a:ext cx="3882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40" name="CustomShape 7"/>
          <p:cNvSpPr/>
          <p:nvPr/>
        </p:nvSpPr>
        <p:spPr>
          <a:xfrm>
            <a:off x="623880" y="1567800"/>
            <a:ext cx="7308360" cy="29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 is a route 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matches</a:t>
            </a:r>
            <a:r>
              <a:rPr lang="en-US" sz="24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all</a:t>
            </a:r>
            <a:endParaRPr/>
          </a:p>
          <a:p>
            <a:pPr marL="248760">
              <a:lnSpc>
                <a:spcPts val="991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route identifies the gateway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to  which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sends all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packets that it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does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have a learned or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simply a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with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0.0.0.0/0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 the destination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IPv4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address.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09320" y="590760"/>
            <a:ext cx="2488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09320" y="810360"/>
            <a:ext cx="4360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Static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43" name="CustomShape 3"/>
          <p:cNvSpPr/>
          <p:nvPr/>
        </p:nvSpPr>
        <p:spPr>
          <a:xfrm>
            <a:off x="833040" y="1565280"/>
            <a:ext cx="7383240" cy="4104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E257B6C-C1B1-4A2F-9486-06A5096CDBF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4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4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4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09320" y="590760"/>
            <a:ext cx="2488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09320" y="810360"/>
            <a:ext cx="4083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Static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623880" y="1570680"/>
            <a:ext cx="7650000" cy="45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Floating static routes are static routes that are used to provide a  backup path to a primary static or dynamic route,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event of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link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failure.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floating static route is only used when the primary route is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available.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accomplish</a:t>
            </a:r>
            <a:endParaRPr/>
          </a:p>
          <a:p>
            <a:pPr marL="24876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this, the floating static  route is configured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 a higher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administrative</a:t>
            </a:r>
            <a:endParaRPr/>
          </a:p>
          <a:p>
            <a:pPr marL="248760">
              <a:lnSpc>
                <a:spcPts val="76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distance than the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primary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3860280" y="3074040"/>
            <a:ext cx="5091480" cy="3357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2D73FC0-C7DB-4AF4-91A8-EB46AF66E86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5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5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5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09320" y="810360"/>
            <a:ext cx="3613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1436760" y="1565280"/>
            <a:ext cx="6175800" cy="4197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F073F41-C490-4E31-9B1C-2EC197CE08A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9B953FB-AE57-4BED-847A-F18E60E013C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6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68" name="TextShape 6"/>
          <p:cNvSpPr txBox="1"/>
          <p:nvPr/>
        </p:nvSpPr>
        <p:spPr>
          <a:xfrm>
            <a:off x="409320" y="810360"/>
            <a:ext cx="3478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Next-Hop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Options</a:t>
            </a:r>
            <a:endParaRPr/>
          </a:p>
        </p:txBody>
      </p:sp>
      <p:sp>
        <p:nvSpPr>
          <p:cNvPr id="269" name="CustomShape 7"/>
          <p:cNvSpPr/>
          <p:nvPr/>
        </p:nvSpPr>
        <p:spPr>
          <a:xfrm>
            <a:off x="623880" y="1567800"/>
            <a:ext cx="7709760" cy="38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2600">
              <a:lnSpc>
                <a:spcPct val="95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next 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an 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address, exit  interface, or both. How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is specified  creates one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three following route</a:t>
            </a:r>
            <a:r>
              <a:rPr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types: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Only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is  specified.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connected static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Only the router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  interface is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specified.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Fully specified static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lang="en-US" sz="24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 and exit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specified.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409320" y="810360"/>
            <a:ext cx="6678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Next-Hop Static</a:t>
            </a:r>
            <a:r>
              <a:rPr b="1" lang="en-US" sz="3200" spc="-17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623880" y="1433520"/>
            <a:ext cx="7048080" cy="25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When a packet is destined for the 192.168.2.0/24 network,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R1:</a:t>
            </a:r>
            <a:endParaRPr/>
          </a:p>
          <a:p>
            <a:pPr marL="12600" indent="-216000">
              <a:lnSpc>
                <a:spcPts val="804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Looks for a match in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and finds that it has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forward the packets to the next-hop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172.16.2.2.</a:t>
            </a:r>
            <a:endParaRPr/>
          </a:p>
          <a:p>
            <a:pPr marL="12600" indent="-216000">
              <a:lnSpc>
                <a:spcPct val="95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 must now determine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  to reach 172.16.2.2; therefore,  it searches a second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en-US" sz="2000" spc="-13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/>
          </a:p>
          <a:p>
            <a:pPr marL="12600">
              <a:lnSpc>
                <a:spcPts val="804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172.16.2.2</a:t>
            </a:r>
            <a:r>
              <a:rPr lang="en-US" sz="2000" spc="-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match.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4311360" y="2711160"/>
            <a:ext cx="4163040" cy="3729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73050AF-DD92-4A2B-8B2B-7EE660CFCBA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7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7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7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409320" y="810360"/>
            <a:ext cx="8233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Directly Connected Static</a:t>
            </a:r>
            <a:r>
              <a:rPr b="1" lang="en-US" sz="3200" spc="-19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603720" y="1565280"/>
            <a:ext cx="4840200" cy="4362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4290120" y="4561200"/>
            <a:ext cx="4631040" cy="16729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8F6ABE2-F12E-4A7D-A561-26B6F8FBEC2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8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8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60DD7C7-E325-4216-875D-2A296E1576B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1" name="TextShape 6"/>
          <p:cNvSpPr txBox="1"/>
          <p:nvPr/>
        </p:nvSpPr>
        <p:spPr>
          <a:xfrm>
            <a:off x="409320" y="810360"/>
            <a:ext cx="77364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Specified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3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92" name="CustomShape 7"/>
          <p:cNvSpPr/>
          <p:nvPr/>
        </p:nvSpPr>
        <p:spPr>
          <a:xfrm>
            <a:off x="623880" y="1402560"/>
            <a:ext cx="7630920" cy="48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fully specified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Both the output interface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 are specified.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another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 of static route that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in</a:t>
            </a:r>
            <a:r>
              <a:rPr lang="en-US" sz="24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older</a:t>
            </a:r>
            <a:endParaRPr/>
          </a:p>
          <a:p>
            <a:pPr marL="248760">
              <a:lnSpc>
                <a:spcPts val="991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IOSs,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prior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4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CEF.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form of 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is used when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output  interface is a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multi-access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necessary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explicitly identify the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next</a:t>
            </a:r>
            <a:r>
              <a:rPr lang="en-US" sz="2400" spc="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hop.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next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 directly connected to the  specified exit</a:t>
            </a:r>
            <a:r>
              <a:rPr lang="en-US" sz="24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513587F-5CD3-48E7-B285-14C922A7646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9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9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9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98" name="TextShape 6"/>
          <p:cNvSpPr txBox="1"/>
          <p:nvPr/>
        </p:nvSpPr>
        <p:spPr>
          <a:xfrm>
            <a:off x="409320" y="810360"/>
            <a:ext cx="3974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a Static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299" name="CustomShape 7"/>
          <p:cNvSpPr/>
          <p:nvPr/>
        </p:nvSpPr>
        <p:spPr>
          <a:xfrm>
            <a:off x="623880" y="1549440"/>
            <a:ext cx="764820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Along with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ping</a:t>
            </a:r>
            <a:r>
              <a:rPr b="1" lang="en-US" sz="2400" spc="-78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, useful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 to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verify static routes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</p:txBody>
      </p:sp>
      <p:graphicFrame>
        <p:nvGraphicFramePr>
          <p:cNvPr id="300" name="Table 8"/>
          <p:cNvGraphicFramePr/>
          <p:nvPr/>
        </p:nvGraphicFramePr>
        <p:xfrm>
          <a:off x="604800" y="2465280"/>
          <a:ext cx="4135320" cy="1425240"/>
        </p:xfrm>
        <a:graphic>
          <a:graphicData uri="http://schemas.openxmlformats.org/drawingml/2006/table">
            <a:tbl>
              <a:tblPr/>
              <a:tblGrid>
                <a:gridCol w="1090080"/>
                <a:gridCol w="547200"/>
                <a:gridCol w="1095840"/>
                <a:gridCol w="1402200"/>
              </a:tblGrid>
              <a:tr h="447480">
                <a:tc>
                  <a:txBody>
                    <a:bodyPr lIns="0" rIns="0" tIns="0" bIns="0"/>
                    <a:p>
                      <a:pPr marL="267840" indent="-235800">
                        <a:lnSpc>
                          <a:spcPts val="93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93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93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529920">
                <a:tc>
                  <a:txBody>
                    <a:bodyPr lIns="0" rIns="0" tIns="51120" bIns="0"/>
                    <a:p>
                      <a:pPr marL="267840" indent="-235800">
                        <a:lnSpc>
                          <a:spcPct val="10000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marL="89640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static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447840">
                <a:tc>
                  <a:txBody>
                    <a:bodyPr lIns="0" rIns="0" tIns="51120" bIns="0"/>
                    <a:p>
                      <a:pPr marL="267840" indent="-235800">
                        <a:lnSpc>
                          <a:spcPct val="10000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marL="90000">
                        <a:lnSpc>
                          <a:spcPct val="100000"/>
                        </a:lnSpc>
                      </a:pPr>
                      <a:r>
                        <a:rPr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network</a:t>
                      </a:r>
                      <a:endParaRPr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44160" y="778680"/>
            <a:ext cx="1897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A676470-0FDC-4BB2-9A58-5156707EA0D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7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7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817200" y="1439640"/>
            <a:ext cx="690480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Routing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Default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Review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CIDR and</a:t>
            </a:r>
            <a:r>
              <a:rPr lang="en-US" sz="2400" spc="2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  <a:p>
            <a:pPr lvl="1" marL="520200" indent="-5068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Summary and Floating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400" spc="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Default Route</a:t>
            </a:r>
            <a:r>
              <a:rPr lang="en-US" sz="24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/>
          </a:p>
          <a:p>
            <a:pPr lvl="1" marL="520560" indent="-5076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02" name="TextShape 2"/>
          <p:cNvSpPr txBox="1"/>
          <p:nvPr/>
        </p:nvSpPr>
        <p:spPr>
          <a:xfrm>
            <a:off x="409320" y="810360"/>
            <a:ext cx="3882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1423440" y="2014560"/>
            <a:ext cx="6405120" cy="3552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C82FC3B-3AE2-4AA6-8965-31346340095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0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0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09" name="TextShape 2"/>
          <p:cNvSpPr txBox="1"/>
          <p:nvPr/>
        </p:nvSpPr>
        <p:spPr>
          <a:xfrm>
            <a:off x="409320" y="810360"/>
            <a:ext cx="6249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Default Static</a:t>
            </a:r>
            <a:r>
              <a:rPr b="1" lang="en-US" sz="3200" spc="-17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1881360" y="1565280"/>
            <a:ext cx="5269320" cy="4335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BB75A69-C8CE-4E2B-8D97-9FAB6F32E5E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1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1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1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16" name="TextShape 2"/>
          <p:cNvSpPr txBox="1"/>
          <p:nvPr/>
        </p:nvSpPr>
        <p:spPr>
          <a:xfrm>
            <a:off x="409320" y="810360"/>
            <a:ext cx="5461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17" name="CustomShape 3"/>
          <p:cNvSpPr/>
          <p:nvPr/>
        </p:nvSpPr>
        <p:spPr>
          <a:xfrm>
            <a:off x="1918080" y="1565280"/>
            <a:ext cx="4452480" cy="39528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4"/>
          <p:cNvSpPr/>
          <p:nvPr/>
        </p:nvSpPr>
        <p:spPr>
          <a:xfrm>
            <a:off x="4002120" y="4698360"/>
            <a:ext cx="4798800" cy="1545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BD8F81E-045B-4DDE-823E-FAC800488A8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0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1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22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24" name="TextShape 2"/>
          <p:cNvSpPr txBox="1"/>
          <p:nvPr/>
        </p:nvSpPr>
        <p:spPr>
          <a:xfrm>
            <a:off x="409320" y="810360"/>
            <a:ext cx="4898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3200" spc="-12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endParaRPr/>
          </a:p>
        </p:txBody>
      </p:sp>
      <p:sp>
        <p:nvSpPr>
          <p:cNvPr id="325" name="CustomShape 3"/>
          <p:cNvSpPr/>
          <p:nvPr/>
        </p:nvSpPr>
        <p:spPr>
          <a:xfrm>
            <a:off x="623880" y="1567800"/>
            <a:ext cx="7327440" cy="32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2600">
              <a:lnSpc>
                <a:spcPct val="95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Most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parameters are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identical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IPv4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version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command.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can also be  implemented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Standard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static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 IPv6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static</a:t>
            </a:r>
            <a:r>
              <a:rPr lang="en-US" sz="24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Floating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static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26" name="CustomShape 4"/>
          <p:cNvSpPr/>
          <p:nvPr/>
        </p:nvSpPr>
        <p:spPr>
          <a:xfrm>
            <a:off x="488160" y="5076000"/>
            <a:ext cx="7937280" cy="1002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C5FA3B6-D962-496E-A98D-F55F596C63EA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28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29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0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32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E813EAF-CEF8-4E44-A480-B98BCBF5E60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34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35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36" name="TextShape 6"/>
          <p:cNvSpPr txBox="1"/>
          <p:nvPr/>
        </p:nvSpPr>
        <p:spPr>
          <a:xfrm>
            <a:off x="409320" y="810360"/>
            <a:ext cx="3478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Next-Hop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Options</a:t>
            </a:r>
            <a:endParaRPr/>
          </a:p>
        </p:txBody>
      </p:sp>
      <p:sp>
        <p:nvSpPr>
          <p:cNvPr id="337" name="CustomShape 7"/>
          <p:cNvSpPr/>
          <p:nvPr/>
        </p:nvSpPr>
        <p:spPr>
          <a:xfrm>
            <a:off x="623880" y="1567800"/>
            <a:ext cx="7714080" cy="38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2600">
              <a:lnSpc>
                <a:spcPct val="95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next 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be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identified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by an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address, exit  interface, or both. How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is specified  creates one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three route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types: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IPv6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Only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 is specified.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Directly connected static IPv6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Only the router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 interface is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specified.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Fully specified static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</a:t>
            </a:r>
            <a:r>
              <a:rPr lang="en-US" sz="24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and exit interface are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specified.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39" name="TextShape 2"/>
          <p:cNvSpPr txBox="1"/>
          <p:nvPr/>
        </p:nvSpPr>
        <p:spPr>
          <a:xfrm>
            <a:off x="409320" y="810360"/>
            <a:ext cx="7626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Next-Hop Static IPv6</a:t>
            </a:r>
            <a:r>
              <a:rPr b="1" lang="en-US" sz="3200" spc="-18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40" name="CustomShape 3"/>
          <p:cNvSpPr/>
          <p:nvPr/>
        </p:nvSpPr>
        <p:spPr>
          <a:xfrm>
            <a:off x="2112480" y="1565280"/>
            <a:ext cx="4824000" cy="4355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2104838-C797-453A-ADF7-85942982403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4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4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09320" y="53892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46" name="TextShape 2"/>
          <p:cNvSpPr txBox="1"/>
          <p:nvPr/>
        </p:nvSpPr>
        <p:spPr>
          <a:xfrm>
            <a:off x="409320" y="764640"/>
            <a:ext cx="7184520" cy="1208520"/>
          </a:xfrm>
          <a:prstGeom prst="rect">
            <a:avLst/>
          </a:prstGeom>
          <a:noFill/>
          <a:ln>
            <a:noFill/>
          </a:ln>
        </p:spPr>
        <p:txBody>
          <a:bodyPr lIns="0" rIns="0" tIns="63360" bIns="0"/>
          <a:p>
            <a:pPr marL="12600">
              <a:lnSpc>
                <a:spcPts val="1104"/>
              </a:lnSpc>
            </a:pPr>
            <a:r>
              <a:rPr b="1" lang="en-US" sz="29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Directly Connected Static</a:t>
            </a:r>
            <a:r>
              <a:rPr b="1" lang="en-US" sz="2900" spc="-15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9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 Route</a:t>
            </a:r>
            <a:endParaRPr/>
          </a:p>
        </p:txBody>
      </p:sp>
      <p:sp>
        <p:nvSpPr>
          <p:cNvPr id="347" name="CustomShape 3"/>
          <p:cNvSpPr/>
          <p:nvPr/>
        </p:nvSpPr>
        <p:spPr>
          <a:xfrm>
            <a:off x="2145240" y="1767960"/>
            <a:ext cx="4786200" cy="4357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CC5E3C6-5E8B-4106-BFC0-CCF857B7D7D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49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0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1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09320" y="60444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53" name="TextShape 2"/>
          <p:cNvSpPr txBox="1"/>
          <p:nvPr/>
        </p:nvSpPr>
        <p:spPr>
          <a:xfrm>
            <a:off x="409320" y="826920"/>
            <a:ext cx="80928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US" sz="31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Fully Specified Static IPv6</a:t>
            </a:r>
            <a:r>
              <a:rPr b="1" lang="en-US" sz="31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1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1094040" y="1565280"/>
            <a:ext cx="6861240" cy="4311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3B62B91-F0AD-4D35-B8F4-643538027083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5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5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5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09320" y="590760"/>
            <a:ext cx="31618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38E06E1-22A4-42B9-87D7-AD071DB4C0D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6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6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6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364" name="TextShape 6"/>
          <p:cNvSpPr txBox="1"/>
          <p:nvPr/>
        </p:nvSpPr>
        <p:spPr>
          <a:xfrm>
            <a:off x="409320" y="810360"/>
            <a:ext cx="48096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65" name="CustomShape 7"/>
          <p:cNvSpPr/>
          <p:nvPr/>
        </p:nvSpPr>
        <p:spPr>
          <a:xfrm>
            <a:off x="623880" y="1549440"/>
            <a:ext cx="764820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Along with </a:t>
            </a:r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Courier New"/>
              </a:rPr>
              <a:t>ping</a:t>
            </a:r>
            <a:r>
              <a:rPr b="1" lang="en-US" sz="2400" spc="-78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, useful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 to</a:t>
            </a:r>
            <a:endParaRPr/>
          </a:p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verify static routes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</p:txBody>
      </p:sp>
      <p:graphicFrame>
        <p:nvGraphicFramePr>
          <p:cNvPr id="366" name="Table 8"/>
          <p:cNvGraphicFramePr/>
          <p:nvPr/>
        </p:nvGraphicFramePr>
        <p:xfrm>
          <a:off x="604800" y="2465280"/>
          <a:ext cx="4501080" cy="1425240"/>
        </p:xfrm>
        <a:graphic>
          <a:graphicData uri="http://schemas.openxmlformats.org/drawingml/2006/table">
            <a:tbl>
              <a:tblPr/>
              <a:tblGrid>
                <a:gridCol w="1090080"/>
                <a:gridCol w="912240"/>
                <a:gridCol w="1095840"/>
                <a:gridCol w="1402920"/>
              </a:tblGrid>
              <a:tr h="447480">
                <a:tc>
                  <a:txBody>
                    <a:bodyPr lIns="0" rIns="0" tIns="0" bIns="0"/>
                    <a:p>
                      <a:pPr marL="267840" indent="-235800">
                        <a:lnSpc>
                          <a:spcPts val="93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93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ipv6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720" algn="ctr">
                        <a:lnSpc>
                          <a:spcPts val="93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</a:tr>
              <a:tr h="529920">
                <a:tc>
                  <a:txBody>
                    <a:bodyPr lIns="0" rIns="0" tIns="51120" bIns="0"/>
                    <a:p>
                      <a:pPr marL="267840" indent="-235800">
                        <a:lnSpc>
                          <a:spcPct val="10000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ipv6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static</a:t>
                      </a:r>
                      <a:endParaRPr/>
                    </a:p>
                  </a:txBody>
                  <a:tcPr>
                    <a:noFill/>
                  </a:tcPr>
                </a:tc>
              </a:tr>
              <a:tr h="447840">
                <a:tc>
                  <a:txBody>
                    <a:bodyPr lIns="0" rIns="0" tIns="51120" bIns="0"/>
                    <a:p>
                      <a:pPr marL="267840" indent="-235800">
                        <a:lnSpc>
                          <a:spcPct val="100000"/>
                        </a:lnSpc>
                        <a:buClr>
                          <a:srgbClr val="6f8ba0"/>
                        </a:buClr>
                        <a:buFont typeface="Wingdings" charset="2"/>
                        <a:buChar char=""/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show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ipv6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route</a:t>
                      </a: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 lIns="0" rIns="0" tIns="51120" bIns="0"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i="1" lang="en-US" sz="2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network</a:t>
                      </a:r>
                      <a:endParaRPr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409320" y="810360"/>
            <a:ext cx="483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IPv6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69" name="CustomShape 3"/>
          <p:cNvSpPr/>
          <p:nvPr/>
        </p:nvSpPr>
        <p:spPr>
          <a:xfrm>
            <a:off x="923040" y="1565280"/>
            <a:ext cx="7202880" cy="4332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DFA48BCF-FE65-43A0-BB2E-B69BBBDB7F0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7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96600" y="719640"/>
            <a:ext cx="420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E212B13-7E73-4142-A52C-D4A7C9156AD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8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85" name="CustomShape 6"/>
          <p:cNvSpPr/>
          <p:nvPr/>
        </p:nvSpPr>
        <p:spPr>
          <a:xfrm>
            <a:off x="725400" y="1306080"/>
            <a:ext cx="7805520" cy="49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advantages and disadvantages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static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purpose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4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by specifying a  next-hop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legacy classful addressing in network  implementation.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purpose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CIDR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replacing</a:t>
            </a:r>
            <a:r>
              <a:rPr lang="en-US" sz="2400" spc="9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classful</a:t>
            </a:r>
            <a:endParaRPr/>
          </a:p>
          <a:p>
            <a:pPr marL="2484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addressing.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75" name="TextShape 2"/>
          <p:cNvSpPr txBox="1"/>
          <p:nvPr/>
        </p:nvSpPr>
        <p:spPr>
          <a:xfrm>
            <a:off x="409320" y="810360"/>
            <a:ext cx="7197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Default Static IPv6</a:t>
            </a:r>
            <a:r>
              <a:rPr b="1" lang="en-US" sz="3200" spc="-18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76" name="CustomShape 3"/>
          <p:cNvSpPr/>
          <p:nvPr/>
        </p:nvSpPr>
        <p:spPr>
          <a:xfrm>
            <a:off x="1949040" y="1565280"/>
            <a:ext cx="5111280" cy="433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A68277D-107C-4865-A49F-56CC4659E03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7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7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0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09320" y="590760"/>
            <a:ext cx="3313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</a:t>
            </a:r>
            <a:r>
              <a:rPr b="1" lang="en-US" sz="1800" spc="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409320" y="810360"/>
            <a:ext cx="5461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2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383" name="CustomShape 3"/>
          <p:cNvSpPr/>
          <p:nvPr/>
        </p:nvSpPr>
        <p:spPr>
          <a:xfrm>
            <a:off x="590400" y="1545480"/>
            <a:ext cx="4488840" cy="4052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4"/>
          <p:cNvSpPr/>
          <p:nvPr/>
        </p:nvSpPr>
        <p:spPr>
          <a:xfrm>
            <a:off x="3304080" y="4728960"/>
            <a:ext cx="4391640" cy="15145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5CA144D-8463-4F06-B1A6-65EB78D1E1B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86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87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88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09320" y="590760"/>
            <a:ext cx="222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390" name="TextShape 2"/>
          <p:cNvSpPr txBox="1"/>
          <p:nvPr/>
        </p:nvSpPr>
        <p:spPr>
          <a:xfrm>
            <a:off x="409320" y="810360"/>
            <a:ext cx="56656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 Network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391" name="CustomShape 3"/>
          <p:cNvSpPr/>
          <p:nvPr/>
        </p:nvSpPr>
        <p:spPr>
          <a:xfrm>
            <a:off x="628200" y="2713680"/>
            <a:ext cx="7817400" cy="21009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1B70459-DB04-4C4C-BBB1-DC3D00E5686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9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39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39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09320" y="590760"/>
            <a:ext cx="222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397" name="TextShape 2"/>
          <p:cNvSpPr txBox="1"/>
          <p:nvPr/>
        </p:nvSpPr>
        <p:spPr>
          <a:xfrm>
            <a:off x="409320" y="810360"/>
            <a:ext cx="4443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Masks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623880" y="1567800"/>
            <a:ext cx="10760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2400" spc="-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/>
          </a:p>
        </p:txBody>
      </p:sp>
      <p:sp>
        <p:nvSpPr>
          <p:cNvPr id="399" name="CustomShape 4"/>
          <p:cNvSpPr/>
          <p:nvPr/>
        </p:nvSpPr>
        <p:spPr>
          <a:xfrm>
            <a:off x="623880" y="3141360"/>
            <a:ext cx="107604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24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/>
          </a:p>
        </p:txBody>
      </p:sp>
      <p:sp>
        <p:nvSpPr>
          <p:cNvPr id="400" name="CustomShape 5"/>
          <p:cNvSpPr/>
          <p:nvPr/>
        </p:nvSpPr>
        <p:spPr>
          <a:xfrm>
            <a:off x="623880" y="4714560"/>
            <a:ext cx="10926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lang="en-US" sz="24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endParaRPr/>
          </a:p>
        </p:txBody>
      </p:sp>
      <p:sp>
        <p:nvSpPr>
          <p:cNvPr id="401" name="CustomShape 6"/>
          <p:cNvSpPr/>
          <p:nvPr/>
        </p:nvSpPr>
        <p:spPr>
          <a:xfrm>
            <a:off x="698760" y="2085480"/>
            <a:ext cx="6210000" cy="941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7"/>
          <p:cNvSpPr/>
          <p:nvPr/>
        </p:nvSpPr>
        <p:spPr>
          <a:xfrm>
            <a:off x="632880" y="3643560"/>
            <a:ext cx="6237720" cy="946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8"/>
          <p:cNvSpPr/>
          <p:nvPr/>
        </p:nvSpPr>
        <p:spPr>
          <a:xfrm>
            <a:off x="560880" y="5077800"/>
            <a:ext cx="6481080" cy="1094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Shape 9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8B8D5E0-1536-4D6B-BEA2-E2E8243651F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5" name="CustomShape 10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06" name="TextShape 11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07" name="TextShape 12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09320" y="590760"/>
            <a:ext cx="222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409" name="TextShape 2"/>
          <p:cNvSpPr txBox="1"/>
          <p:nvPr/>
        </p:nvSpPr>
        <p:spPr>
          <a:xfrm>
            <a:off x="409320" y="810360"/>
            <a:ext cx="6791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 Routing Protocol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10" name="CustomShape 3"/>
          <p:cNvSpPr/>
          <p:nvPr/>
        </p:nvSpPr>
        <p:spPr>
          <a:xfrm>
            <a:off x="554760" y="1678680"/>
            <a:ext cx="4060440" cy="2084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4"/>
          <p:cNvSpPr/>
          <p:nvPr/>
        </p:nvSpPr>
        <p:spPr>
          <a:xfrm>
            <a:off x="3953160" y="3861360"/>
            <a:ext cx="4232520" cy="2172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9ED3582-F5E3-4844-8686-6300C887A8D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3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14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15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09320" y="590760"/>
            <a:ext cx="2228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</a:t>
            </a:r>
            <a:r>
              <a:rPr b="1" lang="en-US" sz="1800" spc="-2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endParaRPr/>
          </a:p>
        </p:txBody>
      </p:sp>
      <p:sp>
        <p:nvSpPr>
          <p:cNvPr id="417" name="TextShape 2"/>
          <p:cNvSpPr txBox="1"/>
          <p:nvPr/>
        </p:nvSpPr>
        <p:spPr>
          <a:xfrm>
            <a:off x="409320" y="810360"/>
            <a:ext cx="5259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Classful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Addressing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Waste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1819440" y="1565280"/>
            <a:ext cx="5410440" cy="4330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462A94C-D8CB-42F5-BC12-F797D24C70A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09320" y="590760"/>
            <a:ext cx="58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</a:t>
            </a:r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409320" y="810360"/>
            <a:ext cx="6162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Classless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Inter-Domain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1703520" y="1565280"/>
            <a:ext cx="5642280" cy="4344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F29FFB7-5E84-4C38-838A-6618FE1DD9F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2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2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09320" y="590760"/>
            <a:ext cx="58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</a:t>
            </a:r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09320" y="810360"/>
            <a:ext cx="6141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Summarization</a:t>
            </a:r>
            <a:endParaRPr/>
          </a:p>
        </p:txBody>
      </p:sp>
      <p:sp>
        <p:nvSpPr>
          <p:cNvPr id="432" name="CustomShape 3"/>
          <p:cNvSpPr/>
          <p:nvPr/>
        </p:nvSpPr>
        <p:spPr>
          <a:xfrm>
            <a:off x="1906920" y="1565280"/>
            <a:ext cx="5235120" cy="438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F745458-786E-40D1-8EED-7F9D972DC2D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3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3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3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09320" y="590760"/>
            <a:ext cx="58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409320" y="810360"/>
            <a:ext cx="5664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Routing CIDR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39" name="CustomShape 3"/>
          <p:cNvSpPr/>
          <p:nvPr/>
        </p:nvSpPr>
        <p:spPr>
          <a:xfrm>
            <a:off x="2057040" y="1565280"/>
            <a:ext cx="4934880" cy="438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C3D8B21-8B7D-4D6A-9DCD-A0F3809B163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1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2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43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409320" y="590760"/>
            <a:ext cx="583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CIDR</a:t>
            </a:r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09320" y="810360"/>
            <a:ext cx="7083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Classless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Protocol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1254960" y="1565280"/>
            <a:ext cx="6539400" cy="438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4951808-6463-4E9D-9247-B2268563216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48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49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0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96600" y="719640"/>
            <a:ext cx="5550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9F906E-2826-4D9F-86B6-BB76AA3B0E7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1" name="CustomShape 6"/>
          <p:cNvSpPr/>
          <p:nvPr/>
        </p:nvSpPr>
        <p:spPr>
          <a:xfrm>
            <a:off x="768240" y="1272240"/>
            <a:ext cx="8010720" cy="41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Design and implement a hierarchical addressing</a:t>
            </a:r>
            <a:r>
              <a:rPr lang="en-US" sz="2400" spc="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scheme.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IPv4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summary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address</a:t>
            </a:r>
            <a:r>
              <a:rPr lang="en-US" sz="24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endParaRPr/>
          </a:p>
          <a:p>
            <a:pPr marL="2484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reduce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updates.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a floating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provide a backup  connection.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Explain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how a router processes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packets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 common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default route  configuration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issues.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09320" y="590760"/>
            <a:ext cx="660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452" name="TextShape 2"/>
          <p:cNvSpPr txBox="1"/>
          <p:nvPr/>
        </p:nvSpPr>
        <p:spPr>
          <a:xfrm>
            <a:off x="409320" y="810360"/>
            <a:ext cx="5772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Fixed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453" name="CustomShape 3"/>
          <p:cNvSpPr/>
          <p:nvPr/>
        </p:nvSpPr>
        <p:spPr>
          <a:xfrm>
            <a:off x="1711080" y="1565280"/>
            <a:ext cx="5699520" cy="4358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02BAE1B-EC70-4D6A-AB1D-BBB86D52C1F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5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5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409320" y="590760"/>
            <a:ext cx="660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09320" y="810360"/>
            <a:ext cx="62938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Length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Masking</a:t>
            </a:r>
            <a:endParaRPr/>
          </a:p>
        </p:txBody>
      </p:sp>
      <p:sp>
        <p:nvSpPr>
          <p:cNvPr id="460" name="CustomShape 3"/>
          <p:cNvSpPr/>
          <p:nvPr/>
        </p:nvSpPr>
        <p:spPr>
          <a:xfrm>
            <a:off x="2390040" y="1565280"/>
            <a:ext cx="4269240" cy="438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20B8043-9ED9-4091-9406-920AA83E336C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2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3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4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409320" y="590760"/>
            <a:ext cx="660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46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87D03DE2-B35C-4A21-BFED-3CBBB3A18E5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6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6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6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70" name="TextShape 6"/>
          <p:cNvSpPr txBox="1"/>
          <p:nvPr/>
        </p:nvSpPr>
        <p:spPr>
          <a:xfrm>
            <a:off x="409320" y="810360"/>
            <a:ext cx="3004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 in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endParaRPr/>
          </a:p>
        </p:txBody>
      </p:sp>
      <p:sp>
        <p:nvSpPr>
          <p:cNvPr id="471" name="CustomShape 7"/>
          <p:cNvSpPr/>
          <p:nvPr/>
        </p:nvSpPr>
        <p:spPr>
          <a:xfrm>
            <a:off x="623880" y="1402560"/>
            <a:ext cx="7630920" cy="32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VLSM allows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use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different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masks for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After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network address is subnetted, those subnets  can be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further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subnetted.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VLSM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simply subnetting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subnet. VLSM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2400" spc="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endParaRPr/>
          </a:p>
          <a:p>
            <a:pPr marL="24876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thought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sub-subnetting.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Individual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are assigned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"sub-subnets".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09320" y="590760"/>
            <a:ext cx="660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09320" y="810360"/>
            <a:ext cx="3860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Subnetting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Subnets</a:t>
            </a:r>
            <a:endParaRPr/>
          </a:p>
        </p:txBody>
      </p:sp>
      <p:sp>
        <p:nvSpPr>
          <p:cNvPr id="474" name="CustomShape 3"/>
          <p:cNvSpPr/>
          <p:nvPr/>
        </p:nvSpPr>
        <p:spPr>
          <a:xfrm>
            <a:off x="1521720" y="1565280"/>
            <a:ext cx="6005880" cy="42739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E0BBE27-B089-47C4-8DBD-CFB928C93A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7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7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7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409320" y="590760"/>
            <a:ext cx="660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endParaRPr/>
          </a:p>
        </p:txBody>
      </p:sp>
      <p:sp>
        <p:nvSpPr>
          <p:cNvPr id="480" name="TextShape 2"/>
          <p:cNvSpPr txBox="1"/>
          <p:nvPr/>
        </p:nvSpPr>
        <p:spPr>
          <a:xfrm>
            <a:off x="409320" y="810360"/>
            <a:ext cx="29390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VLSM</a:t>
            </a:r>
            <a:r>
              <a:rPr b="1" lang="en-US" sz="32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481" name="CustomShape 3"/>
          <p:cNvSpPr/>
          <p:nvPr/>
        </p:nvSpPr>
        <p:spPr>
          <a:xfrm>
            <a:off x="2127240" y="1565280"/>
            <a:ext cx="4794480" cy="4340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4D1237-1901-4FDB-8BD3-2D081F48703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3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4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85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158E872-4F41-4D93-AC67-B8F320942638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8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8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491" name="TextShape 6"/>
          <p:cNvSpPr txBox="1"/>
          <p:nvPr/>
        </p:nvSpPr>
        <p:spPr>
          <a:xfrm>
            <a:off x="409320" y="810360"/>
            <a:ext cx="4201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r>
              <a:rPr b="1" lang="en-US" sz="3200" spc="-10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Summarization</a:t>
            </a:r>
            <a:endParaRPr/>
          </a:p>
        </p:txBody>
      </p:sp>
      <p:sp>
        <p:nvSpPr>
          <p:cNvPr id="492" name="CustomShape 7"/>
          <p:cNvSpPr/>
          <p:nvPr/>
        </p:nvSpPr>
        <p:spPr>
          <a:xfrm>
            <a:off x="623880" y="1567800"/>
            <a:ext cx="7700760" cy="48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12600">
              <a:lnSpc>
                <a:spcPct val="95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summarization, also known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route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aggregation,  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process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advertising a contiguous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of  addresses as a single address with a less-specific,  shorter subnet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CIDR is a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form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summarization and is  synonymous with 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term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supernetting.</a:t>
            </a:r>
            <a:endParaRPr/>
          </a:p>
          <a:p>
            <a:pPr marL="248760" indent="-235800" algn="just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CIDR ignores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limitation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classful boundaries, and  allows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summarization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masks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smaller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than  that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default classful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type 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summarization helps reduce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entries in routing updates and lowers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entries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local routing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tables.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494" name="TextShape 2"/>
          <p:cNvSpPr txBox="1"/>
          <p:nvPr/>
        </p:nvSpPr>
        <p:spPr>
          <a:xfrm>
            <a:off x="409320" y="810360"/>
            <a:ext cx="53978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495" name="CustomShape 3"/>
          <p:cNvSpPr/>
          <p:nvPr/>
        </p:nvSpPr>
        <p:spPr>
          <a:xfrm>
            <a:off x="2187000" y="1603440"/>
            <a:ext cx="4698360" cy="4286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7A37B6C-D454-4C48-BB03-2E25C05FA5C9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7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498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499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409320" y="810360"/>
            <a:ext cx="6141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Static Route</a:t>
            </a:r>
            <a:r>
              <a:rPr b="1" lang="en-US" sz="3200" spc="-10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/>
          </a:p>
        </p:txBody>
      </p:sp>
      <p:sp>
        <p:nvSpPr>
          <p:cNvPr id="502" name="CustomShape 3"/>
          <p:cNvSpPr/>
          <p:nvPr/>
        </p:nvSpPr>
        <p:spPr>
          <a:xfrm>
            <a:off x="536400" y="1469160"/>
            <a:ext cx="3434760" cy="3053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4"/>
          <p:cNvSpPr/>
          <p:nvPr/>
        </p:nvSpPr>
        <p:spPr>
          <a:xfrm>
            <a:off x="4187880" y="3179520"/>
            <a:ext cx="4378320" cy="2903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TextShape 5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03C8C82-A25E-4A4F-98A0-EC6CB9A2BB0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05" name="CustomShape 6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06" name="TextShape 7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07" name="TextShape 8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DC65EA8-139D-4488-94FE-922CC971F27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13" name="TextShape 6"/>
          <p:cNvSpPr txBox="1"/>
          <p:nvPr/>
        </p:nvSpPr>
        <p:spPr>
          <a:xfrm>
            <a:off x="409320" y="810360"/>
            <a:ext cx="70462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Summarize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514" name="CustomShape 7"/>
          <p:cNvSpPr/>
          <p:nvPr/>
        </p:nvSpPr>
        <p:spPr>
          <a:xfrm>
            <a:off x="623880" y="1567800"/>
            <a:ext cx="7763760" cy="41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Aside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the fact that 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128 bits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long and written in hexadecimal, summarizing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is actually similar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summarization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 IPv4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addresses.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just requires a few extra steps due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abbreviated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addresses 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hex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conversion.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Multiple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can be summarized into a  single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IPv6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if:</a:t>
            </a:r>
            <a:endParaRPr/>
          </a:p>
          <a:p>
            <a:pPr lvl="1" marL="812160" indent="-342000">
              <a:lnSpc>
                <a:spcPts val="826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destination networks are contiguous and can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endParaRPr/>
          </a:p>
          <a:p>
            <a:pPr marL="8121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summarized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single network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  <a:p>
            <a:pPr lvl="1" marL="812160" indent="-342000">
              <a:lnSpc>
                <a:spcPts val="804"/>
              </a:lnSpc>
              <a:buClr>
                <a:srgbClr val="6f8ba0"/>
              </a:buClr>
              <a:buFont typeface="StarSymbol"/>
              <a:buChar char="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multiple static routes all use the same exit interface</a:t>
            </a:r>
            <a:r>
              <a:rPr lang="en-US" sz="2000" spc="-19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 next-hop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address.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1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0620DE1-E48C-48F2-9B4B-8CA84C6B550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1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1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1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20" name="TextShape 6"/>
          <p:cNvSpPr txBox="1"/>
          <p:nvPr/>
        </p:nvSpPr>
        <p:spPr>
          <a:xfrm>
            <a:off x="409320" y="810360"/>
            <a:ext cx="66812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Network</a:t>
            </a:r>
            <a:r>
              <a:rPr b="1" lang="en-US" sz="3200" spc="-7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Addresses</a:t>
            </a:r>
            <a:endParaRPr/>
          </a:p>
        </p:txBody>
      </p:sp>
      <p:sp>
        <p:nvSpPr>
          <p:cNvPr id="521" name="CustomShape 7"/>
          <p:cNvSpPr/>
          <p:nvPr/>
        </p:nvSpPr>
        <p:spPr>
          <a:xfrm>
            <a:off x="623880" y="1570680"/>
            <a:ext cx="756900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are seven steps to summarize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single</a:t>
            </a:r>
            <a:endParaRPr/>
          </a:p>
          <a:p>
            <a:pPr marL="12600">
              <a:lnSpc>
                <a:spcPts val="826"/>
              </a:lnSpc>
            </a:pP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prefix:</a:t>
            </a:r>
            <a:endParaRPr/>
          </a:p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1.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List the network addresses (prefixes) and identify the</a:t>
            </a:r>
            <a:r>
              <a:rPr lang="en-US" sz="2000" spc="-25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part  where the addresses</a:t>
            </a:r>
            <a:r>
              <a:rPr lang="en-US" sz="2000" spc="-10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differ.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2.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Expand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IPv6 if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abbreviated.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3.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Convert the differing section from hex to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binary.</a:t>
            </a:r>
            <a:endParaRPr/>
          </a:p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4.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Count the number of far left matching bits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</a:t>
            </a:r>
            <a:r>
              <a:rPr lang="en-US" sz="2000" spc="-24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prefix-length for the summary</a:t>
            </a:r>
            <a:r>
              <a:rPr lang="en-US" sz="2000" spc="-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12600">
              <a:lnSpc>
                <a:spcPts val="804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5.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Copy the matching bits and then add zero bits to</a:t>
            </a:r>
            <a:r>
              <a:rPr lang="en-US" sz="2000" spc="-21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determine  the summarized network address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(prefix).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6.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Convert the binary section back to</a:t>
            </a:r>
            <a:r>
              <a:rPr lang="en-US" sz="2000" spc="-180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hex.</a:t>
            </a:r>
            <a:endParaRPr/>
          </a:p>
          <a:p>
            <a:pPr marL="12600">
              <a:lnSpc>
                <a:spcPct val="100000"/>
              </a:lnSpc>
            </a:pP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Step 7.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Append the prefix of the summary route (result of Step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4).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09320" y="590760"/>
            <a:ext cx="157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72E228D4-0DB3-4882-9C61-C25B622CE76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19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19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197" name="TextShape 6"/>
          <p:cNvSpPr txBox="1"/>
          <p:nvPr/>
        </p:nvSpPr>
        <p:spPr>
          <a:xfrm>
            <a:off x="409320" y="810360"/>
            <a:ext cx="47887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Reach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</a:t>
            </a:r>
            <a:endParaRPr/>
          </a:p>
        </p:txBody>
      </p:sp>
      <p:sp>
        <p:nvSpPr>
          <p:cNvPr id="198" name="CustomShape 7"/>
          <p:cNvSpPr/>
          <p:nvPr/>
        </p:nvSpPr>
        <p:spPr>
          <a:xfrm>
            <a:off x="623880" y="1567800"/>
            <a:ext cx="7446960" cy="25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91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router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can learn about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remote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one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400" spc="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endParaRPr/>
          </a:p>
          <a:p>
            <a:pPr marL="126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ways:</a:t>
            </a:r>
            <a:endParaRPr/>
          </a:p>
          <a:p>
            <a:pPr marL="474480" indent="-342720">
              <a:lnSpc>
                <a:spcPts val="967"/>
              </a:lnSpc>
              <a:buClr>
                <a:srgbClr val="6f8ba0"/>
              </a:buClr>
              <a:buFont typeface="Arial"/>
              <a:buChar char="•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Manually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Remote networks are manually entered  into the route table using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474480" indent="-342720">
              <a:lnSpc>
                <a:spcPts val="967"/>
              </a:lnSpc>
              <a:buClr>
                <a:srgbClr val="6f8ba0"/>
              </a:buClr>
              <a:buFont typeface="Arial"/>
              <a:buChar char="•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Dynamically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Remote routes are automatically  learned using a dynamic routing</a:t>
            </a:r>
            <a:r>
              <a:rPr lang="en-US" sz="2400" spc="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IPv6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1800" spc="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23" name="TextShape 2"/>
          <p:cNvSpPr txBox="1"/>
          <p:nvPr/>
        </p:nvSpPr>
        <p:spPr>
          <a:xfrm>
            <a:off x="409320" y="810360"/>
            <a:ext cx="717948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an IPv6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r>
              <a:rPr b="1" lang="en-US" sz="3200" spc="-11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Address</a:t>
            </a:r>
            <a:endParaRPr/>
          </a:p>
        </p:txBody>
      </p:sp>
      <p:sp>
        <p:nvSpPr>
          <p:cNvPr id="524" name="CustomShape 3"/>
          <p:cNvSpPr/>
          <p:nvPr/>
        </p:nvSpPr>
        <p:spPr>
          <a:xfrm>
            <a:off x="2154240" y="1565280"/>
            <a:ext cx="4801320" cy="4355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611E83D-1B0A-4916-95A6-9C51A99A0A20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6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27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28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Floating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B265D8A4-2D9F-4BF5-AA43-D284D6A2FFB1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3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3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3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34" name="TextShape 6"/>
          <p:cNvSpPr txBox="1"/>
          <p:nvPr/>
        </p:nvSpPr>
        <p:spPr>
          <a:xfrm>
            <a:off x="409320" y="810360"/>
            <a:ext cx="4309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Static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35" name="CustomShape 7"/>
          <p:cNvSpPr/>
          <p:nvPr/>
        </p:nvSpPr>
        <p:spPr>
          <a:xfrm>
            <a:off x="623880" y="1567800"/>
            <a:ext cx="7658280" cy="362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2600">
              <a:lnSpc>
                <a:spcPct val="95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Floating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routes are static routes 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have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administrative distance greater than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administrative  distance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another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or dynamic</a:t>
            </a:r>
            <a:r>
              <a:rPr lang="en-US" sz="2400" spc="5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routes: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administrative distance of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 can be increased to  make the route less desirable than that of another static route or</a:t>
            </a:r>
            <a:r>
              <a:rPr lang="en-US" sz="2000" spc="-25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 route learned through a dynamic routing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protocol.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way,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static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“floats”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is not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used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better administrative distance is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active.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However, if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preferred route is lost, the floating static route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take over, and traffic can be sent through this alternate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Floating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409320" y="810360"/>
            <a:ext cx="6450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3200" spc="-14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538" name="CustomShape 3"/>
          <p:cNvSpPr/>
          <p:nvPr/>
        </p:nvSpPr>
        <p:spPr>
          <a:xfrm>
            <a:off x="1937160" y="1565280"/>
            <a:ext cx="5175000" cy="4361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6C1BE79-B5A1-4B2C-9DC5-EF4CBFEE132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0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1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2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409320" y="590760"/>
            <a:ext cx="35805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 Floating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63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0E5C4864-455E-47DC-911A-EA70F1974B9F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4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4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4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48" name="TextShape 6"/>
          <p:cNvSpPr txBox="1"/>
          <p:nvPr/>
        </p:nvSpPr>
        <p:spPr>
          <a:xfrm>
            <a:off x="409320" y="810360"/>
            <a:ext cx="5751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Floating Static</a:t>
            </a:r>
            <a:r>
              <a:rPr b="1" lang="en-US" sz="3200" spc="-16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549" name="CustomShape 7"/>
          <p:cNvSpPr/>
          <p:nvPr/>
        </p:nvSpPr>
        <p:spPr>
          <a:xfrm>
            <a:off x="623880" y="1447560"/>
            <a:ext cx="7752240" cy="41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6440" bIns="0"/>
          <a:p>
            <a:pPr marL="12600">
              <a:lnSpc>
                <a:spcPct val="100000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test a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floating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2000" spc="-8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route:</a:t>
            </a:r>
            <a:endParaRPr/>
          </a:p>
          <a:p>
            <a:pPr marL="248760" indent="-235800">
              <a:lnSpc>
                <a:spcPts val="8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route</a:t>
            </a:r>
            <a:r>
              <a:rPr b="1" lang="en-US" sz="2000" spc="-837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verify that the routing table is  using the default static</a:t>
            </a:r>
            <a:r>
              <a:rPr lang="en-US" sz="2000" spc="-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ts val="845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r>
              <a:rPr b="1" lang="en-US" sz="2000" spc="-823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follow the traffic flow out the</a:t>
            </a:r>
            <a:endParaRPr/>
          </a:p>
          <a:p>
            <a:pPr marL="24876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primary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Disconnect the</a:t>
            </a:r>
            <a:r>
              <a:rPr lang="en-US" sz="20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primary</a:t>
            </a:r>
            <a:r>
              <a:rPr lang="en-US" sz="20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shutdown the primary exit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248760" indent="-235800">
              <a:lnSpc>
                <a:spcPts val="8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route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verify that the routing</a:t>
            </a:r>
            <a:r>
              <a:rPr lang="en-US" sz="2000" spc="-16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table  is using the floating static</a:t>
            </a:r>
            <a:r>
              <a:rPr lang="en-US" sz="2000" spc="-7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ts val="843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r>
              <a:rPr b="1" lang="en-US" sz="2000" spc="-82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follow the traffic flow out the  backup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9320" y="590760"/>
            <a:ext cx="49633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/>
          </a:p>
        </p:txBody>
      </p:sp>
      <p:sp>
        <p:nvSpPr>
          <p:cNvPr id="551" name="TextShape 2"/>
          <p:cNvSpPr txBox="1"/>
          <p:nvPr/>
        </p:nvSpPr>
        <p:spPr>
          <a:xfrm>
            <a:off x="409320" y="810360"/>
            <a:ext cx="7200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Routes and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</a:t>
            </a:r>
            <a:r>
              <a:rPr b="1" lang="en-US" sz="3200" spc="-13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Forwarding</a:t>
            </a:r>
            <a:endParaRPr/>
          </a:p>
        </p:txBody>
      </p:sp>
      <p:sp>
        <p:nvSpPr>
          <p:cNvPr id="552" name="CustomShape 3"/>
          <p:cNvSpPr/>
          <p:nvPr/>
        </p:nvSpPr>
        <p:spPr>
          <a:xfrm>
            <a:off x="1167120" y="1842480"/>
            <a:ext cx="7082640" cy="43300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9DDCB457-ABF1-4E57-98B7-84DF69EABC0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4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55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56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09320" y="590760"/>
            <a:ext cx="6285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558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EB650CF-4013-4D3F-8F29-CCDE5E4D4272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59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0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1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62" name="TextShape 6"/>
          <p:cNvSpPr txBox="1"/>
          <p:nvPr/>
        </p:nvSpPr>
        <p:spPr>
          <a:xfrm>
            <a:off x="409320" y="810360"/>
            <a:ext cx="58410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Missing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</a:t>
            </a:r>
            <a:endParaRPr/>
          </a:p>
        </p:txBody>
      </p:sp>
      <p:sp>
        <p:nvSpPr>
          <p:cNvPr id="563" name="CustomShape 7"/>
          <p:cNvSpPr/>
          <p:nvPr/>
        </p:nvSpPr>
        <p:spPr>
          <a:xfrm>
            <a:off x="623880" y="1427040"/>
            <a:ext cx="6751080" cy="31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3720" bIns="0"/>
          <a:p>
            <a:pPr marL="12600">
              <a:lnSpc>
                <a:spcPct val="100000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Common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IOS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troubleshooting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commands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include: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ping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</a:t>
            </a:r>
            <a:r>
              <a:rPr b="1" lang="en-US" sz="2400" spc="-2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route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ip interface</a:t>
            </a:r>
            <a:r>
              <a:rPr b="1" lang="en-US" sz="2400" spc="-5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brief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show cdp neighbors</a:t>
            </a:r>
            <a:r>
              <a:rPr b="1" lang="en-US" sz="2400" spc="-58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US" sz="24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detail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09320" y="590760"/>
            <a:ext cx="6285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56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8DEA976-FE2C-4EC1-9BF3-72E7D2683E7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6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6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69" name="TextShape 6"/>
          <p:cNvSpPr txBox="1"/>
          <p:nvPr/>
        </p:nvSpPr>
        <p:spPr>
          <a:xfrm>
            <a:off x="409320" y="810360"/>
            <a:ext cx="57319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</a:t>
            </a:r>
            <a:r>
              <a:rPr b="1" lang="en-US" sz="3200" spc="-7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/>
          </a:p>
        </p:txBody>
      </p:sp>
      <p:sp>
        <p:nvSpPr>
          <p:cNvPr id="570" name="CustomShape 7"/>
          <p:cNvSpPr/>
          <p:nvPr/>
        </p:nvSpPr>
        <p:spPr>
          <a:xfrm>
            <a:off x="623880" y="1570680"/>
            <a:ext cx="7791120" cy="41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Finding a missing (or misconfigured) route is a relatively  straightforward process, if the right tools are used in a</a:t>
            </a:r>
            <a:r>
              <a:rPr lang="en-US" sz="2000" spc="-23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methodical  manner.</a:t>
            </a:r>
            <a:endParaRPr/>
          </a:p>
          <a:p>
            <a:pPr marL="248760" indent="-235800">
              <a:lnSpc>
                <a:spcPts val="845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ping</a:t>
            </a:r>
            <a:r>
              <a:rPr b="1" lang="en-US" sz="2000" spc="-829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command to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confirm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can’t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endParaRPr/>
          </a:p>
          <a:p>
            <a:pPr marL="248760">
              <a:lnSpc>
                <a:spcPts val="845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reached.</a:t>
            </a:r>
            <a:endParaRPr/>
          </a:p>
          <a:p>
            <a:pPr marL="248760" indent="-235800">
              <a:lnSpc>
                <a:spcPct val="96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2000" spc="-4" strike="noStrike">
                <a:uFill>
                  <a:solidFill>
                    <a:srgbClr val="ffffff"/>
                  </a:solidFill>
                </a:uFill>
                <a:latin typeface="Courier New"/>
              </a:rPr>
              <a:t>traceroute</a:t>
            </a:r>
            <a:r>
              <a:rPr b="1" lang="en-US" sz="2000" spc="-817" strike="noStrike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would also reveal what is the closest router (or  hop) that fails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respond as expected. In this case, the router  would then send an Internet Control Message Protocol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(ICMP)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destination unreachable message back to the</a:t>
            </a:r>
            <a:r>
              <a:rPr lang="en-US" sz="2000" spc="-1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source.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next step is to investigate the routing table. Look for missing</a:t>
            </a:r>
            <a:r>
              <a:rPr lang="en-US" sz="2000" spc="-22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or  misconfigured</a:t>
            </a:r>
            <a:r>
              <a:rPr lang="en-US" sz="2000" spc="-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Incorrect static routes are a common cause of routing</a:t>
            </a:r>
            <a:r>
              <a:rPr lang="en-US" sz="2000" spc="-24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problems.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409320" y="590760"/>
            <a:ext cx="70869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ts val="686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1" lang="en-US" sz="32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72" name="CustomShape 2"/>
          <p:cNvSpPr/>
          <p:nvPr/>
        </p:nvSpPr>
        <p:spPr>
          <a:xfrm>
            <a:off x="464760" y="1423440"/>
            <a:ext cx="6095520" cy="2743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"/>
          <p:cNvSpPr/>
          <p:nvPr/>
        </p:nvSpPr>
        <p:spPr>
          <a:xfrm>
            <a:off x="1828800" y="4209120"/>
            <a:ext cx="6936840" cy="2525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4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F556D461-DE66-4E2D-974D-1C57D9ABF53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75" name="CustomShape 5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76" name="TextShape 6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77" name="TextShape 7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409320" y="590760"/>
            <a:ext cx="6285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579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1D5EDBB6-317B-4FFC-A761-7497281F925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8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8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83" name="TextShape 6"/>
          <p:cNvSpPr txBox="1"/>
          <p:nvPr/>
        </p:nvSpPr>
        <p:spPr>
          <a:xfrm>
            <a:off x="409320" y="810360"/>
            <a:ext cx="7086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1" lang="en-US" sz="32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84" name="CustomShape 7"/>
          <p:cNvSpPr/>
          <p:nvPr/>
        </p:nvSpPr>
        <p:spPr>
          <a:xfrm>
            <a:off x="623880" y="1433520"/>
            <a:ext cx="7796880" cy="48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0480" bIns="0"/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Refer to the topology shown in the previous</a:t>
            </a:r>
            <a:r>
              <a:rPr lang="en-US" sz="2000" spc="-17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slide.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user at PC1 reports that he cannot access resources on</a:t>
            </a:r>
            <a:r>
              <a:rPr lang="en-US" sz="2000" spc="-24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R3</a:t>
            </a:r>
            <a:r>
              <a:rPr lang="en-US" sz="2000" spc="-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LAN.</a:t>
            </a:r>
            <a:endParaRPr/>
          </a:p>
          <a:p>
            <a:pPr marL="248760" indent="-235800" algn="just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can be confirmed by pinging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 interface of R3 using</a:t>
            </a:r>
            <a:r>
              <a:rPr lang="en-US" sz="2000" spc="-1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LAN interface of R1 as the source (see Figure 1). The results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show  that there is no connectivity between these</a:t>
            </a:r>
            <a:r>
              <a:rPr lang="en-US" sz="2000" spc="-15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LANs.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traceroute would reveal that R2 is not responding as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expected.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some reason, R2 forwards the traceroute back to R1.</a:t>
            </a:r>
            <a:r>
              <a:rPr lang="en-US" sz="2000" spc="-24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R1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returns it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R2.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loop would continue until the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time to live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(TTL) value  decrements to zero, in which case, the router would then send an  Internet Control Message Protocol (ICMP) destination</a:t>
            </a:r>
            <a:r>
              <a:rPr lang="en-US" sz="2000" spc="-18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unreachable  message to</a:t>
            </a:r>
            <a:r>
              <a:rPr lang="en-US" sz="2000" spc="-6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R1.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9320" y="590760"/>
            <a:ext cx="62856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Troubleshoot </a:t>
            </a:r>
            <a:r>
              <a:rPr b="1" lang="en-US" sz="1800" spc="-1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IPv4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and Default Route</a:t>
            </a:r>
            <a:r>
              <a:rPr b="1" lang="en-US" sz="1800" spc="4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5CEB049-3EF2-4AB2-9EF0-1124199C89A5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87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88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89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90" name="TextShape 6"/>
          <p:cNvSpPr txBox="1"/>
          <p:nvPr/>
        </p:nvSpPr>
        <p:spPr>
          <a:xfrm>
            <a:off x="409320" y="810360"/>
            <a:ext cx="70869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Solve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Connectivity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r>
              <a:rPr b="1" lang="en-US" sz="3200" spc="-3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91" name="CustomShape 7"/>
          <p:cNvSpPr/>
          <p:nvPr/>
        </p:nvSpPr>
        <p:spPr>
          <a:xfrm>
            <a:off x="623880" y="1570680"/>
            <a:ext cx="778788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next step is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investigate the routing table of R2, because it</a:t>
            </a:r>
            <a:r>
              <a:rPr lang="en-US" sz="2000" spc="-21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router displaying a strange forwarding</a:t>
            </a:r>
            <a:r>
              <a:rPr lang="en-US" sz="2000" spc="-16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pattern.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routing table would reveal that the 192.168.2.0/24 network</a:t>
            </a:r>
            <a:r>
              <a:rPr lang="en-US" sz="2000" spc="-20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 configured</a:t>
            </a:r>
            <a:r>
              <a:rPr lang="en-US" sz="2000" spc="-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incorrectly.</a:t>
            </a:r>
            <a:endParaRPr/>
          </a:p>
          <a:p>
            <a:pPr marL="248760" indent="-235800">
              <a:lnSpc>
                <a:spcPts val="826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static route to the 192.168.2.0/24 network has been</a:t>
            </a:r>
            <a:r>
              <a:rPr lang="en-US" sz="2000" spc="-19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configured</a:t>
            </a:r>
            <a:endParaRPr/>
          </a:p>
          <a:p>
            <a:pPr marL="248760">
              <a:lnSpc>
                <a:spcPts val="826"/>
              </a:lnSpc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using the next-hop address</a:t>
            </a:r>
            <a:r>
              <a:rPr lang="en-US" sz="2000" spc="-11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172.16.2.1.</a:t>
            </a:r>
            <a:endParaRPr/>
          </a:p>
          <a:p>
            <a:pPr marL="248760" indent="-235800">
              <a:lnSpc>
                <a:spcPts val="804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Using the configured next-hop address, packets destined for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192.168.2.0/24 network are sent back to</a:t>
            </a:r>
            <a:r>
              <a:rPr lang="en-US" sz="2000" spc="-15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R1.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Based on the topology, the 192.168.2.0/24 network is connected</a:t>
            </a:r>
            <a:r>
              <a:rPr lang="en-US" sz="2000" spc="-137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R3, not R1. Therefore, the static route to the 192.168.2.0/24  network on R2 must use next-hop 192.168.1.1, not</a:t>
            </a:r>
            <a:r>
              <a:rPr lang="en-US" sz="2000" spc="-20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172.16.2.1.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09320" y="590760"/>
            <a:ext cx="157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5B996757-A819-44E2-B47A-704CCA17FB5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2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03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04" name="TextShape 6"/>
          <p:cNvSpPr txBox="1"/>
          <p:nvPr/>
        </p:nvSpPr>
        <p:spPr>
          <a:xfrm>
            <a:off x="409320" y="810360"/>
            <a:ext cx="48553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Static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Routing?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623880" y="1567800"/>
            <a:ext cx="7549200" cy="34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991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provides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some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advantages over</a:t>
            </a:r>
            <a:r>
              <a:rPr lang="en-US" sz="2400" spc="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endParaRPr/>
          </a:p>
          <a:p>
            <a:pPr marL="1260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routing, including: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advertised over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network,  resulting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better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security.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use less bandwidth than dynamic routing  protocols, no CPU cycles are used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calculate and  communicate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path a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uses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 data is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known.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711000" y="632520"/>
            <a:ext cx="399744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</a:t>
            </a:r>
            <a:endParaRPr/>
          </a:p>
        </p:txBody>
      </p:sp>
      <p:sp>
        <p:nvSpPr>
          <p:cNvPr id="593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6D7E080A-E17C-48A3-A1C0-DEFB7DC4ECE7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94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595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596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597" name="CustomShape 6"/>
          <p:cNvSpPr/>
          <p:nvPr/>
        </p:nvSpPr>
        <p:spPr>
          <a:xfrm>
            <a:off x="768240" y="1320480"/>
            <a:ext cx="8034120" cy="54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can be configured with a 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address, which is commonly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of 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next-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hop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When a 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is used,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 process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must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resolve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 exit</a:t>
            </a:r>
            <a:r>
              <a:rPr lang="en-US" sz="2400" spc="6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point-to-point serial links,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usually more efficient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static route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</a:t>
            </a:r>
            <a:r>
              <a:rPr lang="en-US" sz="2400" spc="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multi-access networks, such as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Ethernet,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both a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next-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and an exit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can be configured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the static</a:t>
            </a:r>
            <a:r>
              <a:rPr lang="en-US" sz="2400" spc="-4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have a default administrative distance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</a:t>
            </a:r>
            <a:r>
              <a:rPr lang="en-US" sz="2400" spc="12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"1".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711000" y="632520"/>
            <a:ext cx="535320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 Summary</a:t>
            </a:r>
            <a:r>
              <a:rPr b="1" lang="en-US" sz="3200" spc="-11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599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A44AF21-1479-46BB-8533-675244F1EDDD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00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01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02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03" name="CustomShape 6"/>
          <p:cNvSpPr/>
          <p:nvPr/>
        </p:nvSpPr>
        <p:spPr>
          <a:xfrm>
            <a:off x="768240" y="1320480"/>
            <a:ext cx="8020800" cy="369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 is only entered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if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can be resolved through an exit  interface.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Whether the static route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configured with a next-hop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IP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address or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exit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interface, if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exit interface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used 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forward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packet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table, the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 route is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not included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many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cases,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several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can be configured as  a single summary</a:t>
            </a:r>
            <a:r>
              <a:rPr lang="en-US" sz="2400" spc="2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extShape 1"/>
          <p:cNvSpPr txBox="1"/>
          <p:nvPr/>
        </p:nvSpPr>
        <p:spPr>
          <a:xfrm>
            <a:off x="711000" y="632520"/>
            <a:ext cx="535212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6: Summary</a:t>
            </a:r>
            <a:r>
              <a:rPr b="1" lang="en-US" sz="3200" spc="-97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605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27DAB848-826A-46D2-9BD3-3521A7641EA6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06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07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08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609" name="TextShape 6"/>
          <p:cNvSpPr txBox="1"/>
          <p:nvPr/>
        </p:nvSpPr>
        <p:spPr>
          <a:xfrm>
            <a:off x="391320" y="1320480"/>
            <a:ext cx="8361000" cy="392616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/>
          <a:p>
            <a:pPr marL="62532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ultimate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 is a default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route,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configured  with a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0.0.0.0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address and a 0.0.0.0 subnet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mask.</a:t>
            </a:r>
            <a:endParaRPr/>
          </a:p>
          <a:p>
            <a:pPr marL="62532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</a:t>
            </a:r>
            <a:r>
              <a:rPr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more specific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 </a:t>
            </a:r>
            <a:r>
              <a:rPr lang="en-US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 table,  the routing table uses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route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packet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  <a:p>
            <a:pPr marL="62532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floating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route can be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/>
          </a:p>
          <a:p>
            <a:pPr marL="624960">
              <a:lnSpc>
                <a:spcPts val="991"/>
              </a:lnSpc>
            </a:pP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link by manipulating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administrative</a:t>
            </a:r>
            <a:r>
              <a:rPr lang="en-US" sz="240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value.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Shape 1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CC1A0BB5-B1E4-4E00-84E5-E6F5DF7EAC2E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11" name="CustomShape 2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612" name="TextShape 3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613" name="TextShape 4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09320" y="590760"/>
            <a:ext cx="157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32CAE40D-2F2A-4D0E-BDA2-96160ECA119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09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0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11" name="TextShape 6"/>
          <p:cNvSpPr txBox="1"/>
          <p:nvPr/>
        </p:nvSpPr>
        <p:spPr>
          <a:xfrm>
            <a:off x="409320" y="810360"/>
            <a:ext cx="62067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Use Static Routing?</a:t>
            </a:r>
            <a:r>
              <a:rPr b="1" lang="en-US" sz="3200" spc="-14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(cont.)</a:t>
            </a:r>
            <a:endParaRPr/>
          </a:p>
        </p:txBody>
      </p:sp>
      <p:sp>
        <p:nvSpPr>
          <p:cNvPr id="212" name="CustomShape 7"/>
          <p:cNvSpPr/>
          <p:nvPr/>
        </p:nvSpPr>
        <p:spPr>
          <a:xfrm>
            <a:off x="623880" y="1402560"/>
            <a:ext cx="7670520" cy="54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has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following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disadvantages: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Initial configuration and maintenance is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time-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consuming.</a:t>
            </a:r>
            <a:endParaRPr/>
          </a:p>
          <a:p>
            <a:pPr marL="248760" indent="-235800">
              <a:lnSpc>
                <a:spcPts val="991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Configuration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error-prone,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especially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en-US" sz="2400" spc="83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large</a:t>
            </a:r>
            <a:endParaRPr/>
          </a:p>
          <a:p>
            <a:pPr marL="248760">
              <a:lnSpc>
                <a:spcPts val="991"/>
              </a:lnSpc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Administrator intervention is required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maintain  changing route</a:t>
            </a:r>
            <a:r>
              <a:rPr lang="en-US" sz="2400" spc="3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Does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scale well with growing networks;  maintenance becomes</a:t>
            </a:r>
            <a:r>
              <a:rPr lang="en-US" sz="2400" spc="3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cumbersome.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Requires complete knowledge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whole 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proper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09320" y="590760"/>
            <a:ext cx="157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8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Routing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446541B7-80A6-478A-9F2D-041F1D980904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17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18" name="TextShape 6"/>
          <p:cNvSpPr txBox="1"/>
          <p:nvPr/>
        </p:nvSpPr>
        <p:spPr>
          <a:xfrm>
            <a:off x="409320" y="810360"/>
            <a:ext cx="51915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to Use Static</a:t>
            </a:r>
            <a:r>
              <a:rPr b="1" lang="en-US" sz="3200" spc="-15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19" name="CustomShape 7"/>
          <p:cNvSpPr/>
          <p:nvPr/>
        </p:nvSpPr>
        <p:spPr>
          <a:xfrm>
            <a:off x="623880" y="1402560"/>
            <a:ext cx="7666560" cy="46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has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three primary</a:t>
            </a:r>
            <a:r>
              <a:rPr lang="en-US" sz="2400" spc="-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uses: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Providing ease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 maintenance in smaller  networks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are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expected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grow</a:t>
            </a:r>
            <a:r>
              <a:rPr lang="en-US" sz="2400" spc="49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significantly.</a:t>
            </a:r>
            <a:endParaRPr/>
          </a:p>
          <a:p>
            <a:pPr marL="248760" indent="-235800" algn="just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from stub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networks.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stub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 a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 accessed by a single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route,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 has  no other</a:t>
            </a:r>
            <a:r>
              <a:rPr lang="en-US" sz="2400" spc="4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neighbors.</a:t>
            </a:r>
            <a:endParaRPr/>
          </a:p>
          <a:p>
            <a:pPr marL="248760" indent="-235800">
              <a:lnSpc>
                <a:spcPct val="95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Using a single default route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represent a path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any  network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does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have a more specific match with  another route in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routing table. Default routes are  used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send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traffic 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any destination beyond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next  upstream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router.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09320" y="590760"/>
            <a:ext cx="2488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1" lang="en-US" sz="18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1" lang="en-US" sz="1800" spc="-52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Routes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8669880" y="6665400"/>
            <a:ext cx="1915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ct val="100000"/>
              </a:lnSpc>
            </a:pPr>
            <a:fld id="{A0020384-7B96-4F58-B939-9FAC463A338B}" type="slidenum">
              <a:rPr lang="en-US" sz="10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263160" y="6708960"/>
            <a:ext cx="654840" cy="1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Presentation_ID</a:t>
            </a:r>
            <a:endParaRPr/>
          </a:p>
        </p:txBody>
      </p:sp>
      <p:sp>
        <p:nvSpPr>
          <p:cNvPr id="223" name="TextShape 4"/>
          <p:cNvSpPr txBox="1"/>
          <p:nvPr/>
        </p:nvSpPr>
        <p:spPr>
          <a:xfrm>
            <a:off x="4569840" y="6708960"/>
            <a:ext cx="18766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2008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Systems, Inc.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rights</a:t>
            </a:r>
            <a:r>
              <a:rPr lang="en-US" sz="700" spc="-1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9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reserved.</a:t>
            </a:r>
            <a:endParaRPr/>
          </a:p>
        </p:txBody>
      </p:sp>
      <p:sp>
        <p:nvSpPr>
          <p:cNvPr id="224" name="TextShape 5"/>
          <p:cNvSpPr txBox="1"/>
          <p:nvPr/>
        </p:nvSpPr>
        <p:spPr>
          <a:xfrm>
            <a:off x="6969960" y="6708960"/>
            <a:ext cx="735480" cy="3981600"/>
          </a:xfrm>
          <a:prstGeom prst="rect">
            <a:avLst/>
          </a:prstGeom>
          <a:noFill/>
          <a:ln>
            <a:noFill/>
          </a:ln>
        </p:spPr>
        <p:txBody>
          <a:bodyPr lIns="0" rIns="0" tIns="3960" bIns="0"/>
          <a:p>
            <a:pPr marL="12600">
              <a:lnSpc>
                <a:spcPct val="100000"/>
              </a:lnSpc>
            </a:pP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Cisco</a:t>
            </a:r>
            <a:r>
              <a:rPr lang="en-US" sz="700" spc="-52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700" spc="-4" strike="noStrike">
                <a:solidFill>
                  <a:srgbClr val="d2d2d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Confidential</a:t>
            </a:r>
            <a:endParaRPr/>
          </a:p>
        </p:txBody>
      </p:sp>
      <p:sp>
        <p:nvSpPr>
          <p:cNvPr id="225" name="TextShape 6"/>
          <p:cNvSpPr txBox="1"/>
          <p:nvPr/>
        </p:nvSpPr>
        <p:spPr>
          <a:xfrm>
            <a:off x="409320" y="810360"/>
            <a:ext cx="4943160" cy="115848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US" sz="3200" spc="-1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 Route</a:t>
            </a:r>
            <a:r>
              <a:rPr b="1" lang="en-US" sz="3200" spc="-89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4" strike="noStrike">
                <a:solidFill>
                  <a:srgbClr val="6f8b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Applications</a:t>
            </a:r>
            <a:endParaRPr/>
          </a:p>
        </p:txBody>
      </p:sp>
      <p:sp>
        <p:nvSpPr>
          <p:cNvPr id="226" name="CustomShape 7"/>
          <p:cNvSpPr/>
          <p:nvPr/>
        </p:nvSpPr>
        <p:spPr>
          <a:xfrm>
            <a:off x="623880" y="1402560"/>
            <a:ext cx="7720560" cy="34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7840" bIns="0"/>
          <a:p>
            <a:pPr marL="12600">
              <a:lnSpc>
                <a:spcPct val="100000"/>
              </a:lnSpc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are often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used</a:t>
            </a:r>
            <a:r>
              <a:rPr lang="en-US" sz="2400" spc="-12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to: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Connect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a specific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Provide a Gateway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Last Resort for a stub</a:t>
            </a:r>
            <a:r>
              <a:rPr lang="en-US" sz="2400" spc="5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network.</a:t>
            </a:r>
            <a:endParaRPr/>
          </a:p>
          <a:p>
            <a:pPr marL="248760" indent="-235800">
              <a:lnSpc>
                <a:spcPts val="967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Reduce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number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routes advertised by  summarizing several contiguous networks as one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static 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route.</a:t>
            </a:r>
            <a:endParaRPr/>
          </a:p>
          <a:p>
            <a:pPr marL="248760" indent="-235800">
              <a:lnSpc>
                <a:spcPct val="100000"/>
              </a:lnSpc>
              <a:buClr>
                <a:srgbClr val="6f8ba0"/>
              </a:buClr>
              <a:buFont typeface="Wingdings" charset="2"/>
              <a:buChar char=""/>
            </a:pP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Create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backup </a:t>
            </a: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route in case a primary route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link</a:t>
            </a:r>
            <a:r>
              <a:rPr lang="en-US" sz="2400" spc="18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pc="-4" strike="noStrike">
                <a:uFill>
                  <a:solidFill>
                    <a:srgbClr val="ffffff"/>
                  </a:solidFill>
                </a:uFill>
                <a:latin typeface="Arial"/>
              </a:rPr>
              <a:t>fails.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2019-03-02T11:39:53Z</dcterms:created>
  <dc:language>en-US</dc:language>
  <dcterms:modified xsi:type="dcterms:W3CDTF">2019-03-02T19:00:46Z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2014-10-24T00:00:00Z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0</vt:bool>
  </property>
  <property fmtid="{D5CDD505-2E9C-101B-9397-08002B2CF9AE}" pid="6" name="LastSaved">
    <vt:filetime>2019-03-02T00:00:00Z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