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82.png" ContentType="image/png"/>
  <Override PartName="/ppt/media/image80.jpeg" ContentType="image/jpeg"/>
  <Override PartName="/ppt/media/image77.png" ContentType="image/png"/>
  <Override PartName="/ppt/media/image70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72.png" ContentType="image/png"/>
  <Override PartName="/ppt/media/image64.jpeg" ContentType="image/jpeg"/>
  <Override PartName="/ppt/media/image63.jpeg" ContentType="image/jpeg"/>
  <Override PartName="/ppt/media/image62.png" ContentType="image/png"/>
  <Override PartName="/ppt/media/image61.jpeg" ContentType="image/jpeg"/>
  <Override PartName="/ppt/media/image59.jpeg" ContentType="image/jpeg"/>
  <Override PartName="/ppt/media/image54.jpeg" ContentType="image/jpeg"/>
  <Override PartName="/ppt/media/image51.jpeg" ContentType="image/jpeg"/>
  <Override PartName="/ppt/media/image50.png" ContentType="image/png"/>
  <Override PartName="/ppt/media/image48.png" ContentType="image/png"/>
  <Override PartName="/ppt/media/image45.png" ContentType="image/png"/>
  <Override PartName="/ppt/media/image42.jpeg" ContentType="image/jpeg"/>
  <Override PartName="/ppt/media/image39.jpeg" ContentType="image/jpeg"/>
  <Override PartName="/ppt/media/image36.png" ContentType="image/png"/>
  <Override PartName="/ppt/media/image71.jpeg" ContentType="image/jpeg"/>
  <Override PartName="/ppt/media/image58.jpeg" ContentType="image/jpeg"/>
  <Override PartName="/ppt/media/image33.png" ContentType="image/png"/>
  <Override PartName="/ppt/media/image75.jpeg" ContentType="image/jpeg"/>
  <Override PartName="/ppt/media/image73.png" ContentType="image/png"/>
  <Override PartName="/ppt/media/image32.jpeg" ContentType="image/jpeg"/>
  <Override PartName="/ppt/media/image74.jpeg" ContentType="image/jpeg"/>
  <Override PartName="/ppt/media/image18.jpeg" ContentType="image/jpeg"/>
  <Override PartName="/ppt/media/image31.jpeg" ContentType="image/jpeg"/>
  <Override PartName="/ppt/media/image40.jpeg" ContentType="image/jpeg"/>
  <Override PartName="/ppt/media/image27.jpeg" ContentType="image/jpeg"/>
  <Override PartName="/ppt/media/image26.png" ContentType="image/png"/>
  <Override PartName="/ppt/media/image25.png" ContentType="image/png"/>
  <Override PartName="/ppt/media/image44.jpeg" ContentType="image/jpeg"/>
  <Override PartName="/ppt/media/image6.png" ContentType="image/png"/>
  <Override PartName="/ppt/media/image21.png" ContentType="image/png"/>
  <Override PartName="/ppt/media/image55.png" ContentType="image/png"/>
  <Override PartName="/ppt/media/image5.png" ContentType="image/png"/>
  <Override PartName="/ppt/media/image20.png" ContentType="image/png"/>
  <Override PartName="/ppt/media/image19.png" ContentType="image/png"/>
  <Override PartName="/ppt/media/image60.jpeg" ContentType="image/jpeg"/>
  <Override PartName="/ppt/media/image47.jpeg" ContentType="image/jpeg"/>
  <Override PartName="/ppt/media/image3.png" ContentType="image/png"/>
  <Override PartName="/ppt/media/image30.jpeg" ContentType="image/jpeg"/>
  <Override PartName="/ppt/media/image17.jpeg" ContentType="image/jpeg"/>
  <Override PartName="/ppt/media/image16.png" ContentType="image/png"/>
  <Override PartName="/ppt/media/image7.jpeg" ContentType="image/jpeg"/>
  <Override PartName="/ppt/media/image15.png" ContentType="image/png"/>
  <Override PartName="/ppt/media/image12.png" ContentType="image/png"/>
  <Override PartName="/ppt/media/image43.jpeg" ContentType="image/jpeg"/>
  <Override PartName="/ppt/media/image11.png" ContentType="image/png"/>
  <Override PartName="/ppt/media/image56.jpeg" ContentType="image/jpeg"/>
  <Override PartName="/ppt/media/image13.jpeg" ContentType="image/jpeg"/>
  <Override PartName="/ppt/media/image24.png" ContentType="image/png"/>
  <Override PartName="/ppt/media/image9.png" ContentType="image/png"/>
  <Override PartName="/ppt/media/image57.jpeg" ContentType="image/jpeg"/>
  <Override PartName="/ppt/media/image23.png" ContentType="image/png"/>
  <Override PartName="/ppt/media/image8.png" ContentType="image/png"/>
  <Override PartName="/ppt/media/image29.jpeg" ContentType="image/jpeg"/>
  <Override PartName="/ppt/media/image46.jpeg" ContentType="image/jpeg"/>
  <Override PartName="/ppt/media/image22.png" ContentType="image/png"/>
  <Override PartName="/ppt/media/image81.jpeg" ContentType="image/jpeg"/>
  <Override PartName="/ppt/media/image68.jpeg" ContentType="image/jpeg"/>
  <Override PartName="/ppt/media/image37.png" ContentType="image/png"/>
  <Override PartName="/ppt/media/image52.png" ContentType="image/png"/>
  <Override PartName="/ppt/media/image49.jpeg" ContentType="image/jpeg"/>
  <Override PartName="/ppt/media/image2.png" ContentType="image/png"/>
  <Override PartName="/ppt/media/image14.png" ContentType="image/png"/>
  <Override PartName="/ppt/media/image78.jpeg" ContentType="image/jpeg"/>
  <Override PartName="/ppt/media/image28.png" ContentType="image/png"/>
  <Override PartName="/ppt/media/image35.jpeg" ContentType="image/jpeg"/>
  <Override PartName="/ppt/media/image34.png" ContentType="image/png"/>
  <Override PartName="/ppt/media/image53.jpeg" ContentType="image/jpeg"/>
  <Override PartName="/ppt/media/image10.jpeg" ContentType="image/jpeg"/>
  <Override PartName="/ppt/media/image79.jpeg" ContentType="image/jpeg"/>
  <Override PartName="/ppt/media/image38.png" ContentType="image/png"/>
  <Override PartName="/ppt/media/image4.jpeg" ContentType="image/jpeg"/>
  <Override PartName="/ppt/media/image41.png" ContentType="image/png"/>
  <Override PartName="/ppt/media/image76.jpeg" ContentType="image/jpeg"/>
  <Override PartName="/ppt/media/image1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05280" y="889560"/>
            <a:ext cx="5580000" cy="114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263160" y="6708960"/>
            <a:ext cx="65484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080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257BE2D-B490-44DB-8C97-5E0A5B16031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5280" y="889560"/>
            <a:ext cx="4572360" cy="45180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1720" y="1323720"/>
            <a:ext cx="7900200" cy="3546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263160" y="6708960"/>
            <a:ext cx="65484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080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C74EEAE-30AF-409D-A1C4-8B216EECA1D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05280" y="889560"/>
            <a:ext cx="4572360" cy="45180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ftr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263160" y="6708960"/>
            <a:ext cx="65484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080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BECFBA3-66A4-4BF9-AE77-D3455572D34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ftr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263160" y="6708960"/>
            <a:ext cx="65484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080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FA7CCA1-62D5-4088-AFA3-80159656B69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jpeg"/><Relationship Id="rId3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png"/><Relationship Id="rId3" Type="http://schemas.openxmlformats.org/officeDocument/2006/relationships/image" Target="../media/image46.jpe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jpeg"/><Relationship Id="rId3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image" Target="../media/image57.jpeg"/><Relationship Id="rId3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8.jpeg"/><Relationship Id="rId2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74.jpeg"/><Relationship Id="rId2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75.jpeg"/><Relationship Id="rId2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76.jpeg"/><Relationship Id="rId2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78.jpeg"/><Relationship Id="rId2" Type="http://schemas.openxmlformats.org/officeDocument/2006/relationships/image" Target="../media/image79.jpeg"/><Relationship Id="rId3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80.jpeg"/><Relationship Id="rId2" Type="http://schemas.openxmlformats.org/officeDocument/2006/relationships/image" Target="../media/image81.jpeg"/><Relationship Id="rId3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380880" y="2556360"/>
            <a:ext cx="30114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7: Routing  Dynamically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1712792E-89DA-45C1-9B68-80D239EDC34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6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68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69" name="CustomShape 9"/>
          <p:cNvSpPr/>
          <p:nvPr/>
        </p:nvSpPr>
        <p:spPr>
          <a:xfrm>
            <a:off x="380880" y="4656960"/>
            <a:ext cx="30045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&amp;</a:t>
            </a:r>
            <a:r>
              <a:rPr b="1" lang="en-US" sz="24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Switching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5394960" y="4663440"/>
            <a:ext cx="30045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M.Sc CCNP TOGAF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09320" y="645840"/>
            <a:ext cx="3378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verses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66FFF5D7-C340-4DF3-82C1-98852E89EBF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7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9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30" name="TextShape 6"/>
          <p:cNvSpPr txBox="1"/>
          <p:nvPr/>
        </p:nvSpPr>
        <p:spPr>
          <a:xfrm>
            <a:off x="409320" y="874440"/>
            <a:ext cx="35200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Static</a:t>
            </a:r>
            <a:r>
              <a:rPr b="1" lang="en-US" sz="2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623880" y="1655280"/>
            <a:ext cx="7684920" cy="44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>
              <a:lnSpc>
                <a:spcPts val="967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typically use a combination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both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 dynamic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routing.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has several primary</a:t>
            </a:r>
            <a:r>
              <a:rPr lang="en-US" sz="2400" spc="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uses:</a:t>
            </a:r>
            <a:endParaRPr/>
          </a:p>
          <a:p>
            <a:pPr marL="474480" indent="-34272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Providing ease of routing table maintenance in smaller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  <a:p>
            <a:pPr marL="47448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are not expected to grow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significantly.</a:t>
            </a:r>
            <a:endParaRPr/>
          </a:p>
          <a:p>
            <a:pPr marL="474480" indent="-34272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to and from a stub network. A network with only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one  default route out and no knowledge of any remote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  <a:p>
            <a:pPr marL="474480" indent="-34272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Accessing a single default router. This is used to represent a  path to any network that does not have a match in the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table.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09320" y="645840"/>
            <a:ext cx="3378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verses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09320" y="874440"/>
            <a:ext cx="47062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Static Routing</a:t>
            </a:r>
            <a:r>
              <a:rPr b="1" lang="en-US" sz="2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1045800" y="1719360"/>
            <a:ext cx="6910920" cy="3930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BBF04AD0-68B8-4514-AF26-E2B86828F71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6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7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09320" y="645840"/>
            <a:ext cx="3378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verses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409320" y="874440"/>
            <a:ext cx="42739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Routing</a:t>
            </a:r>
            <a:r>
              <a:rPr b="1" lang="en-US" sz="2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Scorecard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969480" y="1887840"/>
            <a:ext cx="7214400" cy="3775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FD867267-406C-4BC5-AFBE-30AA9B06408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3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4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09320" y="645840"/>
            <a:ext cx="3378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verses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409320" y="874440"/>
            <a:ext cx="4788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2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Scorecard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603360" y="1800000"/>
            <a:ext cx="7967160" cy="3661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BE1E817C-C421-455E-B7BA-D102011BF7E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0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09320" y="645840"/>
            <a:ext cx="463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Operating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3A7E805E-5E5E-4C1C-907F-04287C1110B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5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6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58" name="TextShape 6"/>
          <p:cNvSpPr txBox="1"/>
          <p:nvPr/>
        </p:nvSpPr>
        <p:spPr>
          <a:xfrm>
            <a:off x="409320" y="874440"/>
            <a:ext cx="62690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2800" spc="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259" name="CustomShape 7"/>
          <p:cNvSpPr/>
          <p:nvPr/>
        </p:nvSpPr>
        <p:spPr>
          <a:xfrm>
            <a:off x="623880" y="1495080"/>
            <a:ext cx="769968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991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general,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operations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</a:t>
            </a:r>
            <a:r>
              <a:rPr lang="en-US" sz="2400" spc="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  <a:p>
            <a:pPr marL="1260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can be described as</a:t>
            </a:r>
            <a:r>
              <a:rPr lang="en-US" sz="2400" spc="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follows:</a:t>
            </a:r>
            <a:endParaRPr/>
          </a:p>
          <a:p>
            <a:pPr marL="469800" indent="-456840">
              <a:lnSpc>
                <a:spcPts val="967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router sends and receives routing messages on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its</a:t>
            </a: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interfaces.</a:t>
            </a:r>
            <a:endParaRPr/>
          </a:p>
          <a:p>
            <a:pPr marL="469800" indent="-456840">
              <a:lnSpc>
                <a:spcPts val="967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router shares routing messages and routing  information with other routers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are using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same  routing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protocol.</a:t>
            </a:r>
            <a:endParaRPr/>
          </a:p>
          <a:p>
            <a:pPr marL="469800" indent="-456840">
              <a:lnSpc>
                <a:spcPts val="991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exchange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information to learn</a:t>
            </a:r>
            <a:r>
              <a:rPr lang="en-US" sz="2400" spc="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about</a:t>
            </a:r>
            <a:endParaRPr/>
          </a:p>
          <a:p>
            <a:pPr marL="46944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remote networks.</a:t>
            </a:r>
            <a:endParaRPr/>
          </a:p>
          <a:p>
            <a:pPr marL="469800" indent="-456840">
              <a:lnSpc>
                <a:spcPts val="967"/>
              </a:lnSpc>
              <a:buClr>
                <a:srgbClr val="6f8ba0"/>
              </a:buClr>
              <a:buFont typeface="StarSymbol"/>
              <a:buAutoNum type="arabicPeriod" startAt="4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When a router detects a topology change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protocol can advertise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change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other</a:t>
            </a:r>
            <a:r>
              <a:rPr lang="en-US" sz="2400" spc="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09320" y="645840"/>
            <a:ext cx="463392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699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Operating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/>
          </a:p>
          <a:p>
            <a:pPr marL="12600">
              <a:lnSpc>
                <a:spcPts val="1122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Cold Start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617400" y="1911600"/>
            <a:ext cx="5043600" cy="3016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5798160" y="770760"/>
            <a:ext cx="2735280" cy="51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/>
          <a:p>
            <a:pPr marL="355680" indent="-342720">
              <a:lnSpc>
                <a:spcPct val="9000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R1 adds the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10.1.0.0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available  through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 FastEthernet 0/0</a:t>
            </a:r>
            <a:r>
              <a:rPr lang="en-US" sz="18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10.2.0.0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available  through interface Serial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0/0/0.</a:t>
            </a:r>
            <a:endParaRPr/>
          </a:p>
          <a:p>
            <a:pPr marL="355680" indent="-342720">
              <a:lnSpc>
                <a:spcPts val="64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R2 adds the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10.2.0.0</a:t>
            </a:r>
            <a:endParaRPr/>
          </a:p>
          <a:p>
            <a:pPr marL="355680">
              <a:lnSpc>
                <a:spcPct val="90000"/>
              </a:lnSpc>
            </a:pP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available  through interface Serial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0/0/0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10.3.0.0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 available through  interface Serial</a:t>
            </a:r>
            <a:r>
              <a:rPr lang="en-US" sz="18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0/0/1.</a:t>
            </a:r>
            <a:endParaRPr/>
          </a:p>
          <a:p>
            <a:pPr marL="355680" indent="-342720">
              <a:lnSpc>
                <a:spcPct val="9000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R3 adds the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10.3.0.0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available  through interface Serial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0/0/1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10.4.0.0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 available through  interface FastEthernet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0/0.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465B96D6-5563-4DEA-8EC1-B040A903372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4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5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6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67" name="CustomShape 8"/>
          <p:cNvSpPr/>
          <p:nvPr/>
        </p:nvSpPr>
        <p:spPr>
          <a:xfrm>
            <a:off x="1681200" y="5075280"/>
            <a:ext cx="3110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running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RIPv2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09320" y="645840"/>
            <a:ext cx="463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Operating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09320" y="874440"/>
            <a:ext cx="32259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2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Discovery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1681200" y="1346760"/>
            <a:ext cx="7209360" cy="49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4289400">
              <a:lnSpc>
                <a:spcPts val="81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R1:</a:t>
            </a:r>
            <a:endParaRPr/>
          </a:p>
          <a:p>
            <a:pPr marL="4632480" indent="-34272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about  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10.1.0.0 out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Serial0/0/0</a:t>
            </a:r>
            <a:r>
              <a:rPr lang="en-US" sz="18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4632480" indent="-34272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10.2.0.0 out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FastEthernet0/0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4632480" indent="-342720">
              <a:lnSpc>
                <a:spcPts val="64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Receives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update</a:t>
            </a:r>
            <a:r>
              <a:rPr lang="en-US" sz="18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</a:t>
            </a:r>
            <a:endParaRPr/>
          </a:p>
          <a:p>
            <a:pPr marL="4632480">
              <a:lnSpc>
                <a:spcPts val="686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R2 about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  <a:p>
            <a:pPr marL="463248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10.3.0.0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metric of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 marL="4632480" indent="-34272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Stores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10.3.0.0  in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 metric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running</a:t>
            </a:r>
            <a:r>
              <a:rPr lang="en-US" sz="2400" spc="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RIPv2</a:t>
            </a:r>
            <a:endParaRPr/>
          </a:p>
        </p:txBody>
      </p:sp>
      <p:sp>
        <p:nvSpPr>
          <p:cNvPr id="271" name="CustomShape 4"/>
          <p:cNvSpPr/>
          <p:nvPr/>
        </p:nvSpPr>
        <p:spPr>
          <a:xfrm>
            <a:off x="475560" y="1669680"/>
            <a:ext cx="5192640" cy="3593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476B6B81-DE57-4E28-A31E-EEECD6B8AA4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3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4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560" y="1669680"/>
            <a:ext cx="5192640" cy="3593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"/>
          <p:cNvSpPr/>
          <p:nvPr/>
        </p:nvSpPr>
        <p:spPr>
          <a:xfrm>
            <a:off x="409320" y="645840"/>
            <a:ext cx="463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Operating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A6A27629-3028-4E60-AA25-2D680461F9E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1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82" name="TextShape 7"/>
          <p:cNvSpPr txBox="1"/>
          <p:nvPr/>
        </p:nvSpPr>
        <p:spPr>
          <a:xfrm>
            <a:off x="409320" y="874440"/>
            <a:ext cx="44136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Discovery</a:t>
            </a:r>
            <a:r>
              <a:rPr b="1" lang="en-US" sz="2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83" name="CustomShape 8"/>
          <p:cNvSpPr/>
          <p:nvPr/>
        </p:nvSpPr>
        <p:spPr>
          <a:xfrm>
            <a:off x="5812920" y="1073160"/>
            <a:ext cx="4226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2:</a:t>
            </a:r>
            <a:endParaRPr/>
          </a:p>
        </p:txBody>
      </p:sp>
      <p:sp>
        <p:nvSpPr>
          <p:cNvPr id="284" name="CustomShape 9"/>
          <p:cNvSpPr/>
          <p:nvPr/>
        </p:nvSpPr>
        <p:spPr>
          <a:xfrm>
            <a:off x="5812920" y="1352160"/>
            <a:ext cx="3048120" cy="54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/>
          <a:p>
            <a:pPr marL="355680" indent="-34272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10.3.0.0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out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 0/0/0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355680" indent="-342720">
              <a:lnSpc>
                <a:spcPts val="68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10.2.0.0 out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 0/0/1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355680" indent="-342720">
              <a:lnSpc>
                <a:spcPts val="64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Receives an update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</a:t>
            </a:r>
            <a:endParaRPr/>
          </a:p>
          <a:p>
            <a:pPr marL="355680">
              <a:lnSpc>
                <a:spcPts val="686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about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10.1.0.0</a:t>
            </a:r>
            <a:endParaRPr/>
          </a:p>
          <a:p>
            <a:pPr marL="355680">
              <a:lnSpc>
                <a:spcPts val="686"/>
              </a:lnSpc>
            </a:pP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metric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8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 marL="355680" indent="-342720">
              <a:lnSpc>
                <a:spcPts val="68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Stores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10.1.0.0 in  the routing table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metric of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 marL="355680" indent="-342720">
              <a:lnSpc>
                <a:spcPts val="68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Receives an update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 R3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about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10.4.0.0 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metric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8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 marL="355680" indent="-342720">
              <a:lnSpc>
                <a:spcPts val="68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Stores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10.4.0.0 in  the routing table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metric of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1</a:t>
            </a:r>
            <a:endParaRPr/>
          </a:p>
        </p:txBody>
      </p:sp>
      <p:sp>
        <p:nvSpPr>
          <p:cNvPr id="285" name="CustomShape 10"/>
          <p:cNvSpPr/>
          <p:nvPr/>
        </p:nvSpPr>
        <p:spPr>
          <a:xfrm>
            <a:off x="1681200" y="5500080"/>
            <a:ext cx="3110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running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RIPv2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09320" y="645840"/>
            <a:ext cx="463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Operating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409320" y="874440"/>
            <a:ext cx="44136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Discovery</a:t>
            </a:r>
            <a:r>
              <a:rPr b="1" lang="en-US" sz="2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5827680" y="1040400"/>
            <a:ext cx="421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R3:</a:t>
            </a:r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5840280" y="2095920"/>
            <a:ext cx="104400" cy="20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699"/>
              </a:lnSpc>
            </a:pPr>
            <a:r>
              <a:rPr lang="en-US" sz="1800" spc="-1" strike="noStrike">
                <a:solidFill>
                  <a:srgbClr val="6891b9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6891b9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6891b9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/>
          </a:p>
        </p:txBody>
      </p:sp>
      <p:sp>
        <p:nvSpPr>
          <p:cNvPr id="290" name="CustomShape 5"/>
          <p:cNvSpPr/>
          <p:nvPr/>
        </p:nvSpPr>
        <p:spPr>
          <a:xfrm>
            <a:off x="5827680" y="1319040"/>
            <a:ext cx="2909160" cy="34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/>
          <a:p>
            <a:pPr marL="355680" indent="-342720">
              <a:lnSpc>
                <a:spcPct val="9000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about  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10.4.0.0 out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 0/0/1 interface  Sends an update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10.3.0.0 out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FastEthernet0/0  Receives an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update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R2 about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10.2.0.0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metric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Stores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10.2.0.0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routing table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metric of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</p:txBody>
      </p:sp>
      <p:sp>
        <p:nvSpPr>
          <p:cNvPr id="291" name="CustomShape 6"/>
          <p:cNvSpPr/>
          <p:nvPr/>
        </p:nvSpPr>
        <p:spPr>
          <a:xfrm>
            <a:off x="1681200" y="5500080"/>
            <a:ext cx="3110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running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RIPv2</a:t>
            </a:r>
            <a:endParaRPr/>
          </a:p>
        </p:txBody>
      </p:sp>
      <p:sp>
        <p:nvSpPr>
          <p:cNvPr id="292" name="CustomShape 7"/>
          <p:cNvSpPr/>
          <p:nvPr/>
        </p:nvSpPr>
        <p:spPr>
          <a:xfrm>
            <a:off x="475560" y="1669680"/>
            <a:ext cx="5192640" cy="3593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8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00E178C2-9C45-48DC-BE79-6924D796614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4" name="TextShape 9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5" name="CustomShape 10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6" name="TextShape 11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32720" y="1859760"/>
            <a:ext cx="5258520" cy="3639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409320" y="645840"/>
            <a:ext cx="463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Operating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EDD6676B-23B2-4612-ACB5-4964FD9CCF8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0" name="TextShape 4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1" name="CustomShape 5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2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03" name="TextShape 7"/>
          <p:cNvSpPr txBox="1"/>
          <p:nvPr/>
        </p:nvSpPr>
        <p:spPr>
          <a:xfrm>
            <a:off x="409320" y="874440"/>
            <a:ext cx="61700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Exchanging the Routing</a:t>
            </a:r>
            <a:r>
              <a:rPr b="1" lang="en-US" sz="2800" spc="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endParaRPr/>
          </a:p>
        </p:txBody>
      </p:sp>
      <p:sp>
        <p:nvSpPr>
          <p:cNvPr id="304" name="CustomShape 8"/>
          <p:cNvSpPr/>
          <p:nvPr/>
        </p:nvSpPr>
        <p:spPr>
          <a:xfrm>
            <a:off x="5812920" y="1425240"/>
            <a:ext cx="421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R1:</a:t>
            </a:r>
            <a:endParaRPr/>
          </a:p>
        </p:txBody>
      </p:sp>
      <p:sp>
        <p:nvSpPr>
          <p:cNvPr id="305" name="CustomShape 9"/>
          <p:cNvSpPr/>
          <p:nvPr/>
        </p:nvSpPr>
        <p:spPr>
          <a:xfrm>
            <a:off x="5812920" y="1703880"/>
            <a:ext cx="3206520" cy="54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/>
          <a:p>
            <a:pPr marL="299160" indent="-286200">
              <a:lnSpc>
                <a:spcPct val="9000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about  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out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 0/0/0</a:t>
            </a:r>
            <a:r>
              <a:rPr lang="en-US" sz="18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299160" indent="-28620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and</a:t>
            </a:r>
            <a:r>
              <a:rPr lang="en-US" sz="18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</a:t>
            </a:r>
            <a:endParaRPr/>
          </a:p>
          <a:p>
            <a:pPr marL="299160">
              <a:lnSpc>
                <a:spcPts val="639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3. 0.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out</a:t>
            </a:r>
            <a:r>
              <a:rPr lang="en-US" sz="18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endParaRPr/>
          </a:p>
          <a:p>
            <a:pPr marL="299160">
              <a:lnSpc>
                <a:spcPts val="686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FastEthernet0/0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299160" indent="-28620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Receives an update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</a:t>
            </a:r>
            <a:r>
              <a:rPr lang="en-US" sz="18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R2  about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4. 0.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metric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8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/>
          </a:p>
          <a:p>
            <a:pPr marL="299160" indent="-28620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Stores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4. 0.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in  the routing table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 metric of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2</a:t>
            </a:r>
            <a:endParaRPr/>
          </a:p>
          <a:p>
            <a:pPr marL="299160" indent="-28620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Same update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R2  contains information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3. 0.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metric of 1.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There is no  change; therefore,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information</a:t>
            </a:r>
            <a:r>
              <a:rPr lang="en-US" sz="18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remains</a:t>
            </a:r>
            <a:endParaRPr/>
          </a:p>
          <a:p>
            <a:pPr marL="29916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same</a:t>
            </a:r>
            <a:endParaRPr/>
          </a:p>
        </p:txBody>
      </p:sp>
      <p:sp>
        <p:nvSpPr>
          <p:cNvPr id="306" name="CustomShape 10"/>
          <p:cNvSpPr/>
          <p:nvPr/>
        </p:nvSpPr>
        <p:spPr>
          <a:xfrm>
            <a:off x="1361880" y="5712840"/>
            <a:ext cx="3110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running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RIPv2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44160" y="778680"/>
            <a:ext cx="1897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578CCA3C-E04D-46B4-88B5-C309E3F063D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5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6" name="CustomShape 6"/>
          <p:cNvSpPr/>
          <p:nvPr/>
        </p:nvSpPr>
        <p:spPr>
          <a:xfrm>
            <a:off x="817200" y="1439640"/>
            <a:ext cx="5089680" cy="31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840" bIns="0"/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</a:t>
            </a:r>
            <a:r>
              <a:rPr lang="en-US" sz="2400" spc="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Distance Vector Dynamic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RIP and RIPng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  <a:p>
            <a:pPr lvl="1" marL="520200" indent="-5068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Dynamic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Routing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09320" y="645840"/>
            <a:ext cx="463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Operating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409320" y="874440"/>
            <a:ext cx="73555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Exchanging the Routing Information</a:t>
            </a:r>
            <a:r>
              <a:rPr b="1" lang="en-US" sz="2800" spc="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5811120" y="1797480"/>
            <a:ext cx="104400" cy="38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699"/>
              </a:lnSpc>
            </a:pPr>
            <a:r>
              <a:rPr lang="en-US" sz="1800" spc="-1" strike="noStrike">
                <a:solidFill>
                  <a:srgbClr val="6891b9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6891b9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6891b9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6891b9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/>
          </a:p>
        </p:txBody>
      </p:sp>
      <p:sp>
        <p:nvSpPr>
          <p:cNvPr id="310" name="CustomShape 4"/>
          <p:cNvSpPr/>
          <p:nvPr/>
        </p:nvSpPr>
        <p:spPr>
          <a:xfrm>
            <a:off x="5798160" y="1483200"/>
            <a:ext cx="3269880" cy="47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1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R2:</a:t>
            </a:r>
            <a:endParaRPr/>
          </a:p>
          <a:p>
            <a:pPr marL="355680">
              <a:lnSpc>
                <a:spcPts val="688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update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about</a:t>
            </a:r>
            <a:endParaRPr/>
          </a:p>
          <a:p>
            <a:pPr marL="355680">
              <a:lnSpc>
                <a:spcPts val="686"/>
              </a:lnSpc>
            </a:pP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10. 3. 0.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and</a:t>
            </a:r>
            <a:r>
              <a:rPr lang="en-US" sz="1800" spc="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4. 0.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out of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</a:t>
            </a:r>
            <a:r>
              <a:rPr lang="en-US" sz="18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0/0/0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10. 1. 0.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and</a:t>
            </a:r>
            <a:r>
              <a:rPr lang="en-US" sz="18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</a:t>
            </a:r>
            <a:endParaRPr/>
          </a:p>
          <a:p>
            <a:pPr marL="355680">
              <a:lnSpc>
                <a:spcPts val="640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2. 0. 0 out of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0/0/1</a:t>
            </a:r>
            <a:endParaRPr/>
          </a:p>
          <a:p>
            <a:pPr marL="355680">
              <a:lnSpc>
                <a:spcPts val="686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Receives an update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R1  about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10. 1. 0.</a:t>
            </a:r>
            <a:r>
              <a:rPr lang="en-US" sz="1800" spc="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0.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no change;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therefore,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routing  information remains</a:t>
            </a:r>
            <a:r>
              <a:rPr lang="en-US" sz="18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endParaRPr/>
          </a:p>
          <a:p>
            <a:pPr marL="355680">
              <a:lnSpc>
                <a:spcPts val="642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same.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Receives an update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R3  about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10. 4. 0.</a:t>
            </a:r>
            <a:r>
              <a:rPr lang="en-US" sz="1800" spc="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0.</a:t>
            </a:r>
            <a:endParaRPr/>
          </a:p>
        </p:txBody>
      </p:sp>
      <p:sp>
        <p:nvSpPr>
          <p:cNvPr id="311" name="CustomShape 5"/>
          <p:cNvSpPr/>
          <p:nvPr/>
        </p:nvSpPr>
        <p:spPr>
          <a:xfrm>
            <a:off x="6141240" y="5713200"/>
            <a:ext cx="2417760" cy="8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2600">
              <a:lnSpc>
                <a:spcPts val="684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no change;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therefore, the routing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 remains</a:t>
            </a:r>
            <a:r>
              <a:rPr lang="en-US" sz="18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endParaRPr/>
          </a:p>
        </p:txBody>
      </p:sp>
      <p:sp>
        <p:nvSpPr>
          <p:cNvPr id="312" name="CustomShape 6"/>
          <p:cNvSpPr/>
          <p:nvPr/>
        </p:nvSpPr>
        <p:spPr>
          <a:xfrm>
            <a:off x="1681200" y="5500080"/>
            <a:ext cx="3110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running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RIPv2</a:t>
            </a:r>
            <a:endParaRPr/>
          </a:p>
        </p:txBody>
      </p:sp>
      <p:sp>
        <p:nvSpPr>
          <p:cNvPr id="313" name="CustomShape 7"/>
          <p:cNvSpPr/>
          <p:nvPr/>
        </p:nvSpPr>
        <p:spPr>
          <a:xfrm>
            <a:off x="225720" y="1656720"/>
            <a:ext cx="5601960" cy="3853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8"/>
          <p:cNvSpPr/>
          <p:nvPr/>
        </p:nvSpPr>
        <p:spPr>
          <a:xfrm>
            <a:off x="4569840" y="6476040"/>
            <a:ext cx="22183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ts val="697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sam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  <a:p>
            <a:pPr marL="12600">
              <a:lnSpc>
                <a:spcPts val="258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157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5" name="TextShape 9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AC7C2D1-7E46-4548-B20E-67C0C0B58C1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6" name="TextShape 10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7" name="TextShape 11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63160" y="6700680"/>
            <a:ext cx="654840" cy="1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8682480" y="6653160"/>
            <a:ext cx="16524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lang="en-US" sz="10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r>
            <a:endParaRPr/>
          </a:p>
        </p:txBody>
      </p:sp>
      <p:sp>
        <p:nvSpPr>
          <p:cNvPr id="320" name="CustomShape 3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409320" y="645840"/>
            <a:ext cx="463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Operating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/>
          </a:p>
        </p:txBody>
      </p:sp>
      <p:sp>
        <p:nvSpPr>
          <p:cNvPr id="322" name="TextShape 5"/>
          <p:cNvSpPr txBox="1"/>
          <p:nvPr/>
        </p:nvSpPr>
        <p:spPr>
          <a:xfrm>
            <a:off x="409320" y="874440"/>
            <a:ext cx="73555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Exchanging the Routing Information</a:t>
            </a:r>
            <a:r>
              <a:rPr b="1" lang="en-US" sz="2800" spc="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323" name="CustomShape 6"/>
          <p:cNvSpPr/>
          <p:nvPr/>
        </p:nvSpPr>
        <p:spPr>
          <a:xfrm>
            <a:off x="5921640" y="1537560"/>
            <a:ext cx="4226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3:</a:t>
            </a:r>
            <a:endParaRPr/>
          </a:p>
        </p:txBody>
      </p:sp>
      <p:sp>
        <p:nvSpPr>
          <p:cNvPr id="324" name="CustomShape 7"/>
          <p:cNvSpPr/>
          <p:nvPr/>
        </p:nvSpPr>
        <p:spPr>
          <a:xfrm>
            <a:off x="5921640" y="1816200"/>
            <a:ext cx="3047040" cy="49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/>
          <a:p>
            <a:pPr marL="355680" indent="-342720">
              <a:lnSpc>
                <a:spcPct val="9000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10.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4. 0.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out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 0/0/1</a:t>
            </a:r>
            <a:r>
              <a:rPr lang="en-US" sz="18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355680" indent="-34272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Sends an update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and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3. 0.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out the  FastEthernet0/0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  <a:p>
            <a:pPr marL="355680" indent="-342720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Receives an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update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R2 about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1. 0.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metric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8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/>
          </a:p>
          <a:p>
            <a:pPr marL="355680" indent="-342720" algn="just">
              <a:lnSpc>
                <a:spcPts val="68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Stores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 in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metric of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/>
          </a:p>
          <a:p>
            <a:pPr marL="355680" indent="-342720">
              <a:lnSpc>
                <a:spcPts val="64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Same update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R2</a:t>
            </a:r>
            <a:endParaRPr/>
          </a:p>
          <a:p>
            <a:pPr marL="355680">
              <a:lnSpc>
                <a:spcPts val="684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contains information about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10.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2. 0.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metric of 1.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There is no  change; therefore,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the</a:t>
            </a:r>
            <a:endParaRPr/>
          </a:p>
        </p:txBody>
      </p:sp>
      <p:sp>
        <p:nvSpPr>
          <p:cNvPr id="325" name="CustomShape 8"/>
          <p:cNvSpPr/>
          <p:nvPr/>
        </p:nvSpPr>
        <p:spPr>
          <a:xfrm>
            <a:off x="6264720" y="6261480"/>
            <a:ext cx="2791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information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remains</a:t>
            </a:r>
            <a:endParaRPr/>
          </a:p>
        </p:txBody>
      </p:sp>
      <p:sp>
        <p:nvSpPr>
          <p:cNvPr id="326" name="CustomShape 9"/>
          <p:cNvSpPr/>
          <p:nvPr/>
        </p:nvSpPr>
        <p:spPr>
          <a:xfrm>
            <a:off x="4569840" y="6507720"/>
            <a:ext cx="31359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707480">
              <a:lnSpc>
                <a:spcPts val="647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18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same.</a:t>
            </a:r>
            <a:endParaRPr/>
          </a:p>
          <a:p>
            <a:pPr marL="12600">
              <a:lnSpc>
                <a:spcPts val="182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 Inc.</a:t>
            </a:r>
            <a:r>
              <a:rPr lang="en-US" sz="700" spc="3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2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4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27" name="CustomShape 10"/>
          <p:cNvSpPr/>
          <p:nvPr/>
        </p:nvSpPr>
        <p:spPr>
          <a:xfrm>
            <a:off x="1576080" y="5494680"/>
            <a:ext cx="3110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running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RIPv2</a:t>
            </a:r>
            <a:endParaRPr/>
          </a:p>
        </p:txBody>
      </p:sp>
      <p:sp>
        <p:nvSpPr>
          <p:cNvPr id="328" name="CustomShape 11"/>
          <p:cNvSpPr/>
          <p:nvPr/>
        </p:nvSpPr>
        <p:spPr>
          <a:xfrm>
            <a:off x="612360" y="1671840"/>
            <a:ext cx="5015880" cy="34718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09320" y="645840"/>
            <a:ext cx="463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Operating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06AE60A-C6AC-494C-865E-2D37D38CB66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1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2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3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34" name="TextShape 6"/>
          <p:cNvSpPr txBox="1"/>
          <p:nvPr/>
        </p:nvSpPr>
        <p:spPr>
          <a:xfrm>
            <a:off x="409320" y="874440"/>
            <a:ext cx="40730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Achieving</a:t>
            </a:r>
            <a:r>
              <a:rPr b="1" lang="en-US" sz="2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Convergence</a:t>
            </a:r>
            <a:endParaRPr/>
          </a:p>
        </p:txBody>
      </p:sp>
      <p:sp>
        <p:nvSpPr>
          <p:cNvPr id="335" name="CustomShape 7"/>
          <p:cNvSpPr/>
          <p:nvPr/>
        </p:nvSpPr>
        <p:spPr>
          <a:xfrm>
            <a:off x="456120" y="1740960"/>
            <a:ext cx="8115480" cy="51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1260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network is converged when all routers have complete and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accurate  information about the entire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network:</a:t>
            </a:r>
            <a:endParaRPr/>
          </a:p>
          <a:p>
            <a:pPr marL="355680" indent="-342720">
              <a:lnSpc>
                <a:spcPts val="80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Convergence time is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time it takes routers to share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information,</a:t>
            </a:r>
            <a:endParaRPr/>
          </a:p>
          <a:p>
            <a:pPr marL="35568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calculate best paths, and update their routing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tables.</a:t>
            </a:r>
            <a:endParaRPr/>
          </a:p>
          <a:p>
            <a:pPr marL="355680">
              <a:lnSpc>
                <a:spcPct val="100000"/>
              </a:lnSpc>
            </a:pPr>
            <a:endParaRPr/>
          </a:p>
          <a:p>
            <a:pPr marL="355680" indent="-342720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network is not completely operable until the network</a:t>
            </a:r>
            <a:r>
              <a:rPr lang="en-US" sz="2000" spc="-28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has  converged.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55680" indent="-342720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Convergence properties include the speed of propagation of routing  information and the calculation of optimal paths. The speed of  propagation refers to the amount of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time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takes for routers within</a:t>
            </a:r>
            <a:r>
              <a:rPr lang="en-US" sz="2000" spc="-2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to forward routing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55680" indent="-342720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Generally,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older protocols, such as 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RIP,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 slow to converge,  whereas modern protocols, such as EIGRP and 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OSPF,</a:t>
            </a:r>
            <a:r>
              <a:rPr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converge  more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quickly.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09320" y="645840"/>
            <a:ext cx="301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Routing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09320" y="874440"/>
            <a:ext cx="51026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Classifying Routing</a:t>
            </a:r>
            <a:r>
              <a:rPr b="1" lang="en-US" sz="2800" spc="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1491840" y="1435680"/>
            <a:ext cx="5823000" cy="5163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35D9664-3C97-4DF3-AA92-FEEAA61180F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0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1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09320" y="645840"/>
            <a:ext cx="301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Routing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409320" y="874440"/>
            <a:ext cx="5393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IGP and EGP Routing</a:t>
            </a:r>
            <a:r>
              <a:rPr b="1" lang="en-US" sz="2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45" name="CustomShape 3"/>
          <p:cNvSpPr/>
          <p:nvPr/>
        </p:nvSpPr>
        <p:spPr>
          <a:xfrm>
            <a:off x="188640" y="1742040"/>
            <a:ext cx="6062760" cy="4037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"/>
          <p:cNvSpPr/>
          <p:nvPr/>
        </p:nvSpPr>
        <p:spPr>
          <a:xfrm>
            <a:off x="6117840" y="1635480"/>
            <a:ext cx="2653920" cy="40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04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Interior</a:t>
            </a:r>
            <a:r>
              <a:rPr b="1"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/>
          </a:p>
          <a:p>
            <a:pPr marL="12600">
              <a:lnSpc>
                <a:spcPts val="762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 (IGP)</a:t>
            </a:r>
            <a:r>
              <a:rPr b="1"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 for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within an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AS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Include 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RIP,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EIGRP,  OSPF,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IS-IS</a:t>
            </a:r>
            <a:endParaRPr/>
          </a:p>
          <a:p>
            <a:pPr marL="12600">
              <a:lnSpc>
                <a:spcPts val="709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Exterior</a:t>
            </a:r>
            <a:r>
              <a:rPr b="1"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/>
          </a:p>
          <a:p>
            <a:pPr marL="12600">
              <a:lnSpc>
                <a:spcPts val="762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 (EGP)</a:t>
            </a:r>
            <a:r>
              <a:rPr b="1"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 for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between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AS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Official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protocol used by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Internet</a:t>
            </a:r>
            <a:endParaRPr/>
          </a:p>
        </p:txBody>
      </p:sp>
      <p:sp>
        <p:nvSpPr>
          <p:cNvPr id="347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66B9397-CEAC-4059-A38A-1001E377471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8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9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0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85200" y="1755720"/>
            <a:ext cx="5379840" cy="3181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409320" y="645840"/>
            <a:ext cx="301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Routing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53" name="TextShape 3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5DBC8B3-8868-426B-9E0C-3C5AFC88496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4" name="TextShape 4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5" name="CustomShape 5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6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57" name="TextShape 7"/>
          <p:cNvSpPr txBox="1"/>
          <p:nvPr/>
        </p:nvSpPr>
        <p:spPr>
          <a:xfrm>
            <a:off x="409320" y="874440"/>
            <a:ext cx="58942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Vector Routing</a:t>
            </a:r>
            <a:r>
              <a:rPr b="1" lang="en-US" sz="2800" spc="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58" name="CustomShape 8"/>
          <p:cNvSpPr/>
          <p:nvPr/>
        </p:nvSpPr>
        <p:spPr>
          <a:xfrm>
            <a:off x="876600" y="1635480"/>
            <a:ext cx="7956720" cy="53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48762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Distance vector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IGPs:</a:t>
            </a:r>
            <a:endParaRPr/>
          </a:p>
          <a:p>
            <a:pPr marL="5218920" indent="-342720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RIPv1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First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generation</a:t>
            </a:r>
            <a:endParaRPr/>
          </a:p>
          <a:p>
            <a:pPr marL="521892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legacy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  <a:p>
            <a:pPr marL="5218920" indent="-342720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RIPv2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Simple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distance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vector routing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  <a:p>
            <a:pPr marL="5218920" indent="-342720">
              <a:lnSpc>
                <a:spcPts val="709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IGRP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First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generation</a:t>
            </a:r>
            <a:endParaRPr/>
          </a:p>
          <a:p>
            <a:pPr marL="521892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proprietary</a:t>
            </a:r>
            <a:endParaRPr/>
          </a:p>
          <a:p>
            <a:pPr marL="521892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(obsolete)</a:t>
            </a:r>
            <a:endParaRPr/>
          </a:p>
          <a:p>
            <a:pPr marL="5218920" indent="-342720" algn="just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Advanced  version of distance  vector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2240" indent="-360" algn="ctr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R1, 172.16.3.0/24 is one hop  away (distance). It can be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reached  through R2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(vector).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09320" y="645840"/>
            <a:ext cx="301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Routing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409320" y="874440"/>
            <a:ext cx="81712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Vector or </a:t>
            </a:r>
            <a:r>
              <a:rPr b="1" lang="en-US" sz="2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2800" spc="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1973520" y="1873080"/>
            <a:ext cx="4884120" cy="113940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/>
          <a:p>
            <a:pPr marL="365040" indent="2520" algn="ctr">
              <a:lnSpc>
                <a:spcPts val="914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Distance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vector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as sign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posts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along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final</a:t>
            </a: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destination.</a:t>
            </a:r>
            <a:endParaRPr/>
          </a:p>
        </p:txBody>
      </p:sp>
      <p:sp>
        <p:nvSpPr>
          <p:cNvPr id="362" name="CustomShape 4"/>
          <p:cNvSpPr/>
          <p:nvPr/>
        </p:nvSpPr>
        <p:spPr>
          <a:xfrm>
            <a:off x="929520" y="3441240"/>
            <a:ext cx="7358040" cy="2752200"/>
          </a:xfrm>
          <a:custGeom>
            <a:avLst/>
            <a:gdLst/>
            <a:ahLst/>
            <a:rect l="l" t="t" r="r" b="b"/>
            <a:pathLst>
              <a:path w="7358380" h="2752725">
                <a:moveTo>
                  <a:pt x="0" y="2752344"/>
                </a:moveTo>
                <a:lnTo>
                  <a:pt x="7357872" y="2752344"/>
                </a:lnTo>
                <a:lnTo>
                  <a:pt x="7357872" y="0"/>
                </a:lnTo>
                <a:lnTo>
                  <a:pt x="0" y="0"/>
                </a:lnTo>
                <a:lnTo>
                  <a:pt x="0" y="2752344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5"/>
          <p:cNvSpPr/>
          <p:nvPr/>
        </p:nvSpPr>
        <p:spPr>
          <a:xfrm>
            <a:off x="1007640" y="3431160"/>
            <a:ext cx="711036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/>
          <a:p>
            <a:pPr marL="12600">
              <a:lnSpc>
                <a:spcPct val="9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routing protocol is like having a complete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map of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24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topology.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sign posts along  the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way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source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 are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 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necessary,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because all link-state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are using  an identical map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2400" spc="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router  uses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information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create 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topology  map 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select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best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all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  networks 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topology.</a:t>
            </a:r>
            <a:endParaRPr/>
          </a:p>
        </p:txBody>
      </p:sp>
      <p:sp>
        <p:nvSpPr>
          <p:cNvPr id="364" name="TextShape 6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9C54166-4B38-4224-B545-F5D6C1B5064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5" name="TextShape 7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6" name="CustomShape 8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7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260640" y="1732680"/>
            <a:ext cx="6043320" cy="4663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"/>
          <p:cNvSpPr/>
          <p:nvPr/>
        </p:nvSpPr>
        <p:spPr>
          <a:xfrm>
            <a:off x="409320" y="645840"/>
            <a:ext cx="301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Routing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70" name="TextShape 3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6A78E7B-3234-4CCE-A69C-A723AC9776F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1" name="TextShape 4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2" name="CustomShape 5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3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74" name="TextShape 7"/>
          <p:cNvSpPr txBox="1"/>
          <p:nvPr/>
        </p:nvSpPr>
        <p:spPr>
          <a:xfrm>
            <a:off x="409320" y="874440"/>
            <a:ext cx="4925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Routing</a:t>
            </a:r>
            <a:r>
              <a:rPr b="1" lang="en-US" sz="2800" spc="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75" name="CustomShape 8"/>
          <p:cNvSpPr/>
          <p:nvPr/>
        </p:nvSpPr>
        <p:spPr>
          <a:xfrm>
            <a:off x="5638680" y="2187000"/>
            <a:ext cx="3092040" cy="18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IGPs: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Popular  standards based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protocol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IS-IS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Popular in  provider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09320" y="645840"/>
            <a:ext cx="301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Routing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77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83E1073-6EC6-4FFD-BD1D-81C806E0E40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8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9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0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81" name="TextShape 6"/>
          <p:cNvSpPr txBox="1"/>
          <p:nvPr/>
        </p:nvSpPr>
        <p:spPr>
          <a:xfrm>
            <a:off x="409320" y="874440"/>
            <a:ext cx="4590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Classful Routing</a:t>
            </a:r>
            <a:r>
              <a:rPr b="1" lang="en-US" sz="2800" spc="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82" name="CustomShape 7"/>
          <p:cNvSpPr/>
          <p:nvPr/>
        </p:nvSpPr>
        <p:spPr>
          <a:xfrm>
            <a:off x="558000" y="1832760"/>
            <a:ext cx="7878240" cy="30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Classful routing protocols do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 subnet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mask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their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2400" spc="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updates:</a:t>
            </a:r>
            <a:endParaRPr/>
          </a:p>
          <a:p>
            <a:pPr marL="355680" indent="-342720">
              <a:lnSpc>
                <a:spcPts val="85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Only RIPv1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IGRP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are</a:t>
            </a:r>
            <a:r>
              <a:rPr lang="en-US" sz="24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classful.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Created when network addresses were allocated based  on classes (class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A, B,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24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C).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Cannot provide variable length subnet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masks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(VLSMs)  and classless interdomain routing</a:t>
            </a:r>
            <a:r>
              <a:rPr lang="en-US" sz="2400" spc="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(CIDR).</a:t>
            </a:r>
            <a:endParaRPr/>
          </a:p>
          <a:p>
            <a:pPr marL="355680" indent="-342720">
              <a:lnSpc>
                <a:spcPts val="903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Create problems in discontiguous</a:t>
            </a:r>
            <a:r>
              <a:rPr lang="en-US" sz="2400" spc="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09320" y="645840"/>
            <a:ext cx="301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Routing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84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B59CB42-7329-4546-AC22-008CAA2ABB8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5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6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88" name="TextShape 6"/>
          <p:cNvSpPr txBox="1"/>
          <p:nvPr/>
        </p:nvSpPr>
        <p:spPr>
          <a:xfrm>
            <a:off x="409320" y="874440"/>
            <a:ext cx="48474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Classless Routing</a:t>
            </a:r>
            <a:r>
              <a:rPr b="1" lang="en-US" sz="2800" spc="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89" name="CustomShape 7"/>
          <p:cNvSpPr/>
          <p:nvPr/>
        </p:nvSpPr>
        <p:spPr>
          <a:xfrm>
            <a:off x="558000" y="1832760"/>
            <a:ext cx="8130240" cy="18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Classless routing protocols include subnet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mask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updates:</a:t>
            </a:r>
            <a:endParaRPr/>
          </a:p>
          <a:p>
            <a:pPr marL="355680" indent="-342720">
              <a:lnSpc>
                <a:spcPts val="85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RIPv2, </a:t>
            </a:r>
            <a:r>
              <a:rPr lang="en-US" sz="24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EIGRP, </a:t>
            </a:r>
            <a:r>
              <a:rPr lang="en-US" sz="24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OSPF,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2400" spc="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IS_IS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Support VLSM and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CIDR</a:t>
            </a:r>
            <a:endParaRPr/>
          </a:p>
          <a:p>
            <a:pPr marL="355680" indent="-342720">
              <a:lnSpc>
                <a:spcPts val="965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96600" y="719640"/>
            <a:ext cx="420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7: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C3DB6C66-D1A3-4238-944D-37BB5CDC6C0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2" name="CustomShape 6"/>
          <p:cNvSpPr/>
          <p:nvPr/>
        </p:nvSpPr>
        <p:spPr>
          <a:xfrm>
            <a:off x="754200" y="1346040"/>
            <a:ext cx="7910640" cy="52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Explain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basic operation of dynamic routing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Compare and contrast dynamic and static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 which networks are available during an initial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 discovery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phase.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Define the different categories of routing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Describe the process by which distance vector routing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  learn about other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Identify the types of distance-vector routing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the RIP routing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the RIPng routing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the process by which link-state routing protocols learn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about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other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09320" y="645840"/>
            <a:ext cx="301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Routing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91" name="TextShape 2"/>
          <p:cNvSpPr txBox="1"/>
          <p:nvPr/>
        </p:nvSpPr>
        <p:spPr>
          <a:xfrm>
            <a:off x="409320" y="874440"/>
            <a:ext cx="55782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2800" spc="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Characteristics</a:t>
            </a:r>
            <a:endParaRPr/>
          </a:p>
        </p:txBody>
      </p:sp>
      <p:sp>
        <p:nvSpPr>
          <p:cNvPr id="392" name="CustomShape 3"/>
          <p:cNvSpPr/>
          <p:nvPr/>
        </p:nvSpPr>
        <p:spPr>
          <a:xfrm>
            <a:off x="666000" y="1873800"/>
            <a:ext cx="7653960" cy="3652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A45CFAA-FF33-4173-BF41-DC10EE5CAC7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4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5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6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09320" y="645840"/>
            <a:ext cx="301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Routing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398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A4AA2D0-4795-4FFA-94FC-429C028B6F1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9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0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02" name="TextShape 6"/>
          <p:cNvSpPr txBox="1"/>
          <p:nvPr/>
        </p:nvSpPr>
        <p:spPr>
          <a:xfrm>
            <a:off x="409320" y="874440"/>
            <a:ext cx="42530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2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Metrics</a:t>
            </a:r>
            <a:endParaRPr/>
          </a:p>
        </p:txBody>
      </p:sp>
      <p:sp>
        <p:nvSpPr>
          <p:cNvPr id="403" name="CustomShape 7"/>
          <p:cNvSpPr/>
          <p:nvPr/>
        </p:nvSpPr>
        <p:spPr>
          <a:xfrm>
            <a:off x="717480" y="1817640"/>
            <a:ext cx="7369560" cy="25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/>
          <a:p>
            <a:pPr marL="12600">
              <a:lnSpc>
                <a:spcPct val="9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metric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measurable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value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is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assigned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r>
              <a:rPr lang="en-US" sz="24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different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based 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usefulness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that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route: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4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overall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“cost”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path</a:t>
            </a:r>
            <a:r>
              <a:rPr lang="en-US" sz="24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source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destination.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protocols determine the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 based on  the route with the lowest</a:t>
            </a:r>
            <a:r>
              <a:rPr lang="en-US" sz="24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cost.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09320" y="645840"/>
            <a:ext cx="4811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Vector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405" name="TextShape 2"/>
          <p:cNvSpPr txBox="1"/>
          <p:nvPr/>
        </p:nvSpPr>
        <p:spPr>
          <a:xfrm>
            <a:off x="409320" y="874440"/>
            <a:ext cx="51012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Vector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Technologies</a:t>
            </a:r>
            <a:endParaRPr/>
          </a:p>
        </p:txBody>
      </p:sp>
      <p:sp>
        <p:nvSpPr>
          <p:cNvPr id="406" name="CustomShape 3"/>
          <p:cNvSpPr/>
          <p:nvPr/>
        </p:nvSpPr>
        <p:spPr>
          <a:xfrm>
            <a:off x="360720" y="1795320"/>
            <a:ext cx="5463360" cy="43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965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Distance vector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protocols: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Share updates between</a:t>
            </a:r>
            <a:r>
              <a:rPr lang="en-US" sz="2400" spc="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neighbors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Not aware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 topology</a:t>
            </a:r>
            <a:endParaRPr/>
          </a:p>
          <a:p>
            <a:pPr marL="355680" indent="-342720">
              <a:lnSpc>
                <a:spcPct val="9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Some send periodic updates to  broadcast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255.255.255.255 even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if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topology has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lang="en-US" sz="2400" spc="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changed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Updates consume bandwidth and  network device CPU</a:t>
            </a:r>
            <a:r>
              <a:rPr lang="en-US" sz="24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/>
          </a:p>
          <a:p>
            <a:pPr marL="355680" indent="-342720">
              <a:lnSpc>
                <a:spcPts val="852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RIPv2 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 use</a:t>
            </a:r>
            <a:r>
              <a:rPr lang="en-US" sz="24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multicast</a:t>
            </a:r>
            <a:endParaRPr/>
          </a:p>
          <a:p>
            <a:pPr marL="355680">
              <a:lnSpc>
                <a:spcPts val="915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  <a:p>
            <a:pPr marL="355680" indent="-342720">
              <a:lnSpc>
                <a:spcPts val="91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will only send an update when  topology has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changed</a:t>
            </a:r>
            <a:endParaRPr/>
          </a:p>
        </p:txBody>
      </p:sp>
      <p:sp>
        <p:nvSpPr>
          <p:cNvPr id="407" name="CustomShape 4"/>
          <p:cNvSpPr/>
          <p:nvPr/>
        </p:nvSpPr>
        <p:spPr>
          <a:xfrm>
            <a:off x="5986440" y="2162520"/>
            <a:ext cx="2912040" cy="3585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069DEFB-FBDE-4F4D-8B4F-22F594D4CA8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9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0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409320" y="645840"/>
            <a:ext cx="4811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Vector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413" name="TextShape 2"/>
          <p:cNvSpPr txBox="1"/>
          <p:nvPr/>
        </p:nvSpPr>
        <p:spPr>
          <a:xfrm>
            <a:off x="409320" y="874440"/>
            <a:ext cx="44902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Vector</a:t>
            </a:r>
            <a:r>
              <a:rPr b="1" lang="en-US" sz="2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</a:t>
            </a:r>
            <a:endParaRPr/>
          </a:p>
        </p:txBody>
      </p:sp>
      <p:sp>
        <p:nvSpPr>
          <p:cNvPr id="414" name="CustomShape 3"/>
          <p:cNvSpPr/>
          <p:nvPr/>
        </p:nvSpPr>
        <p:spPr>
          <a:xfrm>
            <a:off x="630360" y="4452480"/>
            <a:ext cx="7161120" cy="18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Bellman-Ford algorithm as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algorithm.</a:t>
            </a:r>
            <a:endParaRPr/>
          </a:p>
          <a:p>
            <a:pPr marL="12600">
              <a:lnSpc>
                <a:spcPct val="100000"/>
              </a:lnSpc>
            </a:pPr>
            <a:endParaRPr/>
          </a:p>
          <a:p>
            <a:pPr marL="12600">
              <a:lnSpc>
                <a:spcPts val="914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IGRP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Diffusing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Update</a:t>
            </a:r>
            <a:r>
              <a:rPr lang="en-US" sz="24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Algorithm  (DUAL) routing algorithm developed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r>
              <a:rPr lang="en-US" sz="2400" spc="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Cisco.</a:t>
            </a:r>
            <a:endParaRPr/>
          </a:p>
        </p:txBody>
      </p:sp>
      <p:sp>
        <p:nvSpPr>
          <p:cNvPr id="415" name="CustomShape 4"/>
          <p:cNvSpPr/>
          <p:nvPr/>
        </p:nvSpPr>
        <p:spPr>
          <a:xfrm>
            <a:off x="1117080" y="1565280"/>
            <a:ext cx="5943240" cy="2525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0D3EEE0-86DE-438E-94F5-C130F546A26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7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8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9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09320" y="645840"/>
            <a:ext cx="4800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Vector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421" name="TextShape 2"/>
          <p:cNvSpPr txBox="1"/>
          <p:nvPr/>
        </p:nvSpPr>
        <p:spPr>
          <a:xfrm>
            <a:off x="409320" y="874440"/>
            <a:ext cx="49629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Information</a:t>
            </a:r>
            <a:r>
              <a:rPr b="1" lang="en-US" sz="2800" spc="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1873440" y="1486080"/>
            <a:ext cx="5816520" cy="4340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"/>
          <p:cNvSpPr/>
          <p:nvPr/>
        </p:nvSpPr>
        <p:spPr>
          <a:xfrm>
            <a:off x="1667520" y="5950800"/>
            <a:ext cx="643284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1536840" indent="-152424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RIPng is based on RIPv2 with a 15 hop limitation and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administrative distance of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120</a:t>
            </a:r>
            <a:endParaRPr/>
          </a:p>
        </p:txBody>
      </p:sp>
      <p:sp>
        <p:nvSpPr>
          <p:cNvPr id="424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27CAF5C-0590-4890-A724-1A55BC7F3EF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5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6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7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28" name="CustomShape 9"/>
          <p:cNvSpPr/>
          <p:nvPr/>
        </p:nvSpPr>
        <p:spPr>
          <a:xfrm>
            <a:off x="7938000" y="2974320"/>
            <a:ext cx="875160" cy="10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/>
          <a:p>
            <a:pPr marL="12600" algn="ctr">
              <a:lnSpc>
                <a:spcPct val="90000"/>
              </a:lnSpc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da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tes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  UDP</a:t>
            </a:r>
            <a:endParaRPr/>
          </a:p>
          <a:p>
            <a:pPr marL="12600" algn="ctr">
              <a:lnSpc>
                <a:spcPts val="686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port</a:t>
            </a:r>
            <a:r>
              <a:rPr lang="en-US" sz="18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520</a:t>
            </a:r>
            <a:endParaRPr/>
          </a:p>
        </p:txBody>
      </p:sp>
      <p:sp>
        <p:nvSpPr>
          <p:cNvPr id="429" name="CustomShape 10"/>
          <p:cNvSpPr/>
          <p:nvPr/>
        </p:nvSpPr>
        <p:spPr>
          <a:xfrm>
            <a:off x="361440" y="2974320"/>
            <a:ext cx="1280520" cy="13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/>
          <a:p>
            <a:pPr marL="12600" algn="ctr">
              <a:lnSpc>
                <a:spcPct val="90000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updates  br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cast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  every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30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seconds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09320" y="645840"/>
            <a:ext cx="4800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Vector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09320" y="874440"/>
            <a:ext cx="76150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Enhanced Interior-Gateway Routing</a:t>
            </a:r>
            <a:r>
              <a:rPr b="1" lang="en-US" sz="2800" spc="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32" name="CustomShape 3"/>
          <p:cNvSpPr/>
          <p:nvPr/>
        </p:nvSpPr>
        <p:spPr>
          <a:xfrm>
            <a:off x="294120" y="1734480"/>
            <a:ext cx="5990400" cy="459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4"/>
          <p:cNvSpPr/>
          <p:nvPr/>
        </p:nvSpPr>
        <p:spPr>
          <a:xfrm>
            <a:off x="6364440" y="2446920"/>
            <a:ext cx="2345400" cy="40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974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EIGRP: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bounded  triggered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Uses a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Hello  keepalives  mechanism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Maintains a  topology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Supports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rapid  convergence</a:t>
            </a:r>
            <a:endParaRPr/>
          </a:p>
          <a:p>
            <a:pPr marL="355680" indent="-342720">
              <a:lnSpc>
                <a:spcPts val="709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a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multiple</a:t>
            </a:r>
            <a:endParaRPr/>
          </a:p>
          <a:p>
            <a:pPr marL="35568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layer  protocol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support</a:t>
            </a:r>
            <a:endParaRPr/>
          </a:p>
        </p:txBody>
      </p:sp>
      <p:sp>
        <p:nvSpPr>
          <p:cNvPr id="434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FC9A7FE-4E5A-4506-B203-3958CA12101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5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6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7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421200" y="635760"/>
            <a:ext cx="3161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RIP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21200" y="864360"/>
            <a:ext cx="5319000" cy="1206000"/>
          </a:xfrm>
          <a:prstGeom prst="rect">
            <a:avLst/>
          </a:prstGeom>
          <a:noFill/>
          <a:ln>
            <a:noFill/>
          </a:ln>
        </p:spPr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 RIP Configuration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 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Advertising</a:t>
            </a:r>
            <a:r>
              <a:rPr b="1" lang="en-US" sz="2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440" name="CustomShape 3"/>
          <p:cNvSpPr/>
          <p:nvPr/>
        </p:nvSpPr>
        <p:spPr>
          <a:xfrm>
            <a:off x="1648800" y="2107800"/>
            <a:ext cx="5435640" cy="1198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"/>
          <p:cNvSpPr/>
          <p:nvPr/>
        </p:nvSpPr>
        <p:spPr>
          <a:xfrm>
            <a:off x="2229480" y="3598200"/>
            <a:ext cx="4381200" cy="2590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06FB8BA-EA64-4F4C-8ECB-10EB53FC440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3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4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305280" y="660960"/>
            <a:ext cx="3161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RIP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305280" y="889560"/>
            <a:ext cx="53182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Examining Default RIP</a:t>
            </a:r>
            <a:r>
              <a:rPr b="1" lang="en-US" sz="2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Settings</a:t>
            </a:r>
            <a:endParaRPr/>
          </a:p>
        </p:txBody>
      </p:sp>
      <p:sp>
        <p:nvSpPr>
          <p:cNvPr id="448" name="CustomShape 3"/>
          <p:cNvSpPr/>
          <p:nvPr/>
        </p:nvSpPr>
        <p:spPr>
          <a:xfrm>
            <a:off x="304920" y="2211480"/>
            <a:ext cx="4094640" cy="3985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"/>
          <p:cNvSpPr/>
          <p:nvPr/>
        </p:nvSpPr>
        <p:spPr>
          <a:xfrm>
            <a:off x="4632840" y="3023640"/>
            <a:ext cx="4170960" cy="2000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46D84AE-6FFD-47A7-8F80-C97A60AD91C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51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52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3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305280" y="660960"/>
            <a:ext cx="3161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RIP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305280" y="889560"/>
            <a:ext cx="26121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Enabling</a:t>
            </a:r>
            <a:r>
              <a:rPr b="1" lang="en-US" sz="2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RIPv2</a:t>
            </a:r>
            <a:endParaRPr/>
          </a:p>
        </p:txBody>
      </p:sp>
      <p:sp>
        <p:nvSpPr>
          <p:cNvPr id="456" name="CustomShape 3"/>
          <p:cNvSpPr/>
          <p:nvPr/>
        </p:nvSpPr>
        <p:spPr>
          <a:xfrm>
            <a:off x="4761000" y="2359080"/>
            <a:ext cx="4181400" cy="3705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"/>
          <p:cNvSpPr/>
          <p:nvPr/>
        </p:nvSpPr>
        <p:spPr>
          <a:xfrm>
            <a:off x="288000" y="2100240"/>
            <a:ext cx="4152600" cy="376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E641482-AD18-4FB8-B8D3-4D814FEA69D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59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0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409320" y="645840"/>
            <a:ext cx="3161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RIP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E6084A6-ED5C-4351-8694-708EFB0ACDB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4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5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6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67" name="TextShape 6"/>
          <p:cNvSpPr txBox="1"/>
          <p:nvPr/>
        </p:nvSpPr>
        <p:spPr>
          <a:xfrm>
            <a:off x="409320" y="874440"/>
            <a:ext cx="51807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Disabling Auto</a:t>
            </a:r>
            <a:r>
              <a:rPr b="1" lang="en-US" sz="2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Summarization</a:t>
            </a:r>
            <a:endParaRPr/>
          </a:p>
        </p:txBody>
      </p:sp>
      <p:sp>
        <p:nvSpPr>
          <p:cNvPr id="468" name="CustomShape 7"/>
          <p:cNvSpPr/>
          <p:nvPr/>
        </p:nvSpPr>
        <p:spPr>
          <a:xfrm>
            <a:off x="499680" y="1426320"/>
            <a:ext cx="7706160" cy="53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Similarly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RIPv1,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RIPv2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automatically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summarizes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 major network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boundaries by</a:t>
            </a:r>
            <a:r>
              <a:rPr lang="en-US" sz="2400" spc="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default.</a:t>
            </a:r>
            <a:endParaRPr/>
          </a:p>
          <a:p>
            <a:pPr marL="355680" indent="-342720">
              <a:lnSpc>
                <a:spcPts val="875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modify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RIPv2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behavior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automatic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summarization,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 the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no auto-summary</a:t>
            </a:r>
            <a:r>
              <a:rPr b="1" lang="en-US" sz="2400" spc="-837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  <a:p>
            <a:pPr marL="354960">
              <a:lnSpc>
                <a:spcPts val="898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configuration mode</a:t>
            </a: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command.</a:t>
            </a:r>
            <a:endParaRPr/>
          </a:p>
          <a:p>
            <a:pPr marL="355680" indent="-342720">
              <a:lnSpc>
                <a:spcPts val="915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 has no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effect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when using</a:t>
            </a:r>
            <a:r>
              <a:rPr lang="en-US" sz="2400" spc="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RIPv1.</a:t>
            </a:r>
            <a:endParaRPr/>
          </a:p>
          <a:p>
            <a:pPr marL="355680" indent="-342720">
              <a:lnSpc>
                <a:spcPct val="90000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When automatic summarization has been disabled,  RIPv2 no longer summarizes networks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their classful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 at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boundary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routers.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RIPv2 now includes all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subnets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their appropriate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masks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its routing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updates.</a:t>
            </a:r>
            <a:endParaRPr/>
          </a:p>
          <a:p>
            <a:pPr marL="355680" indent="-342720">
              <a:lnSpc>
                <a:spcPts val="845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 protocols</a:t>
            </a:r>
            <a:r>
              <a:rPr b="1" lang="en-US" sz="2400" spc="-848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now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states that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automatic</a:t>
            </a:r>
            <a:endParaRPr/>
          </a:p>
          <a:p>
            <a:pPr marL="354960">
              <a:lnSpc>
                <a:spcPts val="984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summarization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2400" spc="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effect.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96600" y="719640"/>
            <a:ext cx="555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7: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8FF834A9-FD0A-4068-89F5-9E8DA93C360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8" name="CustomShape 6"/>
          <p:cNvSpPr/>
          <p:nvPr/>
        </p:nvSpPr>
        <p:spPr>
          <a:xfrm>
            <a:off x="754200" y="1346040"/>
            <a:ext cx="7955640" cy="55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Describe the information sent in a link-state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update.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Describe advantages and disadvantages of using link-state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protocols.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Identify protocols that use the link-state routing process. (OSPF,</a:t>
            </a:r>
            <a:r>
              <a:rPr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IS-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IS)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 the route source, administrative distance, and metric for</a:t>
            </a:r>
            <a:r>
              <a:rPr lang="en-US" sz="2000" spc="-2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 given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the concept of a parent/child relationship in a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dynamically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built routing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Compare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classless route lookup process and the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lookup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process.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Analyze a routing table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 which route will be used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forward a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263160" y="6700680"/>
            <a:ext cx="654840" cy="1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70" name="CustomShape 2"/>
          <p:cNvSpPr/>
          <p:nvPr/>
        </p:nvSpPr>
        <p:spPr>
          <a:xfrm>
            <a:off x="8682480" y="6653160"/>
            <a:ext cx="16524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lang="en-US" sz="10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endParaRPr/>
          </a:p>
        </p:txBody>
      </p:sp>
      <p:sp>
        <p:nvSpPr>
          <p:cNvPr id="471" name="CustomShape 3"/>
          <p:cNvSpPr/>
          <p:nvPr/>
        </p:nvSpPr>
        <p:spPr>
          <a:xfrm>
            <a:off x="4582440" y="6721560"/>
            <a:ext cx="3110400" cy="1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72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 Inc.</a:t>
            </a:r>
            <a:r>
              <a:rPr lang="en-US" sz="700" spc="3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2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7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72" name="CustomShape 4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5"/>
          <p:cNvSpPr/>
          <p:nvPr/>
        </p:nvSpPr>
        <p:spPr>
          <a:xfrm>
            <a:off x="305280" y="660960"/>
            <a:ext cx="3161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RIP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74" name="TextShape 6"/>
          <p:cNvSpPr txBox="1"/>
          <p:nvPr/>
        </p:nvSpPr>
        <p:spPr>
          <a:xfrm>
            <a:off x="305280" y="889560"/>
            <a:ext cx="52441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Passive</a:t>
            </a:r>
            <a:r>
              <a:rPr b="1" lang="en-US" sz="2800" spc="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endParaRPr/>
          </a:p>
        </p:txBody>
      </p:sp>
      <p:sp>
        <p:nvSpPr>
          <p:cNvPr id="475" name="CustomShape 7"/>
          <p:cNvSpPr/>
          <p:nvPr/>
        </p:nvSpPr>
        <p:spPr>
          <a:xfrm>
            <a:off x="4425120" y="3581280"/>
            <a:ext cx="4162320" cy="3276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8"/>
          <p:cNvSpPr/>
          <p:nvPr/>
        </p:nvSpPr>
        <p:spPr>
          <a:xfrm>
            <a:off x="396360" y="1725120"/>
            <a:ext cx="4974120" cy="1958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9"/>
          <p:cNvSpPr/>
          <p:nvPr/>
        </p:nvSpPr>
        <p:spPr>
          <a:xfrm>
            <a:off x="475560" y="3899880"/>
            <a:ext cx="3425400" cy="18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1260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Sending out unneeded  updates on a LAN impacts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network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three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ways:</a:t>
            </a:r>
            <a:endParaRPr/>
          </a:p>
          <a:p>
            <a:pPr marL="355680" indent="-342720">
              <a:lnSpc>
                <a:spcPts val="709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Wasted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Wasted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/>
          </a:p>
          <a:p>
            <a:pPr marL="355680" indent="-342720">
              <a:lnSpc>
                <a:spcPts val="80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Risk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305280" y="660960"/>
            <a:ext cx="3161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RIP</a:t>
            </a:r>
            <a:r>
              <a:rPr b="1" lang="en-US" sz="18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305280" y="889560"/>
            <a:ext cx="4806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Propagating a Default</a:t>
            </a:r>
            <a:r>
              <a:rPr b="1" lang="en-US" sz="2800" spc="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480" name="CustomShape 3"/>
          <p:cNvSpPr/>
          <p:nvPr/>
        </p:nvSpPr>
        <p:spPr>
          <a:xfrm>
            <a:off x="531720" y="1534680"/>
            <a:ext cx="5157000" cy="1884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"/>
          <p:cNvSpPr/>
          <p:nvPr/>
        </p:nvSpPr>
        <p:spPr>
          <a:xfrm>
            <a:off x="4296240" y="3261240"/>
            <a:ext cx="4393440" cy="345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BD24AE4-C79B-4489-8655-1C5F31057BE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3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84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8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305280" y="660960"/>
            <a:ext cx="3443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RIPng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305280" y="889560"/>
            <a:ext cx="45111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Advertising IPv6</a:t>
            </a:r>
            <a:r>
              <a:rPr b="1" lang="en-US" sz="2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488" name="CustomShape 3"/>
          <p:cNvSpPr/>
          <p:nvPr/>
        </p:nvSpPr>
        <p:spPr>
          <a:xfrm>
            <a:off x="1789200" y="1592640"/>
            <a:ext cx="5728320" cy="5039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20E3DD7-FB1B-48B0-994F-DC3C46321DF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0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1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305280" y="660960"/>
            <a:ext cx="3443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RIPng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494" name="TextShape 2"/>
          <p:cNvSpPr txBox="1"/>
          <p:nvPr/>
        </p:nvSpPr>
        <p:spPr>
          <a:xfrm>
            <a:off x="305280" y="889560"/>
            <a:ext cx="60087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Examining the RIPng</a:t>
            </a:r>
            <a:r>
              <a:rPr b="1" lang="en-US" sz="2800" spc="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495" name="CustomShape 3"/>
          <p:cNvSpPr/>
          <p:nvPr/>
        </p:nvSpPr>
        <p:spPr>
          <a:xfrm>
            <a:off x="300240" y="2376000"/>
            <a:ext cx="4271400" cy="2266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"/>
          <p:cNvSpPr/>
          <p:nvPr/>
        </p:nvSpPr>
        <p:spPr>
          <a:xfrm>
            <a:off x="4648320" y="1790640"/>
            <a:ext cx="4172400" cy="3799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3F834EE-3B33-4190-97C2-3E61626B80D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8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9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00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05280" y="660960"/>
            <a:ext cx="3439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RIPng</a:t>
            </a:r>
            <a:r>
              <a:rPr b="1" lang="en-US" sz="1800" spc="-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  <p:sp>
        <p:nvSpPr>
          <p:cNvPr id="502" name="TextShape 2"/>
          <p:cNvSpPr txBox="1"/>
          <p:nvPr/>
        </p:nvSpPr>
        <p:spPr>
          <a:xfrm>
            <a:off x="305280" y="889560"/>
            <a:ext cx="71953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Examining the RIPng Configuration</a:t>
            </a:r>
            <a:r>
              <a:rPr b="1" lang="en-US" sz="2800" spc="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03" name="CustomShape 3"/>
          <p:cNvSpPr/>
          <p:nvPr/>
        </p:nvSpPr>
        <p:spPr>
          <a:xfrm>
            <a:off x="1829880" y="2066040"/>
            <a:ext cx="5732280" cy="4451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6251F3D-D9F9-479A-98CD-390E06AD8A5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05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06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0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305280" y="660960"/>
            <a:ext cx="4189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Operation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305280" y="889560"/>
            <a:ext cx="4943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Shortest Path First</a:t>
            </a:r>
            <a:r>
              <a:rPr b="1" lang="en-US" sz="2800" spc="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10" name="CustomShape 3"/>
          <p:cNvSpPr/>
          <p:nvPr/>
        </p:nvSpPr>
        <p:spPr>
          <a:xfrm>
            <a:off x="2409480" y="1612440"/>
            <a:ext cx="5181480" cy="4585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5C75700-42C4-49DA-9248-DD1B8542182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2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13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4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305280" y="660960"/>
            <a:ext cx="4189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Operation</a:t>
            </a:r>
            <a:endParaRPr/>
          </a:p>
        </p:txBody>
      </p:sp>
      <p:sp>
        <p:nvSpPr>
          <p:cNvPr id="516" name="TextShape 2"/>
          <p:cNvSpPr txBox="1"/>
          <p:nvPr/>
        </p:nvSpPr>
        <p:spPr>
          <a:xfrm>
            <a:off x="305280" y="889560"/>
            <a:ext cx="34045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Dijkstra’s</a:t>
            </a:r>
            <a:r>
              <a:rPr b="1" lang="en-US" sz="2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</a:t>
            </a:r>
            <a:endParaRPr/>
          </a:p>
        </p:txBody>
      </p:sp>
      <p:sp>
        <p:nvSpPr>
          <p:cNvPr id="517" name="CustomShape 3"/>
          <p:cNvSpPr/>
          <p:nvPr/>
        </p:nvSpPr>
        <p:spPr>
          <a:xfrm>
            <a:off x="1923840" y="1523880"/>
            <a:ext cx="5532120" cy="4742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317191C-C96E-47A3-B2EA-19DC815496B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9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20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21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05280" y="660960"/>
            <a:ext cx="20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305280" y="889560"/>
            <a:ext cx="46713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Routing</a:t>
            </a:r>
            <a:r>
              <a:rPr b="1" lang="en-US" sz="2800" spc="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</a:t>
            </a:r>
            <a:endParaRPr/>
          </a:p>
        </p:txBody>
      </p:sp>
      <p:sp>
        <p:nvSpPr>
          <p:cNvPr id="524" name="CustomShape 3"/>
          <p:cNvSpPr/>
          <p:nvPr/>
        </p:nvSpPr>
        <p:spPr>
          <a:xfrm>
            <a:off x="942120" y="2275920"/>
            <a:ext cx="7326360" cy="3134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221B5E8-E9E8-4267-B779-88A11E8EC17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26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27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2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05280" y="660960"/>
            <a:ext cx="20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530" name="CustomShape 2"/>
          <p:cNvSpPr/>
          <p:nvPr/>
        </p:nvSpPr>
        <p:spPr>
          <a:xfrm>
            <a:off x="305280" y="889560"/>
            <a:ext cx="330624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 and</a:t>
            </a:r>
            <a:r>
              <a:rPr b="1" lang="en-US" sz="2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endParaRPr/>
          </a:p>
        </p:txBody>
      </p:sp>
      <p:sp>
        <p:nvSpPr>
          <p:cNvPr id="531" name="CustomShape 3"/>
          <p:cNvSpPr/>
          <p:nvPr/>
        </p:nvSpPr>
        <p:spPr>
          <a:xfrm>
            <a:off x="660960" y="2545200"/>
            <a:ext cx="3524040" cy="3657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4"/>
          <p:cNvSpPr/>
          <p:nvPr/>
        </p:nvSpPr>
        <p:spPr>
          <a:xfrm>
            <a:off x="4965120" y="2529720"/>
            <a:ext cx="3580920" cy="3657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"/>
          <p:cNvSpPr/>
          <p:nvPr/>
        </p:nvSpPr>
        <p:spPr>
          <a:xfrm>
            <a:off x="1559520" y="1572120"/>
            <a:ext cx="582012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1260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first step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routing process is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 each router learns about its own links and its own  directly connected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</p:txBody>
      </p:sp>
      <p:sp>
        <p:nvSpPr>
          <p:cNvPr id="534" name="TextShape 6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4547A36-0762-4230-998A-DEBEA0DD93E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35" name="TextShape 7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36" name="CustomShape 8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37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05280" y="660960"/>
            <a:ext cx="20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539" name="CustomShape 2"/>
          <p:cNvSpPr/>
          <p:nvPr/>
        </p:nvSpPr>
        <p:spPr>
          <a:xfrm>
            <a:off x="305280" y="889560"/>
            <a:ext cx="162468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Say</a:t>
            </a:r>
            <a:r>
              <a:rPr b="1" lang="en-US" sz="2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/>
          </a:p>
        </p:txBody>
      </p:sp>
      <p:sp>
        <p:nvSpPr>
          <p:cNvPr id="540" name="CustomShape 3"/>
          <p:cNvSpPr/>
          <p:nvPr/>
        </p:nvSpPr>
        <p:spPr>
          <a:xfrm>
            <a:off x="417600" y="2860560"/>
            <a:ext cx="4361400" cy="3285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4"/>
          <p:cNvSpPr/>
          <p:nvPr/>
        </p:nvSpPr>
        <p:spPr>
          <a:xfrm>
            <a:off x="5099400" y="2760120"/>
            <a:ext cx="3580920" cy="3362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5"/>
          <p:cNvSpPr/>
          <p:nvPr/>
        </p:nvSpPr>
        <p:spPr>
          <a:xfrm>
            <a:off x="1182240" y="1562760"/>
            <a:ext cx="623160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1260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second step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routing process is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 each router is responsible for meeting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its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neighbors on  directly connected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</p:txBody>
      </p:sp>
      <p:sp>
        <p:nvSpPr>
          <p:cNvPr id="543" name="TextShape 6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1B127F3-48A8-416D-904B-8B78FB799F6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44" name="TextShape 7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45" name="CustomShape 8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46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09320" y="645840"/>
            <a:ext cx="4037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09320" y="874440"/>
            <a:ext cx="7571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Evolution of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2800" spc="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606600" y="4083840"/>
            <a:ext cx="7890840" cy="173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623880" y="1802520"/>
            <a:ext cx="7469280" cy="22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 protocols used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since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late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1980s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Newer versions support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communication based on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  <a:p>
            <a:pPr marL="159876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Protocols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458292A9-65F0-4843-872A-9043241EAE4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4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6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305280" y="660960"/>
            <a:ext cx="20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548" name="TextShape 2"/>
          <p:cNvSpPr txBox="1"/>
          <p:nvPr/>
        </p:nvSpPr>
        <p:spPr>
          <a:xfrm>
            <a:off x="305280" y="889560"/>
            <a:ext cx="16246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Say</a:t>
            </a:r>
            <a:r>
              <a:rPr b="1" lang="en-US" sz="2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/>
          </a:p>
        </p:txBody>
      </p:sp>
      <p:sp>
        <p:nvSpPr>
          <p:cNvPr id="549" name="CustomShape 3"/>
          <p:cNvSpPr/>
          <p:nvPr/>
        </p:nvSpPr>
        <p:spPr>
          <a:xfrm>
            <a:off x="282240" y="2743200"/>
            <a:ext cx="4905360" cy="3575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4"/>
          <p:cNvSpPr/>
          <p:nvPr/>
        </p:nvSpPr>
        <p:spPr>
          <a:xfrm>
            <a:off x="572040" y="1562760"/>
            <a:ext cx="8017200" cy="48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/>
          <a:p>
            <a:pPr marL="1260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third step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routing process is that each router</a:t>
            </a:r>
            <a:r>
              <a:rPr lang="en-US" sz="2000" spc="-2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builds  a link-state packet (LSP) containing the state of each directly  connected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link.</a:t>
            </a:r>
            <a:endParaRPr/>
          </a:p>
          <a:p>
            <a:pPr marL="12600">
              <a:lnSpc>
                <a:spcPct val="100000"/>
              </a:lnSpc>
            </a:pPr>
            <a:endParaRPr/>
          </a:p>
          <a:p>
            <a:pPr marL="5187960" indent="-456840">
              <a:lnSpc>
                <a:spcPts val="762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R1; Ethernet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 10.1.0.0/16; Cost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/>
          </a:p>
          <a:p>
            <a:pPr marL="5187960" indent="-456840">
              <a:lnSpc>
                <a:spcPts val="762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R1 -&gt; R2; Serial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point-to-  point network;  10.2.0.0/16; Cost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/>
          </a:p>
          <a:p>
            <a:pPr marL="5187960" indent="-456840">
              <a:lnSpc>
                <a:spcPts val="762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R1 -&gt; R3; Serial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point-to-  point network;  10.7.0.0/16; Cost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/>
          </a:p>
          <a:p>
            <a:pPr marL="5187960" indent="-456840">
              <a:lnSpc>
                <a:spcPts val="709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R1 -&gt; R4; Serial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point-to-</a:t>
            </a:r>
            <a:endParaRPr/>
          </a:p>
          <a:p>
            <a:pPr marL="518796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point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network;</a:t>
            </a:r>
            <a:endParaRPr/>
          </a:p>
          <a:p>
            <a:pPr marL="518796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10.4.0.0/16; Cost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/>
          </a:p>
        </p:txBody>
      </p:sp>
      <p:sp>
        <p:nvSpPr>
          <p:cNvPr id="551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F3083AD-94A4-4756-8EB6-1D02BF571FB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52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53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54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305280" y="660960"/>
            <a:ext cx="20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556" name="CustomShape 2"/>
          <p:cNvSpPr/>
          <p:nvPr/>
        </p:nvSpPr>
        <p:spPr>
          <a:xfrm>
            <a:off x="305280" y="889560"/>
            <a:ext cx="294804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Flooding the</a:t>
            </a:r>
            <a:r>
              <a:rPr b="1" lang="en-US" sz="2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LSP</a:t>
            </a:r>
            <a:endParaRPr/>
          </a:p>
        </p:txBody>
      </p:sp>
      <p:sp>
        <p:nvSpPr>
          <p:cNvPr id="557" name="CustomShape 3"/>
          <p:cNvSpPr/>
          <p:nvPr/>
        </p:nvSpPr>
        <p:spPr>
          <a:xfrm>
            <a:off x="572040" y="1548000"/>
            <a:ext cx="777960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/>
          <a:p>
            <a:pPr marL="12600">
              <a:lnSpc>
                <a:spcPct val="9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fourth step in the link-state routing process is that each router  floods the LSP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all neighbors, who then store all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LSPs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received in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 database.</a:t>
            </a:r>
            <a:endParaRPr/>
          </a:p>
        </p:txBody>
      </p:sp>
      <p:sp>
        <p:nvSpPr>
          <p:cNvPr id="558" name="CustomShape 4"/>
          <p:cNvSpPr/>
          <p:nvPr/>
        </p:nvSpPr>
        <p:spPr>
          <a:xfrm>
            <a:off x="1804320" y="2476440"/>
            <a:ext cx="5336640" cy="3919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26C0F6D-0986-4F24-BF5F-6C8DBF080F7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60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61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62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305280" y="660960"/>
            <a:ext cx="20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564" name="TextShape 2"/>
          <p:cNvSpPr txBox="1"/>
          <p:nvPr/>
        </p:nvSpPr>
        <p:spPr>
          <a:xfrm>
            <a:off x="305280" y="889560"/>
            <a:ext cx="5580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the Link-State</a:t>
            </a:r>
            <a:r>
              <a:rPr b="1" lang="en-US" sz="2800" spc="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</a:t>
            </a:r>
            <a:endParaRPr/>
          </a:p>
        </p:txBody>
      </p:sp>
      <p:sp>
        <p:nvSpPr>
          <p:cNvPr id="565" name="CustomShape 3"/>
          <p:cNvSpPr/>
          <p:nvPr/>
        </p:nvSpPr>
        <p:spPr>
          <a:xfrm>
            <a:off x="572040" y="1548000"/>
            <a:ext cx="783756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/>
          <a:p>
            <a:pPr marL="12600">
              <a:lnSpc>
                <a:spcPct val="9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final step in the link-state routing process is that each router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uses  the database to construct a complete map of the topology and  computes the best path to each destination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</p:txBody>
      </p:sp>
      <p:sp>
        <p:nvSpPr>
          <p:cNvPr id="566" name="CustomShape 4"/>
          <p:cNvSpPr/>
          <p:nvPr/>
        </p:nvSpPr>
        <p:spPr>
          <a:xfrm>
            <a:off x="1863360" y="2700720"/>
            <a:ext cx="4913280" cy="3881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FAA42E3-3EC8-4FA9-91D3-04D72A1A071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68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69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70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305280" y="660960"/>
            <a:ext cx="20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572" name="TextShape 2"/>
          <p:cNvSpPr txBox="1"/>
          <p:nvPr/>
        </p:nvSpPr>
        <p:spPr>
          <a:xfrm>
            <a:off x="305280" y="889560"/>
            <a:ext cx="3717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the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SPF</a:t>
            </a:r>
            <a:r>
              <a:rPr b="1" lang="en-US" sz="2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</a:t>
            </a:r>
            <a:endParaRPr/>
          </a:p>
        </p:txBody>
      </p:sp>
      <p:sp>
        <p:nvSpPr>
          <p:cNvPr id="573" name="CustomShape 3"/>
          <p:cNvSpPr/>
          <p:nvPr/>
        </p:nvSpPr>
        <p:spPr>
          <a:xfrm>
            <a:off x="1437120" y="1644480"/>
            <a:ext cx="6671880" cy="4812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3362F81-DB24-4343-8B98-BA41C4302F9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75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76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7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305280" y="660960"/>
            <a:ext cx="20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305280" y="889560"/>
            <a:ext cx="3717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the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SPF</a:t>
            </a:r>
            <a:r>
              <a:rPr b="1" lang="en-US" sz="2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</a:t>
            </a:r>
            <a:endParaRPr/>
          </a:p>
        </p:txBody>
      </p:sp>
      <p:sp>
        <p:nvSpPr>
          <p:cNvPr id="580" name="CustomShape 3"/>
          <p:cNvSpPr/>
          <p:nvPr/>
        </p:nvSpPr>
        <p:spPr>
          <a:xfrm>
            <a:off x="905400" y="1626120"/>
            <a:ext cx="7351560" cy="4708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00329A3-367B-4B84-909D-5DAAE824026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82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83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84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305280" y="660960"/>
            <a:ext cx="2095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r>
              <a:rPr b="1" lang="en-US" sz="1800" spc="-3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Updates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305280" y="889560"/>
            <a:ext cx="71568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 to the Routing</a:t>
            </a:r>
            <a:r>
              <a:rPr b="1" lang="en-US" sz="2800" spc="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587" name="CustomShape 3"/>
          <p:cNvSpPr/>
          <p:nvPr/>
        </p:nvSpPr>
        <p:spPr>
          <a:xfrm>
            <a:off x="477000" y="1510200"/>
            <a:ext cx="7648560" cy="4869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FE47E42-D04B-4A6F-898E-37728207291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89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90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91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305280" y="660960"/>
            <a:ext cx="4204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Routing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93" name="TextShape 2"/>
          <p:cNvSpPr txBox="1"/>
          <p:nvPr/>
        </p:nvSpPr>
        <p:spPr>
          <a:xfrm>
            <a:off x="305280" y="889560"/>
            <a:ext cx="53049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Use Link-State</a:t>
            </a:r>
            <a:r>
              <a:rPr b="1" lang="en-US" sz="2800" spc="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Protocols?</a:t>
            </a:r>
            <a:endParaRPr/>
          </a:p>
        </p:txBody>
      </p:sp>
      <p:sp>
        <p:nvSpPr>
          <p:cNvPr id="594" name="CustomShape 3"/>
          <p:cNvSpPr/>
          <p:nvPr/>
        </p:nvSpPr>
        <p:spPr>
          <a:xfrm>
            <a:off x="309240" y="2289960"/>
            <a:ext cx="8282520" cy="3015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E3D6207-FE31-4711-8E78-B8B85EDB09B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96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97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9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305280" y="660960"/>
            <a:ext cx="4204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Routing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600" name="TextShape 2"/>
          <p:cNvSpPr txBox="1"/>
          <p:nvPr/>
        </p:nvSpPr>
        <p:spPr>
          <a:xfrm>
            <a:off x="305280" y="889560"/>
            <a:ext cx="53049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Use Link-State</a:t>
            </a:r>
            <a:r>
              <a:rPr b="1" lang="en-US" sz="2800" spc="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Protocols?</a:t>
            </a:r>
            <a:endParaRPr/>
          </a:p>
        </p:txBody>
      </p:sp>
      <p:sp>
        <p:nvSpPr>
          <p:cNvPr id="601" name="CustomShape 3"/>
          <p:cNvSpPr/>
          <p:nvPr/>
        </p:nvSpPr>
        <p:spPr>
          <a:xfrm>
            <a:off x="309240" y="2313360"/>
            <a:ext cx="8282520" cy="3009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EA2D2E3-3D9C-4CB1-A12B-EF5B0E0558B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03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04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0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305280" y="660960"/>
            <a:ext cx="4204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Routing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607" name="TextShape 2"/>
          <p:cNvSpPr txBox="1"/>
          <p:nvPr/>
        </p:nvSpPr>
        <p:spPr>
          <a:xfrm>
            <a:off x="305280" y="889560"/>
            <a:ext cx="65332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Disadvantages of Link-State</a:t>
            </a:r>
            <a:r>
              <a:rPr b="1" lang="en-US" sz="2800" spc="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608" name="CustomShape 3"/>
          <p:cNvSpPr/>
          <p:nvPr/>
        </p:nvSpPr>
        <p:spPr>
          <a:xfrm>
            <a:off x="1507680" y="1702440"/>
            <a:ext cx="6315480" cy="4396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8322298-2A44-4E81-809B-4C219B705A7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10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11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1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05280" y="660960"/>
            <a:ext cx="4204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 Routing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614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72B26FD-3C40-4FA6-B086-A068DBB295F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15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16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1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618" name="TextShape 6"/>
          <p:cNvSpPr txBox="1"/>
          <p:nvPr/>
        </p:nvSpPr>
        <p:spPr>
          <a:xfrm>
            <a:off x="305280" y="889560"/>
            <a:ext cx="4988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 that Use</a:t>
            </a:r>
            <a:r>
              <a:rPr b="1" lang="en-US" sz="2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Link-State</a:t>
            </a:r>
            <a:endParaRPr/>
          </a:p>
        </p:txBody>
      </p:sp>
      <p:sp>
        <p:nvSpPr>
          <p:cNvPr id="619" name="CustomShape 7"/>
          <p:cNvSpPr/>
          <p:nvPr/>
        </p:nvSpPr>
        <p:spPr>
          <a:xfrm>
            <a:off x="485280" y="2021040"/>
            <a:ext cx="741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only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two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routing</a:t>
            </a:r>
            <a:r>
              <a:rPr lang="en-US" sz="2400" spc="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protocols:</a:t>
            </a:r>
            <a:endParaRPr/>
          </a:p>
          <a:p>
            <a:pPr marL="355680" indent="-342720">
              <a:lnSpc>
                <a:spcPts val="965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Open Shortest Path First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(OSPF) most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popular</a:t>
            </a:r>
            <a:endParaRPr/>
          </a:p>
          <a:p>
            <a:pPr lvl="1" marL="812880" indent="-342720">
              <a:lnSpc>
                <a:spcPts val="914"/>
              </a:lnSpc>
              <a:buClr>
                <a:srgbClr val="6891b9"/>
              </a:buClr>
              <a:buFont typeface="StarSymbol"/>
              <a:buChar char="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began in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1987</a:t>
            </a:r>
            <a:endParaRPr/>
          </a:p>
          <a:p>
            <a:pPr lvl="1" marL="812880" indent="-342720">
              <a:lnSpc>
                <a:spcPts val="914"/>
              </a:lnSpc>
              <a:buClr>
                <a:srgbClr val="6891b9"/>
              </a:buClr>
              <a:buFont typeface="StarSymbol"/>
              <a:buChar char="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two current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versions</a:t>
            </a:r>
            <a:endParaRPr/>
          </a:p>
          <a:p>
            <a:pPr lvl="1" marL="812880" indent="-342720">
              <a:lnSpc>
                <a:spcPts val="915"/>
              </a:lnSpc>
              <a:buClr>
                <a:srgbClr val="6891b9"/>
              </a:buClr>
              <a:buFont typeface="StarSymbol"/>
              <a:buChar char="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OSPFv2 -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IPv4</a:t>
            </a:r>
            <a:r>
              <a:rPr lang="en-US" sz="24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  <a:p>
            <a:pPr lvl="1" marL="812880" indent="-342720">
              <a:lnSpc>
                <a:spcPts val="965"/>
              </a:lnSpc>
              <a:buClr>
                <a:srgbClr val="6891b9"/>
              </a:buClr>
              <a:buFont typeface="StarSymbol"/>
              <a:buChar char="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OSPF for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lang="en-US" sz="24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55680" indent="-342720">
              <a:lnSpc>
                <a:spcPts val="91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IS-IS was designed by International Organization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Standardization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(ISO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09320" y="645840"/>
            <a:ext cx="4037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12B599F1-5387-4DDC-A73F-63367DD871E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02" name="TextShape 6"/>
          <p:cNvSpPr txBox="1"/>
          <p:nvPr/>
        </p:nvSpPr>
        <p:spPr>
          <a:xfrm>
            <a:off x="409320" y="874440"/>
            <a:ext cx="66441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 of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2800" spc="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594360" y="1701000"/>
            <a:ext cx="7509240" cy="38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>
              <a:lnSpc>
                <a:spcPts val="967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Protocols are used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facilitate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exchange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information between</a:t>
            </a:r>
            <a:r>
              <a:rPr lang="en-US" sz="24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routers.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purpose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 protocols</a:t>
            </a:r>
            <a:r>
              <a:rPr lang="en-US" sz="2400" spc="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includes: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Discovery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remote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Maintaining up-to-date routing</a:t>
            </a:r>
            <a:r>
              <a:rPr lang="en-US" sz="2400" spc="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Choosing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best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</a:t>
            </a:r>
            <a:r>
              <a:rPr lang="en-US" sz="2400" spc="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Ability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find a new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 if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current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 is no  longer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available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305280" y="660960"/>
            <a:ext cx="3097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r>
              <a:rPr b="1" lang="en-US" sz="1800" spc="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Entry</a:t>
            </a:r>
            <a:endParaRPr/>
          </a:p>
        </p:txBody>
      </p:sp>
      <p:sp>
        <p:nvSpPr>
          <p:cNvPr id="621" name="TextShape 2"/>
          <p:cNvSpPr txBox="1"/>
          <p:nvPr/>
        </p:nvSpPr>
        <p:spPr>
          <a:xfrm>
            <a:off x="305280" y="889560"/>
            <a:ext cx="3699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Table</a:t>
            </a:r>
            <a:r>
              <a:rPr b="1" lang="en-US" sz="2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Entries</a:t>
            </a:r>
            <a:endParaRPr/>
          </a:p>
        </p:txBody>
      </p:sp>
      <p:sp>
        <p:nvSpPr>
          <p:cNvPr id="622" name="CustomShape 3"/>
          <p:cNvSpPr/>
          <p:nvPr/>
        </p:nvSpPr>
        <p:spPr>
          <a:xfrm>
            <a:off x="1574280" y="1705320"/>
            <a:ext cx="5725440" cy="4498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D867BEE-649D-4F6E-BF5A-56BA96529D1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24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25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26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305280" y="660960"/>
            <a:ext cx="3097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r>
              <a:rPr b="1" lang="en-US" sz="1800" spc="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Entry</a:t>
            </a:r>
            <a:endParaRPr/>
          </a:p>
        </p:txBody>
      </p:sp>
      <p:sp>
        <p:nvSpPr>
          <p:cNvPr id="628" name="TextShape 2"/>
          <p:cNvSpPr txBox="1"/>
          <p:nvPr/>
        </p:nvSpPr>
        <p:spPr>
          <a:xfrm>
            <a:off x="305280" y="889560"/>
            <a:ext cx="45723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2800" spc="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Entries</a:t>
            </a:r>
            <a:endParaRPr/>
          </a:p>
        </p:txBody>
      </p:sp>
      <p:sp>
        <p:nvSpPr>
          <p:cNvPr id="629" name="CustomShape 3"/>
          <p:cNvSpPr/>
          <p:nvPr/>
        </p:nvSpPr>
        <p:spPr>
          <a:xfrm>
            <a:off x="1652040" y="1723680"/>
            <a:ext cx="5371920" cy="4721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6FA5F58-B781-475A-94F7-271AF3BF3D7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31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32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33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305280" y="660960"/>
            <a:ext cx="3097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r>
              <a:rPr b="1" lang="en-US" sz="1800" spc="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Entry</a:t>
            </a:r>
            <a:endParaRPr/>
          </a:p>
        </p:txBody>
      </p:sp>
      <p:sp>
        <p:nvSpPr>
          <p:cNvPr id="635" name="TextShape 2"/>
          <p:cNvSpPr txBox="1"/>
          <p:nvPr/>
        </p:nvSpPr>
        <p:spPr>
          <a:xfrm>
            <a:off x="305280" y="889560"/>
            <a:ext cx="41346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Network Entries</a:t>
            </a:r>
            <a:endParaRPr/>
          </a:p>
        </p:txBody>
      </p:sp>
      <p:sp>
        <p:nvSpPr>
          <p:cNvPr id="636" name="CustomShape 3"/>
          <p:cNvSpPr/>
          <p:nvPr/>
        </p:nvSpPr>
        <p:spPr>
          <a:xfrm>
            <a:off x="731880" y="2386800"/>
            <a:ext cx="7326360" cy="3375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5746556-8014-409C-B807-E81CEF87EDB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38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39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40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3159360" y="1495080"/>
            <a:ext cx="5984280" cy="4788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2"/>
          <p:cNvSpPr/>
          <p:nvPr/>
        </p:nvSpPr>
        <p:spPr>
          <a:xfrm>
            <a:off x="305280" y="660960"/>
            <a:ext cx="3683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Dynamically Learned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643" name="TextShape 3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2DEE5DE-DCD4-4AAF-875B-256311EA428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44" name="TextShape 4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45" name="CustomShape 5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46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647" name="TextShape 7"/>
          <p:cNvSpPr txBox="1"/>
          <p:nvPr/>
        </p:nvSpPr>
        <p:spPr>
          <a:xfrm>
            <a:off x="305280" y="889560"/>
            <a:ext cx="35618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Table</a:t>
            </a:r>
            <a:r>
              <a:rPr b="1" lang="en-US" sz="2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Terms</a:t>
            </a:r>
            <a:endParaRPr/>
          </a:p>
        </p:txBody>
      </p:sp>
      <p:sp>
        <p:nvSpPr>
          <p:cNvPr id="648" name="CustomShape 8"/>
          <p:cNvSpPr/>
          <p:nvPr/>
        </p:nvSpPr>
        <p:spPr>
          <a:xfrm>
            <a:off x="209520" y="1616040"/>
            <a:ext cx="2955600" cy="20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are</a:t>
            </a:r>
            <a:r>
              <a:rPr lang="en-US" sz="24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discussed  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terms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of:</a:t>
            </a:r>
            <a:endParaRPr/>
          </a:p>
          <a:p>
            <a:pPr marL="355680" indent="-342720">
              <a:lnSpc>
                <a:spcPts val="709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Ultimate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Level 1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Level 1 parent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  <a:p>
            <a:pPr marL="355680" indent="-342720">
              <a:lnSpc>
                <a:spcPts val="804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Level 2 child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305280" y="660960"/>
            <a:ext cx="3683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Dynamically Learned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650" name="TextShape 2"/>
          <p:cNvSpPr txBox="1"/>
          <p:nvPr/>
        </p:nvSpPr>
        <p:spPr>
          <a:xfrm>
            <a:off x="305280" y="889560"/>
            <a:ext cx="2531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Ultimate</a:t>
            </a:r>
            <a:r>
              <a:rPr b="1" lang="en-US" sz="2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651" name="CustomShape 3"/>
          <p:cNvSpPr/>
          <p:nvPr/>
        </p:nvSpPr>
        <p:spPr>
          <a:xfrm>
            <a:off x="3048120" y="1487520"/>
            <a:ext cx="5908320" cy="5003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4"/>
          <p:cNvSpPr/>
          <p:nvPr/>
        </p:nvSpPr>
        <p:spPr>
          <a:xfrm>
            <a:off x="630360" y="2075760"/>
            <a:ext cx="1945800" cy="36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2600">
              <a:lnSpc>
                <a:spcPct val="90000"/>
              </a:lnSpc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 ultimate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  is a routing table  entry that  contains either a  next-hop IP  address or an 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exit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  <a:p>
            <a:pPr marL="12600">
              <a:lnSpc>
                <a:spcPct val="9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Directly  connected,  dynamically  learned, and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  local routes are  ultimate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</p:txBody>
      </p:sp>
      <p:sp>
        <p:nvSpPr>
          <p:cNvPr id="653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13EA6AE-9B50-44A7-B4A6-465EA4442E9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54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55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56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305280" y="660960"/>
            <a:ext cx="3683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Dynamically Learned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658" name="TextShape 2"/>
          <p:cNvSpPr txBox="1"/>
          <p:nvPr/>
        </p:nvSpPr>
        <p:spPr>
          <a:xfrm>
            <a:off x="305280" y="889560"/>
            <a:ext cx="23353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 1</a:t>
            </a:r>
            <a:r>
              <a:rPr b="1" lang="en-US" sz="2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659" name="CustomShape 3"/>
          <p:cNvSpPr/>
          <p:nvPr/>
        </p:nvSpPr>
        <p:spPr>
          <a:xfrm>
            <a:off x="774360" y="1973520"/>
            <a:ext cx="7334640" cy="3643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17B94D3-0AD8-49F8-8F51-960111122FB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61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62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63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305280" y="660960"/>
            <a:ext cx="3683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Dynamically Learned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665" name="TextShape 2"/>
          <p:cNvSpPr txBox="1"/>
          <p:nvPr/>
        </p:nvSpPr>
        <p:spPr>
          <a:xfrm>
            <a:off x="305280" y="889560"/>
            <a:ext cx="35416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 1 Parent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Route</a:t>
            </a:r>
            <a:endParaRPr/>
          </a:p>
        </p:txBody>
      </p:sp>
      <p:sp>
        <p:nvSpPr>
          <p:cNvPr id="666" name="CustomShape 3"/>
          <p:cNvSpPr/>
          <p:nvPr/>
        </p:nvSpPr>
        <p:spPr>
          <a:xfrm>
            <a:off x="1684080" y="1472040"/>
            <a:ext cx="5308200" cy="4748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07F811D-01A5-4C43-BDB2-68C34E2B5EB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68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69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70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305280" y="660960"/>
            <a:ext cx="3683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Dynamically Learned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672" name="TextShape 2"/>
          <p:cNvSpPr txBox="1"/>
          <p:nvPr/>
        </p:nvSpPr>
        <p:spPr>
          <a:xfrm>
            <a:off x="305280" y="889560"/>
            <a:ext cx="33220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 2 Child</a:t>
            </a:r>
            <a:r>
              <a:rPr b="1" lang="en-US" sz="2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673" name="CustomShape 3"/>
          <p:cNvSpPr/>
          <p:nvPr/>
        </p:nvSpPr>
        <p:spPr>
          <a:xfrm>
            <a:off x="1497960" y="1456920"/>
            <a:ext cx="5274360" cy="4714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510DF47-6096-4E53-9B4E-9BF16148905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75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76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7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Shape 1"/>
          <p:cNvSpPr txBox="1"/>
          <p:nvPr/>
        </p:nvSpPr>
        <p:spPr>
          <a:xfrm>
            <a:off x="621720" y="1323720"/>
            <a:ext cx="7900200" cy="3922920"/>
          </a:xfrm>
          <a:prstGeom prst="rect">
            <a:avLst/>
          </a:prstGeom>
          <a:noFill/>
          <a:ln>
            <a:noFill/>
          </a:ln>
        </p:spPr>
        <p:txBody>
          <a:bodyPr lIns="0" rIns="0" tIns="35640" bIns="0"/>
          <a:p>
            <a:pPr marL="499680" indent="-456840">
              <a:lnSpc>
                <a:spcPts val="804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best match is a level 1 ultimate route, then this route is</a:t>
            </a:r>
            <a:r>
              <a:rPr lang="en-US" sz="20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 to forward the</a:t>
            </a:r>
            <a:r>
              <a:rPr lang="en-US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packet.</a:t>
            </a:r>
            <a:endParaRPr/>
          </a:p>
          <a:p>
            <a:pPr marL="499680" indent="-456840">
              <a:lnSpc>
                <a:spcPts val="826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best match is a level 1 parent route, proceed to the</a:t>
            </a:r>
            <a:r>
              <a:rPr lang="en-US" sz="2000" spc="-25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</a:t>
            </a:r>
            <a:endParaRPr/>
          </a:p>
          <a:p>
            <a:pPr marL="49896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step.</a:t>
            </a:r>
            <a:endParaRPr/>
          </a:p>
          <a:p>
            <a:pPr marL="499680" indent="-456840">
              <a:lnSpc>
                <a:spcPts val="804"/>
              </a:lnSpc>
              <a:buClr>
                <a:srgbClr val="6f8ba0"/>
              </a:buClr>
              <a:buFont typeface="StarSymbol"/>
              <a:buAutoNum type="arabicPeriod" startAt="3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router examines child routes (the subnet routes) of the</a:t>
            </a:r>
            <a:r>
              <a:rPr lang="en-US" sz="2000" spc="-2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  route for a best</a:t>
            </a:r>
            <a:r>
              <a:rPr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match.</a:t>
            </a:r>
            <a:endParaRPr/>
          </a:p>
          <a:p>
            <a:pPr marL="499680" indent="-456840">
              <a:lnSpc>
                <a:spcPts val="826"/>
              </a:lnSpc>
              <a:buClr>
                <a:srgbClr val="6f8ba0"/>
              </a:buClr>
              <a:buFont typeface="StarSymbol"/>
              <a:buAutoNum type="arabicPeriod" startAt="3"/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a match with a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child route, that subnet is used</a:t>
            </a:r>
            <a:r>
              <a:rPr lang="en-US" sz="2000" spc="-20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49896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 the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packet.</a:t>
            </a:r>
            <a:endParaRPr/>
          </a:p>
          <a:p>
            <a:pPr marL="499680" indent="-456840">
              <a:lnSpc>
                <a:spcPts val="804"/>
              </a:lnSpc>
              <a:buClr>
                <a:srgbClr val="6f8ba0"/>
              </a:buClr>
              <a:buFont typeface="StarSymbol"/>
              <a:buAutoNum type="arabicPeriod" startAt="5"/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not a match with any of the level 2 child routes,</a:t>
            </a:r>
            <a:r>
              <a:rPr lang="en-US" sz="2000" spc="-2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proceed  to the next</a:t>
            </a:r>
            <a:r>
              <a:rPr lang="en-US" sz="20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step.</a:t>
            </a:r>
            <a:endParaRPr/>
          </a:p>
        </p:txBody>
      </p:sp>
      <p:sp>
        <p:nvSpPr>
          <p:cNvPr id="679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770C4EE-F0E4-4BA1-A2E6-1D2429DA3D9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80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81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82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683" name="CustomShape 6"/>
          <p:cNvSpPr/>
          <p:nvPr/>
        </p:nvSpPr>
        <p:spPr>
          <a:xfrm>
            <a:off x="334080" y="57384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Routing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684" name="TextShape 7"/>
          <p:cNvSpPr txBox="1"/>
          <p:nvPr/>
        </p:nvSpPr>
        <p:spPr>
          <a:xfrm>
            <a:off x="334080" y="802440"/>
            <a:ext cx="38991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Lookup</a:t>
            </a:r>
            <a:r>
              <a:rPr b="1" lang="en-US" sz="2800" spc="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</a:t>
            </a:r>
            <a:endParaRPr/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651960" y="1323720"/>
            <a:ext cx="7506000" cy="27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469800" indent="-456840">
              <a:lnSpc>
                <a:spcPts val="804"/>
              </a:lnSpc>
              <a:buClr>
                <a:srgbClr val="6f8ba0"/>
              </a:buClr>
              <a:buFont typeface="StarSymbol"/>
              <a:buAutoNum type="arabicPeriod" startAt="6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router continues searching level 1 supernet routes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for a match, including the default route, if there</a:t>
            </a:r>
            <a:r>
              <a:rPr lang="en-US" sz="2000" spc="-2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 one.</a:t>
            </a:r>
            <a:endParaRPr/>
          </a:p>
          <a:p>
            <a:pPr marL="469800" indent="-456840">
              <a:lnSpc>
                <a:spcPts val="826"/>
              </a:lnSpc>
              <a:buClr>
                <a:srgbClr val="6f8ba0"/>
              </a:buClr>
              <a:buFont typeface="StarSymbol"/>
              <a:buAutoNum type="arabicPeriod" startAt="6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If there is now a lesser match with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level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 supernet or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endParaRPr/>
          </a:p>
          <a:p>
            <a:pPr marL="46944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routes, the router uses that route to forward the</a:t>
            </a:r>
            <a:r>
              <a:rPr lang="en-US" sz="2000" spc="-25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packet.</a:t>
            </a:r>
            <a:endParaRPr/>
          </a:p>
          <a:p>
            <a:pPr marL="469800" indent="-456840">
              <a:lnSpc>
                <a:spcPts val="804"/>
              </a:lnSpc>
              <a:buClr>
                <a:srgbClr val="6f8ba0"/>
              </a:buClr>
              <a:buFont typeface="StarSymbol"/>
              <a:buAutoNum type="arabicPeriod" startAt="8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If there is not a match with any route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table,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router drops the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packet.</a:t>
            </a:r>
            <a:endParaRPr/>
          </a:p>
        </p:txBody>
      </p:sp>
      <p:sp>
        <p:nvSpPr>
          <p:cNvPr id="686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6B896C2-19DA-4B09-B351-61026B72770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87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88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89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690" name="CustomShape 6"/>
          <p:cNvSpPr/>
          <p:nvPr/>
        </p:nvSpPr>
        <p:spPr>
          <a:xfrm>
            <a:off x="334080" y="573840"/>
            <a:ext cx="2019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Routing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691" name="TextShape 7"/>
          <p:cNvSpPr txBox="1"/>
          <p:nvPr/>
        </p:nvSpPr>
        <p:spPr>
          <a:xfrm>
            <a:off x="334080" y="802440"/>
            <a:ext cx="50846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Lookup Process</a:t>
            </a:r>
            <a:r>
              <a:rPr b="1" lang="en-US" sz="2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09320" y="645840"/>
            <a:ext cx="4037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92F25DA8-9AD8-4F46-8BA8-A2C0B9489D5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6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09" name="TextShape 6"/>
          <p:cNvSpPr txBox="1"/>
          <p:nvPr/>
        </p:nvSpPr>
        <p:spPr>
          <a:xfrm>
            <a:off x="409320" y="874440"/>
            <a:ext cx="78303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891b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Protocols</a:t>
            </a:r>
            <a:r>
              <a:rPr b="1" lang="en-US" sz="2800" spc="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10" name="CustomShape 7"/>
          <p:cNvSpPr/>
          <p:nvPr/>
        </p:nvSpPr>
        <p:spPr>
          <a:xfrm>
            <a:off x="609120" y="1522080"/>
            <a:ext cx="7787880" cy="49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12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Main components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 protocols</a:t>
            </a:r>
            <a:r>
              <a:rPr lang="en-US" sz="2400" spc="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Data structures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protocols typically use tables  or databases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its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operations. This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kept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RAM.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messages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protocols use  various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types 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messages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discover neighboring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exchange routing information, and other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tasks  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learn and maintain accurate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about the  network.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Algorithm 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protocols use algorithms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facilitating routing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 for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best path  determination.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305280" y="660960"/>
            <a:ext cx="3515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Lookup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</a:t>
            </a:r>
            <a:endParaRPr/>
          </a:p>
        </p:txBody>
      </p:sp>
      <p:sp>
        <p:nvSpPr>
          <p:cNvPr id="693" name="TextShape 2"/>
          <p:cNvSpPr txBox="1"/>
          <p:nvPr/>
        </p:nvSpPr>
        <p:spPr>
          <a:xfrm>
            <a:off x="305280" y="889560"/>
            <a:ext cx="48204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Longest</a:t>
            </a:r>
            <a:r>
              <a:rPr b="1" lang="en-US" sz="2800" spc="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</a:t>
            </a:r>
            <a:endParaRPr/>
          </a:p>
        </p:txBody>
      </p:sp>
      <p:sp>
        <p:nvSpPr>
          <p:cNvPr id="694" name="CustomShape 3"/>
          <p:cNvSpPr/>
          <p:nvPr/>
        </p:nvSpPr>
        <p:spPr>
          <a:xfrm>
            <a:off x="1911960" y="1569960"/>
            <a:ext cx="6087960" cy="4661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C4BCD38-4BE8-4611-AF89-5827E7DEF74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96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97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9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725400" y="2017440"/>
            <a:ext cx="7786800" cy="24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Components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the 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are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very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similar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the IPv4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(directly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connected interfaces,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dynamically learned</a:t>
            </a:r>
            <a:r>
              <a:rPr lang="en-US" sz="2400" spc="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routes).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classless by design, all routes are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effectively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level 1 ultimate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There is no level 1 parent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level 2 child</a:t>
            </a:r>
            <a:r>
              <a:rPr lang="en-US" sz="2400" spc="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</p:txBody>
      </p:sp>
      <p:sp>
        <p:nvSpPr>
          <p:cNvPr id="700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4855148-34DF-47EF-B5BE-34433A1D33B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01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702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703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704" name="CustomShape 6"/>
          <p:cNvSpPr/>
          <p:nvPr/>
        </p:nvSpPr>
        <p:spPr>
          <a:xfrm>
            <a:off x="305280" y="660960"/>
            <a:ext cx="3515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Lookup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</a:t>
            </a:r>
            <a:endParaRPr/>
          </a:p>
        </p:txBody>
      </p:sp>
      <p:sp>
        <p:nvSpPr>
          <p:cNvPr id="705" name="TextShape 7"/>
          <p:cNvSpPr txBox="1"/>
          <p:nvPr/>
        </p:nvSpPr>
        <p:spPr>
          <a:xfrm>
            <a:off x="305280" y="889560"/>
            <a:ext cx="45302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Routing Table</a:t>
            </a:r>
            <a:r>
              <a:rPr b="1" lang="en-US" sz="2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Entries</a:t>
            </a:r>
            <a:endParaRPr/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305280" y="660960"/>
            <a:ext cx="3490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IPVv6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1800" spc="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707" name="TextShape 2"/>
          <p:cNvSpPr txBox="1"/>
          <p:nvPr/>
        </p:nvSpPr>
        <p:spPr>
          <a:xfrm>
            <a:off x="305280" y="889560"/>
            <a:ext cx="45723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2800" spc="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Entries</a:t>
            </a:r>
            <a:endParaRPr/>
          </a:p>
        </p:txBody>
      </p:sp>
      <p:sp>
        <p:nvSpPr>
          <p:cNvPr id="708" name="CustomShape 3"/>
          <p:cNvSpPr/>
          <p:nvPr/>
        </p:nvSpPr>
        <p:spPr>
          <a:xfrm>
            <a:off x="303120" y="1620000"/>
            <a:ext cx="5182920" cy="4689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4"/>
          <p:cNvSpPr/>
          <p:nvPr/>
        </p:nvSpPr>
        <p:spPr>
          <a:xfrm>
            <a:off x="4951440" y="1722240"/>
            <a:ext cx="3902760" cy="4076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F72EE4D-F256-4089-A83D-AD288656626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11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712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713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305280" y="660960"/>
            <a:ext cx="3490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IPVv6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1800" spc="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715" name="TextShape 2"/>
          <p:cNvSpPr txBox="1"/>
          <p:nvPr/>
        </p:nvSpPr>
        <p:spPr>
          <a:xfrm>
            <a:off x="305280" y="889560"/>
            <a:ext cx="49658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IPv6 Network</a:t>
            </a:r>
            <a:r>
              <a:rPr b="1" lang="en-US" sz="2800" spc="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Entries</a:t>
            </a:r>
            <a:endParaRPr/>
          </a:p>
        </p:txBody>
      </p:sp>
      <p:sp>
        <p:nvSpPr>
          <p:cNvPr id="716" name="CustomShape 3"/>
          <p:cNvSpPr/>
          <p:nvPr/>
        </p:nvSpPr>
        <p:spPr>
          <a:xfrm>
            <a:off x="251280" y="1623240"/>
            <a:ext cx="4935600" cy="4288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4"/>
          <p:cNvSpPr/>
          <p:nvPr/>
        </p:nvSpPr>
        <p:spPr>
          <a:xfrm>
            <a:off x="4256640" y="1609200"/>
            <a:ext cx="4723920" cy="4123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1B1DDEB-D543-4045-B7A1-951B55546A7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19" name="TextShape 6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720" name="CustomShape 7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72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711000" y="632520"/>
            <a:ext cx="3997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7: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723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BB7087C-F1BA-4F73-BDF6-8C71EE67F96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24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725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726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727" name="CustomShape 6"/>
          <p:cNvSpPr/>
          <p:nvPr/>
        </p:nvSpPr>
        <p:spPr>
          <a:xfrm>
            <a:off x="651960" y="1186920"/>
            <a:ext cx="78292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protocols: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 by routers to automatically learn about remote networks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 other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Purpose includes: discovery of remote networks, maintaining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up-to-  date routing information, choosing the best path to destination  networks, and ability to find a new best path if the current path is</a:t>
            </a:r>
            <a:r>
              <a:rPr lang="en-US" sz="2000" spc="-25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  longer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available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Best choice for large networks but static routing is better for</a:t>
            </a:r>
            <a:r>
              <a:rPr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stub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Function to inform other routers about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changes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be classified as either classful or classless, distance-vector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link-state, and an interior or an exterior gateway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711000" y="632520"/>
            <a:ext cx="5352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7: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729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269B514-FCB7-4704-A213-1E7A2BE4A3B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30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731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732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733" name="CustomShape 6"/>
          <p:cNvSpPr/>
          <p:nvPr/>
        </p:nvSpPr>
        <p:spPr>
          <a:xfrm>
            <a:off x="651960" y="1186920"/>
            <a:ext cx="7969680" cy="41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protocols: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link-state routing protocol can create a complete view or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topology  of the network by gathering information from all of the other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Metrics are used to determine the best path or shortest path to</a:t>
            </a:r>
            <a:r>
              <a:rPr lang="en-US" sz="2000" spc="-25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reach  a destination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Different routing protocols may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different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(hops,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bandwidth,  delay, reliability, and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load)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 command displays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  settings currently configured on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0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router,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for IPv6,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show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 protocols</a:t>
            </a:r>
            <a:endParaRPr/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711000" y="632520"/>
            <a:ext cx="5352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7: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735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3B6193C-2AFC-4000-AAD0-5A26A91775A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36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737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73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739" name="CustomShape 6"/>
          <p:cNvSpPr/>
          <p:nvPr/>
        </p:nvSpPr>
        <p:spPr>
          <a:xfrm>
            <a:off x="651960" y="1186920"/>
            <a:ext cx="798588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protocols: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Cisco routers use the administrative distance value to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  which routing source to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endParaRPr/>
          </a:p>
          <a:p>
            <a:pPr marL="248760" indent="-235800" algn="just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Each dynamic routing protocol has a unique administrative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value,  along with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 and directly connected networks, lower is  preferred the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Directly connected networks are preferred source, followed by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 and then various dynamic routing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OSPF link is an interface on a router, information about the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state  of the links is known as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link-states</a:t>
            </a:r>
            <a:endParaRPr/>
          </a:p>
          <a:p>
            <a:pPr marL="248760" indent="-235800" algn="just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Link-state routing protocols apply Dijkstra’s algorithm to calculate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best path route which uses accumulated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costs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along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each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path,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 source to destination, to determine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total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cost of a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2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TextShape 3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8DA9B85-0B73-4369-8D95-C3E1691FB06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43" name="TextShape 4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744" name="CustomShape 5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745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09320" y="645840"/>
            <a:ext cx="4037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09320" y="874440"/>
            <a:ext cx="7830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 of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Protocols</a:t>
            </a:r>
            <a:r>
              <a:rPr b="1" lang="en-US" sz="2800" spc="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899280" y="1388520"/>
            <a:ext cx="6139800" cy="5049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637701C6-966D-4FF6-8A7F-822EDCA509D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5" name="TextShape 5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16" name="CustomShape 6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09320" y="645840"/>
            <a:ext cx="4037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18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0D53123E-FF93-4570-9100-A3D0AAD91AE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263160" y="6708960"/>
            <a:ext cx="65484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4569840" y="6708960"/>
            <a:ext cx="187668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2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23" name="TextShape 6"/>
          <p:cNvSpPr txBox="1"/>
          <p:nvPr/>
        </p:nvSpPr>
        <p:spPr>
          <a:xfrm>
            <a:off x="409320" y="874440"/>
            <a:ext cx="6723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 of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2800" spc="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224" name="CustomShape 7"/>
          <p:cNvSpPr/>
          <p:nvPr/>
        </p:nvSpPr>
        <p:spPr>
          <a:xfrm>
            <a:off x="659520" y="1518120"/>
            <a:ext cx="7757280" cy="47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Advantages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355680" indent="-342720">
              <a:lnSpc>
                <a:spcPts val="804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Automatically share information about remote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 the best path to each network and add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endParaRPr/>
          </a:p>
          <a:p>
            <a:pPr marL="35568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their routing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tables</a:t>
            </a:r>
            <a:endParaRPr/>
          </a:p>
          <a:p>
            <a:pPr marL="355680" indent="-342720">
              <a:lnSpc>
                <a:spcPts val="762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Compared to static routing, dynamic routing protocols require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less  administrative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overhead</a:t>
            </a:r>
            <a:endParaRPr/>
          </a:p>
          <a:p>
            <a:pPr marL="355680" indent="-342720">
              <a:lnSpc>
                <a:spcPts val="709"/>
              </a:lnSpc>
              <a:buClr>
                <a:srgbClr val="6891b9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Help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administrator manage the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time-consuming</a:t>
            </a:r>
            <a:endParaRPr/>
          </a:p>
          <a:p>
            <a:pPr marL="35568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process of configuring and maintaining static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  <a:p>
            <a:pPr marL="355680">
              <a:lnSpc>
                <a:spcPct val="100000"/>
              </a:lnSpc>
            </a:pPr>
            <a:endParaRPr/>
          </a:p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Disadvantages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</a:t>
            </a:r>
            <a:r>
              <a:rPr lang="en-US" sz="2400" spc="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355680" indent="-342720">
              <a:lnSpc>
                <a:spcPts val="804"/>
              </a:lnSpc>
              <a:buClr>
                <a:srgbClr val="678dc5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Part of a router’s resources are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dedicated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protocol</a:t>
            </a:r>
            <a:r>
              <a:rPr lang="en-US" sz="2000" spc="-18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operation,</a:t>
            </a:r>
            <a:endParaRPr/>
          </a:p>
          <a:p>
            <a:pPr marL="355680">
              <a:lnSpc>
                <a:spcPts val="762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including CPU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time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network link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endParaRPr/>
          </a:p>
          <a:p>
            <a:pPr marL="355680" indent="-342720">
              <a:lnSpc>
                <a:spcPts val="804"/>
              </a:lnSpc>
              <a:buClr>
                <a:srgbClr val="678dc5"/>
              </a:buClr>
              <a:buFont typeface="Wingdings" charset="2"/>
              <a:buChar char=""/>
            </a:pP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Times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when static routing is more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appropriate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2019-03-02T13:41:24Z</dcterms:created>
  <dc:language>en-US</dc:language>
  <dcterms:modified xsi:type="dcterms:W3CDTF">2019-03-02T20:45:13Z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2019-03-02T00:00:00Z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