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1.png" ContentType="image/png"/>
  <Override PartName="/ppt/media/image70.jpeg" ContentType="image/jpeg"/>
  <Override PartName="/ppt/media/image69.png" ContentType="image/png"/>
  <Override PartName="/ppt/media/image67.png" ContentType="image/png"/>
  <Override PartName="/ppt/media/image65.png" ContentType="image/png"/>
  <Override PartName="/ppt/media/image72.png" ContentType="image/png"/>
  <Override PartName="/ppt/media/image64.jpeg" ContentType="image/jpeg"/>
  <Override PartName="/ppt/media/image63.png" ContentType="image/png"/>
  <Override PartName="/ppt/media/image62.png" ContentType="image/png"/>
  <Override PartName="/ppt/media/image60.png" ContentType="image/png"/>
  <Override PartName="/ppt/media/image59.jpeg" ContentType="image/jpeg"/>
  <Override PartName="/ppt/media/image57.png" ContentType="image/png"/>
  <Override PartName="/ppt/media/image51.png" ContentType="image/png"/>
  <Override PartName="/ppt/media/image50.jpeg" ContentType="image/jpeg"/>
  <Override PartName="/ppt/media/image47.png" ContentType="image/png"/>
  <Override PartName="/ppt/media/image46.png" ContentType="image/png"/>
  <Override PartName="/ppt/media/image43.jpeg" ContentType="image/jpeg"/>
  <Override PartName="/ppt/media/image61.jpeg" ContentType="image/jpeg"/>
  <Override PartName="/ppt/media/image42.png" ContentType="image/png"/>
  <Override PartName="/ppt/media/image52.jpeg" ContentType="image/jpeg"/>
  <Override PartName="/ppt/media/image39.jpeg" ContentType="image/jpeg"/>
  <Override PartName="/ppt/media/image38.jpeg" ContentType="image/jpeg"/>
  <Override PartName="/ppt/media/image48.png" ContentType="image/png"/>
  <Override PartName="/ppt/media/image37.jpeg" ContentType="image/jpeg"/>
  <Override PartName="/ppt/media/image73.png" ContentType="image/png"/>
  <Override PartName="/ppt/media/image32.jpeg" ContentType="image/jpeg"/>
  <Override PartName="/ppt/media/image29.jpeg" ContentType="image/jpeg"/>
  <Override PartName="/ppt/media/image35.jpeg" ContentType="image/jpeg"/>
  <Override PartName="/ppt/media/image28.png" ContentType="image/png"/>
  <Override PartName="/ppt/media/image40.jpeg" ContentType="image/jpeg"/>
  <Override PartName="/ppt/media/image27.jpeg" ContentType="image/jpeg"/>
  <Override PartName="/ppt/media/image45.png" ContentType="image/png"/>
  <Override PartName="/ppt/media/image26.jpeg" ContentType="image/jpeg"/>
  <Override PartName="/ppt/media/image25.jpeg" ContentType="image/jpeg"/>
  <Override PartName="/ppt/media/image14.png" ContentType="image/png"/>
  <Override PartName="/ppt/media/image24.jpeg" ContentType="image/jpeg"/>
  <Override PartName="/ppt/media/image68.png" ContentType="image/png"/>
  <Override PartName="/ppt/media/image7.jpeg" ContentType="image/jpeg"/>
  <Override PartName="/ppt/media/image23.jpeg" ContentType="image/jpeg"/>
  <Override PartName="/ppt/media/image44.jpeg" ContentType="image/jpeg"/>
  <Override PartName="/ppt/media/image56.png" ContentType="image/png"/>
  <Override PartName="/ppt/media/image6.png" ContentType="image/png"/>
  <Override PartName="/ppt/media/image21.png" ContentType="image/png"/>
  <Override PartName="/ppt/media/image30.jpeg" ContentType="image/jpeg"/>
  <Override PartName="/ppt/media/image3.png" ContentType="image/png"/>
  <Override PartName="/ppt/media/image36.jpeg" ContentType="image/jpeg"/>
  <Override PartName="/ppt/media/image4.jpeg" ContentType="image/jpeg"/>
  <Override PartName="/ppt/media/image20.jpeg" ContentType="image/jpeg"/>
  <Override PartName="/ppt/media/image19.png" ContentType="image/png"/>
  <Override PartName="/ppt/media/image34.jpeg" ContentType="image/jpeg"/>
  <Override PartName="/ppt/media/image18.png" ContentType="image/png"/>
  <Override PartName="/ppt/media/image66.jpeg" ContentType="image/jpeg"/>
  <Override PartName="/ppt/media/image17.png" ContentType="image/png"/>
  <Override PartName="/ppt/media/image16.png" ContentType="image/png"/>
  <Override PartName="/ppt/media/image41.jpeg" ContentType="image/jpeg"/>
  <Override PartName="/ppt/media/image31.png" ContentType="image/png"/>
  <Override PartName="/ppt/media/image15.jpeg" ContentType="image/jpeg"/>
  <Override PartName="/ppt/media/image13.png" ContentType="image/png"/>
  <Override PartName="/ppt/media/image12.png" ContentType="image/png"/>
  <Override PartName="/ppt/media/image54.jpeg" ContentType="image/jpeg"/>
  <Override PartName="/ppt/media/image11.jpeg" ContentType="image/jpeg"/>
  <Override PartName="/ppt/media/image9.png" ContentType="image/png"/>
  <Override PartName="/ppt/media/image58.png" ContentType="image/png"/>
  <Override PartName="/ppt/media/image8.png" ContentType="image/png"/>
  <Override PartName="/ppt/media/image49.jpeg" ContentType="image/jpeg"/>
  <Override PartName="/ppt/media/image2.png" ContentType="image/png"/>
  <Override PartName="/ppt/media/image55.png" ContentType="image/png"/>
  <Override PartName="/ppt/media/image5.png" ContentType="image/png"/>
  <Override PartName="/ppt/media/image1.jpeg" ContentType="image/jpeg"/>
  <Override PartName="/ppt/media/image33.jpeg" ContentType="image/jpeg"/>
  <Override PartName="/ppt/media/image53.jpeg" ContentType="image/jpeg"/>
  <Override PartName="/ppt/media/image10.jpeg" ContentType="image/jpeg"/>
  <Override PartName="/ppt/media/image22.jpeg" ContentType="image/jpe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09320" y="810360"/>
            <a:ext cx="6048720" cy="11451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ubTitle"/>
          </p:nvPr>
        </p:nvSpPr>
        <p:spPr>
          <a:xfrm>
            <a:off x="1371600" y="3840480"/>
            <a:ext cx="6400440" cy="39776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96960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6952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18BFEE0-78CD-40BD-BF07-584B44F20B5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09320" y="810360"/>
            <a:ext cx="5371200" cy="5133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42520" y="1273320"/>
            <a:ext cx="8058600" cy="4416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696960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6952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5172C0C-C631-46A1-AFE5-DCD0E7DD361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09320" y="810360"/>
            <a:ext cx="5371200" cy="5133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696960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866952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D9B0297-4FB0-4225-9B6F-B589630F57A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 hidden="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0" y="0"/>
            <a:ext cx="9143640" cy="685440"/>
          </a:xfrm>
          <a:custGeom>
            <a:avLst/>
            <a:gdLst/>
            <a:ah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1508760" y="2741760"/>
            <a:ext cx="6097320" cy="8913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dt"/>
          </p:nvPr>
        </p:nvSpPr>
        <p:spPr>
          <a:xfrm>
            <a:off x="696960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27" name="PlaceHolder 7"/>
          <p:cNvSpPr>
            <a:spLocks noGrp="1"/>
          </p:cNvSpPr>
          <p:nvPr>
            <p:ph type="sldNum"/>
          </p:nvPr>
        </p:nvSpPr>
        <p:spPr>
          <a:xfrm>
            <a:off x="866952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7B1F54F-99FC-4B5B-91B8-5709F919F48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jpe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jpe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6.jpe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70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185760" y="2556360"/>
            <a:ext cx="36450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12600">
              <a:lnSpc>
                <a:spcPts val="1065"/>
              </a:lnSpc>
            </a:pP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8: Single-Area  </a:t>
            </a:r>
            <a:r>
              <a:rPr lang="en-US" sz="28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endParaRPr/>
          </a:p>
        </p:txBody>
      </p:sp>
      <p:sp>
        <p:nvSpPr>
          <p:cNvPr id="168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88CB96E-B975-4C99-B36A-4F76BBAAA1E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1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380520" y="4656960"/>
            <a:ext cx="301032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&amp;</a:t>
            </a:r>
            <a:r>
              <a:rPr b="1" lang="en-US" sz="24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Switching</a:t>
            </a:r>
            <a:endParaRPr/>
          </a:p>
        </p:txBody>
      </p:sp>
      <p:sp>
        <p:nvSpPr>
          <p:cNvPr id="173" name="CustomShape 10"/>
          <p:cNvSpPr/>
          <p:nvPr/>
        </p:nvSpPr>
        <p:spPr>
          <a:xfrm>
            <a:off x="5219280" y="4663440"/>
            <a:ext cx="301032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Instructor: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Nguyen Anh Minh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M.Sc CCNP TOGAF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09320" y="590760"/>
            <a:ext cx="2716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Shortest Path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409320" y="810360"/>
            <a:ext cx="4019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5420520" y="1635840"/>
            <a:ext cx="3179880" cy="27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/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Build the topology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table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based on the received  LSAs.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database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eventually  holds all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  about the topology of the  network.</a:t>
            </a:r>
            <a:endParaRPr/>
          </a:p>
          <a:p>
            <a:pPr marL="355680" indent="-342720">
              <a:lnSpc>
                <a:spcPts val="709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Execute the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SPF</a:t>
            </a:r>
            <a:endParaRPr/>
          </a:p>
          <a:p>
            <a:pPr marL="35568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Algorithm.</a:t>
            </a:r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131040" y="1611000"/>
            <a:ext cx="5210280" cy="4759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2EB3B62-E774-4CDF-B8FC-A73BF65662C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1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42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43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09320" y="590760"/>
            <a:ext cx="2716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Shortest Path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409320" y="810360"/>
            <a:ext cx="5371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 Operation</a:t>
            </a:r>
            <a:r>
              <a:rPr b="1" lang="en-US" sz="3200" spc="-14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46" name="CustomShape 3"/>
          <p:cNvSpPr/>
          <p:nvPr/>
        </p:nvSpPr>
        <p:spPr>
          <a:xfrm>
            <a:off x="5536800" y="3503160"/>
            <a:ext cx="2619720" cy="15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/>
          <a:p>
            <a:pPr marL="12600">
              <a:lnSpc>
                <a:spcPts val="914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SPF</a:t>
            </a:r>
            <a:r>
              <a:rPr lang="en-US" sz="24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tree,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paths are  inserted into the  routing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table.</a:t>
            </a:r>
            <a:endParaRPr/>
          </a:p>
        </p:txBody>
      </p:sp>
      <p:sp>
        <p:nvSpPr>
          <p:cNvPr id="247" name="CustomShape 4"/>
          <p:cNvSpPr/>
          <p:nvPr/>
        </p:nvSpPr>
        <p:spPr>
          <a:xfrm>
            <a:off x="831240" y="1641240"/>
            <a:ext cx="4256280" cy="4773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5A3C81F-7E86-44B5-B1DD-EE7BE8F21AA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1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087440" y="2829960"/>
            <a:ext cx="4685760" cy="3780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409320" y="590760"/>
            <a:ext cx="2716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Shortest Path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endParaRPr/>
          </a:p>
        </p:txBody>
      </p:sp>
      <p:sp>
        <p:nvSpPr>
          <p:cNvPr id="254" name="TextShape 3"/>
          <p:cNvSpPr txBox="1"/>
          <p:nvPr/>
        </p:nvSpPr>
        <p:spPr>
          <a:xfrm>
            <a:off x="409320" y="810360"/>
            <a:ext cx="6161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Single-area and Multiarea</a:t>
            </a:r>
            <a:r>
              <a:rPr b="1" lang="en-US" sz="3200" spc="-16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endParaRPr/>
          </a:p>
        </p:txBody>
      </p:sp>
      <p:sp>
        <p:nvSpPr>
          <p:cNvPr id="255" name="CustomShape 4"/>
          <p:cNvSpPr/>
          <p:nvPr/>
        </p:nvSpPr>
        <p:spPr>
          <a:xfrm>
            <a:off x="297000" y="1545480"/>
            <a:ext cx="4733280" cy="344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CA9C4DE-408E-4C1C-8372-9C6C9EF00E3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7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8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9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09320" y="590760"/>
            <a:ext cx="2716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Shortest Path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409320" y="810360"/>
            <a:ext cx="7516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Single-area and Multiarea OSPF</a:t>
            </a:r>
            <a:r>
              <a:rPr b="1" lang="en-US" sz="3200" spc="-16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1082160" y="1680840"/>
            <a:ext cx="6334920" cy="4813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F9D1475-4581-40CB-8A1A-0F70A4CDD34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6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6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66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09320" y="590760"/>
            <a:ext cx="1801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Messages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409320" y="810360"/>
            <a:ext cx="60703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Encapsulating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32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Messages</a:t>
            </a: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1643400" y="1629000"/>
            <a:ext cx="5419440" cy="4969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BDE1EBD-FE4E-4E10-A04F-D81FE964D73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1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72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73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09320" y="590760"/>
            <a:ext cx="1801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Messages</a:t>
            </a: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409320" y="810360"/>
            <a:ext cx="4560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OSPF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Packets</a:t>
            </a:r>
            <a:endParaRPr/>
          </a:p>
        </p:txBody>
      </p:sp>
      <p:sp>
        <p:nvSpPr>
          <p:cNvPr id="276" name="CustomShape 3"/>
          <p:cNvSpPr/>
          <p:nvPr/>
        </p:nvSpPr>
        <p:spPr>
          <a:xfrm>
            <a:off x="565560" y="1873080"/>
            <a:ext cx="7881840" cy="3846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627C04E-A49E-47FE-B9C3-AF657661694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8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79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0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09320" y="590760"/>
            <a:ext cx="1801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Messages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BFA199F-CF71-44D9-8C73-D8CB2928BB9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4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5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86" name="TextShape 6"/>
          <p:cNvSpPr txBox="1"/>
          <p:nvPr/>
        </p:nvSpPr>
        <p:spPr>
          <a:xfrm>
            <a:off x="409320" y="810360"/>
            <a:ext cx="24386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r>
              <a:rPr b="1" lang="en-US" sz="32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</a:t>
            </a:r>
            <a:endParaRPr/>
          </a:p>
        </p:txBody>
      </p:sp>
      <p:sp>
        <p:nvSpPr>
          <p:cNvPr id="287" name="CustomShape 7"/>
          <p:cNvSpPr/>
          <p:nvPr/>
        </p:nvSpPr>
        <p:spPr>
          <a:xfrm>
            <a:off x="1145880" y="1669680"/>
            <a:ext cx="6149520" cy="38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lang="en-US" sz="24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Type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packet =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r>
              <a:rPr lang="en-US" sz="24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packet:</a:t>
            </a:r>
            <a:endParaRPr/>
          </a:p>
          <a:p>
            <a:pPr marL="12600">
              <a:lnSpc>
                <a:spcPct val="100000"/>
              </a:lnSpc>
            </a:pPr>
            <a:endParaRPr/>
          </a:p>
          <a:p>
            <a:pPr marL="354960" indent="-342000">
              <a:lnSpc>
                <a:spcPts val="914"/>
              </a:lnSpc>
              <a:buClr>
                <a:srgbClr val="678dc5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Discover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neighbors and establish  neighbor</a:t>
            </a:r>
            <a:r>
              <a:rPr lang="en-US" sz="2400" spc="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adjacencies.</a:t>
            </a:r>
            <a:endParaRPr/>
          </a:p>
          <a:p>
            <a:pPr marL="354960" indent="-342000">
              <a:lnSpc>
                <a:spcPts val="852"/>
              </a:lnSpc>
              <a:buClr>
                <a:srgbClr val="678dc5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Advertise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parameters on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which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two routers</a:t>
            </a:r>
            <a:endParaRPr/>
          </a:p>
          <a:p>
            <a:pPr marL="354960">
              <a:lnSpc>
                <a:spcPts val="915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must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agree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become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neighbors.</a:t>
            </a:r>
            <a:endParaRPr/>
          </a:p>
          <a:p>
            <a:pPr marL="354960" indent="-342000">
              <a:lnSpc>
                <a:spcPct val="90000"/>
              </a:lnSpc>
              <a:buClr>
                <a:srgbClr val="678dc5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Elect the Designated Router (DR) and  Backup Designated Router (BDR) on  multiaccess networks like Ethernet and  Frame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Relay.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09320" y="590760"/>
            <a:ext cx="1801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Messages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409320" y="810360"/>
            <a:ext cx="3792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90" name="CustomShape 3"/>
          <p:cNvSpPr/>
          <p:nvPr/>
        </p:nvSpPr>
        <p:spPr>
          <a:xfrm>
            <a:off x="1187280" y="1412640"/>
            <a:ext cx="6003720" cy="5094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91C3931-EE25-428A-A94D-48B0873821C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92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93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94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09320" y="590760"/>
            <a:ext cx="1801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Messages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C5EA3D1-F9A7-4A84-9E5C-02E6B92A841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98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99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00" name="TextShape 6"/>
          <p:cNvSpPr txBox="1"/>
          <p:nvPr/>
        </p:nvSpPr>
        <p:spPr>
          <a:xfrm>
            <a:off x="409320" y="810360"/>
            <a:ext cx="4222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</a:t>
            </a:r>
            <a:r>
              <a:rPr b="1" lang="en-US" sz="32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Intervals</a:t>
            </a:r>
            <a:endParaRPr/>
          </a:p>
        </p:txBody>
      </p:sp>
      <p:sp>
        <p:nvSpPr>
          <p:cNvPr id="301" name="CustomShape 7"/>
          <p:cNvSpPr/>
          <p:nvPr/>
        </p:nvSpPr>
        <p:spPr>
          <a:xfrm>
            <a:off x="558000" y="1811520"/>
            <a:ext cx="779364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965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Hello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packets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are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transmitted: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224.0.0.5 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FF02::5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(all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routers)</a:t>
            </a:r>
            <a:endParaRPr/>
          </a:p>
          <a:p>
            <a:pPr marL="355680" indent="-342720">
              <a:lnSpc>
                <a:spcPts val="852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Every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seconds (default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multiaccess and</a:t>
            </a:r>
            <a:r>
              <a:rPr lang="en-US" sz="2400" spc="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point-to-</a:t>
            </a:r>
            <a:endParaRPr/>
          </a:p>
          <a:p>
            <a:pPr marL="355680">
              <a:lnSpc>
                <a:spcPts val="915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en-US" sz="24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networks)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Every 30 seconds (default on non-broadcast  multiaccess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[NBMA]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networks)</a:t>
            </a:r>
            <a:endParaRPr/>
          </a:p>
          <a:p>
            <a:pPr marL="355680" indent="-342720">
              <a:lnSpc>
                <a:spcPts val="852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Dead interval 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period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waits</a:t>
            </a:r>
            <a:r>
              <a:rPr lang="en-US" sz="2400" spc="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/>
          </a:p>
          <a:p>
            <a:pPr marL="355680">
              <a:lnSpc>
                <a:spcPts val="914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receive a Hello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packet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before declaring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neighbor  down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 floods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LSDB with information about down  neighbors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out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all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enabled</a:t>
            </a:r>
            <a:r>
              <a:rPr lang="en-US" sz="2400" spc="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interfaces</a:t>
            </a:r>
            <a:endParaRPr/>
          </a:p>
          <a:p>
            <a:pPr marL="355680" indent="-342720">
              <a:lnSpc>
                <a:spcPts val="901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Cisco’s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default 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4 times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r>
              <a:rPr lang="en-US" sz="2400" spc="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interval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09320" y="590760"/>
            <a:ext cx="1801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Messages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409320" y="810360"/>
            <a:ext cx="3702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r>
              <a:rPr b="1" lang="en-US" sz="3200" spc="-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Updates</a:t>
            </a: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1271880" y="1604880"/>
            <a:ext cx="6115320" cy="5071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132ED41-4CE7-4433-90AC-2A6A66A0BFD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06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07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08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44160" y="778680"/>
            <a:ext cx="1897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AB3A135-F0B3-40EB-B8E2-3621B586BCA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8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817200" y="1638000"/>
            <a:ext cx="4977360" cy="16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7120" bIns="0"/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Characteristics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OSPF</a:t>
            </a:r>
            <a:endParaRPr/>
          </a:p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Configuring Single-area</a:t>
            </a:r>
            <a:r>
              <a:rPr lang="en-US" sz="2400" spc="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OSPFv2</a:t>
            </a:r>
            <a:endParaRPr/>
          </a:p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Single-area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09320" y="590760"/>
            <a:ext cx="1789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409320" y="810360"/>
            <a:ext cx="4831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 Operational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States</a:t>
            </a:r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4545720" y="1731240"/>
            <a:ext cx="3459240" cy="4596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"/>
          <p:cNvSpPr/>
          <p:nvPr/>
        </p:nvSpPr>
        <p:spPr>
          <a:xfrm>
            <a:off x="514440" y="1720800"/>
            <a:ext cx="3368880" cy="54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/>
          <a:p>
            <a:pPr marL="12600">
              <a:lnSpc>
                <a:spcPts val="914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When an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r>
              <a:rPr lang="en-US" sz="24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is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initially connected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a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network,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attempts</a:t>
            </a:r>
            <a:r>
              <a:rPr lang="en-US" sz="24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to: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lang="en-US" sz="24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adjacencies  with neighbors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Exchange</a:t>
            </a:r>
            <a:r>
              <a:rPr lang="en-US" sz="24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 information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Calculate the</a:t>
            </a:r>
            <a:r>
              <a:rPr lang="en-US" sz="24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best  routes</a:t>
            </a:r>
            <a:endParaRPr/>
          </a:p>
          <a:p>
            <a:pPr marL="355680" indent="-342720">
              <a:lnSpc>
                <a:spcPts val="850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Reach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convergence</a:t>
            </a:r>
            <a:endParaRPr/>
          </a:p>
          <a:p>
            <a:pPr marL="355680" indent="-342720">
              <a:lnSpc>
                <a:spcPct val="90000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progresses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through several</a:t>
            </a:r>
            <a:r>
              <a:rPr lang="en-US" sz="24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states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while attempting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reach</a:t>
            </a:r>
            <a:r>
              <a:rPr lang="en-US" sz="24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convergence.</a:t>
            </a:r>
            <a:endParaRPr/>
          </a:p>
        </p:txBody>
      </p:sp>
      <p:sp>
        <p:nvSpPr>
          <p:cNvPr id="313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1D96C0A-C4C2-4385-B481-1891F28FAC7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14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15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16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264200" y="3977640"/>
            <a:ext cx="4604040" cy="2340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"/>
          <p:cNvSpPr/>
          <p:nvPr/>
        </p:nvSpPr>
        <p:spPr>
          <a:xfrm>
            <a:off x="409320" y="590760"/>
            <a:ext cx="1789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319" name="TextShape 3"/>
          <p:cNvSpPr txBox="1"/>
          <p:nvPr/>
        </p:nvSpPr>
        <p:spPr>
          <a:xfrm>
            <a:off x="409320" y="810360"/>
            <a:ext cx="6206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Establish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Neighbor</a:t>
            </a:r>
            <a:r>
              <a:rPr b="1" lang="en-US" sz="32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Adjacencies</a:t>
            </a:r>
            <a:endParaRPr/>
          </a:p>
        </p:txBody>
      </p:sp>
      <p:sp>
        <p:nvSpPr>
          <p:cNvPr id="320" name="CustomShape 4"/>
          <p:cNvSpPr/>
          <p:nvPr/>
        </p:nvSpPr>
        <p:spPr>
          <a:xfrm>
            <a:off x="173880" y="1857600"/>
            <a:ext cx="4403880" cy="3079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E2F2CF0-5B66-49D2-828E-32C7C0756D3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22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3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24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09320" y="590760"/>
            <a:ext cx="7558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ts val="686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Establish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Neighbor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Adjacencies</a:t>
            </a:r>
            <a:r>
              <a:rPr b="1" lang="en-US" sz="32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503280" y="1729800"/>
            <a:ext cx="4469040" cy="2404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"/>
          <p:cNvSpPr/>
          <p:nvPr/>
        </p:nvSpPr>
        <p:spPr>
          <a:xfrm>
            <a:off x="3415320" y="3730680"/>
            <a:ext cx="5068440" cy="243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4"/>
          <p:cNvSpPr/>
          <p:nvPr/>
        </p:nvSpPr>
        <p:spPr>
          <a:xfrm>
            <a:off x="1178280" y="6175800"/>
            <a:ext cx="70988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1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DR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1" lang="en-US" sz="1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BDR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election </a:t>
            </a:r>
            <a:r>
              <a:rPr b="1" lang="en-US" sz="1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only occurs on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multi-access networks such as Ethernet</a:t>
            </a:r>
            <a:r>
              <a:rPr b="1" lang="en-US" sz="14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LANs.</a:t>
            </a:r>
            <a:endParaRPr/>
          </a:p>
        </p:txBody>
      </p:sp>
      <p:sp>
        <p:nvSpPr>
          <p:cNvPr id="329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39FB800-DD12-4861-8995-542EBACA25A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30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31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2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09320" y="590760"/>
            <a:ext cx="1789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334" name="TextShape 2"/>
          <p:cNvSpPr txBox="1"/>
          <p:nvPr/>
        </p:nvSpPr>
        <p:spPr>
          <a:xfrm>
            <a:off x="409320" y="810360"/>
            <a:ext cx="3658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 DR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BDR</a:t>
            </a:r>
            <a:endParaRPr/>
          </a:p>
        </p:txBody>
      </p:sp>
      <p:sp>
        <p:nvSpPr>
          <p:cNvPr id="335" name="CustomShape 3"/>
          <p:cNvSpPr/>
          <p:nvPr/>
        </p:nvSpPr>
        <p:spPr>
          <a:xfrm>
            <a:off x="2147400" y="1465920"/>
            <a:ext cx="4548600" cy="4991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A0D6A07-5499-4DFE-A455-775F18D942C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37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3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9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09320" y="590760"/>
            <a:ext cx="1789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341" name="TextShape 2"/>
          <p:cNvSpPr txBox="1"/>
          <p:nvPr/>
        </p:nvSpPr>
        <p:spPr>
          <a:xfrm>
            <a:off x="409320" y="810360"/>
            <a:ext cx="59598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Synchronizing OSPF</a:t>
            </a:r>
            <a:r>
              <a:rPr b="1" lang="en-US" sz="3200" spc="-14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</a:t>
            </a:r>
            <a:endParaRPr/>
          </a:p>
        </p:txBody>
      </p:sp>
      <p:sp>
        <p:nvSpPr>
          <p:cNvPr id="342" name="CustomShape 3"/>
          <p:cNvSpPr/>
          <p:nvPr/>
        </p:nvSpPr>
        <p:spPr>
          <a:xfrm>
            <a:off x="1239120" y="1795320"/>
            <a:ext cx="6627600" cy="2792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A7B0C20-0796-47D9-8B3B-7323184BACF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4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46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09320" y="590760"/>
            <a:ext cx="1789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09320" y="810360"/>
            <a:ext cx="73123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Synchronizing OSPF Database</a:t>
            </a:r>
            <a:r>
              <a:rPr b="1" lang="en-US" sz="3200" spc="-16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349" name="CustomShape 3"/>
          <p:cNvSpPr/>
          <p:nvPr/>
        </p:nvSpPr>
        <p:spPr>
          <a:xfrm>
            <a:off x="1915560" y="1885320"/>
            <a:ext cx="5103720" cy="4582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80E44DA-A7DD-47BE-9213-279BFB3162C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52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53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09320" y="590760"/>
            <a:ext cx="17395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409320" y="810360"/>
            <a:ext cx="4788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 Network</a:t>
            </a:r>
            <a:r>
              <a:rPr b="1" lang="en-US" sz="3200" spc="-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Topology</a:t>
            </a:r>
            <a:endParaRPr/>
          </a:p>
        </p:txBody>
      </p:sp>
      <p:sp>
        <p:nvSpPr>
          <p:cNvPr id="356" name="CustomShape 3"/>
          <p:cNvSpPr/>
          <p:nvPr/>
        </p:nvSpPr>
        <p:spPr>
          <a:xfrm>
            <a:off x="926640" y="1530000"/>
            <a:ext cx="7028280" cy="5052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9037AB2-5802-45E0-9BF2-F274E14DF47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58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59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60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09320" y="590760"/>
            <a:ext cx="17395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endParaRPr/>
          </a:p>
        </p:txBody>
      </p:sp>
      <p:sp>
        <p:nvSpPr>
          <p:cNvPr id="362" name="TextShape 2"/>
          <p:cNvSpPr txBox="1"/>
          <p:nvPr/>
        </p:nvSpPr>
        <p:spPr>
          <a:xfrm>
            <a:off x="409320" y="810360"/>
            <a:ext cx="20786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IDs</a:t>
            </a:r>
            <a:endParaRPr/>
          </a:p>
        </p:txBody>
      </p:sp>
      <p:sp>
        <p:nvSpPr>
          <p:cNvPr id="363" name="CustomShape 3"/>
          <p:cNvSpPr/>
          <p:nvPr/>
        </p:nvSpPr>
        <p:spPr>
          <a:xfrm>
            <a:off x="233280" y="4793040"/>
            <a:ext cx="4208760" cy="1702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4"/>
          <p:cNvSpPr/>
          <p:nvPr/>
        </p:nvSpPr>
        <p:spPr>
          <a:xfrm>
            <a:off x="3663720" y="957240"/>
            <a:ext cx="5335200" cy="4166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5"/>
          <p:cNvSpPr/>
          <p:nvPr/>
        </p:nvSpPr>
        <p:spPr>
          <a:xfrm>
            <a:off x="199800" y="1523880"/>
            <a:ext cx="4242600" cy="1572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6"/>
          <p:cNvSpPr/>
          <p:nvPr/>
        </p:nvSpPr>
        <p:spPr>
          <a:xfrm>
            <a:off x="175320" y="3174480"/>
            <a:ext cx="4266720" cy="1000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TextShape 7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B1D1871-7665-44DA-BDB4-F06AF292D37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68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69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70" name="TextShape 10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73040" y="590760"/>
            <a:ext cx="3335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Single-area</a:t>
            </a:r>
            <a:r>
              <a:rPr b="1" lang="en-US" sz="18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OSPFv2</a:t>
            </a:r>
            <a:endParaRPr/>
          </a:p>
        </p:txBody>
      </p:sp>
      <p:sp>
        <p:nvSpPr>
          <p:cNvPr id="372" name="TextShape 2"/>
          <p:cNvSpPr txBox="1"/>
          <p:nvPr/>
        </p:nvSpPr>
        <p:spPr>
          <a:xfrm>
            <a:off x="409320" y="810360"/>
            <a:ext cx="4515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network</a:t>
            </a:r>
            <a:r>
              <a:rPr b="1" lang="en-US" sz="3200" spc="-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</a:t>
            </a:r>
            <a:endParaRPr/>
          </a:p>
        </p:txBody>
      </p:sp>
      <p:sp>
        <p:nvSpPr>
          <p:cNvPr id="373" name="CustomShape 3"/>
          <p:cNvSpPr/>
          <p:nvPr/>
        </p:nvSpPr>
        <p:spPr>
          <a:xfrm>
            <a:off x="1730520" y="1683000"/>
            <a:ext cx="6158160" cy="2229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"/>
          <p:cNvSpPr/>
          <p:nvPr/>
        </p:nvSpPr>
        <p:spPr>
          <a:xfrm>
            <a:off x="1717560" y="4223160"/>
            <a:ext cx="6133680" cy="2257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F81F021-26F0-4658-A50F-135508116B0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77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78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725400" y="1657440"/>
            <a:ext cx="7636320" cy="36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 algn="just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By default, OSPF messages are forwarded out all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OSPF-enabled  interfaces. However, these messages really only need to be sent  out interfaces connecting to other OSPF-enabled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routers.</a:t>
            </a:r>
            <a:endParaRPr/>
          </a:p>
          <a:p>
            <a:pPr marL="248760" indent="-235800" algn="just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Sending out unneeded messages on 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LAN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affects the network</a:t>
            </a:r>
            <a:r>
              <a:rPr lang="en-US" sz="2000" spc="-19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 three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ways:</a:t>
            </a:r>
            <a:endParaRPr/>
          </a:p>
          <a:p>
            <a:pPr lvl="1" marL="693360" indent="-34272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Inefficient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endParaRPr/>
          </a:p>
          <a:p>
            <a:pPr lvl="1" marL="693360" indent="-34272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Inefficient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  <a:endParaRPr/>
          </a:p>
          <a:p>
            <a:pPr lvl="1" marL="693360" indent="-34272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Increased Security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Risk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Passive Interface feature helps limiting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scope of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 updates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advertisements.</a:t>
            </a:r>
            <a:endParaRPr/>
          </a:p>
        </p:txBody>
      </p:sp>
      <p:sp>
        <p:nvSpPr>
          <p:cNvPr id="380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C40C130-E2B1-4C9E-8DB7-DC42BCC993A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1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82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83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84" name="CustomShape 6"/>
          <p:cNvSpPr/>
          <p:nvPr/>
        </p:nvSpPr>
        <p:spPr>
          <a:xfrm>
            <a:off x="725400" y="660600"/>
            <a:ext cx="3373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Single-Area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OSPFv2</a:t>
            </a:r>
            <a:endParaRPr/>
          </a:p>
        </p:txBody>
      </p:sp>
      <p:sp>
        <p:nvSpPr>
          <p:cNvPr id="385" name="TextShape 7"/>
          <p:cNvSpPr txBox="1"/>
          <p:nvPr/>
        </p:nvSpPr>
        <p:spPr>
          <a:xfrm>
            <a:off x="725400" y="879840"/>
            <a:ext cx="3344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Passive</a:t>
            </a:r>
            <a:r>
              <a:rPr b="1" lang="en-US" sz="3200" spc="-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96600" y="719640"/>
            <a:ext cx="420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8: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619920" y="1919880"/>
            <a:ext cx="7972920" cy="3640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Shape 3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C8EDDCF-3C27-4C2C-BEFA-04B6CEB1AE3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4" name="TextShape 5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85" name="TextShape 6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73040" y="590760"/>
            <a:ext cx="3335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Single-area</a:t>
            </a:r>
            <a:r>
              <a:rPr b="1" lang="en-US" sz="18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OSPFv2</a:t>
            </a:r>
            <a:endParaRPr/>
          </a:p>
        </p:txBody>
      </p:sp>
      <p:sp>
        <p:nvSpPr>
          <p:cNvPr id="387" name="TextShape 2"/>
          <p:cNvSpPr txBox="1"/>
          <p:nvPr/>
        </p:nvSpPr>
        <p:spPr>
          <a:xfrm>
            <a:off x="409320" y="810360"/>
            <a:ext cx="5980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Passive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Interfaces</a:t>
            </a:r>
            <a:endParaRPr/>
          </a:p>
        </p:txBody>
      </p:sp>
      <p:sp>
        <p:nvSpPr>
          <p:cNvPr id="388" name="CustomShape 3"/>
          <p:cNvSpPr/>
          <p:nvPr/>
        </p:nvSpPr>
        <p:spPr>
          <a:xfrm>
            <a:off x="1554840" y="1725120"/>
            <a:ext cx="6337800" cy="1999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4"/>
          <p:cNvSpPr/>
          <p:nvPr/>
        </p:nvSpPr>
        <p:spPr>
          <a:xfrm>
            <a:off x="1798920" y="3994560"/>
            <a:ext cx="6057000" cy="17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/>
          <a:p>
            <a:pPr marL="12600">
              <a:lnSpc>
                <a:spcPct val="9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passive-interface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  configuration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mode command 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prevent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transmission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messages through a  router interface, but still allow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 advertised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other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routers.</a:t>
            </a:r>
            <a:endParaRPr/>
          </a:p>
        </p:txBody>
      </p:sp>
      <p:sp>
        <p:nvSpPr>
          <p:cNvPr id="390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33203DD-1F7F-4A8B-BE35-6813F697F48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1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92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93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73040" y="590760"/>
            <a:ext cx="1218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</a:t>
            </a:r>
            <a:endParaRPr/>
          </a:p>
        </p:txBody>
      </p:sp>
      <p:sp>
        <p:nvSpPr>
          <p:cNvPr id="395" name="TextShape 2"/>
          <p:cNvSpPr txBox="1"/>
          <p:nvPr/>
        </p:nvSpPr>
        <p:spPr>
          <a:xfrm>
            <a:off x="409320" y="810360"/>
            <a:ext cx="3807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 Metric =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</a:t>
            </a:r>
            <a:endParaRPr/>
          </a:p>
        </p:txBody>
      </p:sp>
      <p:sp>
        <p:nvSpPr>
          <p:cNvPr id="396" name="CustomShape 3"/>
          <p:cNvSpPr/>
          <p:nvPr/>
        </p:nvSpPr>
        <p:spPr>
          <a:xfrm>
            <a:off x="1939320" y="2322720"/>
            <a:ext cx="5003640" cy="4350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4"/>
          <p:cNvSpPr/>
          <p:nvPr/>
        </p:nvSpPr>
        <p:spPr>
          <a:xfrm>
            <a:off x="528480" y="1394640"/>
            <a:ext cx="588600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804"/>
              </a:lnSpc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Cost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i="1" lang="en-US" sz="20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reference bandwidth</a:t>
            </a:r>
            <a:r>
              <a:rPr i="1" lang="en-US" sz="2000" spc="-1" strike="noStrike"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000000"/>
                  </a:solidFill>
                </a:uFill>
                <a:latin typeface="Arial"/>
              </a:rPr>
              <a:t>/ </a:t>
            </a:r>
            <a:r>
              <a:rPr i="1" lang="en-US" sz="20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interface</a:t>
            </a:r>
            <a:r>
              <a:rPr i="1" lang="en-US" sz="2000" spc="-174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i="1" lang="en-US" sz="20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bandwidth</a:t>
            </a:r>
            <a:endParaRPr/>
          </a:p>
          <a:p>
            <a:pPr marL="1260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000000"/>
                  </a:solidFill>
                </a:uFill>
                <a:latin typeface="Arial"/>
              </a:rPr>
              <a:t>(default reference bandwidth is</a:t>
            </a:r>
            <a:r>
              <a:rPr lang="en-US" sz="2000" spc="-97" strike="noStrike"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000000"/>
                  </a:solidFill>
                </a:uFill>
                <a:latin typeface="Arial"/>
              </a:rPr>
              <a:t>10^8)</a:t>
            </a:r>
            <a:endParaRPr/>
          </a:p>
          <a:p>
            <a:pPr marL="12600">
              <a:lnSpc>
                <a:spcPts val="804"/>
              </a:lnSpc>
            </a:pPr>
            <a:r>
              <a:rPr lang="en-US" sz="2000" spc="4" strike="noStrike">
                <a:uFill>
                  <a:solidFill>
                    <a:srgbClr val="000000"/>
                  </a:solidFill>
                </a:uFill>
                <a:latin typeface="Arial"/>
              </a:rPr>
              <a:t>Cost </a:t>
            </a:r>
            <a:r>
              <a:rPr lang="en-US" sz="2000" spc="-1" strike="noStrike">
                <a:uFill>
                  <a:solidFill>
                    <a:srgbClr val="000000"/>
                  </a:solidFill>
                </a:uFill>
                <a:latin typeface="Arial"/>
              </a:rPr>
              <a:t>= </a:t>
            </a:r>
            <a:r>
              <a:rPr lang="en-US" sz="20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100,000,000 bps</a:t>
            </a:r>
            <a:r>
              <a:rPr lang="en-US" sz="2000" spc="-1" strike="noStrike">
                <a:uFill>
                  <a:solidFill>
                    <a:srgbClr val="000000"/>
                  </a:solidFill>
                </a:uFill>
                <a:latin typeface="Arial"/>
              </a:rPr>
              <a:t> / </a:t>
            </a:r>
            <a:r>
              <a:rPr i="1" lang="en-US" sz="20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interface bandwidth in</a:t>
            </a:r>
            <a:r>
              <a:rPr i="1" lang="en-US" sz="2000" spc="-194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i="1" lang="en-US" sz="20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bps</a:t>
            </a:r>
            <a:endParaRPr/>
          </a:p>
        </p:txBody>
      </p:sp>
      <p:sp>
        <p:nvSpPr>
          <p:cNvPr id="398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2596B16-445E-4925-89C0-B391A580AA8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0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1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73040" y="590760"/>
            <a:ext cx="1218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</a:t>
            </a:r>
            <a:endParaRPr/>
          </a:p>
        </p:txBody>
      </p:sp>
      <p:sp>
        <p:nvSpPr>
          <p:cNvPr id="403" name="TextShape 2"/>
          <p:cNvSpPr txBox="1"/>
          <p:nvPr/>
        </p:nvSpPr>
        <p:spPr>
          <a:xfrm>
            <a:off x="409320" y="810360"/>
            <a:ext cx="5013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Accumulates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Costs</a:t>
            </a:r>
            <a:endParaRPr/>
          </a:p>
        </p:txBody>
      </p:sp>
      <p:sp>
        <p:nvSpPr>
          <p:cNvPr id="404" name="CustomShape 3"/>
          <p:cNvSpPr/>
          <p:nvPr/>
        </p:nvSpPr>
        <p:spPr>
          <a:xfrm>
            <a:off x="528480" y="1568520"/>
            <a:ext cx="796068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Cost of an OSPF route is the accumulated value from one router to</a:t>
            </a:r>
            <a:r>
              <a:rPr lang="en-US" sz="2000" spc="-2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endParaRPr/>
          </a:p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destination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</p:txBody>
      </p:sp>
      <p:sp>
        <p:nvSpPr>
          <p:cNvPr id="405" name="CustomShape 4"/>
          <p:cNvSpPr/>
          <p:nvPr/>
        </p:nvSpPr>
        <p:spPr>
          <a:xfrm>
            <a:off x="862920" y="2556000"/>
            <a:ext cx="7466400" cy="3530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D39FDB0-EC8A-4804-91AC-C81CF7C78D8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7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08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9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73040" y="590760"/>
            <a:ext cx="1218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</a:t>
            </a:r>
            <a:endParaRPr/>
          </a:p>
        </p:txBody>
      </p:sp>
      <p:sp>
        <p:nvSpPr>
          <p:cNvPr id="411" name="TextShape 2"/>
          <p:cNvSpPr txBox="1"/>
          <p:nvPr/>
        </p:nvSpPr>
        <p:spPr>
          <a:xfrm>
            <a:off x="409320" y="810360"/>
            <a:ext cx="6882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Adjusting the Reference</a:t>
            </a:r>
            <a:r>
              <a:rPr b="1" lang="en-US" sz="3200" spc="-15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528480" y="1568520"/>
            <a:ext cx="7863480" cy="15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355680" indent="-342720">
              <a:lnSpc>
                <a:spcPts val="80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 the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- auto-cost</a:t>
            </a:r>
            <a:r>
              <a:rPr b="1"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reference-bandwidth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Must be configured on every router in the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domain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Notice that the value is expressed in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Mb/s:</a:t>
            </a:r>
            <a:endParaRPr/>
          </a:p>
          <a:p>
            <a:pPr lvl="1" marL="8128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Gigabit Ethernet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auto-cost reference-bandwidth</a:t>
            </a:r>
            <a:r>
              <a:rPr b="1"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1000</a:t>
            </a:r>
            <a:endParaRPr/>
          </a:p>
          <a:p>
            <a:pPr lvl="1" marL="812880" indent="-342720">
              <a:lnSpc>
                <a:spcPts val="804"/>
              </a:lnSpc>
              <a:buClr>
                <a:srgbClr val="6891b9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 Gigabit Ethernet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auto-cost reference-bandwidth</a:t>
            </a:r>
            <a:r>
              <a:rPr b="1"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10000</a:t>
            </a:r>
            <a:endParaRPr/>
          </a:p>
        </p:txBody>
      </p:sp>
      <p:sp>
        <p:nvSpPr>
          <p:cNvPr id="413" name="CustomShape 4"/>
          <p:cNvSpPr/>
          <p:nvPr/>
        </p:nvSpPr>
        <p:spPr>
          <a:xfrm>
            <a:off x="506880" y="3296520"/>
            <a:ext cx="4581720" cy="3370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>
            <a:off x="4129920" y="4389120"/>
            <a:ext cx="4628160" cy="21715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TextShape 6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81D1679-9377-470C-9E6E-049FD052519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6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17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8" name="TextShape 9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473040" y="590760"/>
            <a:ext cx="1218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</a:t>
            </a:r>
            <a:endParaRPr/>
          </a:p>
        </p:txBody>
      </p:sp>
      <p:sp>
        <p:nvSpPr>
          <p:cNvPr id="420" name="TextShape 2"/>
          <p:cNvSpPr txBox="1"/>
          <p:nvPr/>
        </p:nvSpPr>
        <p:spPr>
          <a:xfrm>
            <a:off x="409320" y="810360"/>
            <a:ext cx="56214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 Interface</a:t>
            </a:r>
            <a:r>
              <a:rPr b="1" lang="en-US" sz="32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Bandwidths</a:t>
            </a:r>
            <a:endParaRPr/>
          </a:p>
        </p:txBody>
      </p:sp>
      <p:sp>
        <p:nvSpPr>
          <p:cNvPr id="421" name="CustomShape 3"/>
          <p:cNvSpPr/>
          <p:nvPr/>
        </p:nvSpPr>
        <p:spPr>
          <a:xfrm>
            <a:off x="528480" y="1568520"/>
            <a:ext cx="824256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 Cisco routers, the default bandwidth on most serial interfaces is set</a:t>
            </a:r>
            <a:r>
              <a:rPr lang="en-US" sz="2000" spc="-2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/>
          </a:p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1.544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Mb/s.</a:t>
            </a:r>
            <a:endParaRPr/>
          </a:p>
        </p:txBody>
      </p:sp>
      <p:sp>
        <p:nvSpPr>
          <p:cNvPr id="422" name="CustomShape 4"/>
          <p:cNvSpPr/>
          <p:nvPr/>
        </p:nvSpPr>
        <p:spPr>
          <a:xfrm>
            <a:off x="1554120" y="2666880"/>
            <a:ext cx="6050160" cy="2877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722584D-94B8-48A0-AF1D-FC914DC63E1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4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25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26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473040" y="590760"/>
            <a:ext cx="1218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</a:t>
            </a:r>
            <a:endParaRPr/>
          </a:p>
        </p:txBody>
      </p:sp>
      <p:sp>
        <p:nvSpPr>
          <p:cNvPr id="428" name="TextShape 2"/>
          <p:cNvSpPr txBox="1"/>
          <p:nvPr/>
        </p:nvSpPr>
        <p:spPr>
          <a:xfrm>
            <a:off x="409320" y="810360"/>
            <a:ext cx="6837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Adjusting the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Bandwidths</a:t>
            </a:r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1589760" y="2002680"/>
            <a:ext cx="5644080" cy="3719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C22CE83-9801-4E9A-BFCE-D9F941717EC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31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32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3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473040" y="590760"/>
            <a:ext cx="1218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</a:t>
            </a:r>
            <a:endParaRPr/>
          </a:p>
        </p:txBody>
      </p:sp>
      <p:sp>
        <p:nvSpPr>
          <p:cNvPr id="435" name="CustomShape 2"/>
          <p:cNvSpPr/>
          <p:nvPr/>
        </p:nvSpPr>
        <p:spPr>
          <a:xfrm>
            <a:off x="409320" y="810360"/>
            <a:ext cx="62042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Manually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 the OSPF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</a:t>
            </a:r>
            <a:endParaRPr/>
          </a:p>
        </p:txBody>
      </p:sp>
      <p:sp>
        <p:nvSpPr>
          <p:cNvPr id="436" name="CustomShape 3"/>
          <p:cNvSpPr/>
          <p:nvPr/>
        </p:nvSpPr>
        <p:spPr>
          <a:xfrm>
            <a:off x="543240" y="1562760"/>
            <a:ext cx="799488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/>
          <a:p>
            <a:pPr marL="12600">
              <a:lnSpc>
                <a:spcPts val="762"/>
              </a:lnSpc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Both the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bandwidth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command and the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 cost</a:t>
            </a:r>
            <a:r>
              <a:rPr b="1"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 command achieve the same result, which is to provide an accurate  value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 by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determining the best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route.</a:t>
            </a:r>
            <a:endParaRPr/>
          </a:p>
        </p:txBody>
      </p:sp>
      <p:sp>
        <p:nvSpPr>
          <p:cNvPr id="437" name="CustomShape 4"/>
          <p:cNvSpPr/>
          <p:nvPr/>
        </p:nvSpPr>
        <p:spPr>
          <a:xfrm>
            <a:off x="1575000" y="3002040"/>
            <a:ext cx="6106680" cy="2723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83AA7AF-4899-4AB0-9726-619F9B355C8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3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4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41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473040" y="590760"/>
            <a:ext cx="1345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endParaRPr/>
          </a:p>
        </p:txBody>
      </p:sp>
      <p:sp>
        <p:nvSpPr>
          <p:cNvPr id="443" name="CustomShape 2"/>
          <p:cNvSpPr/>
          <p:nvPr/>
        </p:nvSpPr>
        <p:spPr>
          <a:xfrm>
            <a:off x="409320" y="810360"/>
            <a:ext cx="449748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OSPF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Neighbors</a:t>
            </a:r>
            <a:endParaRPr/>
          </a:p>
        </p:txBody>
      </p:sp>
      <p:sp>
        <p:nvSpPr>
          <p:cNvPr id="444" name="CustomShape 3"/>
          <p:cNvSpPr/>
          <p:nvPr/>
        </p:nvSpPr>
        <p:spPr>
          <a:xfrm>
            <a:off x="1356120" y="2698920"/>
            <a:ext cx="6020280" cy="1603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"/>
          <p:cNvSpPr/>
          <p:nvPr/>
        </p:nvSpPr>
        <p:spPr>
          <a:xfrm>
            <a:off x="1428840" y="1869840"/>
            <a:ext cx="573300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/>
          <a:p>
            <a:pPr marL="12600">
              <a:lnSpc>
                <a:spcPts val="762"/>
              </a:lnSpc>
            </a:pP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Verify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 the router has formed an adjacency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with  its neighboring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routers.</a:t>
            </a:r>
            <a:endParaRPr/>
          </a:p>
        </p:txBody>
      </p:sp>
      <p:sp>
        <p:nvSpPr>
          <p:cNvPr id="446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980F691-ACE2-47CD-AFF0-4E6EC72F71E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47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48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49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473040" y="590760"/>
            <a:ext cx="1345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09320" y="810360"/>
            <a:ext cx="5848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OSPF Protocol</a:t>
            </a:r>
            <a:r>
              <a:rPr b="1" lang="en-US" sz="3200" spc="-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Settings</a:t>
            </a:r>
            <a:endParaRPr/>
          </a:p>
        </p:txBody>
      </p:sp>
      <p:sp>
        <p:nvSpPr>
          <p:cNvPr id="452" name="CustomShape 3"/>
          <p:cNvSpPr/>
          <p:nvPr/>
        </p:nvSpPr>
        <p:spPr>
          <a:xfrm>
            <a:off x="1676520" y="1497960"/>
            <a:ext cx="5294160" cy="4900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E082691-F307-43EE-B8F4-28B66538F64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5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5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6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725400" y="442800"/>
            <a:ext cx="1345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endParaRPr/>
          </a:p>
        </p:txBody>
      </p:sp>
      <p:sp>
        <p:nvSpPr>
          <p:cNvPr id="458" name="TextShape 2"/>
          <p:cNvSpPr txBox="1"/>
          <p:nvPr/>
        </p:nvSpPr>
        <p:spPr>
          <a:xfrm>
            <a:off x="725400" y="662400"/>
            <a:ext cx="6413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OSPF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</a:t>
            </a:r>
            <a:endParaRPr/>
          </a:p>
        </p:txBody>
      </p:sp>
      <p:sp>
        <p:nvSpPr>
          <p:cNvPr id="459" name="CustomShape 3"/>
          <p:cNvSpPr/>
          <p:nvPr/>
        </p:nvSpPr>
        <p:spPr>
          <a:xfrm>
            <a:off x="1809000" y="1188720"/>
            <a:ext cx="6019560" cy="5372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928DABD-E44A-4764-B7D2-BED2E38F410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61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62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63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590760"/>
            <a:ext cx="2716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Shortest Path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09320" y="810360"/>
            <a:ext cx="3588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Evolution of</a:t>
            </a:r>
            <a:r>
              <a:rPr b="1" lang="en-US" sz="3200" spc="-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2657880" y="1727640"/>
            <a:ext cx="36158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Interior Gateway</a:t>
            </a:r>
            <a:r>
              <a:rPr lang="en-US" sz="24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189" name="CustomShape 4"/>
          <p:cNvSpPr/>
          <p:nvPr/>
        </p:nvSpPr>
        <p:spPr>
          <a:xfrm>
            <a:off x="709560" y="2751120"/>
            <a:ext cx="7238160" cy="1564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2787480" y="3626280"/>
            <a:ext cx="1180800" cy="1584720"/>
          </a:xfrm>
          <a:custGeom>
            <a:avLst/>
            <a:gdLst/>
            <a:ahLst/>
            <a:rect l="l" t="t" r="r" b="b"/>
            <a:pathLst>
              <a:path w="1181100" h="1584960">
                <a:moveTo>
                  <a:pt x="14478" y="1480185"/>
                </a:moveTo>
                <a:lnTo>
                  <a:pt x="11430" y="1482725"/>
                </a:lnTo>
                <a:lnTo>
                  <a:pt x="0" y="1584706"/>
                </a:lnTo>
                <a:lnTo>
                  <a:pt x="14851" y="1578356"/>
                </a:lnTo>
                <a:lnTo>
                  <a:pt x="12573" y="1578356"/>
                </a:lnTo>
                <a:lnTo>
                  <a:pt x="2412" y="1570736"/>
                </a:lnTo>
                <a:lnTo>
                  <a:pt x="16456" y="1551852"/>
                </a:lnTo>
                <a:lnTo>
                  <a:pt x="24003" y="1484122"/>
                </a:lnTo>
                <a:lnTo>
                  <a:pt x="21462" y="1480947"/>
                </a:lnTo>
                <a:lnTo>
                  <a:pt x="14478" y="1480185"/>
                </a:lnTo>
                <a:close/>
                <a:moveTo>
                  <a:pt x="16456" y="1551852"/>
                </a:moveTo>
                <a:lnTo>
                  <a:pt x="2412" y="1570736"/>
                </a:lnTo>
                <a:lnTo>
                  <a:pt x="12573" y="1578356"/>
                </a:lnTo>
                <a:lnTo>
                  <a:pt x="14839" y="1575308"/>
                </a:lnTo>
                <a:lnTo>
                  <a:pt x="13843" y="1575308"/>
                </a:lnTo>
                <a:lnTo>
                  <a:pt x="4953" y="1568704"/>
                </a:lnTo>
                <a:lnTo>
                  <a:pt x="15059" y="1564386"/>
                </a:lnTo>
                <a:lnTo>
                  <a:pt x="16456" y="1551852"/>
                </a:lnTo>
                <a:close/>
                <a:moveTo>
                  <a:pt x="89408" y="1532763"/>
                </a:moveTo>
                <a:lnTo>
                  <a:pt x="86106" y="1534033"/>
                </a:lnTo>
                <a:lnTo>
                  <a:pt x="26642" y="1559437"/>
                </a:lnTo>
                <a:lnTo>
                  <a:pt x="12573" y="1578356"/>
                </a:lnTo>
                <a:lnTo>
                  <a:pt x="14851" y="1578356"/>
                </a:lnTo>
                <a:lnTo>
                  <a:pt x="91186" y="1545717"/>
                </a:lnTo>
                <a:lnTo>
                  <a:pt x="94361" y="1544447"/>
                </a:lnTo>
                <a:lnTo>
                  <a:pt x="95885" y="1540637"/>
                </a:lnTo>
                <a:lnTo>
                  <a:pt x="94487" y="1537462"/>
                </a:lnTo>
                <a:lnTo>
                  <a:pt x="93091" y="1534160"/>
                </a:lnTo>
                <a:lnTo>
                  <a:pt x="89408" y="1532763"/>
                </a:lnTo>
                <a:close/>
                <a:moveTo>
                  <a:pt x="15059" y="1564386"/>
                </a:moveTo>
                <a:lnTo>
                  <a:pt x="4953" y="1568704"/>
                </a:lnTo>
                <a:lnTo>
                  <a:pt x="13843" y="1575308"/>
                </a:lnTo>
                <a:lnTo>
                  <a:pt x="15059" y="1564386"/>
                </a:lnTo>
                <a:close/>
                <a:moveTo>
                  <a:pt x="26642" y="1559437"/>
                </a:moveTo>
                <a:lnTo>
                  <a:pt x="15059" y="1564386"/>
                </a:lnTo>
                <a:lnTo>
                  <a:pt x="13843" y="1575308"/>
                </a:lnTo>
                <a:lnTo>
                  <a:pt x="14839" y="1575308"/>
                </a:lnTo>
                <a:lnTo>
                  <a:pt x="26642" y="1559437"/>
                </a:lnTo>
                <a:close/>
                <a:moveTo>
                  <a:pt x="1170558" y="0"/>
                </a:moveTo>
                <a:lnTo>
                  <a:pt x="16456" y="1551852"/>
                </a:lnTo>
                <a:lnTo>
                  <a:pt x="15059" y="1564386"/>
                </a:lnTo>
                <a:lnTo>
                  <a:pt x="26642" y="1559437"/>
                </a:lnTo>
                <a:lnTo>
                  <a:pt x="1180719" y="7620"/>
                </a:lnTo>
                <a:lnTo>
                  <a:pt x="117055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2490480" y="5206680"/>
            <a:ext cx="5922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1988</a:t>
            </a:r>
            <a:endParaRPr/>
          </a:p>
        </p:txBody>
      </p:sp>
      <p:sp>
        <p:nvSpPr>
          <p:cNvPr id="192" name="CustomShape 7"/>
          <p:cNvSpPr/>
          <p:nvPr/>
        </p:nvSpPr>
        <p:spPr>
          <a:xfrm>
            <a:off x="4364640" y="4016160"/>
            <a:ext cx="1078560" cy="1194840"/>
          </a:xfrm>
          <a:custGeom>
            <a:avLst/>
            <a:gdLst/>
            <a:ahLst/>
            <a:rect l="l" t="t" r="r" b="b"/>
            <a:pathLst>
              <a:path w="1078864" h="1195070">
                <a:moveTo>
                  <a:pt x="984885" y="1151254"/>
                </a:moveTo>
                <a:lnTo>
                  <a:pt x="981328" y="1153032"/>
                </a:lnTo>
                <a:lnTo>
                  <a:pt x="980186" y="1156461"/>
                </a:lnTo>
                <a:lnTo>
                  <a:pt x="979169" y="1159763"/>
                </a:lnTo>
                <a:lnTo>
                  <a:pt x="980948" y="1163319"/>
                </a:lnTo>
                <a:lnTo>
                  <a:pt x="984376" y="1164462"/>
                </a:lnTo>
                <a:lnTo>
                  <a:pt x="1078738" y="1194561"/>
                </a:lnTo>
                <a:lnTo>
                  <a:pt x="1077654" y="1189354"/>
                </a:lnTo>
                <a:lnTo>
                  <a:pt x="1065656" y="1189354"/>
                </a:lnTo>
                <a:lnTo>
                  <a:pt x="1049958" y="1171959"/>
                </a:lnTo>
                <a:lnTo>
                  <a:pt x="988187" y="1152270"/>
                </a:lnTo>
                <a:lnTo>
                  <a:pt x="984885" y="1151254"/>
                </a:lnTo>
                <a:close/>
                <a:moveTo>
                  <a:pt x="1049958" y="1171959"/>
                </a:moveTo>
                <a:lnTo>
                  <a:pt x="1065656" y="1189354"/>
                </a:lnTo>
                <a:lnTo>
                  <a:pt x="1068883" y="1186433"/>
                </a:lnTo>
                <a:lnTo>
                  <a:pt x="1064132" y="1186433"/>
                </a:lnTo>
                <a:lnTo>
                  <a:pt x="1061905" y="1175767"/>
                </a:lnTo>
                <a:lnTo>
                  <a:pt x="1049958" y="1171959"/>
                </a:lnTo>
                <a:close/>
                <a:moveTo>
                  <a:pt x="1054353" y="1091818"/>
                </a:moveTo>
                <a:lnTo>
                  <a:pt x="1047495" y="1093342"/>
                </a:lnTo>
                <a:lnTo>
                  <a:pt x="1045337" y="1096644"/>
                </a:lnTo>
                <a:lnTo>
                  <a:pt x="1046099" y="1100073"/>
                </a:lnTo>
                <a:lnTo>
                  <a:pt x="1059326" y="1163417"/>
                </a:lnTo>
                <a:lnTo>
                  <a:pt x="1075054" y="1180845"/>
                </a:lnTo>
                <a:lnTo>
                  <a:pt x="1065656" y="1189354"/>
                </a:lnTo>
                <a:lnTo>
                  <a:pt x="1077654" y="1189354"/>
                </a:lnTo>
                <a:lnTo>
                  <a:pt x="1058544" y="1097533"/>
                </a:lnTo>
                <a:lnTo>
                  <a:pt x="1057782" y="1094104"/>
                </a:lnTo>
                <a:lnTo>
                  <a:pt x="1054353" y="1091818"/>
                </a:lnTo>
                <a:close/>
                <a:moveTo>
                  <a:pt x="1061905" y="1175767"/>
                </a:moveTo>
                <a:lnTo>
                  <a:pt x="1064132" y="1186433"/>
                </a:lnTo>
                <a:lnTo>
                  <a:pt x="1072261" y="1179067"/>
                </a:lnTo>
                <a:lnTo>
                  <a:pt x="1061905" y="1175767"/>
                </a:lnTo>
                <a:close/>
                <a:moveTo>
                  <a:pt x="1059326" y="1163417"/>
                </a:moveTo>
                <a:lnTo>
                  <a:pt x="1061905" y="1175767"/>
                </a:lnTo>
                <a:lnTo>
                  <a:pt x="1072261" y="1179067"/>
                </a:lnTo>
                <a:lnTo>
                  <a:pt x="1064132" y="1186433"/>
                </a:lnTo>
                <a:lnTo>
                  <a:pt x="1068883" y="1186433"/>
                </a:lnTo>
                <a:lnTo>
                  <a:pt x="1075054" y="1180845"/>
                </a:lnTo>
                <a:lnTo>
                  <a:pt x="1059326" y="1163417"/>
                </a:lnTo>
                <a:close/>
                <a:moveTo>
                  <a:pt x="9398" y="0"/>
                </a:moveTo>
                <a:lnTo>
                  <a:pt x="0" y="8508"/>
                </a:lnTo>
                <a:lnTo>
                  <a:pt x="1049958" y="1171959"/>
                </a:lnTo>
                <a:lnTo>
                  <a:pt x="1061905" y="1175767"/>
                </a:lnTo>
                <a:lnTo>
                  <a:pt x="1059326" y="1163417"/>
                </a:lnTo>
                <a:lnTo>
                  <a:pt x="93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8"/>
          <p:cNvSpPr/>
          <p:nvPr/>
        </p:nvSpPr>
        <p:spPr>
          <a:xfrm>
            <a:off x="5585040" y="4902120"/>
            <a:ext cx="121068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21840">
              <a:lnSpc>
                <a:spcPts val="804"/>
              </a:lnSpc>
            </a:pPr>
            <a:r>
              <a:rPr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1989</a:t>
            </a:r>
            <a:endParaRPr/>
          </a:p>
          <a:p>
            <a:pPr marL="12600" algn="ctr">
              <a:lnSpc>
                <a:spcPts val="762"/>
              </a:lnSpc>
            </a:pPr>
            <a:r>
              <a:rPr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updated</a:t>
            </a:r>
            <a:r>
              <a:rPr lang="en-US" sz="2000" spc="-10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 2008</a:t>
            </a:r>
            <a:endParaRPr/>
          </a:p>
        </p:txBody>
      </p:sp>
      <p:sp>
        <p:nvSpPr>
          <p:cNvPr id="194" name="TextShape 9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16EAA6C-F3CB-4156-A25F-E940288086D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5" name="CustomShape 10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6" name="TextShape 11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7" name="TextShape 12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473040" y="590760"/>
            <a:ext cx="1345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09320" y="810360"/>
            <a:ext cx="5893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OSPF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Settings</a:t>
            </a:r>
            <a:endParaRPr/>
          </a:p>
        </p:txBody>
      </p:sp>
      <p:sp>
        <p:nvSpPr>
          <p:cNvPr id="466" name="CustomShape 3"/>
          <p:cNvSpPr/>
          <p:nvPr/>
        </p:nvSpPr>
        <p:spPr>
          <a:xfrm>
            <a:off x="936000" y="2166840"/>
            <a:ext cx="7002360" cy="2456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709D719-5D1A-42BF-8548-D9F64461592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68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69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70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409320" y="590760"/>
            <a:ext cx="2217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OSPFv2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vs.</a:t>
            </a:r>
            <a:r>
              <a:rPr b="1" lang="en-US" sz="1800" spc="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</p:txBody>
      </p:sp>
      <p:sp>
        <p:nvSpPr>
          <p:cNvPr id="472" name="TextShape 2"/>
          <p:cNvSpPr txBox="1"/>
          <p:nvPr/>
        </p:nvSpPr>
        <p:spPr>
          <a:xfrm>
            <a:off x="409320" y="810360"/>
            <a:ext cx="15858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</p:txBody>
      </p:sp>
      <p:sp>
        <p:nvSpPr>
          <p:cNvPr id="473" name="CustomShape 3"/>
          <p:cNvSpPr/>
          <p:nvPr/>
        </p:nvSpPr>
        <p:spPr>
          <a:xfrm>
            <a:off x="1763640" y="1743480"/>
            <a:ext cx="5671440" cy="4538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693EE4F-5BF5-48BF-A63E-8B8833C0672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75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76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77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409320" y="590760"/>
            <a:ext cx="2217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OSPFv2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vs.</a:t>
            </a:r>
            <a:r>
              <a:rPr b="1" lang="en-US" sz="1800" spc="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09320" y="810360"/>
            <a:ext cx="78112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Similarities Between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OSPFv2 to</a:t>
            </a:r>
            <a:r>
              <a:rPr b="1" lang="en-US" sz="32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</p:txBody>
      </p:sp>
      <p:sp>
        <p:nvSpPr>
          <p:cNvPr id="480" name="CustomShape 3"/>
          <p:cNvSpPr/>
          <p:nvPr/>
        </p:nvSpPr>
        <p:spPr>
          <a:xfrm>
            <a:off x="782280" y="2594520"/>
            <a:ext cx="7145280" cy="2874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EB217C8-FB94-4374-B35B-68E8E4BB3D9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82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83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84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409320" y="590760"/>
            <a:ext cx="2217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OSPFv2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vs.</a:t>
            </a:r>
            <a:r>
              <a:rPr b="1" lang="en-US" sz="1800" spc="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</p:txBody>
      </p:sp>
      <p:sp>
        <p:nvSpPr>
          <p:cNvPr id="486" name="TextShape 2"/>
          <p:cNvSpPr txBox="1"/>
          <p:nvPr/>
        </p:nvSpPr>
        <p:spPr>
          <a:xfrm>
            <a:off x="409320" y="810360"/>
            <a:ext cx="7855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Differences Between OSPFv2 to</a:t>
            </a:r>
            <a:r>
              <a:rPr b="1" lang="en-US" sz="3200" spc="-16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</p:txBody>
      </p:sp>
      <p:sp>
        <p:nvSpPr>
          <p:cNvPr id="487" name="CustomShape 3"/>
          <p:cNvSpPr/>
          <p:nvPr/>
        </p:nvSpPr>
        <p:spPr>
          <a:xfrm>
            <a:off x="1139400" y="1846800"/>
            <a:ext cx="6622200" cy="4374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D5345BE-8ACE-482E-8B96-F57052A76C8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89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90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91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409320" y="590760"/>
            <a:ext cx="2217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OSPFv2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vs.</a:t>
            </a:r>
            <a:r>
              <a:rPr b="1" lang="en-US" sz="1800" spc="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09320" y="810360"/>
            <a:ext cx="42433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Link-Local</a:t>
            </a:r>
            <a:r>
              <a:rPr b="1" lang="en-US" sz="32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</p:txBody>
      </p:sp>
      <p:sp>
        <p:nvSpPr>
          <p:cNvPr id="494" name="CustomShape 3"/>
          <p:cNvSpPr/>
          <p:nvPr/>
        </p:nvSpPr>
        <p:spPr>
          <a:xfrm>
            <a:off x="1392840" y="1456920"/>
            <a:ext cx="5610240" cy="4390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"/>
          <p:cNvSpPr/>
          <p:nvPr/>
        </p:nvSpPr>
        <p:spPr>
          <a:xfrm>
            <a:off x="1675800" y="5728680"/>
            <a:ext cx="534708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FF02::5 address is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all OSPF router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endParaRPr/>
          </a:p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FF02::6 is the DR/BDR multicast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endParaRPr/>
          </a:p>
        </p:txBody>
      </p:sp>
      <p:sp>
        <p:nvSpPr>
          <p:cNvPr id="496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3A63FA5-C60A-4A36-8DC7-1238684EDC5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97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98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99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9320" y="590760"/>
            <a:ext cx="2255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OSFPv3</a:t>
            </a:r>
            <a:endParaRPr/>
          </a:p>
        </p:txBody>
      </p:sp>
      <p:sp>
        <p:nvSpPr>
          <p:cNvPr id="501" name="TextShape 2"/>
          <p:cNvSpPr txBox="1"/>
          <p:nvPr/>
        </p:nvSpPr>
        <p:spPr>
          <a:xfrm>
            <a:off x="409320" y="810360"/>
            <a:ext cx="5239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OSPFv3 Network</a:t>
            </a:r>
            <a:r>
              <a:rPr b="1" lang="en-US" sz="3200" spc="-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Topology</a:t>
            </a:r>
            <a:endParaRPr/>
          </a:p>
        </p:txBody>
      </p:sp>
      <p:sp>
        <p:nvSpPr>
          <p:cNvPr id="502" name="CustomShape 3"/>
          <p:cNvSpPr/>
          <p:nvPr/>
        </p:nvSpPr>
        <p:spPr>
          <a:xfrm>
            <a:off x="1278720" y="1571400"/>
            <a:ext cx="6104880" cy="4738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5C27047-9EA0-45F4-99C1-D51726980C3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0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0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06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725400" y="864000"/>
            <a:ext cx="2257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OSFPv3</a:t>
            </a:r>
            <a:endParaRPr/>
          </a:p>
        </p:txBody>
      </p:sp>
      <p:sp>
        <p:nvSpPr>
          <p:cNvPr id="508" name="TextShape 2"/>
          <p:cNvSpPr txBox="1"/>
          <p:nvPr/>
        </p:nvSpPr>
        <p:spPr>
          <a:xfrm>
            <a:off x="725400" y="1083240"/>
            <a:ext cx="6590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OSPFv3 Network Topology</a:t>
            </a:r>
            <a:r>
              <a:rPr b="1" lang="en-US" sz="3200" spc="-15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09" name="CustomShape 3"/>
          <p:cNvSpPr/>
          <p:nvPr/>
        </p:nvSpPr>
        <p:spPr>
          <a:xfrm>
            <a:off x="275760" y="1918800"/>
            <a:ext cx="8592120" cy="4317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BB36924-8116-404E-997A-2EF3FF82705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11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12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13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398880" y="558000"/>
            <a:ext cx="2255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OSFPv3</a:t>
            </a:r>
            <a:endParaRPr/>
          </a:p>
        </p:txBody>
      </p:sp>
      <p:sp>
        <p:nvSpPr>
          <p:cNvPr id="515" name="TextShape 2"/>
          <p:cNvSpPr txBox="1"/>
          <p:nvPr/>
        </p:nvSpPr>
        <p:spPr>
          <a:xfrm>
            <a:off x="398880" y="777240"/>
            <a:ext cx="2103480" cy="1530720"/>
          </a:xfrm>
          <a:prstGeom prst="rect">
            <a:avLst/>
          </a:prstGeom>
          <a:noFill/>
          <a:ln>
            <a:noFill/>
          </a:ln>
        </p:spPr>
        <p:txBody>
          <a:bodyPr lIns="0" rIns="0" tIns="68040" bIns="0"/>
          <a:p>
            <a:pPr marL="12600">
              <a:lnSpc>
                <a:spcPts val="1221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Link-Local 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</a:t>
            </a:r>
            <a:r>
              <a:rPr b="1" lang="en-US" sz="32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en-US" sz="32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/>
          </a:p>
        </p:txBody>
      </p:sp>
      <p:sp>
        <p:nvSpPr>
          <p:cNvPr id="516" name="CustomShape 3"/>
          <p:cNvSpPr/>
          <p:nvPr/>
        </p:nvSpPr>
        <p:spPr>
          <a:xfrm>
            <a:off x="3701880" y="329040"/>
            <a:ext cx="5324400" cy="3113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4"/>
          <p:cNvSpPr/>
          <p:nvPr/>
        </p:nvSpPr>
        <p:spPr>
          <a:xfrm>
            <a:off x="558000" y="3443040"/>
            <a:ext cx="7973280" cy="31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355680" indent="-342720">
              <a:lnSpc>
                <a:spcPts val="68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Link-local addresses are automatically created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when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global unicast  address is assigned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r>
              <a:rPr lang="en-US" sz="1800" spc="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(required).</a:t>
            </a:r>
            <a:endParaRPr/>
          </a:p>
          <a:p>
            <a:pPr marL="355680" indent="-342720">
              <a:lnSpc>
                <a:spcPts val="639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Global unicast addresses are not</a:t>
            </a:r>
            <a:r>
              <a:rPr lang="en-US" sz="1800" spc="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required.</a:t>
            </a:r>
            <a:endParaRPr/>
          </a:p>
          <a:p>
            <a:pPr marL="355680" indent="-342720">
              <a:lnSpc>
                <a:spcPts val="68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Cisco routers create the link-local address using FE80::/10 prefix and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EUI-64 process unless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 is configured</a:t>
            </a:r>
            <a:r>
              <a:rPr lang="en-US" sz="1800" spc="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manually,</a:t>
            </a:r>
            <a:endParaRPr/>
          </a:p>
          <a:p>
            <a:pPr marL="355680" indent="-342720">
              <a:lnSpc>
                <a:spcPts val="640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EUI-64 involves using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48-bit Ethernet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MAC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address, inserting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FFFE</a:t>
            </a:r>
            <a:r>
              <a:rPr lang="en-US" sz="1800" spc="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endParaRPr/>
          </a:p>
          <a:p>
            <a:pPr marL="355680">
              <a:lnSpc>
                <a:spcPts val="684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middle and flipping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seventh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bit. For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serial interfaces, Cisco uses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MAC address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 Ethernet</a:t>
            </a:r>
            <a:r>
              <a:rPr lang="en-US" sz="18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interface.</a:t>
            </a:r>
            <a:endParaRPr/>
          </a:p>
          <a:p>
            <a:pPr marL="355680" indent="-342720">
              <a:lnSpc>
                <a:spcPts val="633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Notice in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figure that all three interfaces are using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same</a:t>
            </a:r>
            <a:r>
              <a:rPr lang="en-US" sz="1800" spc="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link-local</a:t>
            </a:r>
            <a:endParaRPr/>
          </a:p>
          <a:p>
            <a:pPr marL="355680">
              <a:lnSpc>
                <a:spcPts val="803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/>
          </a:p>
        </p:txBody>
      </p:sp>
      <p:sp>
        <p:nvSpPr>
          <p:cNvPr id="518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46DD2FF-7D32-45FC-9A0C-A4E2A0A6C13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1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2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21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398880" y="692280"/>
            <a:ext cx="2255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OSFPv3</a:t>
            </a:r>
            <a:endParaRPr/>
          </a:p>
        </p:txBody>
      </p:sp>
      <p:sp>
        <p:nvSpPr>
          <p:cNvPr id="523" name="TextShape 2"/>
          <p:cNvSpPr txBox="1"/>
          <p:nvPr/>
        </p:nvSpPr>
        <p:spPr>
          <a:xfrm>
            <a:off x="398880" y="911520"/>
            <a:ext cx="6318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Assigning Link-Local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</p:txBody>
      </p:sp>
      <p:sp>
        <p:nvSpPr>
          <p:cNvPr id="524" name="CustomShape 3"/>
          <p:cNvSpPr/>
          <p:nvPr/>
        </p:nvSpPr>
        <p:spPr>
          <a:xfrm>
            <a:off x="606960" y="1972080"/>
            <a:ext cx="5230800" cy="2989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4"/>
          <p:cNvSpPr/>
          <p:nvPr/>
        </p:nvSpPr>
        <p:spPr>
          <a:xfrm>
            <a:off x="4035600" y="3802320"/>
            <a:ext cx="4765320" cy="2797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5"/>
          <p:cNvSpPr/>
          <p:nvPr/>
        </p:nvSpPr>
        <p:spPr>
          <a:xfrm>
            <a:off x="6219360" y="1550520"/>
            <a:ext cx="2286360" cy="22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2600">
              <a:lnSpc>
                <a:spcPct val="9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Manually  configuring the link-  local address  provides the ability  to create an  address that is  recognizable and  easier to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remember.</a:t>
            </a:r>
            <a:endParaRPr/>
          </a:p>
        </p:txBody>
      </p:sp>
      <p:sp>
        <p:nvSpPr>
          <p:cNvPr id="527" name="TextShape 6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80C76D2-0B1C-4E89-B12C-37840E445F1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28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29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30" name="TextShape 9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98880" y="692280"/>
            <a:ext cx="2255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OSFPv3</a:t>
            </a:r>
            <a:endParaRPr/>
          </a:p>
        </p:txBody>
      </p:sp>
      <p:sp>
        <p:nvSpPr>
          <p:cNvPr id="532" name="TextShape 2"/>
          <p:cNvSpPr txBox="1"/>
          <p:nvPr/>
        </p:nvSpPr>
        <p:spPr>
          <a:xfrm>
            <a:off x="398880" y="911520"/>
            <a:ext cx="6654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the OSPFv3 Router</a:t>
            </a:r>
            <a:r>
              <a:rPr b="1" lang="en-US" sz="3200" spc="-18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endParaRPr/>
          </a:p>
        </p:txBody>
      </p:sp>
      <p:sp>
        <p:nvSpPr>
          <p:cNvPr id="533" name="CustomShape 3"/>
          <p:cNvSpPr/>
          <p:nvPr/>
        </p:nvSpPr>
        <p:spPr>
          <a:xfrm>
            <a:off x="2086200" y="1720440"/>
            <a:ext cx="4879440" cy="4494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CE134A7-23BD-419E-B439-76AC3CFCE49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35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36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37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09320" y="590760"/>
            <a:ext cx="2716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Shortest Path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409320" y="810360"/>
            <a:ext cx="3431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1486080" y="1740960"/>
            <a:ext cx="5886720" cy="4527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61A25FD-63ED-4FA2-A11D-0D4DAA40BC8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2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03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04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398880" y="692280"/>
            <a:ext cx="2255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OSFPv3</a:t>
            </a:r>
            <a:endParaRPr/>
          </a:p>
        </p:txBody>
      </p:sp>
      <p:sp>
        <p:nvSpPr>
          <p:cNvPr id="539" name="TextShape 2"/>
          <p:cNvSpPr txBox="1"/>
          <p:nvPr/>
        </p:nvSpPr>
        <p:spPr>
          <a:xfrm>
            <a:off x="398880" y="911520"/>
            <a:ext cx="8010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the OSPFv3 Router ID</a:t>
            </a:r>
            <a:r>
              <a:rPr b="1" lang="en-US" sz="3200" spc="-18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40" name="CustomShape 3"/>
          <p:cNvSpPr/>
          <p:nvPr/>
        </p:nvSpPr>
        <p:spPr>
          <a:xfrm>
            <a:off x="1612440" y="1651320"/>
            <a:ext cx="5550480" cy="4729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C374170-F2EC-4C03-9476-823CEAA874A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42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43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44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398880" y="692280"/>
            <a:ext cx="2255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OSFPv3</a:t>
            </a:r>
            <a:endParaRPr/>
          </a:p>
        </p:txBody>
      </p:sp>
      <p:sp>
        <p:nvSpPr>
          <p:cNvPr id="546" name="TextShape 2"/>
          <p:cNvSpPr txBox="1"/>
          <p:nvPr/>
        </p:nvSpPr>
        <p:spPr>
          <a:xfrm>
            <a:off x="398880" y="911520"/>
            <a:ext cx="6136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Modifying an OSPFv3 Router</a:t>
            </a:r>
            <a:r>
              <a:rPr b="1" lang="en-US" sz="3200" spc="-180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endParaRPr/>
          </a:p>
        </p:txBody>
      </p:sp>
      <p:sp>
        <p:nvSpPr>
          <p:cNvPr id="547" name="CustomShape 3"/>
          <p:cNvSpPr/>
          <p:nvPr/>
        </p:nvSpPr>
        <p:spPr>
          <a:xfrm>
            <a:off x="659520" y="1877400"/>
            <a:ext cx="4438080" cy="2047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4"/>
          <p:cNvSpPr/>
          <p:nvPr/>
        </p:nvSpPr>
        <p:spPr>
          <a:xfrm>
            <a:off x="4134240" y="4096440"/>
            <a:ext cx="4712040" cy="2174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6C45326-9C0E-4AF6-B9B3-ECCD05BEF73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50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51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52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409320" y="590760"/>
            <a:ext cx="2943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 Configuring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OSFPv3</a:t>
            </a:r>
            <a:endParaRPr/>
          </a:p>
        </p:txBody>
      </p:sp>
      <p:sp>
        <p:nvSpPr>
          <p:cNvPr id="554" name="TextShape 2"/>
          <p:cNvSpPr txBox="1"/>
          <p:nvPr/>
        </p:nvSpPr>
        <p:spPr>
          <a:xfrm>
            <a:off x="409320" y="810360"/>
            <a:ext cx="6048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Enabling OSPFv3 on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Interfaces</a:t>
            </a:r>
            <a:endParaRPr/>
          </a:p>
        </p:txBody>
      </p:sp>
      <p:sp>
        <p:nvSpPr>
          <p:cNvPr id="555" name="CustomShape 3"/>
          <p:cNvSpPr/>
          <p:nvPr/>
        </p:nvSpPr>
        <p:spPr>
          <a:xfrm>
            <a:off x="1486440" y="2928960"/>
            <a:ext cx="5717160" cy="3584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4"/>
          <p:cNvSpPr/>
          <p:nvPr/>
        </p:nvSpPr>
        <p:spPr>
          <a:xfrm>
            <a:off x="877320" y="1657800"/>
            <a:ext cx="7504200" cy="10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/>
          <a:p>
            <a:pPr marL="12600">
              <a:lnSpc>
                <a:spcPct val="90000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Instead 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 configuration</a:t>
            </a:r>
            <a:r>
              <a:rPr lang="en-US" sz="24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mode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specify matching interface addresses,  OSPFv3 is configured directly 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400" spc="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interface.</a:t>
            </a:r>
            <a:endParaRPr/>
          </a:p>
        </p:txBody>
      </p:sp>
      <p:sp>
        <p:nvSpPr>
          <p:cNvPr id="557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8DC8864-E89A-43DC-82AF-65A6F1480D4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58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59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60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287280" y="590760"/>
            <a:ext cx="15955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</p:txBody>
      </p:sp>
      <p:sp>
        <p:nvSpPr>
          <p:cNvPr id="562" name="TextShape 2"/>
          <p:cNvSpPr txBox="1"/>
          <p:nvPr/>
        </p:nvSpPr>
        <p:spPr>
          <a:xfrm>
            <a:off x="287280" y="810360"/>
            <a:ext cx="8418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OSPFv3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Neighbors/Protocol</a:t>
            </a:r>
            <a:r>
              <a:rPr b="1" lang="en-US" sz="32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Settings</a:t>
            </a:r>
            <a:endParaRPr/>
          </a:p>
        </p:txBody>
      </p:sp>
      <p:sp>
        <p:nvSpPr>
          <p:cNvPr id="563" name="CustomShape 3"/>
          <p:cNvSpPr/>
          <p:nvPr/>
        </p:nvSpPr>
        <p:spPr>
          <a:xfrm>
            <a:off x="1918080" y="1780200"/>
            <a:ext cx="5407920" cy="2041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4"/>
          <p:cNvSpPr/>
          <p:nvPr/>
        </p:nvSpPr>
        <p:spPr>
          <a:xfrm>
            <a:off x="1915560" y="3724560"/>
            <a:ext cx="5341320" cy="2991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F2DB324-C62D-474B-A513-BCC46CD05E5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66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67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68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287280" y="590760"/>
            <a:ext cx="15955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</p:txBody>
      </p:sp>
      <p:sp>
        <p:nvSpPr>
          <p:cNvPr id="570" name="TextShape 2"/>
          <p:cNvSpPr txBox="1"/>
          <p:nvPr/>
        </p:nvSpPr>
        <p:spPr>
          <a:xfrm>
            <a:off x="287280" y="810360"/>
            <a:ext cx="4856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OSPFv3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Interfaces</a:t>
            </a:r>
            <a:endParaRPr/>
          </a:p>
        </p:txBody>
      </p:sp>
      <p:sp>
        <p:nvSpPr>
          <p:cNvPr id="571" name="CustomShape 3"/>
          <p:cNvSpPr/>
          <p:nvPr/>
        </p:nvSpPr>
        <p:spPr>
          <a:xfrm>
            <a:off x="1080720" y="2262960"/>
            <a:ext cx="7052040" cy="1711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9CEE59A-8054-411C-84E5-FB93074616B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73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7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75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287280" y="590760"/>
            <a:ext cx="15955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</p:txBody>
      </p:sp>
      <p:sp>
        <p:nvSpPr>
          <p:cNvPr id="577" name="TextShape 2"/>
          <p:cNvSpPr txBox="1"/>
          <p:nvPr/>
        </p:nvSpPr>
        <p:spPr>
          <a:xfrm>
            <a:off x="287280" y="810360"/>
            <a:ext cx="4920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/>
          </a:p>
        </p:txBody>
      </p:sp>
      <p:sp>
        <p:nvSpPr>
          <p:cNvPr id="578" name="CustomShape 3"/>
          <p:cNvSpPr/>
          <p:nvPr/>
        </p:nvSpPr>
        <p:spPr>
          <a:xfrm>
            <a:off x="1173960" y="1678680"/>
            <a:ext cx="6447240" cy="4748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AC889D9-5950-4DBC-9EE3-ED8BC0BDE8D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80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8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82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711000" y="632520"/>
            <a:ext cx="3997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8: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584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CC86474-F935-4D35-8169-091C7527A6C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85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86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87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88" name="TextShape 6"/>
          <p:cNvSpPr txBox="1"/>
          <p:nvPr/>
        </p:nvSpPr>
        <p:spPr>
          <a:xfrm>
            <a:off x="542520" y="1273320"/>
            <a:ext cx="8058600" cy="4487400"/>
          </a:xfrm>
          <a:prstGeom prst="rect">
            <a:avLst/>
          </a:prstGeom>
          <a:noFill/>
          <a:ln>
            <a:noFill/>
          </a:ln>
        </p:spPr>
        <p:txBody>
          <a:bodyPr lIns="0" rIns="0" tIns="150480" bIns="0"/>
          <a:p>
            <a:pPr marL="237960">
              <a:lnSpc>
                <a:spcPct val="100000"/>
              </a:lnSpc>
            </a:pPr>
            <a:r>
              <a:rPr b="1"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OSPF:</a:t>
            </a:r>
            <a:endParaRPr/>
          </a:p>
          <a:p>
            <a:pPr marL="47448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n-US" sz="20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OSPFv2</a:t>
            </a:r>
            <a:endParaRPr/>
          </a:p>
          <a:p>
            <a:pPr marL="47448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n-US" sz="20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  <a:p>
            <a:pPr marL="47448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Classless, link-state routing protocol with a default</a:t>
            </a:r>
            <a:r>
              <a:rPr lang="en-US" sz="20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administrative  distance of 110, and is denoted in the routing table with a route  source code of</a:t>
            </a:r>
            <a:r>
              <a:rPr lang="en-US" sz="20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/>
          </a:p>
          <a:p>
            <a:pPr marL="47448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OSPFv2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enabled with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 ospf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process-id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 configuration mode command. The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process-id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is locally  significant, which means that it does not need to match other</a:t>
            </a:r>
            <a:r>
              <a:rPr lang="en-US" sz="2000" spc="-1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routers to establish adjacencies with those</a:t>
            </a:r>
            <a:r>
              <a:rPr lang="en-US" sz="2000" spc="-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neighbors.</a:t>
            </a:r>
            <a:endParaRPr/>
          </a:p>
          <a:p>
            <a:pPr marL="47448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uses the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wildcard-mask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which is</a:t>
            </a:r>
            <a:r>
              <a:rPr lang="en-US" sz="2000" spc="-16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 inverse of the subnet mask, and the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area-id</a:t>
            </a:r>
            <a:r>
              <a:rPr i="1" lang="en-US" sz="2000" spc="-1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Shape 1"/>
          <p:cNvSpPr txBox="1"/>
          <p:nvPr/>
        </p:nvSpPr>
        <p:spPr>
          <a:xfrm>
            <a:off x="711000" y="632520"/>
            <a:ext cx="5352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8: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90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BD14CDE-F3E0-4CB2-ABDA-C26C4D4CFFB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91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92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93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94" name="CustomShape 6"/>
          <p:cNvSpPr/>
          <p:nvPr/>
        </p:nvSpPr>
        <p:spPr>
          <a:xfrm>
            <a:off x="768240" y="1186920"/>
            <a:ext cx="8042040" cy="51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OSPF: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By default, OSPF Hello packets are sent every 10 seconds on  multiaccess and point-to-point segments and every 30 seconds on  NBMA segments (Frame Relay, X.25, ATM), and are used by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establish neighbor adjacencies. The Dead interval is four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times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Hello interval, by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default.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routers to become adjacent, their Hello interval, Dead interval,  network types, and subnet masks must match.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ip</a:t>
            </a:r>
            <a:r>
              <a:rPr b="1" lang="en-US" sz="2000" spc="-23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  neighbors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to verify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adjacencies.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a multiaccess network, OSPF elects a DR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act as collection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 distribution point for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LSAs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sent and received. A BDR is elected to  assume the role of the DR should the DR fail.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All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other routers are  known as DROTHERs. All routers send their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LSAs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the DR, which  then floods the LSA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all other routers in the multiaccess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711000" y="632520"/>
            <a:ext cx="5352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8: Summary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96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B20A783-C47E-4183-AF9A-ECB3CDB902F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97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98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99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600" name="CustomShape 6"/>
          <p:cNvSpPr/>
          <p:nvPr/>
        </p:nvSpPr>
        <p:spPr>
          <a:xfrm>
            <a:off x="768240" y="1320840"/>
            <a:ext cx="8028720" cy="48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OSPF: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multiaccess networks, the router with the highest router ID is the  DR, and the router with the second highest router ID is the BDR.</a:t>
            </a:r>
            <a:r>
              <a:rPr lang="en-US" sz="2000" spc="-23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 can be superseded by the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i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priority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on that  interface. The router with the highest priority value is the DR, and  next-highest the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BDR.</a:t>
            </a:r>
            <a:endParaRPr/>
          </a:p>
          <a:p>
            <a:pPr marL="248760" indent="-235800" algn="just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ip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is used to verify important OSPF  configuration information, including the OSPF process ID, the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  ID, and the networks the router is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advertising.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OSPFv3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enabled on an interface and not under router  configuration mode.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OSPFv3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needs link-local addresses to be  configured.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Unicast routing must be enabled for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OSPFv3.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32-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bit router-ID is required before an interface can be enabled for 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OSPFv3.</a:t>
            </a:r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711000" y="632520"/>
            <a:ext cx="5352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8: Summary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602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AE7E7A0-DCB2-4301-8043-43E4900C464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03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04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05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606" name="CustomShape 6"/>
          <p:cNvSpPr/>
          <p:nvPr/>
        </p:nvSpPr>
        <p:spPr>
          <a:xfrm>
            <a:off x="768240" y="1186920"/>
            <a:ext cx="7790400" cy="51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OSPF: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ip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is used to verify important 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OSPFv2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configuration information, including the OSPF process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ID,  the router ID, and the networks the router is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advertising.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  <a:p>
            <a:pPr lvl="1" marL="756360" indent="-286200">
              <a:lnSpc>
                <a:spcPts val="804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Enabled on an interface and not under router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configuration  mode</a:t>
            </a:r>
            <a:endParaRPr/>
          </a:p>
          <a:p>
            <a:pPr lvl="1" marL="756360" indent="-2862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Needs link-local addresses to be configured.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  <a:p>
            <a:pPr lvl="1" marL="756360" indent="-2862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Unicast routing must be enabled for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  <a:p>
            <a:pPr lvl="1" marL="756360" indent="-286200">
              <a:lnSpc>
                <a:spcPts val="804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32-bit router-ID is required before an interface can be</a:t>
            </a:r>
            <a:r>
              <a:rPr lang="en-US" sz="2000" spc="-22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enabled  for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  <a:p>
            <a:pPr lvl="1" marL="756360" indent="-286200">
              <a:lnSpc>
                <a:spcPct val="95000"/>
              </a:lnSpc>
              <a:buClr>
                <a:srgbClr val="6f8ba0"/>
              </a:buClr>
              <a:buFont typeface="Arial"/>
              <a:buChar char="•"/>
            </a:pP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</a:t>
            </a:r>
            <a:r>
              <a:rPr b="1"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is a quick way to verify  configuration information (OSPF process ID,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 ID,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 the interfaces enabled for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OSPFv3)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09320" y="590760"/>
            <a:ext cx="2716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Shortest Path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09320" y="810360"/>
            <a:ext cx="4221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Components of</a:t>
            </a:r>
            <a:r>
              <a:rPr b="1" lang="en-US" sz="3200" spc="-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1317240" y="1627200"/>
            <a:ext cx="6418080" cy="460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4328BAB-B69C-4531-BC23-9E28A18C0D2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9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10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11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Shape 1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BF34762-DC9C-40DD-8E3A-26389F827AC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08" name="CustomShape 2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09" name="TextShape 3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10" name="TextShape 4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09320" y="590760"/>
            <a:ext cx="2716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Shortest Path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09320" y="810360"/>
            <a:ext cx="5574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Components of OSPF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1469160" y="3423240"/>
            <a:ext cx="6200640" cy="3132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4"/>
          <p:cNvSpPr txBox="1"/>
          <p:nvPr/>
        </p:nvSpPr>
        <p:spPr>
          <a:xfrm>
            <a:off x="542520" y="1273320"/>
            <a:ext cx="8058600" cy="4350600"/>
          </a:xfrm>
          <a:prstGeom prst="rect">
            <a:avLst/>
          </a:prstGeom>
          <a:noFill/>
          <a:ln>
            <a:noFill/>
          </a:ln>
        </p:spPr>
        <p:txBody>
          <a:bodyPr lIns="0" rIns="0" tIns="463320" bIns="0"/>
          <a:p>
            <a:pPr marL="347400">
              <a:lnSpc>
                <a:spcPct val="9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Routers Exchange Packets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packets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 used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discover neighboring routers and also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exchange routing information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maintain accurate  information about the</a:t>
            </a:r>
            <a:r>
              <a:rPr lang="en-US" sz="24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</p:txBody>
      </p:sp>
      <p:sp>
        <p:nvSpPr>
          <p:cNvPr id="216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2FA8833-42CD-47FB-940E-9FE052A6687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7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18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19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09320" y="590760"/>
            <a:ext cx="2716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Shortest Path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409320" y="810360"/>
            <a:ext cx="4019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624960" y="1770840"/>
            <a:ext cx="4340880" cy="4354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5420520" y="2558160"/>
            <a:ext cx="3217680" cy="20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/>
          <a:p>
            <a:pPr marL="12600">
              <a:lnSpc>
                <a:spcPct val="90000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If a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neighbor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present,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OSPF-enabled  router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attempts to  establish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neighbor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adjacency with that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neighbor</a:t>
            </a:r>
            <a:endParaRPr/>
          </a:p>
        </p:txBody>
      </p:sp>
      <p:sp>
        <p:nvSpPr>
          <p:cNvPr id="224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7990599-955A-4A61-B120-5FCEF6ABA26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5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6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27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09320" y="590760"/>
            <a:ext cx="2716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Shortest Path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409320" y="810360"/>
            <a:ext cx="5371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 Operation</a:t>
            </a:r>
            <a:r>
              <a:rPr b="1" lang="en-US" sz="3200" spc="-14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5420520" y="1545480"/>
            <a:ext cx="3347280" cy="38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/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LSAs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contain the state  and cost of each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directly  connected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link.</a:t>
            </a:r>
            <a:endParaRPr/>
          </a:p>
          <a:p>
            <a:pPr marL="355680" indent="-342720">
              <a:lnSpc>
                <a:spcPts val="709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 flood their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LSAs</a:t>
            </a:r>
            <a:endParaRPr/>
          </a:p>
          <a:p>
            <a:pPr marL="35568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adjacent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neighbors.</a:t>
            </a:r>
            <a:endParaRPr/>
          </a:p>
          <a:p>
            <a:pPr marL="355680" indent="-342720">
              <a:lnSpc>
                <a:spcPct val="90000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Adjacent neighbors  receiving the LSA  immediately flood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LSA  to other directly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connected  neighbors, until all routers 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area have all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LSAs.</a:t>
            </a:r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423720" y="1708560"/>
            <a:ext cx="4505400" cy="4413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855CDB1-D3CB-43C2-885D-56B7D9823B6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3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34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35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2019-03-02T11:13:50Z</dcterms:created>
  <dc:language>en-US</dc:language>
  <dcterms:modified xsi:type="dcterms:W3CDTF">2019-03-02T18:17:57Z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2014-10-24T00:00:00Z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2019-03-02T00:00:00Z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