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68" y="730961"/>
            <a:ext cx="530415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0" y="2741676"/>
            <a:ext cx="6097523" cy="891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617" y="681608"/>
            <a:ext cx="593598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480" y="1341435"/>
            <a:ext cx="8359038" cy="412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69714" y="6708892"/>
            <a:ext cx="187706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70014" y="6708892"/>
            <a:ext cx="735965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9908" y="6665258"/>
            <a:ext cx="1917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796" y="2364486"/>
            <a:ext cx="3488054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Chapter 9: Subnetting  IP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796" y="4657090"/>
            <a:ext cx="3630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Introduction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Networks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953000" y="4648200"/>
            <a:ext cx="363092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chemeClr val="tx2"/>
                </a:solidFill>
                <a:latin typeface="Arial"/>
                <a:cs typeface="Arial"/>
              </a:rPr>
              <a:t>Instructor: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chemeClr val="tx2"/>
                </a:solidFill>
                <a:latin typeface="Arial"/>
                <a:cs typeface="Arial"/>
              </a:rPr>
              <a:t>Nguyen </a:t>
            </a:r>
            <a:r>
              <a:rPr lang="en-US" sz="2400" b="1" spc="-5" dirty="0" err="1" smtClean="0">
                <a:solidFill>
                  <a:schemeClr val="tx2"/>
                </a:solidFill>
                <a:latin typeface="Arial"/>
                <a:cs typeface="Arial"/>
              </a:rPr>
              <a:t>Anh</a:t>
            </a:r>
            <a:r>
              <a:rPr lang="en-US" sz="2400" b="1" spc="-5" dirty="0" smtClean="0">
                <a:solidFill>
                  <a:schemeClr val="tx2"/>
                </a:solidFill>
                <a:latin typeface="Arial"/>
                <a:cs typeface="Arial"/>
              </a:rPr>
              <a:t> Minh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chemeClr val="tx2"/>
                </a:solidFill>
                <a:latin typeface="Arial"/>
                <a:cs typeface="Arial"/>
              </a:rPr>
              <a:t>MSc CCNP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462153"/>
            <a:ext cx="305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an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617" y="681608"/>
            <a:ext cx="3728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4</a:t>
            </a:r>
            <a:r>
              <a:rPr spc="-110" dirty="0"/>
              <a:t> </a:t>
            </a:r>
            <a:r>
              <a:rPr dirty="0"/>
              <a:t>Subnets</a:t>
            </a:r>
          </a:p>
        </p:txBody>
      </p:sp>
      <p:sp>
        <p:nvSpPr>
          <p:cNvPr id="4" name="object 4"/>
          <p:cNvSpPr/>
          <p:nvPr/>
        </p:nvSpPr>
        <p:spPr>
          <a:xfrm>
            <a:off x="1978202" y="2303716"/>
            <a:ext cx="5378793" cy="361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944623"/>
            <a:ext cx="8328659" cy="4413885"/>
          </a:xfrm>
          <a:custGeom>
            <a:avLst/>
            <a:gdLst/>
            <a:ahLst/>
            <a:cxnLst/>
            <a:rect l="l" t="t" r="r" b="b"/>
            <a:pathLst>
              <a:path w="8328659" h="4413885">
                <a:moveTo>
                  <a:pt x="0" y="4413504"/>
                </a:moveTo>
                <a:lnTo>
                  <a:pt x="8328659" y="4413504"/>
                </a:lnTo>
                <a:lnTo>
                  <a:pt x="8328659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1095" y="1318006"/>
            <a:ext cx="5972175" cy="1132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69740" algn="l"/>
              </a:tabLst>
            </a:pPr>
            <a:r>
              <a:rPr sz="2000" dirty="0">
                <a:latin typeface="Arial"/>
                <a:cs typeface="Arial"/>
              </a:rPr>
              <a:t>Borrowing 2 bits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create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subnets.	</a:t>
            </a:r>
            <a:r>
              <a:rPr sz="2000" b="1" spc="5" dirty="0">
                <a:latin typeface="Arial"/>
                <a:cs typeface="Arial"/>
              </a:rPr>
              <a:t>2</a:t>
            </a:r>
            <a:r>
              <a:rPr sz="1950" b="1" spc="7" baseline="25641" dirty="0">
                <a:latin typeface="Arial"/>
                <a:cs typeface="Arial"/>
              </a:rPr>
              <a:t>2 </a:t>
            </a:r>
            <a:r>
              <a:rPr sz="2000" b="1" dirty="0">
                <a:latin typeface="Arial"/>
                <a:cs typeface="Arial"/>
              </a:rPr>
              <a:t>= 4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subnets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Creating 4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Subnets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462153"/>
            <a:ext cx="305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an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681608"/>
            <a:ext cx="4517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6F8BA0"/>
                </a:solidFill>
                <a:latin typeface="Arial"/>
                <a:cs typeface="Arial"/>
              </a:rPr>
              <a:t>Creating Eight</a:t>
            </a:r>
            <a:r>
              <a:rPr sz="3200" b="1" spc="-114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6F8BA0"/>
                </a:solidFill>
                <a:latin typeface="Arial"/>
                <a:cs typeface="Arial"/>
              </a:rPr>
              <a:t>Subnets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095" y="1318006"/>
            <a:ext cx="6170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69130" algn="l"/>
              </a:tabLst>
            </a:pPr>
            <a:r>
              <a:rPr sz="2000" dirty="0">
                <a:latin typeface="Arial"/>
                <a:cs typeface="Arial"/>
              </a:rPr>
              <a:t>Borrowing 3 bits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b="1" dirty="0">
                <a:latin typeface="Arial"/>
                <a:cs typeface="Arial"/>
              </a:rPr>
              <a:t>Create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8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Subnets</a:t>
            </a:r>
            <a:r>
              <a:rPr sz="2000" dirty="0">
                <a:latin typeface="Arial"/>
                <a:cs typeface="Arial"/>
              </a:rPr>
              <a:t>.	</a:t>
            </a:r>
            <a:r>
              <a:rPr sz="2000" b="1" spc="5" dirty="0">
                <a:latin typeface="Arial"/>
                <a:cs typeface="Arial"/>
              </a:rPr>
              <a:t>2</a:t>
            </a:r>
            <a:r>
              <a:rPr sz="1950" b="1" spc="7" baseline="25641" dirty="0">
                <a:latin typeface="Arial"/>
                <a:cs typeface="Arial"/>
              </a:rPr>
              <a:t>3 </a:t>
            </a:r>
            <a:r>
              <a:rPr sz="2000" b="1" dirty="0">
                <a:latin typeface="Arial"/>
                <a:cs typeface="Arial"/>
              </a:rPr>
              <a:t>= 8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subnets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9886" y="2072576"/>
            <a:ext cx="6275431" cy="455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0827" y="1938527"/>
            <a:ext cx="6725920" cy="4709160"/>
          </a:xfrm>
          <a:custGeom>
            <a:avLst/>
            <a:gdLst/>
            <a:ahLst/>
            <a:cxnLst/>
            <a:rect l="l" t="t" r="r" b="b"/>
            <a:pathLst>
              <a:path w="6725920" h="4709159">
                <a:moveTo>
                  <a:pt x="0" y="4709160"/>
                </a:moveTo>
                <a:lnTo>
                  <a:pt x="6725411" y="4709160"/>
                </a:lnTo>
                <a:lnTo>
                  <a:pt x="6725411" y="0"/>
                </a:lnTo>
                <a:lnTo>
                  <a:pt x="0" y="0"/>
                </a:lnTo>
                <a:lnTo>
                  <a:pt x="0" y="47091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462153"/>
            <a:ext cx="305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an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Eight Subnets</a:t>
            </a:r>
            <a:r>
              <a:rPr spc="-15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1001724" y="1563419"/>
            <a:ext cx="6598792" cy="4791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" y="1377696"/>
            <a:ext cx="8194675" cy="5078095"/>
          </a:xfrm>
          <a:custGeom>
            <a:avLst/>
            <a:gdLst/>
            <a:ahLst/>
            <a:cxnLst/>
            <a:rect l="l" t="t" r="r" b="b"/>
            <a:pathLst>
              <a:path w="8194675" h="5078095">
                <a:moveTo>
                  <a:pt x="0" y="5077968"/>
                </a:moveTo>
                <a:lnTo>
                  <a:pt x="8194548" y="5077968"/>
                </a:lnTo>
                <a:lnTo>
                  <a:pt x="8194548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462153"/>
            <a:ext cx="305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an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Eight Subnets</a:t>
            </a:r>
            <a:r>
              <a:rPr spc="-15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2364270" y="1969263"/>
            <a:ext cx="4175007" cy="4178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8947" y="1572767"/>
            <a:ext cx="5590540" cy="5080000"/>
          </a:xfrm>
          <a:custGeom>
            <a:avLst/>
            <a:gdLst/>
            <a:ahLst/>
            <a:cxnLst/>
            <a:rect l="l" t="t" r="r" b="b"/>
            <a:pathLst>
              <a:path w="5590540" h="5080000">
                <a:moveTo>
                  <a:pt x="0" y="5079492"/>
                </a:moveTo>
                <a:lnTo>
                  <a:pt x="5590032" y="5079492"/>
                </a:lnTo>
                <a:lnTo>
                  <a:pt x="5590032" y="0"/>
                </a:lnTo>
                <a:lnTo>
                  <a:pt x="0" y="0"/>
                </a:lnTo>
                <a:lnTo>
                  <a:pt x="0" y="50794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462153"/>
            <a:ext cx="330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Determining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 Subnet</a:t>
            </a:r>
            <a:r>
              <a:rPr sz="1800" b="1" spc="44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Mask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617" y="681608"/>
            <a:ext cx="7920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Subnetting Based on Host</a:t>
            </a:r>
            <a:r>
              <a:rPr spc="-175" dirty="0"/>
              <a:t> </a:t>
            </a:r>
            <a:r>
              <a:rPr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095" y="1382999"/>
            <a:ext cx="7645400" cy="33127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b="1" spc="5" dirty="0">
                <a:latin typeface="Arial"/>
                <a:cs typeface="Arial"/>
              </a:rPr>
              <a:t>Two </a:t>
            </a:r>
            <a:r>
              <a:rPr sz="2000" b="1" dirty="0">
                <a:latin typeface="Arial"/>
                <a:cs typeface="Arial"/>
              </a:rPr>
              <a:t>considerations </a:t>
            </a:r>
            <a:r>
              <a:rPr sz="2000" b="1" spc="5" dirty="0">
                <a:latin typeface="Arial"/>
                <a:cs typeface="Arial"/>
              </a:rPr>
              <a:t>when </a:t>
            </a:r>
            <a:r>
              <a:rPr sz="2000" b="1" dirty="0">
                <a:latin typeface="Arial"/>
                <a:cs typeface="Arial"/>
              </a:rPr>
              <a:t>planning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subnets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745"/>
              </a:spcBef>
              <a:buClr>
                <a:srgbClr val="6F8BA0"/>
              </a:buClr>
              <a:buSzPct val="120000"/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sz="2000" dirty="0">
                <a:latin typeface="Arial"/>
                <a:cs typeface="Arial"/>
              </a:rPr>
              <a:t>Number of subnets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805"/>
              </a:spcBef>
              <a:buClr>
                <a:srgbClr val="6F8BA0"/>
              </a:buClr>
              <a:buSzPct val="120000"/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sz="2000" dirty="0">
                <a:latin typeface="Arial"/>
                <a:cs typeface="Arial"/>
              </a:rPr>
              <a:t>Number of host addresses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Formula </a:t>
            </a:r>
            <a:r>
              <a:rPr sz="2000" b="1" dirty="0">
                <a:latin typeface="Arial"/>
                <a:cs typeface="Arial"/>
              </a:rPr>
              <a:t>to determine number of usable hosts: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2^n-2</a:t>
            </a:r>
            <a:endParaRPr sz="2000">
              <a:latin typeface="Arial"/>
              <a:cs typeface="Arial"/>
            </a:endParaRPr>
          </a:p>
          <a:p>
            <a:pPr marL="243840" marR="537210" indent="-231140">
              <a:lnSpc>
                <a:spcPts val="2000"/>
              </a:lnSpc>
              <a:spcBef>
                <a:spcPts val="1195"/>
              </a:spcBef>
              <a:buClr>
                <a:srgbClr val="6F8BA0"/>
              </a:buClr>
              <a:buFont typeface="Wingdings"/>
              <a:buChar char=""/>
              <a:tabLst>
                <a:tab pos="244475" algn="l"/>
                <a:tab pos="784860" algn="l"/>
              </a:tabLst>
            </a:pPr>
            <a:r>
              <a:rPr sz="2000" dirty="0">
                <a:latin typeface="Arial"/>
                <a:cs typeface="Arial"/>
              </a:rPr>
              <a:t>2^</a:t>
            </a:r>
            <a:r>
              <a:rPr sz="2000" i="1" dirty="0">
                <a:latin typeface="Arial"/>
                <a:cs typeface="Arial"/>
              </a:rPr>
              <a:t>n	</a:t>
            </a:r>
            <a:r>
              <a:rPr sz="2000" dirty="0">
                <a:latin typeface="Arial"/>
                <a:cs typeface="Arial"/>
              </a:rPr>
              <a:t>(where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is the number of remaining host bits) is used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calculate the number 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hosts.</a:t>
            </a:r>
            <a:endParaRPr sz="2000">
              <a:latin typeface="Arial"/>
              <a:cs typeface="Arial"/>
            </a:endParaRPr>
          </a:p>
          <a:p>
            <a:pPr marL="243840" marR="5080" indent="-231140">
              <a:lnSpc>
                <a:spcPts val="1989"/>
              </a:lnSpc>
              <a:spcBef>
                <a:spcPts val="1215"/>
              </a:spcBef>
              <a:buClr>
                <a:srgbClr val="6F8BA0"/>
              </a:buClr>
              <a:buFont typeface="Wingdings"/>
              <a:buChar char=""/>
              <a:tabLst>
                <a:tab pos="244475" algn="l"/>
                <a:tab pos="610235" algn="l"/>
              </a:tabLst>
            </a:pPr>
            <a:r>
              <a:rPr sz="2000" dirty="0">
                <a:latin typeface="Arial"/>
                <a:cs typeface="Arial"/>
              </a:rPr>
              <a:t>-2	(The subnetwork ID and broadcast address cannot be used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 each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subnet.)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567054"/>
            <a:ext cx="330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Determining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 Subnet</a:t>
            </a:r>
            <a:r>
              <a:rPr sz="1800" b="1" spc="44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Mask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617" y="795654"/>
            <a:ext cx="7047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Subnetting Network-Based</a:t>
            </a:r>
            <a:r>
              <a:rPr sz="2800" spc="100" dirty="0"/>
              <a:t> </a:t>
            </a:r>
            <a:r>
              <a:rPr sz="2800" spc="-5" dirty="0"/>
              <a:t>Requirements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7372" y="1713433"/>
            <a:ext cx="2433320" cy="2133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Calculate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2000" b="1" dirty="0">
                <a:latin typeface="Arial"/>
                <a:cs typeface="Arial"/>
              </a:rPr>
              <a:t>number of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subnets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83200"/>
              </a:lnSpc>
              <a:spcBef>
                <a:spcPts val="1195"/>
              </a:spcBef>
              <a:buClr>
                <a:srgbClr val="6F8BA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2^n </a:t>
            </a:r>
            <a:r>
              <a:rPr sz="2000" dirty="0">
                <a:latin typeface="Arial"/>
                <a:cs typeface="Arial"/>
              </a:rPr>
              <a:t>(where n is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number of bits  borrowed)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95"/>
              </a:lnSpc>
              <a:spcBef>
                <a:spcPts val="805"/>
              </a:spcBef>
              <a:buClr>
                <a:srgbClr val="6F8BA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Subnet needed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95"/>
              </a:lnSpc>
            </a:pPr>
            <a:r>
              <a:rPr sz="2000" dirty="0">
                <a:latin typeface="Arial"/>
                <a:cs typeface="Arial"/>
              </a:rPr>
              <a:t>each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department.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1716" y="1790700"/>
            <a:ext cx="5925311" cy="4195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9816" y="1828800"/>
            <a:ext cx="5794248" cy="406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3720" y="1822704"/>
            <a:ext cx="5806440" cy="4076700"/>
          </a:xfrm>
          <a:custGeom>
            <a:avLst/>
            <a:gdLst/>
            <a:ahLst/>
            <a:cxnLst/>
            <a:rect l="l" t="t" r="r" b="b"/>
            <a:pathLst>
              <a:path w="5806440" h="4076700">
                <a:moveTo>
                  <a:pt x="0" y="4076700"/>
                </a:moveTo>
                <a:lnTo>
                  <a:pt x="5806439" y="4076700"/>
                </a:lnTo>
                <a:lnTo>
                  <a:pt x="5806439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381" y="611885"/>
            <a:ext cx="330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Determining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 Subnet</a:t>
            </a:r>
            <a:r>
              <a:rPr sz="1800" b="1" spc="44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Mask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381" y="831341"/>
            <a:ext cx="8324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Subnetting To </a:t>
            </a:r>
            <a:r>
              <a:rPr spc="-5" dirty="0"/>
              <a:t>Meet </a:t>
            </a:r>
            <a:r>
              <a:rPr dirty="0"/>
              <a:t>Network</a:t>
            </a:r>
            <a:r>
              <a:rPr spc="-1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3156204" y="1429511"/>
            <a:ext cx="5785104" cy="495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4304" y="1467611"/>
            <a:ext cx="5654040" cy="4824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8207" y="1461516"/>
            <a:ext cx="5666740" cy="4837430"/>
          </a:xfrm>
          <a:custGeom>
            <a:avLst/>
            <a:gdLst/>
            <a:ahLst/>
            <a:cxnLst/>
            <a:rect l="l" t="t" r="r" b="b"/>
            <a:pathLst>
              <a:path w="5666740" h="4837430">
                <a:moveTo>
                  <a:pt x="0" y="4837176"/>
                </a:moveTo>
                <a:lnTo>
                  <a:pt x="5666232" y="4837176"/>
                </a:lnTo>
                <a:lnTo>
                  <a:pt x="5666232" y="0"/>
                </a:lnTo>
                <a:lnTo>
                  <a:pt x="0" y="0"/>
                </a:lnTo>
                <a:lnTo>
                  <a:pt x="0" y="483717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3268" y="1609089"/>
            <a:ext cx="2458085" cy="368490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64769" indent="-228600">
              <a:lnSpc>
                <a:spcPct val="83300"/>
              </a:lnSpc>
              <a:spcBef>
                <a:spcPts val="505"/>
              </a:spcBef>
              <a:buClr>
                <a:srgbClr val="6F8BA0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Balance the  required number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subnets and hosts  for the largest  subnet.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83300"/>
              </a:lnSpc>
              <a:spcBef>
                <a:spcPts val="1205"/>
              </a:spcBef>
              <a:buClr>
                <a:srgbClr val="6F8BA0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Design the  addressing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scheme  to accommodate  the maximum  number of hosts for  each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00"/>
              </a:lnSpc>
              <a:spcBef>
                <a:spcPts val="800"/>
              </a:spcBef>
              <a:buClr>
                <a:srgbClr val="6F8BA0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spc="-5" dirty="0">
                <a:latin typeface="Arial"/>
                <a:cs typeface="Arial"/>
              </a:rPr>
              <a:t>Allow </a:t>
            </a:r>
            <a:r>
              <a:rPr sz="2000" dirty="0">
                <a:latin typeface="Arial"/>
                <a:cs typeface="Arial"/>
              </a:rPr>
              <a:t>for growth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00"/>
              </a:lnSpc>
            </a:pPr>
            <a:r>
              <a:rPr sz="2000" dirty="0">
                <a:latin typeface="Arial"/>
                <a:cs typeface="Arial"/>
              </a:rPr>
              <a:t>each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928" y="585342"/>
            <a:ext cx="330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Determining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the Subnet</a:t>
            </a:r>
            <a:r>
              <a:rPr sz="1800" b="1" spc="44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Mask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928" y="804799"/>
            <a:ext cx="8328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Subnetting To </a:t>
            </a:r>
            <a:r>
              <a:rPr spc="-5" dirty="0"/>
              <a:t>Meet </a:t>
            </a:r>
            <a:r>
              <a:rPr dirty="0"/>
              <a:t>Network</a:t>
            </a:r>
            <a:r>
              <a:rPr spc="-145" dirty="0"/>
              <a:t> </a:t>
            </a:r>
            <a:r>
              <a:rPr dirty="0"/>
              <a:t>Requirements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1372127" y="1592354"/>
            <a:ext cx="5858770" cy="4775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8803" y="1453896"/>
            <a:ext cx="6849109" cy="5245735"/>
          </a:xfrm>
          <a:custGeom>
            <a:avLst/>
            <a:gdLst/>
            <a:ahLst/>
            <a:cxnLst/>
            <a:rect l="l" t="t" r="r" b="b"/>
            <a:pathLst>
              <a:path w="6849109" h="5245734">
                <a:moveTo>
                  <a:pt x="0" y="5245608"/>
                </a:moveTo>
                <a:lnTo>
                  <a:pt x="6848856" y="5245608"/>
                </a:lnTo>
                <a:lnTo>
                  <a:pt x="6848856" y="0"/>
                </a:lnTo>
                <a:lnTo>
                  <a:pt x="0" y="0"/>
                </a:lnTo>
                <a:lnTo>
                  <a:pt x="0" y="52456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571" y="616458"/>
            <a:ext cx="479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Benefits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Variable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Length Subnet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Masking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71" y="840485"/>
            <a:ext cx="7568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Traditional Subnetting Wastes</a:t>
            </a:r>
            <a:r>
              <a:rPr sz="3000" spc="120" dirty="0"/>
              <a:t> </a:t>
            </a:r>
            <a:r>
              <a:rPr sz="3000" spc="-5" dirty="0"/>
              <a:t>Addresses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74040" y="1517141"/>
            <a:ext cx="3064510" cy="27698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7780" indent="-228600">
              <a:lnSpc>
                <a:spcPct val="83400"/>
              </a:lnSpc>
              <a:spcBef>
                <a:spcPts val="500"/>
              </a:spcBef>
              <a:buClr>
                <a:srgbClr val="6F8BA0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Traditional subnetting –  Uses the same number  of addresses is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allocated  for each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83400"/>
              </a:lnSpc>
              <a:spcBef>
                <a:spcPts val="1190"/>
              </a:spcBef>
              <a:buClr>
                <a:srgbClr val="6F8BA0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Subnets that require  fewer addresses have  unused (wasted)  addresses; for example,  WAN links only need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  addresses.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3632" y="1510283"/>
            <a:ext cx="4751832" cy="4792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1732" y="1548383"/>
            <a:ext cx="4620768" cy="4661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5635" y="1542288"/>
            <a:ext cx="4632960" cy="4674235"/>
          </a:xfrm>
          <a:custGeom>
            <a:avLst/>
            <a:gdLst/>
            <a:ahLst/>
            <a:cxnLst/>
            <a:rect l="l" t="t" r="r" b="b"/>
            <a:pathLst>
              <a:path w="4632959" h="4674235">
                <a:moveTo>
                  <a:pt x="0" y="4674108"/>
                </a:moveTo>
                <a:lnTo>
                  <a:pt x="4632960" y="4674108"/>
                </a:lnTo>
                <a:lnTo>
                  <a:pt x="4632960" y="0"/>
                </a:lnTo>
                <a:lnTo>
                  <a:pt x="0" y="0"/>
                </a:lnTo>
                <a:lnTo>
                  <a:pt x="0" y="467410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590550"/>
            <a:ext cx="479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Benefits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Variable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Length Subnet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Masking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17" y="810006"/>
            <a:ext cx="7427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Variable Length Subnet </a:t>
            </a:r>
            <a:r>
              <a:rPr spc="-5" dirty="0"/>
              <a:t>Masks</a:t>
            </a:r>
            <a:r>
              <a:rPr spc="-125" dirty="0"/>
              <a:t> </a:t>
            </a:r>
            <a:r>
              <a:rPr dirty="0"/>
              <a:t>(VLSM)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662" y="1590243"/>
            <a:ext cx="3263265" cy="43453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5080" indent="-228600">
              <a:lnSpc>
                <a:spcPct val="83300"/>
              </a:lnSpc>
              <a:spcBef>
                <a:spcPts val="505"/>
              </a:spcBef>
              <a:buClr>
                <a:srgbClr val="6F8BA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The variable-length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  mask (VLSM) or  subnetting a subnet  provides more efficient  use 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addresses.</a:t>
            </a:r>
            <a:endParaRPr sz="2000">
              <a:latin typeface="Arial"/>
              <a:cs typeface="Arial"/>
            </a:endParaRPr>
          </a:p>
          <a:p>
            <a:pPr marL="241300" marR="370840" indent="-228600">
              <a:lnSpc>
                <a:spcPct val="83300"/>
              </a:lnSpc>
              <a:spcBef>
                <a:spcPts val="1205"/>
              </a:spcBef>
              <a:buClr>
                <a:srgbClr val="6F8BA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VLSM allows 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  space to be divided </a:t>
            </a:r>
            <a:r>
              <a:rPr sz="2000" spc="-5" dirty="0">
                <a:latin typeface="Arial"/>
                <a:cs typeface="Arial"/>
              </a:rPr>
              <a:t>in  </a:t>
            </a:r>
            <a:r>
              <a:rPr sz="2000" dirty="0">
                <a:latin typeface="Arial"/>
                <a:cs typeface="Arial"/>
              </a:rPr>
              <a:t>unequal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parts.</a:t>
            </a:r>
            <a:endParaRPr sz="2000">
              <a:latin typeface="Arial"/>
              <a:cs typeface="Arial"/>
            </a:endParaRPr>
          </a:p>
          <a:p>
            <a:pPr marL="241300" marR="230504" indent="-228600">
              <a:lnSpc>
                <a:spcPct val="83400"/>
              </a:lnSpc>
              <a:spcBef>
                <a:spcPts val="1205"/>
              </a:spcBef>
              <a:buClr>
                <a:srgbClr val="6F8BA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Subnet mask varies,  depending on how many  </a:t>
            </a:r>
            <a:r>
              <a:rPr sz="2000" spc="-5" dirty="0">
                <a:latin typeface="Arial"/>
                <a:cs typeface="Arial"/>
              </a:rPr>
              <a:t>bits </a:t>
            </a:r>
            <a:r>
              <a:rPr sz="2000" dirty="0">
                <a:latin typeface="Arial"/>
                <a:cs typeface="Arial"/>
              </a:rPr>
              <a:t>have been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borrowed  for a particular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subnet.</a:t>
            </a:r>
            <a:endParaRPr sz="2000">
              <a:latin typeface="Arial"/>
              <a:cs typeface="Arial"/>
            </a:endParaRPr>
          </a:p>
          <a:p>
            <a:pPr marL="241300" marR="90805" indent="-228600">
              <a:lnSpc>
                <a:spcPct val="83300"/>
              </a:lnSpc>
              <a:spcBef>
                <a:spcPts val="1205"/>
              </a:spcBef>
              <a:buClr>
                <a:srgbClr val="6F8BA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Network is first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subnetted,  and then the subnets are  resubnetted.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8203" y="1650491"/>
            <a:ext cx="5020055" cy="452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6303" y="1688592"/>
            <a:ext cx="4888992" cy="4389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0208" y="1682495"/>
            <a:ext cx="4901565" cy="4401820"/>
          </a:xfrm>
          <a:custGeom>
            <a:avLst/>
            <a:gdLst/>
            <a:ahLst/>
            <a:cxnLst/>
            <a:rect l="l" t="t" r="r" b="b"/>
            <a:pathLst>
              <a:path w="4901565" h="4401820">
                <a:moveTo>
                  <a:pt x="0" y="4401312"/>
                </a:moveTo>
                <a:lnTo>
                  <a:pt x="4901184" y="4401312"/>
                </a:lnTo>
                <a:lnTo>
                  <a:pt x="4901184" y="0"/>
                </a:lnTo>
                <a:lnTo>
                  <a:pt x="0" y="0"/>
                </a:lnTo>
                <a:lnTo>
                  <a:pt x="0" y="44013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220" y="778509"/>
            <a:ext cx="18980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</a:t>
            </a:r>
            <a:r>
              <a:rPr spc="-110" dirty="0"/>
              <a:t> </a:t>
            </a:r>
            <a:r>
              <a:rPr dirty="0"/>
              <a:t>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270" y="1470634"/>
            <a:ext cx="4016375" cy="22364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505459" lvl="1" indent="-492759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000" dirty="0"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504825" lvl="1" indent="-49212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2000" dirty="0">
                <a:latin typeface="Arial"/>
                <a:cs typeface="Arial"/>
              </a:rPr>
              <a:t>Subnetting an </a:t>
            </a:r>
            <a:r>
              <a:rPr sz="2000" spc="-5" dirty="0">
                <a:latin typeface="Arial"/>
                <a:cs typeface="Arial"/>
              </a:rPr>
              <a:t>IPv4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505459" lvl="1" indent="-492759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000" dirty="0">
                <a:latin typeface="Arial"/>
                <a:cs typeface="Arial"/>
              </a:rPr>
              <a:t>Addressing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Schemes</a:t>
            </a:r>
            <a:endParaRPr sz="2000">
              <a:latin typeface="Arial"/>
              <a:cs typeface="Arial"/>
            </a:endParaRPr>
          </a:p>
          <a:p>
            <a:pPr marL="505459" lvl="1" indent="-492759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000" dirty="0">
                <a:latin typeface="Arial"/>
                <a:cs typeface="Arial"/>
              </a:rPr>
              <a:t>Design Considerations for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IPv6</a:t>
            </a:r>
            <a:endParaRPr sz="2000">
              <a:latin typeface="Arial"/>
              <a:cs typeface="Arial"/>
            </a:endParaRPr>
          </a:p>
          <a:p>
            <a:pPr marL="505459" lvl="1" indent="-492759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000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502665"/>
            <a:ext cx="479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Benefits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Variable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Length Subnet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Masking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730961"/>
            <a:ext cx="206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Basic</a:t>
            </a:r>
            <a:r>
              <a:rPr sz="2800" spc="-60" dirty="0"/>
              <a:t> </a:t>
            </a:r>
            <a:r>
              <a:rPr sz="2800" spc="-5" dirty="0"/>
              <a:t>VLSM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151038" y="1656909"/>
            <a:ext cx="6899917" cy="449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27" y="1505711"/>
            <a:ext cx="7129780" cy="4872355"/>
          </a:xfrm>
          <a:custGeom>
            <a:avLst/>
            <a:gdLst/>
            <a:ahLst/>
            <a:cxnLst/>
            <a:rect l="l" t="t" r="r" b="b"/>
            <a:pathLst>
              <a:path w="7129780" h="4872355">
                <a:moveTo>
                  <a:pt x="0" y="4872228"/>
                </a:moveTo>
                <a:lnTo>
                  <a:pt x="7129272" y="4872228"/>
                </a:lnTo>
                <a:lnTo>
                  <a:pt x="7129272" y="0"/>
                </a:lnTo>
                <a:lnTo>
                  <a:pt x="0" y="0"/>
                </a:lnTo>
                <a:lnTo>
                  <a:pt x="0" y="48722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502665"/>
            <a:ext cx="479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Benefits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Variable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Length Subnet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Masking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730961"/>
            <a:ext cx="2908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VLSM in</a:t>
            </a:r>
            <a:r>
              <a:rPr sz="2800" spc="-50" dirty="0"/>
              <a:t> </a:t>
            </a:r>
            <a:r>
              <a:rPr sz="2800" spc="-5" dirty="0"/>
              <a:t>Practice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385757" y="3046062"/>
            <a:ext cx="6279817" cy="3544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6236" y="2880360"/>
            <a:ext cx="6812280" cy="3769360"/>
          </a:xfrm>
          <a:custGeom>
            <a:avLst/>
            <a:gdLst/>
            <a:ahLst/>
            <a:cxnLst/>
            <a:rect l="l" t="t" r="r" b="b"/>
            <a:pathLst>
              <a:path w="6812280" h="3769359">
                <a:moveTo>
                  <a:pt x="0" y="3768852"/>
                </a:moveTo>
                <a:lnTo>
                  <a:pt x="6812279" y="3768852"/>
                </a:lnTo>
                <a:lnTo>
                  <a:pt x="6812279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6031" y="1317116"/>
            <a:ext cx="7317740" cy="15049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508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Using VLSM subnets, the LAN and WAN segments in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  below can be addressed with minimum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waste.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Each LANs will be assigned a subnet with /27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mask.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Each WAN link will be assigned a subnet with /30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mask.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502665"/>
            <a:ext cx="479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Benefits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Variable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Length Subnet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Masking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730961"/>
            <a:ext cx="2037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VLSM</a:t>
            </a:r>
            <a:r>
              <a:rPr sz="2800" spc="-85" dirty="0"/>
              <a:t> </a:t>
            </a:r>
            <a:r>
              <a:rPr sz="2800" spc="-5" dirty="0"/>
              <a:t>Chart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023355" y="1618130"/>
            <a:ext cx="7236724" cy="4579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7535" y="1645920"/>
            <a:ext cx="710565" cy="1248410"/>
          </a:xfrm>
          <a:custGeom>
            <a:avLst/>
            <a:gdLst/>
            <a:ahLst/>
            <a:cxnLst/>
            <a:rect l="l" t="t" r="r" b="b"/>
            <a:pathLst>
              <a:path w="710565" h="1248410">
                <a:moveTo>
                  <a:pt x="0" y="1248155"/>
                </a:moveTo>
                <a:lnTo>
                  <a:pt x="710183" y="1248155"/>
                </a:lnTo>
                <a:lnTo>
                  <a:pt x="710183" y="0"/>
                </a:lnTo>
                <a:lnTo>
                  <a:pt x="0" y="0"/>
                </a:lnTo>
                <a:lnTo>
                  <a:pt x="0" y="1248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7535" y="1645920"/>
            <a:ext cx="710565" cy="1248410"/>
          </a:xfrm>
          <a:custGeom>
            <a:avLst/>
            <a:gdLst/>
            <a:ahLst/>
            <a:cxnLst/>
            <a:rect l="l" t="t" r="r" b="b"/>
            <a:pathLst>
              <a:path w="710565" h="1248410">
                <a:moveTo>
                  <a:pt x="0" y="1248155"/>
                </a:moveTo>
                <a:lnTo>
                  <a:pt x="710183" y="1248155"/>
                </a:lnTo>
                <a:lnTo>
                  <a:pt x="710183" y="0"/>
                </a:lnTo>
                <a:lnTo>
                  <a:pt x="0" y="0"/>
                </a:lnTo>
                <a:lnTo>
                  <a:pt x="0" y="124815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196" y="2551938"/>
            <a:ext cx="34817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</a:tabLst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9.2	Addressing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Schemes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502665"/>
            <a:ext cx="200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Structured</a:t>
            </a:r>
            <a:r>
              <a:rPr sz="1800" b="1" spc="-3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730961"/>
            <a:ext cx="5618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Planning to Address the</a:t>
            </a:r>
            <a:r>
              <a:rPr sz="2800" spc="40" dirty="0"/>
              <a:t> </a:t>
            </a:r>
            <a:r>
              <a:rPr sz="2800" spc="-5" dirty="0"/>
              <a:t>Network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41095" y="1342389"/>
            <a:ext cx="7719059" cy="24650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sz="2000" dirty="0">
                <a:latin typeface="Arial"/>
                <a:cs typeface="Arial"/>
              </a:rPr>
              <a:t>Allocation of network addresses should be planned and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documented  for the purposes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of:</a:t>
            </a:r>
            <a:endParaRPr sz="20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810"/>
              </a:spcBef>
              <a:buClr>
                <a:srgbClr val="6F8BA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Preventing duplication 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addresses</a:t>
            </a:r>
            <a:endParaRPr sz="20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805"/>
              </a:spcBef>
              <a:buClr>
                <a:srgbClr val="6F8BA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Providing and controlling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795"/>
              </a:spcBef>
              <a:buClr>
                <a:srgbClr val="6F8BA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Monitoring security and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00"/>
              </a:lnSpc>
              <a:spcBef>
                <a:spcPts val="800"/>
              </a:spcBef>
            </a:pPr>
            <a:r>
              <a:rPr sz="2000" dirty="0">
                <a:latin typeface="Arial"/>
                <a:cs typeface="Arial"/>
              </a:rPr>
              <a:t>Client addresses – Usually dynamically assigned using 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Dynamic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00"/>
              </a:lnSpc>
            </a:pPr>
            <a:r>
              <a:rPr sz="2000" dirty="0">
                <a:latin typeface="Arial"/>
                <a:cs typeface="Arial"/>
              </a:rPr>
              <a:t>Host Configuration Protocol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(DHCP).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8933" y="4024829"/>
            <a:ext cx="4654191" cy="224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0907" y="3915155"/>
            <a:ext cx="6126480" cy="2571115"/>
          </a:xfrm>
          <a:custGeom>
            <a:avLst/>
            <a:gdLst/>
            <a:ahLst/>
            <a:cxnLst/>
            <a:rect l="l" t="t" r="r" b="b"/>
            <a:pathLst>
              <a:path w="6126480" h="2571115">
                <a:moveTo>
                  <a:pt x="0" y="2570988"/>
                </a:moveTo>
                <a:lnTo>
                  <a:pt x="6126480" y="2570988"/>
                </a:lnTo>
                <a:lnTo>
                  <a:pt x="6126480" y="0"/>
                </a:lnTo>
                <a:lnTo>
                  <a:pt x="0" y="0"/>
                </a:lnTo>
                <a:lnTo>
                  <a:pt x="0" y="25709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4131" y="4533391"/>
            <a:ext cx="104203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-1905" algn="ctr">
              <a:lnSpc>
                <a:spcPct val="90000"/>
              </a:lnSpc>
              <a:spcBef>
                <a:spcPts val="285"/>
              </a:spcBef>
            </a:pPr>
            <a:r>
              <a:rPr sz="1600" spc="-5" dirty="0">
                <a:latin typeface="Arial"/>
                <a:cs typeface="Arial"/>
              </a:rPr>
              <a:t>Sample  Network  Addressing  Plan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196" y="2387346"/>
            <a:ext cx="36836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605155" algn="l"/>
              </a:tabLst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9.3	Design</a:t>
            </a:r>
            <a:r>
              <a:rPr sz="2400" b="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Considerations  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IPv6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502665"/>
            <a:ext cx="305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an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IPv6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730961"/>
            <a:ext cx="5362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F8BA0"/>
                </a:solidFill>
                <a:latin typeface="Arial"/>
                <a:cs typeface="Arial"/>
              </a:rPr>
              <a:t>Subnetting Using the </a:t>
            </a:r>
            <a:r>
              <a:rPr sz="2800" b="1" spc="-10" dirty="0">
                <a:solidFill>
                  <a:srgbClr val="6F8BA0"/>
                </a:solidFill>
                <a:latin typeface="Arial"/>
                <a:cs typeface="Arial"/>
              </a:rPr>
              <a:t>Subnet</a:t>
            </a:r>
            <a:r>
              <a:rPr sz="2800" b="1" spc="7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8BA0"/>
                </a:solidFill>
                <a:latin typeface="Arial"/>
                <a:cs typeface="Arial"/>
              </a:rPr>
              <a:t>ID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095" y="1318006"/>
            <a:ext cx="7573009" cy="5594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705"/>
              </a:spcBef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IPv6 </a:t>
            </a:r>
            <a:r>
              <a:rPr sz="2000" dirty="0">
                <a:latin typeface="Arial"/>
                <a:cs typeface="Arial"/>
              </a:rPr>
              <a:t>Network Space is subnetted to support hierarchical,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logical  design of 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567" y="2007870"/>
            <a:ext cx="5130821" cy="2639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67428" y="2889504"/>
            <a:ext cx="4576571" cy="3549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" y="1920239"/>
            <a:ext cx="8229600" cy="4413885"/>
          </a:xfrm>
          <a:custGeom>
            <a:avLst/>
            <a:gdLst/>
            <a:ahLst/>
            <a:cxnLst/>
            <a:rect l="l" t="t" r="r" b="b"/>
            <a:pathLst>
              <a:path w="8229600" h="4413885">
                <a:moveTo>
                  <a:pt x="0" y="4413504"/>
                </a:moveTo>
                <a:lnTo>
                  <a:pt x="8229600" y="4413504"/>
                </a:lnTo>
                <a:lnTo>
                  <a:pt x="8229600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502665"/>
            <a:ext cx="305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an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IPv6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730961"/>
            <a:ext cx="3916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IPV6 Subnet</a:t>
            </a:r>
            <a:r>
              <a:rPr sz="2800" spc="-20" dirty="0"/>
              <a:t> </a:t>
            </a:r>
            <a:r>
              <a:rPr sz="2800" spc="-5" dirty="0"/>
              <a:t>Allocation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14519" y="1794585"/>
            <a:ext cx="3890141" cy="3042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8867" y="1652016"/>
            <a:ext cx="4065018" cy="3148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59" y="1630679"/>
            <a:ext cx="8646160" cy="4413885"/>
          </a:xfrm>
          <a:custGeom>
            <a:avLst/>
            <a:gdLst/>
            <a:ahLst/>
            <a:cxnLst/>
            <a:rect l="l" t="t" r="r" b="b"/>
            <a:pathLst>
              <a:path w="8646160" h="4413885">
                <a:moveTo>
                  <a:pt x="0" y="4413504"/>
                </a:moveTo>
                <a:lnTo>
                  <a:pt x="8645652" y="4413504"/>
                </a:lnTo>
                <a:lnTo>
                  <a:pt x="8645652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502665"/>
            <a:ext cx="305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an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IPv6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Subnetting into the Interface</a:t>
            </a:r>
            <a:r>
              <a:rPr spc="50" dirty="0"/>
              <a:t> </a:t>
            </a:r>
            <a:r>
              <a:rPr spc="-5" dirty="0"/>
              <a:t>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095" y="1318006"/>
            <a:ext cx="7538084" cy="5594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705"/>
              </a:spcBef>
            </a:pPr>
            <a:r>
              <a:rPr sz="2000" spc="-5" dirty="0">
                <a:latin typeface="Arial"/>
                <a:cs typeface="Arial"/>
              </a:rPr>
              <a:t>IPv6 </a:t>
            </a:r>
            <a:r>
              <a:rPr sz="2000" dirty="0">
                <a:latin typeface="Arial"/>
                <a:cs typeface="Arial"/>
              </a:rPr>
              <a:t>bits can be borrowed from the interface ID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create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additional  </a:t>
            </a:r>
            <a:r>
              <a:rPr sz="2000" spc="-5" dirty="0">
                <a:latin typeface="Arial"/>
                <a:cs typeface="Arial"/>
              </a:rPr>
              <a:t>IPv6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0783" y="2445860"/>
            <a:ext cx="5002289" cy="3748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2189988"/>
            <a:ext cx="7010400" cy="4413885"/>
          </a:xfrm>
          <a:custGeom>
            <a:avLst/>
            <a:gdLst/>
            <a:ahLst/>
            <a:cxnLst/>
            <a:rect l="l" t="t" r="r" b="b"/>
            <a:pathLst>
              <a:path w="7010400" h="4413884">
                <a:moveTo>
                  <a:pt x="0" y="4413504"/>
                </a:moveTo>
                <a:lnTo>
                  <a:pt x="7010400" y="4413504"/>
                </a:lnTo>
                <a:lnTo>
                  <a:pt x="7010400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196" y="2551938"/>
            <a:ext cx="192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155" algn="l"/>
              </a:tabLst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9.3	Summary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220" y="778509"/>
            <a:ext cx="4201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9:</a:t>
            </a:r>
            <a:r>
              <a:rPr spc="-8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619" y="1341435"/>
            <a:ext cx="7791450" cy="45675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Arial"/>
                <a:cs typeface="Arial"/>
              </a:rPr>
              <a:t>Upon completion of this chapter, you will be able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Explain </a:t>
            </a:r>
            <a:r>
              <a:rPr sz="2000" spc="5" dirty="0">
                <a:latin typeface="Arial"/>
                <a:cs typeface="Arial"/>
              </a:rPr>
              <a:t>why </a:t>
            </a:r>
            <a:r>
              <a:rPr sz="2000" dirty="0">
                <a:latin typeface="Arial"/>
                <a:cs typeface="Arial"/>
              </a:rPr>
              <a:t>routing is </a:t>
            </a:r>
            <a:r>
              <a:rPr sz="2000" spc="5" dirty="0">
                <a:latin typeface="Arial"/>
                <a:cs typeface="Arial"/>
              </a:rPr>
              <a:t>necessary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hosts </a:t>
            </a:r>
            <a:r>
              <a:rPr sz="2000" dirty="0">
                <a:latin typeface="Arial"/>
                <a:cs typeface="Arial"/>
              </a:rPr>
              <a:t>on different </a:t>
            </a:r>
            <a:r>
              <a:rPr sz="2000" spc="5" dirty="0">
                <a:latin typeface="Arial"/>
                <a:cs typeface="Arial"/>
              </a:rPr>
              <a:t>networks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communicate.</a:t>
            </a:r>
            <a:endParaRPr sz="2000">
              <a:latin typeface="Arial"/>
              <a:cs typeface="Arial"/>
            </a:endParaRPr>
          </a:p>
          <a:p>
            <a:pPr marL="248920" marR="1828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Describe IP as a communication protocol used to identify 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  device on 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Given a network and a subnet </a:t>
            </a:r>
            <a:r>
              <a:rPr sz="2000" spc="5" dirty="0">
                <a:latin typeface="Arial"/>
                <a:cs typeface="Arial"/>
              </a:rPr>
              <a:t>mask, </a:t>
            </a:r>
            <a:r>
              <a:rPr sz="2000" dirty="0">
                <a:latin typeface="Arial"/>
                <a:cs typeface="Arial"/>
              </a:rPr>
              <a:t>calculate the number of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host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addresses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Calculate the necessary subnet mask in order to accommodate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requirements of 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Describe the benefits of variable length subnet masking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(VLSM).</a:t>
            </a:r>
            <a:endParaRPr sz="2000">
              <a:latin typeface="Arial"/>
              <a:cs typeface="Arial"/>
            </a:endParaRPr>
          </a:p>
          <a:p>
            <a:pPr marL="248920" marR="663575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Explain how </a:t>
            </a:r>
            <a:r>
              <a:rPr sz="2000" spc="-5" dirty="0">
                <a:latin typeface="Arial"/>
                <a:cs typeface="Arial"/>
              </a:rPr>
              <a:t>IPv6 </a:t>
            </a:r>
            <a:r>
              <a:rPr sz="2000" spc="5" dirty="0">
                <a:latin typeface="Arial"/>
                <a:cs typeface="Arial"/>
              </a:rPr>
              <a:t>address </a:t>
            </a:r>
            <a:r>
              <a:rPr sz="2000" dirty="0">
                <a:latin typeface="Arial"/>
                <a:cs typeface="Arial"/>
              </a:rPr>
              <a:t>assignments </a:t>
            </a:r>
            <a:r>
              <a:rPr sz="2000" spc="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implemented 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business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220" y="778509"/>
            <a:ext cx="3997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9:</a:t>
            </a:r>
            <a:r>
              <a:rPr spc="-90" dirty="0"/>
              <a:t> </a:t>
            </a: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1175"/>
              </a:spcBef>
            </a:pPr>
            <a:r>
              <a:rPr dirty="0"/>
              <a:t>In this chapter, you learned</a:t>
            </a:r>
            <a:r>
              <a:rPr spc="-105" dirty="0"/>
              <a:t> </a:t>
            </a:r>
            <a:r>
              <a:rPr spc="-5" dirty="0"/>
              <a:t>that:</a:t>
            </a:r>
          </a:p>
          <a:p>
            <a:pPr marL="644525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645160" algn="l"/>
              </a:tabLst>
            </a:pPr>
            <a:r>
              <a:rPr dirty="0"/>
              <a:t>Subnetting is the process of segmenting a network, by </a:t>
            </a:r>
            <a:r>
              <a:rPr spc="-5" dirty="0"/>
              <a:t>dividing </a:t>
            </a:r>
            <a:r>
              <a:rPr dirty="0"/>
              <a:t>it</a:t>
            </a:r>
            <a:r>
              <a:rPr spc="-145" dirty="0"/>
              <a:t> </a:t>
            </a:r>
            <a:r>
              <a:rPr spc="-5" dirty="0"/>
              <a:t>into</a:t>
            </a:r>
          </a:p>
          <a:p>
            <a:pPr marL="644525">
              <a:lnSpc>
                <a:spcPts val="2340"/>
              </a:lnSpc>
            </a:pPr>
            <a:r>
              <a:rPr dirty="0"/>
              <a:t>multiple smaller network</a:t>
            </a:r>
            <a:r>
              <a:rPr spc="-50" dirty="0"/>
              <a:t> </a:t>
            </a:r>
            <a:r>
              <a:rPr spc="5" dirty="0"/>
              <a:t>spaces.</a:t>
            </a:r>
          </a:p>
          <a:p>
            <a:pPr marL="644525" marR="5905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645160" algn="l"/>
              </a:tabLst>
            </a:pPr>
            <a:r>
              <a:rPr dirty="0"/>
              <a:t>Subnetting a subnet, or using VLSM, was designed to avoid</a:t>
            </a:r>
            <a:r>
              <a:rPr spc="-185" dirty="0"/>
              <a:t> </a:t>
            </a:r>
            <a:r>
              <a:rPr dirty="0"/>
              <a:t>wasting  addresses.</a:t>
            </a:r>
          </a:p>
          <a:p>
            <a:pPr marL="644525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645160" algn="l"/>
              </a:tabLst>
            </a:pPr>
            <a:r>
              <a:rPr dirty="0"/>
              <a:t>IPv6 address </a:t>
            </a:r>
            <a:r>
              <a:rPr spc="5" dirty="0"/>
              <a:t>space </a:t>
            </a:r>
            <a:r>
              <a:rPr dirty="0"/>
              <a:t>is subnetted to support the hierarchical,</a:t>
            </a:r>
            <a:r>
              <a:rPr spc="-245" dirty="0"/>
              <a:t> </a:t>
            </a:r>
            <a:r>
              <a:rPr dirty="0"/>
              <a:t>logical</a:t>
            </a:r>
          </a:p>
          <a:p>
            <a:pPr marL="644525">
              <a:lnSpc>
                <a:spcPts val="2340"/>
              </a:lnSpc>
            </a:pPr>
            <a:r>
              <a:rPr dirty="0"/>
              <a:t>design of the</a:t>
            </a:r>
            <a:r>
              <a:rPr spc="-35" dirty="0"/>
              <a:t> </a:t>
            </a:r>
            <a:r>
              <a:rPr dirty="0"/>
              <a:t>network.</a:t>
            </a:r>
          </a:p>
          <a:p>
            <a:pPr marL="644525" marR="18034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645160" algn="l"/>
              </a:tabLst>
            </a:pPr>
            <a:r>
              <a:rPr dirty="0"/>
              <a:t>Size, location, use, and </a:t>
            </a:r>
            <a:r>
              <a:rPr spc="5" dirty="0"/>
              <a:t>access </a:t>
            </a:r>
            <a:r>
              <a:rPr dirty="0"/>
              <a:t>requirements </a:t>
            </a:r>
            <a:r>
              <a:rPr spc="5" dirty="0"/>
              <a:t>are </a:t>
            </a:r>
            <a:r>
              <a:rPr dirty="0"/>
              <a:t>all</a:t>
            </a:r>
            <a:r>
              <a:rPr spc="-80" dirty="0"/>
              <a:t> </a:t>
            </a:r>
            <a:r>
              <a:rPr dirty="0"/>
              <a:t>considerations  in the </a:t>
            </a:r>
            <a:r>
              <a:rPr spc="5" dirty="0"/>
              <a:t>address </a:t>
            </a:r>
            <a:r>
              <a:rPr dirty="0"/>
              <a:t>planning</a:t>
            </a:r>
            <a:r>
              <a:rPr spc="-60" dirty="0"/>
              <a:t> </a:t>
            </a:r>
            <a:r>
              <a:rPr spc="5" dirty="0"/>
              <a:t>process.</a:t>
            </a:r>
          </a:p>
          <a:p>
            <a:pPr marL="644525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645160" algn="l"/>
              </a:tabLst>
            </a:pPr>
            <a:r>
              <a:rPr dirty="0"/>
              <a:t>IP networks must be tested to verify connectivity and</a:t>
            </a:r>
            <a:r>
              <a:rPr spc="-120" dirty="0"/>
              <a:t> </a:t>
            </a:r>
            <a:r>
              <a:rPr dirty="0"/>
              <a:t>operational</a:t>
            </a:r>
          </a:p>
          <a:p>
            <a:pPr marL="644525">
              <a:lnSpc>
                <a:spcPts val="2340"/>
              </a:lnSpc>
            </a:pPr>
            <a:r>
              <a:rPr dirty="0"/>
              <a:t>performance.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196" y="2579370"/>
            <a:ext cx="31946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605155" algn="l"/>
              </a:tabLst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9.1	Subnetting an</a:t>
            </a:r>
            <a:r>
              <a:rPr sz="2400" b="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IPv4 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556971"/>
            <a:ext cx="2501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r>
              <a:rPr sz="1800" b="1" spc="-6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Segmentation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776986"/>
            <a:ext cx="4606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Reasons </a:t>
            </a:r>
            <a:r>
              <a:rPr dirty="0"/>
              <a:t>for</a:t>
            </a:r>
            <a:r>
              <a:rPr spc="-85" dirty="0"/>
              <a:t> </a:t>
            </a:r>
            <a:r>
              <a:rPr dirty="0"/>
              <a:t>Subnetting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943" y="1523491"/>
            <a:ext cx="8041640" cy="46996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8920" marR="800100" indent="-236854">
              <a:lnSpc>
                <a:spcPts val="1989"/>
              </a:lnSpc>
              <a:spcBef>
                <a:spcPts val="509"/>
              </a:spcBef>
            </a:pPr>
            <a:r>
              <a:rPr sz="2000" b="1" dirty="0">
                <a:latin typeface="Arial"/>
                <a:cs typeface="Arial"/>
              </a:rPr>
              <a:t>Subnetting </a:t>
            </a:r>
            <a:r>
              <a:rPr sz="2000" dirty="0">
                <a:latin typeface="Arial"/>
                <a:cs typeface="Arial"/>
              </a:rPr>
              <a:t>is the process of segmenting a network into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multiple  smaller network spaces called subnetworks or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200"/>
              </a:lnSpc>
              <a:spcBef>
                <a:spcPts val="81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Large networks must be segmented into smaller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subnetworks,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200"/>
              </a:lnSpc>
            </a:pPr>
            <a:r>
              <a:rPr sz="2000" dirty="0">
                <a:latin typeface="Arial"/>
                <a:cs typeface="Arial"/>
              </a:rPr>
              <a:t>creating smaller groups of devices and services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 marL="476250" marR="1266190" lvl="1" indent="-231775">
              <a:lnSpc>
                <a:spcPts val="2000"/>
              </a:lnSpc>
              <a:spcBef>
                <a:spcPts val="1190"/>
              </a:spcBef>
              <a:buClr>
                <a:srgbClr val="6F8BA0"/>
              </a:buClr>
              <a:buChar char="•"/>
              <a:tabLst>
                <a:tab pos="475615" algn="l"/>
                <a:tab pos="476884" algn="l"/>
              </a:tabLst>
            </a:pPr>
            <a:r>
              <a:rPr sz="2000" dirty="0">
                <a:latin typeface="Arial"/>
                <a:cs typeface="Arial"/>
              </a:rPr>
              <a:t>Control traffic by containing broadcast traffic within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  subnetwork.</a:t>
            </a:r>
            <a:endParaRPr sz="2000">
              <a:latin typeface="Arial"/>
              <a:cs typeface="Arial"/>
            </a:endParaRPr>
          </a:p>
          <a:p>
            <a:pPr marL="476250" lvl="1" indent="-231775">
              <a:lnSpc>
                <a:spcPct val="100000"/>
              </a:lnSpc>
              <a:spcBef>
                <a:spcPts val="810"/>
              </a:spcBef>
              <a:buClr>
                <a:srgbClr val="6F8BA0"/>
              </a:buClr>
              <a:buChar char="•"/>
              <a:tabLst>
                <a:tab pos="475615" algn="l"/>
                <a:tab pos="476884" algn="l"/>
              </a:tabLst>
            </a:pPr>
            <a:r>
              <a:rPr sz="2000" dirty="0">
                <a:latin typeface="Arial"/>
                <a:cs typeface="Arial"/>
              </a:rPr>
              <a:t>Reduce overall network traffic and improve network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Arial"/>
                <a:cs typeface="Arial"/>
              </a:rPr>
              <a:t>Communication </a:t>
            </a:r>
            <a:r>
              <a:rPr sz="2000" b="1" spc="5" dirty="0">
                <a:latin typeface="Arial"/>
                <a:cs typeface="Arial"/>
              </a:rPr>
              <a:t>Between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Subnets</a:t>
            </a:r>
            <a:endParaRPr sz="2000">
              <a:latin typeface="Arial"/>
              <a:cs typeface="Arial"/>
            </a:endParaRPr>
          </a:p>
          <a:p>
            <a:pPr marL="248920" marR="226695" indent="-236220">
              <a:lnSpc>
                <a:spcPts val="2000"/>
              </a:lnSpc>
              <a:spcBef>
                <a:spcPts val="121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A router is necessary for devices on different networks and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subnets  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communicate.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000"/>
              </a:lnSpc>
              <a:spcBef>
                <a:spcPts val="1195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Each router interface must have an </a:t>
            </a:r>
            <a:r>
              <a:rPr sz="2000" spc="-5" dirty="0">
                <a:latin typeface="Arial"/>
                <a:cs typeface="Arial"/>
              </a:rPr>
              <a:t>IPv4 </a:t>
            </a:r>
            <a:r>
              <a:rPr sz="2000" dirty="0">
                <a:latin typeface="Arial"/>
                <a:cs typeface="Arial"/>
              </a:rPr>
              <a:t>host address that belongs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the network or subnet that the router interface is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connected.</a:t>
            </a:r>
            <a:endParaRPr sz="2000">
              <a:latin typeface="Arial"/>
              <a:cs typeface="Arial"/>
            </a:endParaRPr>
          </a:p>
          <a:p>
            <a:pPr marL="248920" marR="31750" indent="-236220">
              <a:lnSpc>
                <a:spcPts val="1989"/>
              </a:lnSpc>
              <a:spcBef>
                <a:spcPts val="122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Devices on a network and subnet use the router interface attached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their LAN as their default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gateway.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082" y="599694"/>
            <a:ext cx="328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IP 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is</a:t>
            </a:r>
            <a:r>
              <a:rPr sz="1800" b="1" spc="-5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FUNdamental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082" y="819403"/>
            <a:ext cx="1718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6F8BA0"/>
                </a:solidFill>
                <a:latin typeface="Arial"/>
                <a:cs typeface="Arial"/>
              </a:rPr>
              <a:t>The</a:t>
            </a:r>
            <a:r>
              <a:rPr sz="3200" b="1" spc="-10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6F8BA0"/>
                </a:solidFill>
                <a:latin typeface="Arial"/>
                <a:cs typeface="Arial"/>
              </a:rPr>
              <a:t>Plan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6401" y="1854091"/>
            <a:ext cx="6372891" cy="4161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6255" y="1467611"/>
            <a:ext cx="6948170" cy="5184775"/>
          </a:xfrm>
          <a:custGeom>
            <a:avLst/>
            <a:gdLst/>
            <a:ahLst/>
            <a:cxnLst/>
            <a:rect l="l" t="t" r="r" b="b"/>
            <a:pathLst>
              <a:path w="6948170" h="5184775">
                <a:moveTo>
                  <a:pt x="0" y="5184648"/>
                </a:moveTo>
                <a:lnTo>
                  <a:pt x="6947916" y="5184648"/>
                </a:lnTo>
                <a:lnTo>
                  <a:pt x="6947916" y="0"/>
                </a:lnTo>
                <a:lnTo>
                  <a:pt x="0" y="0"/>
                </a:lnTo>
                <a:lnTo>
                  <a:pt x="0" y="51846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26916" y="1518284"/>
            <a:ext cx="236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Planning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02" y="531367"/>
            <a:ext cx="305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an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402" y="750824"/>
            <a:ext cx="3343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Basic</a:t>
            </a:r>
            <a:r>
              <a:rPr spc="-85" dirty="0"/>
              <a:t> </a:t>
            </a:r>
            <a:r>
              <a:rPr dirty="0"/>
              <a:t>Subnetting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0369" y="1344951"/>
            <a:ext cx="3966210" cy="788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8120" indent="-185420">
              <a:lnSpc>
                <a:spcPct val="100000"/>
              </a:lnSpc>
              <a:spcBef>
                <a:spcPts val="700"/>
              </a:spcBef>
              <a:buClr>
                <a:srgbClr val="6F8BA0"/>
              </a:buClr>
              <a:buFont typeface="Wingdings"/>
              <a:buChar char=""/>
              <a:tabLst>
                <a:tab pos="198755" algn="l"/>
              </a:tabLst>
            </a:pPr>
            <a:r>
              <a:rPr sz="2000" dirty="0">
                <a:latin typeface="Arial"/>
                <a:cs typeface="Arial"/>
              </a:rPr>
              <a:t>Borrowing </a:t>
            </a:r>
            <a:r>
              <a:rPr sz="2000" spc="-5" dirty="0">
                <a:latin typeface="Arial"/>
                <a:cs typeface="Arial"/>
              </a:rPr>
              <a:t>Bits to </a:t>
            </a:r>
            <a:r>
              <a:rPr sz="2000" dirty="0">
                <a:latin typeface="Arial"/>
                <a:cs typeface="Arial"/>
              </a:rPr>
              <a:t>Create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Subnets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spcBef>
                <a:spcPts val="605"/>
              </a:spcBef>
              <a:buClr>
                <a:srgbClr val="6F8BA0"/>
              </a:buClr>
              <a:buFont typeface="Wingdings"/>
              <a:buChar char=""/>
              <a:tabLst>
                <a:tab pos="198755" algn="l"/>
                <a:tab pos="2101215" algn="l"/>
              </a:tabLst>
            </a:pPr>
            <a:r>
              <a:rPr sz="2000" dirty="0">
                <a:latin typeface="Arial"/>
                <a:cs typeface="Arial"/>
              </a:rPr>
              <a:t>Borrowing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	</a:t>
            </a:r>
            <a:r>
              <a:rPr sz="2000" spc="10" dirty="0">
                <a:latin typeface="Arial"/>
                <a:cs typeface="Arial"/>
              </a:rPr>
              <a:t>2</a:t>
            </a:r>
            <a:r>
              <a:rPr sz="1950" spc="15" baseline="25641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= 2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441" y="3907049"/>
            <a:ext cx="6403558" cy="650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735" y="2436536"/>
            <a:ext cx="4784832" cy="1134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16170" y="5287201"/>
            <a:ext cx="2461260" cy="10452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1600" spc="-5" dirty="0">
                <a:latin typeface="Arial"/>
                <a:cs typeface="Arial"/>
              </a:rPr>
              <a:t>Subnet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ct val="150000"/>
              </a:lnSpc>
              <a:spcBef>
                <a:spcPts val="55"/>
              </a:spcBef>
            </a:pPr>
            <a:r>
              <a:rPr sz="1400" spc="-5" dirty="0">
                <a:latin typeface="Arial"/>
                <a:cs typeface="Arial"/>
              </a:rPr>
              <a:t>Network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192.168.1.</a:t>
            </a:r>
            <a:r>
              <a:rPr sz="1400" b="1" spc="-5" dirty="0">
                <a:solidFill>
                  <a:srgbClr val="339933"/>
                </a:solidFill>
                <a:latin typeface="Arial"/>
                <a:cs typeface="Arial"/>
              </a:rPr>
              <a:t>128-255</a:t>
            </a:r>
            <a:r>
              <a:rPr sz="1400" spc="-5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25  </a:t>
            </a:r>
            <a:r>
              <a:rPr sz="1400" dirty="0">
                <a:latin typeface="Arial"/>
                <a:cs typeface="Arial"/>
              </a:rPr>
              <a:t>Mask: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255.255.255.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9431" y="5274399"/>
            <a:ext cx="2266315" cy="1045844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725805">
              <a:lnSpc>
                <a:spcPct val="100000"/>
              </a:lnSpc>
              <a:spcBef>
                <a:spcPts val="1110"/>
              </a:spcBef>
            </a:pPr>
            <a:r>
              <a:rPr sz="1600" spc="-5" dirty="0">
                <a:latin typeface="Arial"/>
                <a:cs typeface="Arial"/>
              </a:rPr>
              <a:t>Subnet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ct val="150100"/>
              </a:lnSpc>
              <a:spcBef>
                <a:spcPts val="55"/>
              </a:spcBef>
            </a:pPr>
            <a:r>
              <a:rPr sz="1400" spc="-5" dirty="0">
                <a:latin typeface="Arial"/>
                <a:cs typeface="Arial"/>
              </a:rPr>
              <a:t>Network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192.168.1.</a:t>
            </a:r>
            <a:r>
              <a:rPr sz="1400" b="1" spc="-5" dirty="0">
                <a:solidFill>
                  <a:srgbClr val="339933"/>
                </a:solidFill>
                <a:latin typeface="Arial"/>
                <a:cs typeface="Arial"/>
              </a:rPr>
              <a:t>0-127</a:t>
            </a:r>
            <a:r>
              <a:rPr sz="1400" spc="-5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25  </a:t>
            </a:r>
            <a:r>
              <a:rPr sz="1400" dirty="0">
                <a:latin typeface="Arial"/>
                <a:cs typeface="Arial"/>
              </a:rPr>
              <a:t>Mask: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255.255.255.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8425" y="4113657"/>
            <a:ext cx="1439545" cy="695960"/>
          </a:xfrm>
          <a:custGeom>
            <a:avLst/>
            <a:gdLst/>
            <a:ahLst/>
            <a:cxnLst/>
            <a:rect l="l" t="t" r="r" b="b"/>
            <a:pathLst>
              <a:path w="1439545" h="695960">
                <a:moveTo>
                  <a:pt x="1404078" y="18451"/>
                </a:moveTo>
                <a:lnTo>
                  <a:pt x="0" y="684022"/>
                </a:lnTo>
                <a:lnTo>
                  <a:pt x="5333" y="695579"/>
                </a:lnTo>
                <a:lnTo>
                  <a:pt x="1409487" y="29973"/>
                </a:lnTo>
                <a:lnTo>
                  <a:pt x="1416636" y="19522"/>
                </a:lnTo>
                <a:lnTo>
                  <a:pt x="1404078" y="18451"/>
                </a:lnTo>
                <a:close/>
              </a:path>
              <a:path w="1439545" h="695960">
                <a:moveTo>
                  <a:pt x="1434993" y="8382"/>
                </a:moveTo>
                <a:lnTo>
                  <a:pt x="1425321" y="8382"/>
                </a:lnTo>
                <a:lnTo>
                  <a:pt x="1430654" y="19939"/>
                </a:lnTo>
                <a:lnTo>
                  <a:pt x="1409487" y="29973"/>
                </a:lnTo>
                <a:lnTo>
                  <a:pt x="1372997" y="83312"/>
                </a:lnTo>
                <a:lnTo>
                  <a:pt x="1370964" y="86233"/>
                </a:lnTo>
                <a:lnTo>
                  <a:pt x="1371727" y="90170"/>
                </a:lnTo>
                <a:lnTo>
                  <a:pt x="1374648" y="92202"/>
                </a:lnTo>
                <a:lnTo>
                  <a:pt x="1377441" y="94234"/>
                </a:lnTo>
                <a:lnTo>
                  <a:pt x="1381378" y="93472"/>
                </a:lnTo>
                <a:lnTo>
                  <a:pt x="1383411" y="90551"/>
                </a:lnTo>
                <a:lnTo>
                  <a:pt x="1439417" y="8763"/>
                </a:lnTo>
                <a:lnTo>
                  <a:pt x="1434993" y="8382"/>
                </a:lnTo>
                <a:close/>
              </a:path>
              <a:path w="1439545" h="695960">
                <a:moveTo>
                  <a:pt x="1416636" y="19522"/>
                </a:moveTo>
                <a:lnTo>
                  <a:pt x="1409487" y="29973"/>
                </a:lnTo>
                <a:lnTo>
                  <a:pt x="1429583" y="20447"/>
                </a:lnTo>
                <a:lnTo>
                  <a:pt x="1427479" y="20447"/>
                </a:lnTo>
                <a:lnTo>
                  <a:pt x="1416636" y="19522"/>
                </a:lnTo>
                <a:close/>
              </a:path>
              <a:path w="1439545" h="695960">
                <a:moveTo>
                  <a:pt x="1422780" y="10541"/>
                </a:moveTo>
                <a:lnTo>
                  <a:pt x="1416636" y="19522"/>
                </a:lnTo>
                <a:lnTo>
                  <a:pt x="1427479" y="20447"/>
                </a:lnTo>
                <a:lnTo>
                  <a:pt x="1422780" y="10541"/>
                </a:lnTo>
                <a:close/>
              </a:path>
              <a:path w="1439545" h="695960">
                <a:moveTo>
                  <a:pt x="1426317" y="10541"/>
                </a:moveTo>
                <a:lnTo>
                  <a:pt x="1422780" y="10541"/>
                </a:lnTo>
                <a:lnTo>
                  <a:pt x="1427479" y="20447"/>
                </a:lnTo>
                <a:lnTo>
                  <a:pt x="1429583" y="20447"/>
                </a:lnTo>
                <a:lnTo>
                  <a:pt x="1430654" y="19939"/>
                </a:lnTo>
                <a:lnTo>
                  <a:pt x="1426317" y="10541"/>
                </a:lnTo>
                <a:close/>
              </a:path>
              <a:path w="1439545" h="695960">
                <a:moveTo>
                  <a:pt x="1425321" y="8382"/>
                </a:moveTo>
                <a:lnTo>
                  <a:pt x="1404078" y="18451"/>
                </a:lnTo>
                <a:lnTo>
                  <a:pt x="1416636" y="19522"/>
                </a:lnTo>
                <a:lnTo>
                  <a:pt x="1422780" y="10541"/>
                </a:lnTo>
                <a:lnTo>
                  <a:pt x="1426317" y="10541"/>
                </a:lnTo>
                <a:lnTo>
                  <a:pt x="1425321" y="8382"/>
                </a:lnTo>
                <a:close/>
              </a:path>
              <a:path w="1439545" h="695960">
                <a:moveTo>
                  <a:pt x="1337183" y="0"/>
                </a:moveTo>
                <a:lnTo>
                  <a:pt x="1334008" y="2540"/>
                </a:lnTo>
                <a:lnTo>
                  <a:pt x="1333500" y="9525"/>
                </a:lnTo>
                <a:lnTo>
                  <a:pt x="1336039" y="12700"/>
                </a:lnTo>
                <a:lnTo>
                  <a:pt x="1339596" y="12954"/>
                </a:lnTo>
                <a:lnTo>
                  <a:pt x="1404078" y="18451"/>
                </a:lnTo>
                <a:lnTo>
                  <a:pt x="1425321" y="8382"/>
                </a:lnTo>
                <a:lnTo>
                  <a:pt x="1434993" y="8382"/>
                </a:lnTo>
                <a:lnTo>
                  <a:pt x="1340612" y="254"/>
                </a:lnTo>
                <a:lnTo>
                  <a:pt x="133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06727" y="4796154"/>
            <a:ext cx="6546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Borrowing </a:t>
            </a:r>
            <a:r>
              <a:rPr sz="1400" dirty="0">
                <a:latin typeface="Arial"/>
                <a:cs typeface="Arial"/>
              </a:rPr>
              <a:t>1 Bit from the host portion creates 2 subnets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same </a:t>
            </a:r>
            <a:r>
              <a:rPr sz="1400" dirty="0">
                <a:latin typeface="Arial"/>
                <a:cs typeface="Arial"/>
              </a:rPr>
              <a:t>subnet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4340" y="2382011"/>
            <a:ext cx="8196580" cy="4079875"/>
          </a:xfrm>
          <a:custGeom>
            <a:avLst/>
            <a:gdLst/>
            <a:ahLst/>
            <a:cxnLst/>
            <a:rect l="l" t="t" r="r" b="b"/>
            <a:pathLst>
              <a:path w="8196580" h="4079875">
                <a:moveTo>
                  <a:pt x="0" y="4079748"/>
                </a:moveTo>
                <a:lnTo>
                  <a:pt x="8196072" y="4079748"/>
                </a:lnTo>
                <a:lnTo>
                  <a:pt x="8196072" y="0"/>
                </a:lnTo>
                <a:lnTo>
                  <a:pt x="0" y="0"/>
                </a:lnTo>
                <a:lnTo>
                  <a:pt x="0" y="40797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843" y="479552"/>
            <a:ext cx="305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an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843" y="698703"/>
            <a:ext cx="2957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Subnets in</a:t>
            </a:r>
            <a:r>
              <a:rPr spc="-135" dirty="0"/>
              <a:t> </a:t>
            </a:r>
            <a:r>
              <a:rPr dirty="0"/>
              <a:t>Use</a:t>
            </a:r>
          </a:p>
        </p:txBody>
      </p:sp>
      <p:sp>
        <p:nvSpPr>
          <p:cNvPr id="4" name="object 4"/>
          <p:cNvSpPr/>
          <p:nvPr/>
        </p:nvSpPr>
        <p:spPr>
          <a:xfrm>
            <a:off x="970825" y="3051619"/>
            <a:ext cx="3773942" cy="1845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6623" y="1463802"/>
            <a:ext cx="3354391" cy="2271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2020" y="3977640"/>
            <a:ext cx="3730752" cy="2496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8194" y="2181536"/>
            <a:ext cx="2266315" cy="66675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 dirty="0">
                <a:latin typeface="Arial"/>
                <a:cs typeface="Arial"/>
              </a:rPr>
              <a:t>Subnet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"/>
                <a:cs typeface="Arial"/>
              </a:rPr>
              <a:t>Network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192.168.1.</a:t>
            </a:r>
            <a:r>
              <a:rPr sz="1400" b="1" spc="-5" dirty="0">
                <a:solidFill>
                  <a:srgbClr val="339933"/>
                </a:solidFill>
                <a:latin typeface="Arial"/>
                <a:cs typeface="Arial"/>
              </a:rPr>
              <a:t>0-127</a:t>
            </a:r>
            <a:r>
              <a:rPr sz="1400" spc="-5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091" y="5056530"/>
            <a:ext cx="2461895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latin typeface="Arial"/>
                <a:cs typeface="Arial"/>
              </a:rPr>
              <a:t>Subnet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"/>
                <a:cs typeface="Arial"/>
              </a:rPr>
              <a:t>Network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192.168.1.</a:t>
            </a:r>
            <a:r>
              <a:rPr sz="1400" b="1" spc="-5" dirty="0">
                <a:solidFill>
                  <a:srgbClr val="339933"/>
                </a:solidFill>
                <a:latin typeface="Arial"/>
                <a:cs typeface="Arial"/>
              </a:rPr>
              <a:t>128-255</a:t>
            </a:r>
            <a:r>
              <a:rPr sz="1400" spc="-5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0080" y="1383791"/>
            <a:ext cx="8194675" cy="5078095"/>
          </a:xfrm>
          <a:custGeom>
            <a:avLst/>
            <a:gdLst/>
            <a:ahLst/>
            <a:cxnLst/>
            <a:rect l="l" t="t" r="r" b="b"/>
            <a:pathLst>
              <a:path w="8194675" h="5078095">
                <a:moveTo>
                  <a:pt x="0" y="5077968"/>
                </a:moveTo>
                <a:lnTo>
                  <a:pt x="8194548" y="5077968"/>
                </a:lnTo>
                <a:lnTo>
                  <a:pt x="8194548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3627" y="1495805"/>
            <a:ext cx="209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Subnets 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462153"/>
            <a:ext cx="305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Subnetting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an 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IPv4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617" y="681608"/>
            <a:ext cx="4086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Subnetting</a:t>
            </a:r>
            <a:r>
              <a:rPr spc="-125" dirty="0"/>
              <a:t> </a:t>
            </a:r>
            <a:r>
              <a:rPr dirty="0"/>
              <a:t>Formulas</a:t>
            </a:r>
          </a:p>
        </p:txBody>
      </p:sp>
      <p:sp>
        <p:nvSpPr>
          <p:cNvPr id="4" name="object 4"/>
          <p:cNvSpPr/>
          <p:nvPr/>
        </p:nvSpPr>
        <p:spPr>
          <a:xfrm>
            <a:off x="3512904" y="4155688"/>
            <a:ext cx="3870286" cy="1079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1628" y="2084324"/>
            <a:ext cx="2155190" cy="5594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34340" marR="5080" indent="-422275">
              <a:lnSpc>
                <a:spcPct val="75000"/>
              </a:lnSpc>
              <a:spcBef>
                <a:spcPts val="705"/>
              </a:spcBef>
            </a:pPr>
            <a:r>
              <a:rPr sz="2000" b="1" dirty="0">
                <a:latin typeface="Arial"/>
                <a:cs typeface="Arial"/>
              </a:rPr>
              <a:t>Calculate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  of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subnets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628" y="4599559"/>
            <a:ext cx="2155190" cy="559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82295" marR="5080" indent="-570230">
              <a:lnSpc>
                <a:spcPct val="75000"/>
              </a:lnSpc>
              <a:spcBef>
                <a:spcPts val="700"/>
              </a:spcBef>
            </a:pPr>
            <a:r>
              <a:rPr sz="2000" b="1" dirty="0">
                <a:latin typeface="Arial"/>
                <a:cs typeface="Arial"/>
              </a:rPr>
              <a:t>Calculate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  of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hosts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903" y="1508161"/>
            <a:ext cx="4754257" cy="242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7559" y="5293723"/>
            <a:ext cx="2166498" cy="1285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27" y="1432560"/>
            <a:ext cx="7861300" cy="2595880"/>
          </a:xfrm>
          <a:custGeom>
            <a:avLst/>
            <a:gdLst/>
            <a:ahLst/>
            <a:cxnLst/>
            <a:rect l="l" t="t" r="r" b="b"/>
            <a:pathLst>
              <a:path w="7861300" h="2595879">
                <a:moveTo>
                  <a:pt x="0" y="2595372"/>
                </a:moveTo>
                <a:lnTo>
                  <a:pt x="7860792" y="2595372"/>
                </a:lnTo>
                <a:lnTo>
                  <a:pt x="7860792" y="0"/>
                </a:lnTo>
                <a:lnTo>
                  <a:pt x="0" y="0"/>
                </a:lnTo>
                <a:lnTo>
                  <a:pt x="0" y="25953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" y="4032503"/>
            <a:ext cx="7861300" cy="2595880"/>
          </a:xfrm>
          <a:custGeom>
            <a:avLst/>
            <a:gdLst/>
            <a:ahLst/>
            <a:cxnLst/>
            <a:rect l="l" t="t" r="r" b="b"/>
            <a:pathLst>
              <a:path w="7861300" h="2595879">
                <a:moveTo>
                  <a:pt x="0" y="2595372"/>
                </a:moveTo>
                <a:lnTo>
                  <a:pt x="7860792" y="2595372"/>
                </a:lnTo>
                <a:lnTo>
                  <a:pt x="7860792" y="0"/>
                </a:lnTo>
                <a:lnTo>
                  <a:pt x="0" y="0"/>
                </a:lnTo>
                <a:lnTo>
                  <a:pt x="0" y="25953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1354</Words>
  <Application>Microsoft Office PowerPoint</Application>
  <PresentationFormat>On-screen Show (4:3)</PresentationFormat>
  <Paragraphs>265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PowerPoint Presentation</vt:lpstr>
      <vt:lpstr>Chapter 9</vt:lpstr>
      <vt:lpstr>Chapter 9: Objectives</vt:lpstr>
      <vt:lpstr>9.1 Subnetting an IPv4  Network</vt:lpstr>
      <vt:lpstr>Reasons for Subnetting</vt:lpstr>
      <vt:lpstr>PowerPoint Presentation</vt:lpstr>
      <vt:lpstr>Basic Subnetting</vt:lpstr>
      <vt:lpstr>Subnets in Use</vt:lpstr>
      <vt:lpstr>Subnetting Formulas</vt:lpstr>
      <vt:lpstr>Creating 4 Subnets</vt:lpstr>
      <vt:lpstr>PowerPoint Presentation</vt:lpstr>
      <vt:lpstr>Creating Eight Subnets (Cont.)</vt:lpstr>
      <vt:lpstr>Creating Eight Subnets (Cont.)</vt:lpstr>
      <vt:lpstr>Subnetting Based on Host Requirements</vt:lpstr>
      <vt:lpstr>Subnetting Network-Based Requirements</vt:lpstr>
      <vt:lpstr>Subnetting To Meet Network Requirements</vt:lpstr>
      <vt:lpstr>Subnetting To Meet Network Requirements</vt:lpstr>
      <vt:lpstr>Traditional Subnetting Wastes Addresses</vt:lpstr>
      <vt:lpstr>Variable Length Subnet Masks (VLSM)</vt:lpstr>
      <vt:lpstr>Basic VLSM</vt:lpstr>
      <vt:lpstr>VLSM in Practice</vt:lpstr>
      <vt:lpstr>VLSM Chart</vt:lpstr>
      <vt:lpstr>9.2 Addressing Schemes</vt:lpstr>
      <vt:lpstr>Planning to Address the Network</vt:lpstr>
      <vt:lpstr>9.3 Design Considerations  for IPv6</vt:lpstr>
      <vt:lpstr>PowerPoint Presentation</vt:lpstr>
      <vt:lpstr>IPV6 Subnet Allocation</vt:lpstr>
      <vt:lpstr>Subnetting into the Interface ID</vt:lpstr>
      <vt:lpstr>9.3 Summary</vt:lpstr>
      <vt:lpstr>Chapter 9: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OS</cp:lastModifiedBy>
  <cp:revision>3</cp:revision>
  <dcterms:created xsi:type="dcterms:W3CDTF">2019-03-01T05:21:47Z</dcterms:created>
  <dcterms:modified xsi:type="dcterms:W3CDTF">2019-03-01T05:54:10Z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2019-03-01T00:00:00Z</vt:filetime>
  </property>
</Properties>
</file>