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48.png" ContentType="image/png"/>
  <Override PartName="/ppt/media/image47.jpeg" ContentType="image/jpeg"/>
  <Override PartName="/ppt/media/image43.jpeg" ContentType="image/jpeg"/>
  <Override PartName="/ppt/media/image42.jpeg" ContentType="image/jpeg"/>
  <Override PartName="/ppt/media/image39.jpeg" ContentType="image/jpeg"/>
  <Override PartName="/ppt/media/image19.jpeg" ContentType="image/jpeg"/>
  <Override PartName="/ppt/media/image32.jpeg" ContentType="image/jpeg"/>
  <Override PartName="/ppt/media/image18.jpeg" ContentType="image/jpeg"/>
  <Override PartName="/ppt/media/image31.jpeg" ContentType="image/jpeg"/>
  <Override PartName="/ppt/media/image29.jpeg" ContentType="image/jpeg"/>
  <Override PartName="/ppt/media/image40.jpeg" ContentType="image/jpeg"/>
  <Override PartName="/ppt/media/image27.jpeg" ContentType="image/jpeg"/>
  <Override PartName="/ppt/media/image26.jpeg" ContentType="image/jpeg"/>
  <Override PartName="/ppt/media/image25.jpeg" ContentType="image/jpeg"/>
  <Override PartName="/ppt/media/image14.png" ContentType="image/png"/>
  <Override PartName="/ppt/media/image24.jpeg" ContentType="image/jpeg"/>
  <Override PartName="/ppt/media/image7.jpeg" ContentType="image/jpeg"/>
  <Override PartName="/ppt/media/image23.jpeg" ContentType="image/jpeg"/>
  <Override PartName="/ppt/media/image44.jpeg" ContentType="image/jpeg"/>
  <Override PartName="/ppt/media/image6.png" ContentType="image/png"/>
  <Override PartName="/ppt/media/image21.png" ContentType="image/png"/>
  <Override PartName="/ppt/media/image36.jpeg" ContentType="image/jpeg"/>
  <Override PartName="/ppt/media/image4.jpeg" ContentType="image/jpeg"/>
  <Override PartName="/ppt/media/image38.png" ContentType="image/png"/>
  <Override PartName="/ppt/media/image30.jpeg" ContentType="image/jpeg"/>
  <Override PartName="/ppt/media/image3.png" ContentType="image/png"/>
  <Override PartName="/ppt/media/image20.jpeg" ContentType="image/jpeg"/>
  <Override PartName="/ppt/media/image17.png" ContentType="image/png"/>
  <Override PartName="/ppt/media/image16.png" ContentType="image/png"/>
  <Override PartName="/ppt/media/image12.png" ContentType="image/png"/>
  <Override PartName="/ppt/media/image45.jpeg" ContentType="image/jpeg"/>
  <Override PartName="/ppt/media/image28.jpeg" ContentType="image/jpeg"/>
  <Override PartName="/ppt/media/image41.jpeg" ContentType="image/jpeg"/>
  <Override PartName="/ppt/media/image15.jpeg" ContentType="image/jpeg"/>
  <Override PartName="/ppt/media/image13.png" ContentType="image/png"/>
  <Override PartName="/ppt/media/image11.jpeg" ContentType="image/jpeg"/>
  <Override PartName="/ppt/media/image34.jpeg" ContentType="image/jpeg"/>
  <Override PartName="/ppt/media/image9.png" ContentType="image/png"/>
  <Override PartName="/ppt/media/image8.png" ContentType="image/png"/>
  <Override PartName="/ppt/media/image37.png" ContentType="image/png"/>
  <Override PartName="/ppt/media/image2.png" ContentType="image/png"/>
  <Override PartName="/ppt/media/image5.png" ContentType="image/png"/>
  <Override PartName="/ppt/media/image1.jpeg" ContentType="image/jpeg"/>
  <Override PartName="/ppt/media/image33.jpeg" ContentType="image/jpeg"/>
  <Override PartName="/ppt/media/image35.jpeg" ContentType="image/jpeg"/>
  <Override PartName="/ppt/media/image10.jpeg" ContentType="image/jpeg"/>
  <Override PartName="/ppt/media/image22.jpeg" ContentType="image/jpeg"/>
  <Override PartName="/ppt/media/image46.jpeg" ContentType="image/jpe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58560" y="807480"/>
            <a:ext cx="5869080" cy="11451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ubTitle"/>
          </p:nvPr>
        </p:nvSpPr>
        <p:spPr>
          <a:xfrm>
            <a:off x="1371600" y="3840480"/>
            <a:ext cx="6400440" cy="39776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52638D9-CAC4-472A-AB6B-4D6E1F1089B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58560" y="807480"/>
            <a:ext cx="6909840" cy="5133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732600" y="1266120"/>
            <a:ext cx="7343280" cy="1641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FCC5D2E-E698-4438-BDDB-FA42146582F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358560" y="807480"/>
            <a:ext cx="6909840" cy="5133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F2FD3F6-FB3D-434C-BD17-725461CC37B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 hidden="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0" y="0"/>
            <a:ext cx="9143640" cy="685440"/>
          </a:xfrm>
          <a:custGeom>
            <a:avLst/>
            <a:gdLst/>
            <a:ahLst/>
            <a:rect l="l" t="t" r="r" b="b"/>
            <a:pathLst>
              <a:path w="9144000" h="6858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1508760" y="2741760"/>
            <a:ext cx="6097320" cy="8913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26" name="PlaceHolder 6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27" name="PlaceHolder 7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EB08F7B-7348-49E0-8FF9-2B6C2CFE928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2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1800" spc="-1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2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>
            <a:off x="380880" y="2556360"/>
            <a:ext cx="364572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0"/>
          <a:p>
            <a:pPr marL="12600">
              <a:lnSpc>
                <a:spcPts val="1065"/>
              </a:lnSpc>
            </a:pPr>
            <a:r>
              <a:rPr lang="en-US" sz="2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2:</a:t>
            </a:r>
            <a:r>
              <a:rPr lang="en-US" sz="2800" spc="-4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 </a:t>
            </a:r>
            <a:r>
              <a:rPr lang="en-US" sz="2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Switched Networks</a:t>
            </a:r>
            <a:endParaRPr/>
          </a:p>
        </p:txBody>
      </p:sp>
      <p:sp>
        <p:nvSpPr>
          <p:cNvPr id="168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DA191BE-AB90-4C34-B6EC-29D153FC4E3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70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71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380880" y="4656960"/>
            <a:ext cx="33249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24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Switching</a:t>
            </a:r>
            <a:endParaRPr/>
          </a:p>
        </p:txBody>
      </p:sp>
      <p:sp>
        <p:nvSpPr>
          <p:cNvPr id="173" name="CustomShape 10"/>
          <p:cNvSpPr/>
          <p:nvPr/>
        </p:nvSpPr>
        <p:spPr>
          <a:xfrm>
            <a:off x="4937760" y="4663440"/>
            <a:ext cx="3324960" cy="11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Instructor: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Nguyen Anh Minh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M.Sc CCNP TOGAF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34160" y="384840"/>
            <a:ext cx="2998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434160" y="604080"/>
            <a:ext cx="7788600" cy="1213200"/>
          </a:xfrm>
          <a:prstGeom prst="rect">
            <a:avLst/>
          </a:prstGeom>
          <a:noFill/>
          <a:ln>
            <a:noFill/>
          </a:ln>
        </p:spPr>
        <p:txBody>
          <a:bodyPr lIns="0" rIns="0" tIns="68040" bIns="0"/>
          <a:p>
            <a:pPr marL="12600">
              <a:lnSpc>
                <a:spcPts val="1221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Preparing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Basic Switch</a:t>
            </a:r>
            <a:r>
              <a:rPr b="1" lang="en-US" sz="32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Management 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31" name="CustomShape 3"/>
          <p:cNvSpPr/>
          <p:nvPr/>
        </p:nvSpPr>
        <p:spPr>
          <a:xfrm>
            <a:off x="385560" y="2640960"/>
            <a:ext cx="8544600" cy="3645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EBDBA38-A0D6-471C-ABB2-3FC4F01ABB7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33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34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35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34160" y="384840"/>
            <a:ext cx="2998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434160" y="604080"/>
            <a:ext cx="7788600" cy="1213200"/>
          </a:xfrm>
          <a:prstGeom prst="rect">
            <a:avLst/>
          </a:prstGeom>
          <a:noFill/>
          <a:ln>
            <a:noFill/>
          </a:ln>
        </p:spPr>
        <p:txBody>
          <a:bodyPr lIns="0" rIns="0" tIns="68040" bIns="0"/>
          <a:p>
            <a:pPr marL="12600">
              <a:lnSpc>
                <a:spcPts val="1221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Preparing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Basic Switch</a:t>
            </a:r>
            <a:r>
              <a:rPr b="1" lang="en-US" sz="32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Management 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399240" y="2724840"/>
            <a:ext cx="8486640" cy="2721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6BC3C7E-A972-41EF-B317-D43A8ACFB2A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40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41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42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58560" y="529920"/>
            <a:ext cx="27694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Switch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Ports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358560" y="749160"/>
            <a:ext cx="45622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Duplex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Communication</a:t>
            </a:r>
            <a:endParaRPr/>
          </a:p>
        </p:txBody>
      </p:sp>
      <p:sp>
        <p:nvSpPr>
          <p:cNvPr id="245" name="CustomShape 3"/>
          <p:cNvSpPr/>
          <p:nvPr/>
        </p:nvSpPr>
        <p:spPr>
          <a:xfrm>
            <a:off x="1372680" y="1715040"/>
            <a:ext cx="6138000" cy="4165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C609B62-8420-43BF-88A5-EAAFB9D8B81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47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48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49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70080" y="429120"/>
            <a:ext cx="27694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Switch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Ports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370080" y="648000"/>
            <a:ext cx="7850160" cy="1213200"/>
          </a:xfrm>
          <a:prstGeom prst="rect">
            <a:avLst/>
          </a:prstGeom>
          <a:noFill/>
          <a:ln>
            <a:noFill/>
          </a:ln>
        </p:spPr>
        <p:txBody>
          <a:bodyPr lIns="0" rIns="0" tIns="68040" bIns="0"/>
          <a:p>
            <a:pPr marL="12600">
              <a:lnSpc>
                <a:spcPts val="1221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Switch Ports at the</a:t>
            </a:r>
            <a:r>
              <a:rPr b="1" lang="en-US" sz="3200" spc="-16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Physical  Layer</a:t>
            </a:r>
            <a:endParaRPr/>
          </a:p>
        </p:txBody>
      </p:sp>
      <p:sp>
        <p:nvSpPr>
          <p:cNvPr id="252" name="CustomShape 3"/>
          <p:cNvSpPr/>
          <p:nvPr/>
        </p:nvSpPr>
        <p:spPr>
          <a:xfrm>
            <a:off x="1456920" y="1475280"/>
            <a:ext cx="6229800" cy="4952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EA89E4D-E34A-496C-AA9A-89DC9F0FF29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54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55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56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58560" y="587880"/>
            <a:ext cx="27694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Switch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Ports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CBFAA12-5B41-4077-B39B-4BD5E40239A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60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61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62" name="TextShape 6"/>
          <p:cNvSpPr txBox="1"/>
          <p:nvPr/>
        </p:nvSpPr>
        <p:spPr>
          <a:xfrm>
            <a:off x="358560" y="807480"/>
            <a:ext cx="36806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Auto-MDIX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</a:t>
            </a:r>
            <a:endParaRPr/>
          </a:p>
        </p:txBody>
      </p:sp>
      <p:sp>
        <p:nvSpPr>
          <p:cNvPr id="263" name="CustomShape 7"/>
          <p:cNvSpPr/>
          <p:nvPr/>
        </p:nvSpPr>
        <p:spPr>
          <a:xfrm>
            <a:off x="579960" y="1410840"/>
            <a:ext cx="7797600" cy="29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Certain cable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(straight-through or crossover) were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historically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required when connecting</a:t>
            </a:r>
            <a:r>
              <a:rPr lang="en-US" sz="2000" spc="-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devices.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automatic medium-dependent interface crossover</a:t>
            </a:r>
            <a:r>
              <a:rPr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(auto-MDIX)  feature eliminates this</a:t>
            </a:r>
            <a:r>
              <a:rPr lang="en-US" sz="2000" spc="-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problem.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When auto-MDIX is enabled, the interface automatically</a:t>
            </a:r>
            <a:r>
              <a:rPr lang="en-US" sz="2000" spc="-18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detects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 appropriately configures the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connection.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When using auto-MDIX on an interface, the interface speed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  duplex must be set to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auto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58560" y="587880"/>
            <a:ext cx="27694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Switch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Ports</a:t>
            </a:r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358560" y="807480"/>
            <a:ext cx="50338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Auto-MDIX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66" name="CustomShape 3"/>
          <p:cNvSpPr/>
          <p:nvPr/>
        </p:nvSpPr>
        <p:spPr>
          <a:xfrm>
            <a:off x="495360" y="1497960"/>
            <a:ext cx="7769160" cy="5065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8838307-192C-4743-BBEB-F329410BEDA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68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69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70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8560" y="587880"/>
            <a:ext cx="27694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Switch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Ports</a:t>
            </a:r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358560" y="807480"/>
            <a:ext cx="50338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Auto-MDIX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73" name="CustomShape 3"/>
          <p:cNvSpPr/>
          <p:nvPr/>
        </p:nvSpPr>
        <p:spPr>
          <a:xfrm>
            <a:off x="579960" y="2467440"/>
            <a:ext cx="7813800" cy="2755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4"/>
          <p:cNvSpPr/>
          <p:nvPr/>
        </p:nvSpPr>
        <p:spPr>
          <a:xfrm>
            <a:off x="563760" y="2462760"/>
            <a:ext cx="7835040" cy="2764440"/>
          </a:xfrm>
          <a:custGeom>
            <a:avLst/>
            <a:gdLst/>
            <a:ahLst/>
            <a:rect l="l" t="t" r="r" b="b"/>
            <a:pathLst>
              <a:path w="7835265" h="2764790">
                <a:moveTo>
                  <a:pt x="0" y="2764536"/>
                </a:moveTo>
                <a:lnTo>
                  <a:pt x="7834883" y="2764536"/>
                </a:lnTo>
                <a:lnTo>
                  <a:pt x="7834883" y="0"/>
                </a:lnTo>
                <a:lnTo>
                  <a:pt x="0" y="0"/>
                </a:lnTo>
                <a:lnTo>
                  <a:pt x="0" y="2764536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DD48799-F816-4B29-9E22-926AD72639A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76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77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78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58560" y="587880"/>
            <a:ext cx="27694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Switch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Ports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358560" y="807480"/>
            <a:ext cx="6885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Verifying Switch Port</a:t>
            </a:r>
            <a:r>
              <a:rPr b="1" lang="en-US" sz="3200" spc="-1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557640" y="1302840"/>
            <a:ext cx="7398720" cy="5412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43ACF15-A025-4C39-8CB3-764BDEFD720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83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84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85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277200" y="1481400"/>
            <a:ext cx="7624080" cy="4871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"/>
          <p:cNvSpPr/>
          <p:nvPr/>
        </p:nvSpPr>
        <p:spPr>
          <a:xfrm>
            <a:off x="358560" y="587880"/>
            <a:ext cx="27694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Switch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Ports</a:t>
            </a:r>
            <a:endParaRPr/>
          </a:p>
        </p:txBody>
      </p:sp>
      <p:sp>
        <p:nvSpPr>
          <p:cNvPr id="288" name="TextShape 3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B56614C-5A76-4784-BB22-072A0C3A145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89" name="CustomShape 4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90" name="TextShape 5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91" name="TextShape 6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92" name="TextShape 7"/>
          <p:cNvSpPr txBox="1"/>
          <p:nvPr/>
        </p:nvSpPr>
        <p:spPr>
          <a:xfrm>
            <a:off x="358560" y="807480"/>
            <a:ext cx="5734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Access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Issues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687240" y="1938600"/>
            <a:ext cx="7625880" cy="460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"/>
          <p:cNvSpPr/>
          <p:nvPr/>
        </p:nvSpPr>
        <p:spPr>
          <a:xfrm>
            <a:off x="358560" y="587880"/>
            <a:ext cx="27694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Switch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Ports</a:t>
            </a:r>
            <a:endParaRPr/>
          </a:p>
        </p:txBody>
      </p:sp>
      <p:sp>
        <p:nvSpPr>
          <p:cNvPr id="295" name="TextShape 3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6DC2720-CA9D-4F6A-B147-BFD872F525E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96" name="CustomShape 4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97" name="TextShape 5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98" name="TextShape 6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99" name="TextShape 7"/>
          <p:cNvSpPr txBox="1"/>
          <p:nvPr/>
        </p:nvSpPr>
        <p:spPr>
          <a:xfrm>
            <a:off x="358560" y="807480"/>
            <a:ext cx="7087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Access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 Issues</a:t>
            </a:r>
            <a:r>
              <a:rPr b="1" lang="en-US" sz="3200" spc="-11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44160" y="778680"/>
            <a:ext cx="1897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0051121-65CF-4B36-A136-9A8FBEB5F39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7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7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817200" y="1470600"/>
            <a:ext cx="610704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lvl="1" marL="434520" indent="-4212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/>
          </a:p>
          <a:p>
            <a:pPr lvl="1" marL="434520" indent="-4212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Basic Switch</a:t>
            </a:r>
            <a:r>
              <a:rPr lang="en-US" sz="20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/>
          </a:p>
          <a:p>
            <a:pPr lvl="1" marL="434520" indent="-4212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Switch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Security: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Management and</a:t>
            </a:r>
            <a:r>
              <a:rPr lang="en-US" sz="2000" spc="-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Implementation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47040" y="322200"/>
            <a:ext cx="2770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Switch</a:t>
            </a:r>
            <a:r>
              <a:rPr b="1" lang="en-US" sz="18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Ports</a:t>
            </a:r>
            <a:endParaRPr/>
          </a:p>
        </p:txBody>
      </p:sp>
      <p:sp>
        <p:nvSpPr>
          <p:cNvPr id="301" name="TextShape 2"/>
          <p:cNvSpPr txBox="1"/>
          <p:nvPr/>
        </p:nvSpPr>
        <p:spPr>
          <a:xfrm>
            <a:off x="347040" y="542160"/>
            <a:ext cx="5908320" cy="1213200"/>
          </a:xfrm>
          <a:prstGeom prst="rect">
            <a:avLst/>
          </a:prstGeom>
          <a:noFill/>
          <a:ln>
            <a:noFill/>
          </a:ln>
        </p:spPr>
        <p:txBody>
          <a:bodyPr lIns="0" rIns="0" tIns="68040" bIns="0"/>
          <a:p>
            <a:pPr marL="12600">
              <a:lnSpc>
                <a:spcPts val="1221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Troubleshooting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Media  (Connection)</a:t>
            </a:r>
            <a:r>
              <a:rPr b="1" lang="en-US" sz="3200" spc="-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Issues</a:t>
            </a:r>
            <a:endParaRPr/>
          </a:p>
        </p:txBody>
      </p:sp>
      <p:sp>
        <p:nvSpPr>
          <p:cNvPr id="302" name="CustomShape 3"/>
          <p:cNvSpPr/>
          <p:nvPr/>
        </p:nvSpPr>
        <p:spPr>
          <a:xfrm>
            <a:off x="1697760" y="1648080"/>
            <a:ext cx="5766120" cy="4799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36AC1AC-0326-4219-A8FC-C7806B3557F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04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05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06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58560" y="587880"/>
            <a:ext cx="2544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Secure Remote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</a:t>
            </a:r>
            <a:endParaRPr/>
          </a:p>
        </p:txBody>
      </p:sp>
      <p:sp>
        <p:nvSpPr>
          <p:cNvPr id="308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880979C-278A-4F33-80E8-0AAA8C8FAF5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09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10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11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12" name="TextShape 6"/>
          <p:cNvSpPr txBox="1"/>
          <p:nvPr/>
        </p:nvSpPr>
        <p:spPr>
          <a:xfrm>
            <a:off x="358560" y="807480"/>
            <a:ext cx="2895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SSH</a:t>
            </a:r>
            <a:r>
              <a:rPr b="1" lang="en-US" sz="3200" spc="-8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313" name="CustomShape 7"/>
          <p:cNvSpPr/>
          <p:nvPr/>
        </p:nvSpPr>
        <p:spPr>
          <a:xfrm>
            <a:off x="579960" y="1410840"/>
            <a:ext cx="7740360" cy="37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Secure Shell (SSH) is a protocol that provides a</a:t>
            </a:r>
            <a:r>
              <a:rPr lang="en-US" sz="2000" spc="-1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secure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(encrypted), command-line based connection to a remote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device.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SSH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 commonly used in UNIX-based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systems.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Cisco IOS software also supports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SSH.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version of the IOS software, including cryptographic</a:t>
            </a:r>
            <a:r>
              <a:rPr lang="en-US" sz="2000" spc="-17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(encrypted)  features and capabilities, is required to enable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SSH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 Catalyst  2960</a:t>
            </a:r>
            <a:r>
              <a:rPr lang="en-US" sz="20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switches.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Because its strong encryption features,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SSH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should replace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Telnet  for management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connections.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SSH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uses TCP port 22, by default. Telnet uses TCP port</a:t>
            </a:r>
            <a:r>
              <a:rPr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23.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358560" y="587880"/>
            <a:ext cx="2544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Secure Remote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</a:t>
            </a:r>
            <a:endParaRPr/>
          </a:p>
        </p:txBody>
      </p:sp>
      <p:sp>
        <p:nvSpPr>
          <p:cNvPr id="315" name="TextShape 2"/>
          <p:cNvSpPr txBox="1"/>
          <p:nvPr/>
        </p:nvSpPr>
        <p:spPr>
          <a:xfrm>
            <a:off x="358560" y="807480"/>
            <a:ext cx="4246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SSH Operation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316" name="CustomShape 3"/>
          <p:cNvSpPr/>
          <p:nvPr/>
        </p:nvSpPr>
        <p:spPr>
          <a:xfrm>
            <a:off x="1391400" y="1438560"/>
            <a:ext cx="6474960" cy="5252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4"/>
          <p:cNvSpPr/>
          <p:nvPr/>
        </p:nvSpPr>
        <p:spPr>
          <a:xfrm>
            <a:off x="1386720" y="1434240"/>
            <a:ext cx="6484320" cy="5262480"/>
          </a:xfrm>
          <a:custGeom>
            <a:avLst/>
            <a:gdLst/>
            <a:ahLst/>
            <a:rect l="l" t="t" r="r" b="b"/>
            <a:pathLst>
              <a:path w="6484620" h="5262880">
                <a:moveTo>
                  <a:pt x="0" y="5262372"/>
                </a:moveTo>
                <a:lnTo>
                  <a:pt x="6484620" y="5262372"/>
                </a:lnTo>
                <a:lnTo>
                  <a:pt x="6484620" y="0"/>
                </a:lnTo>
                <a:lnTo>
                  <a:pt x="0" y="0"/>
                </a:lnTo>
                <a:lnTo>
                  <a:pt x="0" y="5262372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7FC7E0C-93B2-4400-81DA-25BC74530B9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19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20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21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358560" y="587880"/>
            <a:ext cx="2544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Secure Remote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</a:t>
            </a:r>
            <a:endParaRPr/>
          </a:p>
        </p:txBody>
      </p:sp>
      <p:sp>
        <p:nvSpPr>
          <p:cNvPr id="323" name="TextShape 2"/>
          <p:cNvSpPr txBox="1"/>
          <p:nvPr/>
        </p:nvSpPr>
        <p:spPr>
          <a:xfrm>
            <a:off x="358560" y="807480"/>
            <a:ext cx="32731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</a:t>
            </a:r>
            <a:r>
              <a:rPr b="1" lang="en-US" sz="3200" spc="-11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SSH</a:t>
            </a:r>
            <a:endParaRPr/>
          </a:p>
        </p:txBody>
      </p:sp>
      <p:sp>
        <p:nvSpPr>
          <p:cNvPr id="324" name="CustomShape 3"/>
          <p:cNvSpPr/>
          <p:nvPr/>
        </p:nvSpPr>
        <p:spPr>
          <a:xfrm>
            <a:off x="2152440" y="1847160"/>
            <a:ext cx="5636520" cy="4659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4"/>
          <p:cNvSpPr/>
          <p:nvPr/>
        </p:nvSpPr>
        <p:spPr>
          <a:xfrm>
            <a:off x="2016360" y="1842480"/>
            <a:ext cx="5777640" cy="4696560"/>
          </a:xfrm>
          <a:custGeom>
            <a:avLst/>
            <a:gdLst/>
            <a:ahLst/>
            <a:rect l="l" t="t" r="r" b="b"/>
            <a:pathLst>
              <a:path w="5777865" h="4697095">
                <a:moveTo>
                  <a:pt x="0" y="4696968"/>
                </a:moveTo>
                <a:lnTo>
                  <a:pt x="5777484" y="4696968"/>
                </a:lnTo>
                <a:lnTo>
                  <a:pt x="5777484" y="0"/>
                </a:lnTo>
                <a:lnTo>
                  <a:pt x="0" y="0"/>
                </a:lnTo>
                <a:lnTo>
                  <a:pt x="0" y="469696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112C261-545B-460F-8683-EA7B4F55C4A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27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28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29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58560" y="587880"/>
            <a:ext cx="2544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Secure Remote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</a:t>
            </a:r>
            <a:endParaRPr/>
          </a:p>
        </p:txBody>
      </p:sp>
      <p:sp>
        <p:nvSpPr>
          <p:cNvPr id="331" name="TextShape 2"/>
          <p:cNvSpPr txBox="1"/>
          <p:nvPr/>
        </p:nvSpPr>
        <p:spPr>
          <a:xfrm>
            <a:off x="358560" y="807480"/>
            <a:ext cx="27129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Verifying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SSH</a:t>
            </a:r>
            <a:endParaRPr/>
          </a:p>
        </p:txBody>
      </p:sp>
      <p:sp>
        <p:nvSpPr>
          <p:cNvPr id="332" name="CustomShape 3"/>
          <p:cNvSpPr/>
          <p:nvPr/>
        </p:nvSpPr>
        <p:spPr>
          <a:xfrm>
            <a:off x="1828440" y="1674720"/>
            <a:ext cx="5922360" cy="4781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4"/>
          <p:cNvSpPr/>
          <p:nvPr/>
        </p:nvSpPr>
        <p:spPr>
          <a:xfrm>
            <a:off x="1815120" y="1670400"/>
            <a:ext cx="5940720" cy="4887360"/>
          </a:xfrm>
          <a:custGeom>
            <a:avLst/>
            <a:gdLst/>
            <a:ahLst/>
            <a:rect l="l" t="t" r="r" b="b"/>
            <a:pathLst>
              <a:path w="5941059" h="4887595">
                <a:moveTo>
                  <a:pt x="0" y="4887468"/>
                </a:moveTo>
                <a:lnTo>
                  <a:pt x="5940552" y="4887468"/>
                </a:lnTo>
                <a:lnTo>
                  <a:pt x="5940552" y="0"/>
                </a:lnTo>
                <a:lnTo>
                  <a:pt x="0" y="0"/>
                </a:lnTo>
                <a:lnTo>
                  <a:pt x="0" y="488746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E0CD7EF-DE59-4AC4-84AB-80EE32EA3D1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35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36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37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358560" y="587880"/>
            <a:ext cx="2964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Concerns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LANs</a:t>
            </a:r>
            <a:endParaRPr/>
          </a:p>
        </p:txBody>
      </p:sp>
      <p:sp>
        <p:nvSpPr>
          <p:cNvPr id="339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E6B09A1-3EE4-472F-ACA2-1123996E65F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40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41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42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43" name="TextShape 6"/>
          <p:cNvSpPr txBox="1"/>
          <p:nvPr/>
        </p:nvSpPr>
        <p:spPr>
          <a:xfrm>
            <a:off x="358560" y="807480"/>
            <a:ext cx="45183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r>
              <a:rPr b="1" lang="en-US" sz="32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Flooding</a:t>
            </a:r>
            <a:endParaRPr/>
          </a:p>
        </p:txBody>
      </p:sp>
      <p:sp>
        <p:nvSpPr>
          <p:cNvPr id="344" name="CustomShape 7"/>
          <p:cNvSpPr/>
          <p:nvPr/>
        </p:nvSpPr>
        <p:spPr>
          <a:xfrm>
            <a:off x="477720" y="1476000"/>
            <a:ext cx="7770240" cy="50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Switches automatically populate their CAM tables by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watching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traffic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entering their</a:t>
            </a:r>
            <a:r>
              <a:rPr lang="en-US" sz="2000" spc="-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ports.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Switches forward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traffic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trough all ports if it cannot find</a:t>
            </a:r>
            <a:r>
              <a:rPr lang="en-US" sz="2000" spc="-23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destination MAC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 its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CAM</a:t>
            </a: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table.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Under such circumstances, the switch acts as a hub. Unicast</a:t>
            </a:r>
            <a:r>
              <a:rPr lang="en-US" sz="2000" spc="-23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traffic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 be seen by all devices connected to the</a:t>
            </a:r>
            <a:r>
              <a:rPr lang="en-US" sz="2000" spc="-16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switch.</a:t>
            </a:r>
            <a:endParaRPr/>
          </a:p>
          <a:p>
            <a:pPr marL="248760" indent="-235800" algn="just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 attacker could exploit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this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behavior to gain access to</a:t>
            </a:r>
            <a:r>
              <a:rPr lang="en-US" sz="2000" spc="-17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traffic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normally controlled by the switch by using a PC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run a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MAC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flooding</a:t>
            </a:r>
            <a:r>
              <a:rPr lang="en-US" sz="20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tool.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Such tool is a program created to generate and send out</a:t>
            </a:r>
            <a:r>
              <a:rPr lang="en-US" sz="2000" spc="-24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frames  with bogus source MAC addresses to the switch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port.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As these frames reach the switch, it adds the bogus MAC</a:t>
            </a:r>
            <a:r>
              <a:rPr lang="en-US" sz="2000" spc="-20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its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CAM table, taking note of the port the frames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arrived.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58560" y="587880"/>
            <a:ext cx="2964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Concerns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LANs</a:t>
            </a:r>
            <a:endParaRPr/>
          </a:p>
        </p:txBody>
      </p:sp>
      <p:sp>
        <p:nvSpPr>
          <p:cNvPr id="346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BFA6143-7C33-4A38-81D1-FBA4AD4DF9C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47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48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49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50" name="TextShape 6"/>
          <p:cNvSpPr txBox="1"/>
          <p:nvPr/>
        </p:nvSpPr>
        <p:spPr>
          <a:xfrm>
            <a:off x="358560" y="807480"/>
            <a:ext cx="58690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Flooding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351" name="CustomShape 7"/>
          <p:cNvSpPr/>
          <p:nvPr/>
        </p:nvSpPr>
        <p:spPr>
          <a:xfrm>
            <a:off x="466200" y="1311120"/>
            <a:ext cx="7534440" cy="22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40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Eventually the CAM table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fills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out with bogus MAC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CAM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table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now has no room for legit devices present in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network and, therefore, never finds their MAC addresses in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CAM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 table.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All frames are now forwarded to all ports, allowing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attacker</a:t>
            </a:r>
            <a:r>
              <a:rPr lang="en-US" sz="2000" spc="-22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 access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traffic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other</a:t>
            </a:r>
            <a:r>
              <a:rPr lang="en-US" sz="2000" spc="-10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hosts.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358560" y="587880"/>
            <a:ext cx="2964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Concerns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LANs</a:t>
            </a:r>
            <a:endParaRPr/>
          </a:p>
        </p:txBody>
      </p:sp>
      <p:sp>
        <p:nvSpPr>
          <p:cNvPr id="353" name="TextShape 2"/>
          <p:cNvSpPr txBox="1"/>
          <p:nvPr/>
        </p:nvSpPr>
        <p:spPr>
          <a:xfrm>
            <a:off x="358560" y="807480"/>
            <a:ext cx="58690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Flooding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354" name="CustomShape 3"/>
          <p:cNvSpPr/>
          <p:nvPr/>
        </p:nvSpPr>
        <p:spPr>
          <a:xfrm>
            <a:off x="1319400" y="1402920"/>
            <a:ext cx="66412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 attacker flooding the </a:t>
            </a:r>
            <a:r>
              <a:rPr b="1"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CAM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table </a:t>
            </a:r>
            <a:r>
              <a:rPr b="1"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bogus</a:t>
            </a:r>
            <a:r>
              <a:rPr b="1"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entries.</a:t>
            </a:r>
            <a:endParaRPr/>
          </a:p>
        </p:txBody>
      </p:sp>
      <p:sp>
        <p:nvSpPr>
          <p:cNvPr id="355" name="CustomShape 4"/>
          <p:cNvSpPr/>
          <p:nvPr/>
        </p:nvSpPr>
        <p:spPr>
          <a:xfrm>
            <a:off x="1857600" y="1860480"/>
            <a:ext cx="5616360" cy="4597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5"/>
          <p:cNvSpPr/>
          <p:nvPr/>
        </p:nvSpPr>
        <p:spPr>
          <a:xfrm>
            <a:off x="1853280" y="1805760"/>
            <a:ext cx="5651280" cy="4657320"/>
          </a:xfrm>
          <a:custGeom>
            <a:avLst/>
            <a:gdLst/>
            <a:ahLst/>
            <a:rect l="l" t="t" r="r" b="b"/>
            <a:pathLst>
              <a:path w="5651500" h="4657725">
                <a:moveTo>
                  <a:pt x="0" y="4657344"/>
                </a:moveTo>
                <a:lnTo>
                  <a:pt x="5650992" y="4657344"/>
                </a:lnTo>
                <a:lnTo>
                  <a:pt x="5650992" y="0"/>
                </a:lnTo>
                <a:lnTo>
                  <a:pt x="0" y="0"/>
                </a:lnTo>
                <a:lnTo>
                  <a:pt x="0" y="4657344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A944A52-ABA2-4BC2-B641-1F0C49DF75F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58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59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60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358560" y="587880"/>
            <a:ext cx="2964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Concerns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LANs</a:t>
            </a:r>
            <a:endParaRPr/>
          </a:p>
        </p:txBody>
      </p:sp>
      <p:sp>
        <p:nvSpPr>
          <p:cNvPr id="362" name="TextShape 2"/>
          <p:cNvSpPr txBox="1"/>
          <p:nvPr/>
        </p:nvSpPr>
        <p:spPr>
          <a:xfrm>
            <a:off x="358560" y="807480"/>
            <a:ext cx="58690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Flooding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363" name="CustomShape 3"/>
          <p:cNvSpPr/>
          <p:nvPr/>
        </p:nvSpPr>
        <p:spPr>
          <a:xfrm>
            <a:off x="2546640" y="1402920"/>
            <a:ext cx="41724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switch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now behaves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as a</a:t>
            </a:r>
            <a:r>
              <a:rPr b="1"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hub.</a:t>
            </a:r>
            <a:endParaRPr/>
          </a:p>
        </p:txBody>
      </p:sp>
      <p:sp>
        <p:nvSpPr>
          <p:cNvPr id="364" name="CustomShape 4"/>
          <p:cNvSpPr/>
          <p:nvPr/>
        </p:nvSpPr>
        <p:spPr>
          <a:xfrm>
            <a:off x="1644480" y="1841040"/>
            <a:ext cx="5846400" cy="4684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5"/>
          <p:cNvSpPr/>
          <p:nvPr/>
        </p:nvSpPr>
        <p:spPr>
          <a:xfrm>
            <a:off x="1639800" y="1836360"/>
            <a:ext cx="5864400" cy="4693680"/>
          </a:xfrm>
          <a:custGeom>
            <a:avLst/>
            <a:gdLst/>
            <a:ahLst/>
            <a:rect l="l" t="t" r="r" b="b"/>
            <a:pathLst>
              <a:path w="5864859" h="4693920">
                <a:moveTo>
                  <a:pt x="0" y="4693920"/>
                </a:moveTo>
                <a:lnTo>
                  <a:pt x="5864352" y="4693920"/>
                </a:lnTo>
                <a:lnTo>
                  <a:pt x="5864352" y="0"/>
                </a:lnTo>
                <a:lnTo>
                  <a:pt x="0" y="0"/>
                </a:lnTo>
                <a:lnTo>
                  <a:pt x="0" y="4693920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1EDD90D-CC44-4F23-8CCB-35A31EC1F02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67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68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69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358560" y="587880"/>
            <a:ext cx="2964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Concerns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LANs</a:t>
            </a:r>
            <a:endParaRPr/>
          </a:p>
        </p:txBody>
      </p:sp>
      <p:sp>
        <p:nvSpPr>
          <p:cNvPr id="371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2B72257-6B00-4F55-A743-A7E6010255E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72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73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74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75" name="TextShape 6"/>
          <p:cNvSpPr txBox="1"/>
          <p:nvPr/>
        </p:nvSpPr>
        <p:spPr>
          <a:xfrm>
            <a:off x="358560" y="807480"/>
            <a:ext cx="30535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Spoofing</a:t>
            </a:r>
            <a:endParaRPr/>
          </a:p>
        </p:txBody>
      </p:sp>
      <p:sp>
        <p:nvSpPr>
          <p:cNvPr id="376" name="CustomShape 7"/>
          <p:cNvSpPr/>
          <p:nvPr/>
        </p:nvSpPr>
        <p:spPr>
          <a:xfrm>
            <a:off x="442800" y="1533960"/>
            <a:ext cx="7501680" cy="36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DHCP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network protocol used to automatically assign</a:t>
            </a:r>
            <a:r>
              <a:rPr lang="en-US" sz="2000" spc="-1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information.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Two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DHCP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attacks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are:</a:t>
            </a:r>
            <a:endParaRPr/>
          </a:p>
          <a:p>
            <a:pPr lvl="1" marL="695160" indent="-22500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DHCP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spoofing</a:t>
            </a:r>
            <a:endParaRPr/>
          </a:p>
          <a:p>
            <a:pPr lvl="1" marL="695160" indent="-22500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DHCP</a:t>
            </a:r>
            <a:r>
              <a:rPr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starvation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DHCP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spoofing attacks, a fake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DHCP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server is placed in</a:t>
            </a:r>
            <a:r>
              <a:rPr lang="en-US" sz="2000" spc="-2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network to issue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DHCP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 to</a:t>
            </a:r>
            <a:r>
              <a:rPr lang="en-US" sz="2000" spc="-18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clients.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DHCP starvation is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often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used before a DHCP spoofing attack</a:t>
            </a:r>
            <a:r>
              <a:rPr lang="en-US" sz="2000" spc="-23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deny service to the legitimate DHCP</a:t>
            </a:r>
            <a:r>
              <a:rPr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server.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44160" y="778680"/>
            <a:ext cx="4200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2:</a:t>
            </a:r>
            <a:r>
              <a:rPr b="1" lang="en-US" sz="32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B071867-34BE-48A6-96BD-A997E5C23D6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83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84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788760" y="1341360"/>
            <a:ext cx="7115400" cy="35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40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Upon completion of this chapter, you will be able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Explain the advantages and disadvantages of static</a:t>
            </a:r>
            <a:r>
              <a:rPr lang="en-US" sz="20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initial settings on a Cisco</a:t>
            </a:r>
            <a:r>
              <a:rPr lang="en-US" sz="20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switch.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switch ports to meet network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requirements.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the management switch virtual</a:t>
            </a:r>
            <a:r>
              <a:rPr lang="en-US" sz="2000" spc="-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Describe basic security attacks in a switched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environment.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Describe security best practices in a switched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environment.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the port security feature to restrict network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access.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1014840" y="1802160"/>
            <a:ext cx="7084800" cy="4840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2"/>
          <p:cNvSpPr/>
          <p:nvPr/>
        </p:nvSpPr>
        <p:spPr>
          <a:xfrm>
            <a:off x="358560" y="587880"/>
            <a:ext cx="2964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Concerns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LANs</a:t>
            </a:r>
            <a:endParaRPr/>
          </a:p>
        </p:txBody>
      </p:sp>
      <p:sp>
        <p:nvSpPr>
          <p:cNvPr id="379" name="TextShape 3"/>
          <p:cNvSpPr txBox="1"/>
          <p:nvPr/>
        </p:nvSpPr>
        <p:spPr>
          <a:xfrm>
            <a:off x="358560" y="807480"/>
            <a:ext cx="37962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 Spoof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Attack</a:t>
            </a:r>
            <a:endParaRPr/>
          </a:p>
        </p:txBody>
      </p:sp>
      <p:sp>
        <p:nvSpPr>
          <p:cNvPr id="380" name="CustomShape 4"/>
          <p:cNvSpPr/>
          <p:nvPr/>
        </p:nvSpPr>
        <p:spPr>
          <a:xfrm>
            <a:off x="663120" y="1513440"/>
            <a:ext cx="7939800" cy="4879440"/>
          </a:xfrm>
          <a:custGeom>
            <a:avLst/>
            <a:gdLst/>
            <a:ahLst/>
            <a:rect l="l" t="t" r="r" b="b"/>
            <a:pathLst>
              <a:path w="7940040" h="4879975">
                <a:moveTo>
                  <a:pt x="0" y="4879848"/>
                </a:moveTo>
                <a:lnTo>
                  <a:pt x="7940040" y="4879848"/>
                </a:lnTo>
                <a:lnTo>
                  <a:pt x="7940040" y="0"/>
                </a:lnTo>
                <a:lnTo>
                  <a:pt x="0" y="0"/>
                </a:lnTo>
                <a:lnTo>
                  <a:pt x="0" y="487984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716A888-7343-4624-8863-3E1E3BD3F6F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82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83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84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358560" y="587880"/>
            <a:ext cx="2964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Concerns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LANs</a:t>
            </a:r>
            <a:endParaRPr/>
          </a:p>
        </p:txBody>
      </p:sp>
      <p:sp>
        <p:nvSpPr>
          <p:cNvPr id="386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AFAD1C4-9AC5-4236-80D4-C835FC96BBA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87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88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89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90" name="TextShape 6"/>
          <p:cNvSpPr txBox="1"/>
          <p:nvPr/>
        </p:nvSpPr>
        <p:spPr>
          <a:xfrm>
            <a:off x="358560" y="807480"/>
            <a:ext cx="72234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Leveraging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Discovery</a:t>
            </a:r>
            <a:r>
              <a:rPr b="1" lang="en-US" sz="3200" spc="-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</p:txBody>
      </p:sp>
      <p:sp>
        <p:nvSpPr>
          <p:cNvPr id="391" name="CustomShape 7"/>
          <p:cNvSpPr/>
          <p:nvPr/>
        </p:nvSpPr>
        <p:spPr>
          <a:xfrm>
            <a:off x="732600" y="1402920"/>
            <a:ext cx="7653240" cy="28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Cisco Discovery Protocol is a Layer 2 Cisco</a:t>
            </a:r>
            <a:r>
              <a:rPr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proprietary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 used to discover other directly connected Cisco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devices.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Cisco Discovery Protocol is designed to allow the devices</a:t>
            </a:r>
            <a:r>
              <a:rPr lang="en-US" sz="2000" spc="-13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 auto-configure their</a:t>
            </a:r>
            <a:r>
              <a:rPr lang="en-US" sz="2000" spc="-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connections.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If an attacker is listening to Cisco Discovery Protocol messages,</a:t>
            </a:r>
            <a:r>
              <a:rPr lang="en-US" sz="2000" spc="-18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it  could learn important information about the device model and  running software</a:t>
            </a:r>
            <a:r>
              <a:rPr lang="en-US" sz="2000" spc="-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version.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Note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: Cisco recommends disabling CDP when not in</a:t>
            </a:r>
            <a:r>
              <a:rPr lang="en-US" sz="2000" spc="-18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use.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358560" y="587880"/>
            <a:ext cx="2964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Concerns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LANs</a:t>
            </a:r>
            <a:endParaRPr/>
          </a:p>
        </p:txBody>
      </p:sp>
      <p:sp>
        <p:nvSpPr>
          <p:cNvPr id="393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8ACFFAD-E3AD-4120-AE6C-B4E293E5925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94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95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96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97" name="TextShape 6"/>
          <p:cNvSpPr txBox="1"/>
          <p:nvPr/>
        </p:nvSpPr>
        <p:spPr>
          <a:xfrm>
            <a:off x="358560" y="807480"/>
            <a:ext cx="3499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Leveraging</a:t>
            </a:r>
            <a:r>
              <a:rPr b="1" lang="en-US" sz="32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Telnet</a:t>
            </a:r>
            <a:endParaRPr/>
          </a:p>
        </p:txBody>
      </p:sp>
      <p:sp>
        <p:nvSpPr>
          <p:cNvPr id="398" name="CustomShape 7"/>
          <p:cNvSpPr/>
          <p:nvPr/>
        </p:nvSpPr>
        <p:spPr>
          <a:xfrm>
            <a:off x="509400" y="1266120"/>
            <a:ext cx="8018280" cy="35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048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Telnet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 is insecure and should be replaced by</a:t>
            </a:r>
            <a:r>
              <a:rPr lang="en-US" sz="2000" spc="-18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SSH.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 attacker can use </a:t>
            </a: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Telnet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as part of other</a:t>
            </a:r>
            <a:r>
              <a:rPr lang="en-US" sz="2000" spc="-21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attacks:</a:t>
            </a:r>
            <a:endParaRPr/>
          </a:p>
          <a:p>
            <a:pPr lvl="1" marL="756360" indent="-28620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Brute force password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attack</a:t>
            </a:r>
            <a:endParaRPr/>
          </a:p>
          <a:p>
            <a:pPr lvl="1" marL="756360" indent="-28620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Telnet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DOS</a:t>
            </a:r>
            <a:r>
              <a:rPr lang="en-US" sz="20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attack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When passwords cannot be captured, attackers will try as many  combinations of characters as possible. This attempt to guess</a:t>
            </a:r>
            <a:r>
              <a:rPr lang="en-US" sz="2000" spc="-26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password is known as brute force password</a:t>
            </a:r>
            <a:r>
              <a:rPr lang="en-US" sz="2000" spc="-21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attack.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Telnet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 be used to test the guessed password against the</a:t>
            </a:r>
            <a:r>
              <a:rPr lang="en-US" sz="2000" spc="-18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system.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58560" y="587880"/>
            <a:ext cx="2964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Concerns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LANs</a:t>
            </a:r>
            <a:endParaRPr/>
          </a:p>
        </p:txBody>
      </p:sp>
      <p:sp>
        <p:nvSpPr>
          <p:cNvPr id="400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D7A0270-8A45-413C-AF85-DAFB81B65E6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01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02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03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04" name="TextShape 6"/>
          <p:cNvSpPr txBox="1"/>
          <p:nvPr/>
        </p:nvSpPr>
        <p:spPr>
          <a:xfrm>
            <a:off x="358560" y="807480"/>
            <a:ext cx="4851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Leveraging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Telnet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405" name="CustomShape 7"/>
          <p:cNvSpPr/>
          <p:nvPr/>
        </p:nvSpPr>
        <p:spPr>
          <a:xfrm>
            <a:off x="524160" y="1402920"/>
            <a:ext cx="7620840" cy="37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a </a:t>
            </a: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Telnet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DoS attack, the attacker exploits a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flaw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the</a:t>
            </a:r>
            <a:r>
              <a:rPr lang="en-US" sz="2000" spc="-24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Telnet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server software running on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switch that renders the </a:t>
            </a: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Telnet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service</a:t>
            </a:r>
            <a:r>
              <a:rPr lang="en-US" sz="2000" spc="-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unavailable.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This sort of attack prevents an administrator from</a:t>
            </a:r>
            <a:r>
              <a:rPr lang="en-US" sz="2000" spc="-21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remotely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accessing switch management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functions.</a:t>
            </a:r>
            <a:endParaRPr/>
          </a:p>
          <a:p>
            <a:pPr marL="248760" indent="-235800" algn="just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This can be combined with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other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direct attacks on the network as  part of a coordinated attempt to prevent the network</a:t>
            </a:r>
            <a:r>
              <a:rPr lang="en-US" sz="2000" spc="-22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administrator  from accessing core devices during the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breach.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Vulnerabilities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the </a:t>
            </a: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Telnet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service that permit DoS attacks to  occur are usually addressed in security patches that are</a:t>
            </a:r>
            <a:r>
              <a:rPr lang="en-US" sz="2000" spc="-21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included  in newer Cisco IOS</a:t>
            </a:r>
            <a:r>
              <a:rPr lang="en-US" sz="2000" spc="-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revisions.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358560" y="587880"/>
            <a:ext cx="2563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Best</a:t>
            </a:r>
            <a:r>
              <a:rPr b="1" lang="en-US" sz="1800" spc="-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Practices</a:t>
            </a:r>
            <a:endParaRPr/>
          </a:p>
        </p:txBody>
      </p:sp>
      <p:sp>
        <p:nvSpPr>
          <p:cNvPr id="407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9E7FBF5-BBED-4D8F-ABDA-7C3AB909FA3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08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09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10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11" name="TextShape 6"/>
          <p:cNvSpPr txBox="1"/>
          <p:nvPr/>
        </p:nvSpPr>
        <p:spPr>
          <a:xfrm>
            <a:off x="358560" y="807480"/>
            <a:ext cx="33894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 Best</a:t>
            </a:r>
            <a:r>
              <a:rPr b="1" lang="en-US" sz="3200" spc="-8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Practices</a:t>
            </a:r>
            <a:endParaRPr/>
          </a:p>
        </p:txBody>
      </p:sp>
      <p:sp>
        <p:nvSpPr>
          <p:cNvPr id="412" name="CustomShape 7"/>
          <p:cNvSpPr/>
          <p:nvPr/>
        </p:nvSpPr>
        <p:spPr>
          <a:xfrm>
            <a:off x="512640" y="1276200"/>
            <a:ext cx="6265800" cy="44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40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Develop a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written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security policy for the</a:t>
            </a:r>
            <a:r>
              <a:rPr lang="en-US" sz="2000" spc="-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organization.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Shut down unused services and</a:t>
            </a:r>
            <a:r>
              <a:rPr lang="en-US" sz="2000" spc="-11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ports.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strong passwords and change them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often.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Control physical access to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devices.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HTTPS instead of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HTTP.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Perform backup operations on a regular</a:t>
            </a:r>
            <a:r>
              <a:rPr lang="en-US" sz="2000" spc="-1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basis.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Educate employees about social engineering</a:t>
            </a:r>
            <a:r>
              <a:rPr lang="en-US" sz="2000" spc="-10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attacks.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Encrypt and password-protect sensitive</a:t>
            </a:r>
            <a:r>
              <a:rPr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data.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Implement</a:t>
            </a: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firewalls.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Keep software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up-to-date.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358560" y="587880"/>
            <a:ext cx="2563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Best</a:t>
            </a:r>
            <a:r>
              <a:rPr b="1" lang="en-US" sz="1800" spc="-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Practices</a:t>
            </a:r>
            <a:endParaRPr/>
          </a:p>
        </p:txBody>
      </p:sp>
      <p:sp>
        <p:nvSpPr>
          <p:cNvPr id="414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0B24746-1AB8-4B3F-BA49-C8531079EFD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15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16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17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18" name="TextShape 6"/>
          <p:cNvSpPr txBox="1"/>
          <p:nvPr/>
        </p:nvSpPr>
        <p:spPr>
          <a:xfrm>
            <a:off x="358560" y="807480"/>
            <a:ext cx="63216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Security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Tools: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Options</a:t>
            </a:r>
            <a:endParaRPr/>
          </a:p>
        </p:txBody>
      </p:sp>
      <p:sp>
        <p:nvSpPr>
          <p:cNvPr id="419" name="CustomShape 7"/>
          <p:cNvSpPr/>
          <p:nvPr/>
        </p:nvSpPr>
        <p:spPr>
          <a:xfrm>
            <a:off x="466200" y="1276200"/>
            <a:ext cx="7776360" cy="30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40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 security tools are important to network</a:t>
            </a:r>
            <a:r>
              <a:rPr lang="en-US" sz="2000" spc="-1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administrators.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 security tools allow an administrator to test the strength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security measures</a:t>
            </a:r>
            <a:r>
              <a:rPr lang="en-US" sz="2000" spc="-10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implemented.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administrator can launch an attack against the network and  analyze the results. This is also to determine how to adjust</a:t>
            </a:r>
            <a:r>
              <a:rPr lang="en-US" sz="2000" spc="-21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security  policies to mitigate those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attacks.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Security auditing and penetration testing are two basic</a:t>
            </a:r>
            <a:r>
              <a:rPr lang="en-US" sz="2000" spc="-16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functions  that network security tools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perform.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358560" y="587880"/>
            <a:ext cx="2563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Best</a:t>
            </a:r>
            <a:r>
              <a:rPr b="1" lang="en-US" sz="1800" spc="-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Practices</a:t>
            </a:r>
            <a:endParaRPr/>
          </a:p>
        </p:txBody>
      </p:sp>
      <p:sp>
        <p:nvSpPr>
          <p:cNvPr id="421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C81D8D9-AE16-469C-9748-64AFB69B9A7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23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24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25" name="TextShape 6"/>
          <p:cNvSpPr txBox="1"/>
          <p:nvPr/>
        </p:nvSpPr>
        <p:spPr>
          <a:xfrm>
            <a:off x="358560" y="807480"/>
            <a:ext cx="60498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Security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Tools:</a:t>
            </a:r>
            <a:r>
              <a:rPr b="1" lang="en-US" sz="3200" spc="-11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Audits</a:t>
            </a:r>
            <a:endParaRPr/>
          </a:p>
        </p:txBody>
      </p:sp>
      <p:sp>
        <p:nvSpPr>
          <p:cNvPr id="426" name="CustomShape 7"/>
          <p:cNvSpPr/>
          <p:nvPr/>
        </p:nvSpPr>
        <p:spPr>
          <a:xfrm>
            <a:off x="396720" y="1352160"/>
            <a:ext cx="8236800" cy="58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08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 security tools can be used to audit the</a:t>
            </a:r>
            <a:r>
              <a:rPr lang="en-US" sz="2000" spc="-18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By monitoring the network, an administrator can assess what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type</a:t>
            </a:r>
            <a:r>
              <a:rPr lang="en-US" sz="2000" spc="-18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 information an attacker would be able to </a:t>
            </a:r>
            <a:r>
              <a:rPr lang="en-US" sz="20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gather.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 example, by  attacking and flooding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CAM table of a switch, an administrator  learn which switch ports are vulnerable to MAC flooding and can  correct the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issue.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 security tools can also be used as penetration test tools.  Penetration testing is a simulated attack and helps to determine</a:t>
            </a:r>
            <a:r>
              <a:rPr lang="en-US" sz="2000" spc="-1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how  vulnerable the network is when under a real</a:t>
            </a:r>
            <a:r>
              <a:rPr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attack.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Weaknesses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within the configuration of networking devices can</a:t>
            </a:r>
            <a:r>
              <a:rPr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  identified based on penetration test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results.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Changes can be made to make the devices more resilient to</a:t>
            </a:r>
            <a:r>
              <a:rPr lang="en-US" sz="2000" spc="-19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attacks.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Such tests can damage the network and should be carried out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under  very controlled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conditions.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offline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test bed network that mimics the actual production network</a:t>
            </a:r>
            <a:r>
              <a:rPr lang="en-US" sz="2000" spc="-1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ideal.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358560" y="587880"/>
            <a:ext cx="2246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Port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428" name="CustomShape 2"/>
          <p:cNvSpPr/>
          <p:nvPr/>
        </p:nvSpPr>
        <p:spPr>
          <a:xfrm>
            <a:off x="358560" y="807480"/>
            <a:ext cx="413352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Secure Unused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Ports</a:t>
            </a:r>
            <a:endParaRPr/>
          </a:p>
        </p:txBody>
      </p:sp>
      <p:sp>
        <p:nvSpPr>
          <p:cNvPr id="429" name="CustomShape 3"/>
          <p:cNvSpPr/>
          <p:nvPr/>
        </p:nvSpPr>
        <p:spPr>
          <a:xfrm>
            <a:off x="603360" y="1495800"/>
            <a:ext cx="80586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Disabling unused ports is a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simple, </a:t>
            </a:r>
            <a:r>
              <a:rPr b="1"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yet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efficient security</a:t>
            </a:r>
            <a:r>
              <a:rPr b="1" lang="en-US" sz="2000" spc="-11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guideline.</a:t>
            </a:r>
            <a:endParaRPr/>
          </a:p>
        </p:txBody>
      </p:sp>
      <p:sp>
        <p:nvSpPr>
          <p:cNvPr id="430" name="CustomShape 4"/>
          <p:cNvSpPr/>
          <p:nvPr/>
        </p:nvSpPr>
        <p:spPr>
          <a:xfrm>
            <a:off x="1284840" y="1927800"/>
            <a:ext cx="6323400" cy="4571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A6E8400-3CC7-46D8-B4F2-C7B90C94F2E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32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33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34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3306240" y="2058840"/>
            <a:ext cx="5522040" cy="4571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2"/>
          <p:cNvSpPr/>
          <p:nvPr/>
        </p:nvSpPr>
        <p:spPr>
          <a:xfrm>
            <a:off x="358560" y="587880"/>
            <a:ext cx="2246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Port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437" name="TextShape 3"/>
          <p:cNvSpPr txBox="1"/>
          <p:nvPr/>
        </p:nvSpPr>
        <p:spPr>
          <a:xfrm>
            <a:off x="358560" y="807480"/>
            <a:ext cx="31651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Snooping</a:t>
            </a:r>
            <a:endParaRPr/>
          </a:p>
        </p:txBody>
      </p:sp>
      <p:sp>
        <p:nvSpPr>
          <p:cNvPr id="438" name="CustomShape 4"/>
          <p:cNvSpPr/>
          <p:nvPr/>
        </p:nvSpPr>
        <p:spPr>
          <a:xfrm>
            <a:off x="799560" y="1402920"/>
            <a:ext cx="738396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algn="ctr">
              <a:lnSpc>
                <a:spcPts val="826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DHCP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Snooping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specifies </a:t>
            </a:r>
            <a:r>
              <a:rPr b="1"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which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switch ports can respond</a:t>
            </a:r>
            <a:r>
              <a:rPr b="1" lang="en-US" sz="2000" spc="-20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endParaRPr/>
          </a:p>
          <a:p>
            <a:pPr marL="1800" algn="ctr">
              <a:lnSpc>
                <a:spcPts val="826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DHCP</a:t>
            </a:r>
            <a:r>
              <a:rPr b="1"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requests</a:t>
            </a:r>
            <a:endParaRPr/>
          </a:p>
        </p:txBody>
      </p:sp>
      <p:sp>
        <p:nvSpPr>
          <p:cNvPr id="439" name="CustomShape 5"/>
          <p:cNvSpPr/>
          <p:nvPr/>
        </p:nvSpPr>
        <p:spPr>
          <a:xfrm>
            <a:off x="324720" y="4706280"/>
            <a:ext cx="3817440" cy="1645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A549F57-852B-422F-8856-65D37EC80C8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41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42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43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358560" y="587880"/>
            <a:ext cx="2246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Port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5D6D990-DA4C-4F0B-A8F9-878C5486FB1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4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4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4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49" name="TextShape 6"/>
          <p:cNvSpPr txBox="1"/>
          <p:nvPr/>
        </p:nvSpPr>
        <p:spPr>
          <a:xfrm>
            <a:off x="358560" y="807480"/>
            <a:ext cx="4722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 Security: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450" name="CustomShape 7"/>
          <p:cNvSpPr/>
          <p:nvPr/>
        </p:nvSpPr>
        <p:spPr>
          <a:xfrm>
            <a:off x="524160" y="1402920"/>
            <a:ext cx="7709760" cy="43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Port security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limits 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number of valid MAC addresses allowed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port.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MAC addresses of legitimate devices are allowed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access,  while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other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MAC addresses are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denied.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Any additional attempts to connect by unknown MAC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generate a security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violation.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Secure MAC addresses can be configured in a number of</a:t>
            </a:r>
            <a:r>
              <a:rPr lang="en-US" sz="2000" spc="-20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ways:</a:t>
            </a:r>
            <a:endParaRPr/>
          </a:p>
          <a:p>
            <a:pPr lvl="1" marL="812880" indent="-34272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secure MAC</a:t>
            </a:r>
            <a:r>
              <a:rPr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endParaRPr/>
          </a:p>
          <a:p>
            <a:pPr lvl="1" marL="812880" indent="-34272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Dynamic secure MAC</a:t>
            </a:r>
            <a:r>
              <a:rPr lang="en-US" sz="20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endParaRPr/>
          </a:p>
          <a:p>
            <a:pPr lvl="1" marL="812880" indent="-34272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Sticky secure MAC</a:t>
            </a:r>
            <a:r>
              <a:rPr lang="en-US" sz="20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58560" y="587880"/>
            <a:ext cx="2998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D4501B0-6667-4DDA-980D-51A41C6A3F0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89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90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91" name="TextShape 6"/>
          <p:cNvSpPr txBox="1"/>
          <p:nvPr/>
        </p:nvSpPr>
        <p:spPr>
          <a:xfrm>
            <a:off x="358560" y="807480"/>
            <a:ext cx="44046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Boot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Sequence</a:t>
            </a:r>
            <a:endParaRPr/>
          </a:p>
        </p:txBody>
      </p:sp>
      <p:sp>
        <p:nvSpPr>
          <p:cNvPr id="192" name="CustomShape 7"/>
          <p:cNvSpPr/>
          <p:nvPr/>
        </p:nvSpPr>
        <p:spPr>
          <a:xfrm>
            <a:off x="725400" y="1521000"/>
            <a:ext cx="7380360" cy="28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469800" indent="-456840">
              <a:lnSpc>
                <a:spcPct val="100000"/>
              </a:lnSpc>
              <a:buClr>
                <a:srgbClr val="6f8ba0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Power-on self test</a:t>
            </a:r>
            <a:r>
              <a:rPr lang="en-US" sz="2000" spc="-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(POST).</a:t>
            </a:r>
            <a:endParaRPr/>
          </a:p>
          <a:p>
            <a:pPr marL="469800" indent="-456840">
              <a:lnSpc>
                <a:spcPct val="100000"/>
              </a:lnSpc>
              <a:buClr>
                <a:srgbClr val="6f8ba0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Run boot loader</a:t>
            </a:r>
            <a:r>
              <a:rPr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software.</a:t>
            </a:r>
            <a:endParaRPr/>
          </a:p>
          <a:p>
            <a:pPr marL="469800" indent="-456840">
              <a:lnSpc>
                <a:spcPct val="100000"/>
              </a:lnSpc>
              <a:buClr>
                <a:srgbClr val="6f8ba0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Boot loader performs low-level CPU</a:t>
            </a:r>
            <a:r>
              <a:rPr lang="en-US" sz="2000" spc="-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initialization.</a:t>
            </a:r>
            <a:endParaRPr/>
          </a:p>
          <a:p>
            <a:pPr marL="469800" indent="-456840">
              <a:lnSpc>
                <a:spcPct val="100000"/>
              </a:lnSpc>
              <a:buClr>
                <a:srgbClr val="6f8ba0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Boot loader initializes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flash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file</a:t>
            </a:r>
            <a:r>
              <a:rPr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system</a:t>
            </a:r>
            <a:endParaRPr/>
          </a:p>
          <a:p>
            <a:pPr marL="469800" indent="-456840" algn="just">
              <a:lnSpc>
                <a:spcPct val="95000"/>
              </a:lnSpc>
              <a:buClr>
                <a:srgbClr val="6f8ba0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Boot loader locates and loads a default IOS operating</a:t>
            </a:r>
            <a:r>
              <a:rPr lang="en-US" sz="2000" spc="-18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system  software image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into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memory and passes control of the switch  over to the</a:t>
            </a:r>
            <a:r>
              <a:rPr lang="en-US" sz="2000" spc="-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IOS.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358560" y="587880"/>
            <a:ext cx="2246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Port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452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6A8B7FE-4E82-434D-9829-09D37218349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53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54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55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56" name="TextShape 6"/>
          <p:cNvSpPr txBox="1"/>
          <p:nvPr/>
        </p:nvSpPr>
        <p:spPr>
          <a:xfrm>
            <a:off x="358560" y="807480"/>
            <a:ext cx="59140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 Security: Violation</a:t>
            </a:r>
            <a:r>
              <a:rPr b="1" lang="en-US" sz="3200" spc="-12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Modes</a:t>
            </a:r>
            <a:endParaRPr/>
          </a:p>
        </p:txBody>
      </p:sp>
      <p:sp>
        <p:nvSpPr>
          <p:cNvPr id="457" name="CustomShape 7"/>
          <p:cNvSpPr/>
          <p:nvPr/>
        </p:nvSpPr>
        <p:spPr>
          <a:xfrm>
            <a:off x="558720" y="1402920"/>
            <a:ext cx="7569360" cy="45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IOS considers a security violation when either of these</a:t>
            </a:r>
            <a:r>
              <a:rPr lang="en-US" sz="2000" spc="-18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situations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occurs:</a:t>
            </a:r>
            <a:endParaRPr/>
          </a:p>
          <a:p>
            <a:pPr lvl="1" marL="812880" indent="-342720">
              <a:lnSpc>
                <a:spcPct val="95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maximum number of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secure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MAC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 that  interface have been added to the CAM, and a station</a:t>
            </a:r>
            <a:r>
              <a:rPr lang="en-US" sz="2000" spc="-180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whose  MAC address is not in the address table attempts to access  the</a:t>
            </a:r>
            <a:r>
              <a:rPr lang="en-US" sz="20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interface.</a:t>
            </a:r>
            <a:endParaRPr/>
          </a:p>
          <a:p>
            <a:pPr lvl="1" marL="812880" indent="-342720">
              <a:lnSpc>
                <a:spcPts val="804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address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learned or configured on one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secure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r>
              <a:rPr lang="en-US" sz="2000" spc="-16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  seen on another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secure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 in the same</a:t>
            </a:r>
            <a:r>
              <a:rPr lang="en-US" sz="2000" spc="-2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VLAN.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There are three possible actions to take when a violation</a:t>
            </a:r>
            <a:r>
              <a:rPr lang="en-US" sz="2000" spc="-1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detected:</a:t>
            </a:r>
            <a:endParaRPr/>
          </a:p>
          <a:p>
            <a:pPr lvl="1" marL="812880" indent="-34272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Protect</a:t>
            </a:r>
            <a:endParaRPr/>
          </a:p>
          <a:p>
            <a:pPr lvl="1" marL="812880" indent="-34272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Restrict</a:t>
            </a:r>
            <a:endParaRPr/>
          </a:p>
          <a:p>
            <a:pPr lvl="1" marL="812880" indent="-34272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Shutdown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358560" y="587880"/>
            <a:ext cx="2246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Port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358560" y="807480"/>
            <a:ext cx="60771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 Security</a:t>
            </a:r>
            <a:r>
              <a:rPr b="1" lang="en-US" sz="32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Defaults</a:t>
            </a:r>
            <a:endParaRPr/>
          </a:p>
        </p:txBody>
      </p:sp>
      <p:sp>
        <p:nvSpPr>
          <p:cNvPr id="460" name="CustomShape 3"/>
          <p:cNvSpPr/>
          <p:nvPr/>
        </p:nvSpPr>
        <p:spPr>
          <a:xfrm>
            <a:off x="142200" y="2199240"/>
            <a:ext cx="8619480" cy="3012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52DF112-7988-4AC8-BE5B-81241EFC45F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62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63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64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358560" y="587880"/>
            <a:ext cx="2246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Port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466" name="TextShape 2"/>
          <p:cNvSpPr txBox="1"/>
          <p:nvPr/>
        </p:nvSpPr>
        <p:spPr>
          <a:xfrm>
            <a:off x="358560" y="807480"/>
            <a:ext cx="6772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467" name="CustomShape 3"/>
          <p:cNvSpPr/>
          <p:nvPr/>
        </p:nvSpPr>
        <p:spPr>
          <a:xfrm>
            <a:off x="988560" y="1758600"/>
            <a:ext cx="7457400" cy="4797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4"/>
          <p:cNvSpPr/>
          <p:nvPr/>
        </p:nvSpPr>
        <p:spPr>
          <a:xfrm>
            <a:off x="816840" y="1754280"/>
            <a:ext cx="7633440" cy="4806720"/>
          </a:xfrm>
          <a:custGeom>
            <a:avLst/>
            <a:gdLst/>
            <a:ahLst/>
            <a:rect l="l" t="t" r="r" b="b"/>
            <a:pathLst>
              <a:path w="7633970" h="4806950">
                <a:moveTo>
                  <a:pt x="0" y="4806696"/>
                </a:moveTo>
                <a:lnTo>
                  <a:pt x="7633716" y="4806696"/>
                </a:lnTo>
                <a:lnTo>
                  <a:pt x="7633716" y="0"/>
                </a:lnTo>
                <a:lnTo>
                  <a:pt x="0" y="0"/>
                </a:lnTo>
                <a:lnTo>
                  <a:pt x="0" y="4806696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9110D4D-576C-4C85-90AD-914FB8555E3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70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71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72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1341000" y="1595520"/>
            <a:ext cx="6353280" cy="4886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"/>
          <p:cNvSpPr/>
          <p:nvPr/>
        </p:nvSpPr>
        <p:spPr>
          <a:xfrm>
            <a:off x="1336680" y="1591200"/>
            <a:ext cx="6362280" cy="4905720"/>
          </a:xfrm>
          <a:custGeom>
            <a:avLst/>
            <a:gdLst/>
            <a:ahLst/>
            <a:rect l="l" t="t" r="r" b="b"/>
            <a:pathLst>
              <a:path w="6362700" h="4906010">
                <a:moveTo>
                  <a:pt x="0" y="4905756"/>
                </a:moveTo>
                <a:lnTo>
                  <a:pt x="6362700" y="4905756"/>
                </a:lnTo>
                <a:lnTo>
                  <a:pt x="6362700" y="0"/>
                </a:lnTo>
                <a:lnTo>
                  <a:pt x="0" y="0"/>
                </a:lnTo>
                <a:lnTo>
                  <a:pt x="0" y="4905756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3"/>
          <p:cNvSpPr/>
          <p:nvPr/>
        </p:nvSpPr>
        <p:spPr>
          <a:xfrm>
            <a:off x="358560" y="587880"/>
            <a:ext cx="2246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Port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476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937E7FA-7252-478C-97B0-DD5CA1E4017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77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78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79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80" name="TextShape 8"/>
          <p:cNvSpPr txBox="1"/>
          <p:nvPr/>
        </p:nvSpPr>
        <p:spPr>
          <a:xfrm>
            <a:off x="358560" y="807480"/>
            <a:ext cx="62755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Port Security</a:t>
            </a:r>
            <a:r>
              <a:rPr b="1" lang="en-US" sz="3200" spc="-14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Sticky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1093680" y="1551960"/>
            <a:ext cx="6768360" cy="5052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2"/>
          <p:cNvSpPr/>
          <p:nvPr/>
        </p:nvSpPr>
        <p:spPr>
          <a:xfrm>
            <a:off x="867240" y="1396080"/>
            <a:ext cx="6999840" cy="5294160"/>
          </a:xfrm>
          <a:custGeom>
            <a:avLst/>
            <a:gdLst/>
            <a:ahLst/>
            <a:rect l="l" t="t" r="r" b="b"/>
            <a:pathLst>
              <a:path w="7000240" h="5294630">
                <a:moveTo>
                  <a:pt x="0" y="5294376"/>
                </a:moveTo>
                <a:lnTo>
                  <a:pt x="6999732" y="5294376"/>
                </a:lnTo>
                <a:lnTo>
                  <a:pt x="6999732" y="0"/>
                </a:lnTo>
                <a:lnTo>
                  <a:pt x="0" y="0"/>
                </a:lnTo>
                <a:lnTo>
                  <a:pt x="0" y="5294376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3"/>
          <p:cNvSpPr/>
          <p:nvPr/>
        </p:nvSpPr>
        <p:spPr>
          <a:xfrm>
            <a:off x="358560" y="587880"/>
            <a:ext cx="2246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Port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484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CEFA93D-3E15-4C08-BFEC-1BF6522A619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85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86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87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88" name="TextShape 8"/>
          <p:cNvSpPr txBox="1"/>
          <p:nvPr/>
        </p:nvSpPr>
        <p:spPr>
          <a:xfrm>
            <a:off x="358560" y="807480"/>
            <a:ext cx="57132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Verifying Port Security</a:t>
            </a:r>
            <a:r>
              <a:rPr b="1" lang="en-US" sz="3200" spc="-1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Sticky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566640" y="1855800"/>
            <a:ext cx="8261640" cy="4521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2"/>
          <p:cNvSpPr/>
          <p:nvPr/>
        </p:nvSpPr>
        <p:spPr>
          <a:xfrm>
            <a:off x="365760" y="1667160"/>
            <a:ext cx="8467200" cy="4752000"/>
          </a:xfrm>
          <a:custGeom>
            <a:avLst/>
            <a:gdLst/>
            <a:ahLst/>
            <a:rect l="l" t="t" r="r" b="b"/>
            <a:pathLst>
              <a:path w="8467725" h="4752340">
                <a:moveTo>
                  <a:pt x="0" y="4751832"/>
                </a:moveTo>
                <a:lnTo>
                  <a:pt x="8467344" y="4751832"/>
                </a:lnTo>
                <a:lnTo>
                  <a:pt x="8467344" y="0"/>
                </a:lnTo>
                <a:lnTo>
                  <a:pt x="0" y="0"/>
                </a:lnTo>
                <a:lnTo>
                  <a:pt x="0" y="4751832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3"/>
          <p:cNvSpPr/>
          <p:nvPr/>
        </p:nvSpPr>
        <p:spPr>
          <a:xfrm>
            <a:off x="440280" y="321840"/>
            <a:ext cx="2246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Port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492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DA11503-5AC3-4E4B-8A6B-DA1A7B83CF0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93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94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95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96" name="TextShape 8"/>
          <p:cNvSpPr txBox="1"/>
          <p:nvPr/>
        </p:nvSpPr>
        <p:spPr>
          <a:xfrm>
            <a:off x="440280" y="541440"/>
            <a:ext cx="7585920" cy="1213200"/>
          </a:xfrm>
          <a:prstGeom prst="rect">
            <a:avLst/>
          </a:prstGeom>
          <a:noFill/>
          <a:ln>
            <a:noFill/>
          </a:ln>
        </p:spPr>
        <p:txBody>
          <a:bodyPr lIns="0" rIns="0" tIns="68040" bIns="0"/>
          <a:p>
            <a:pPr marL="12600">
              <a:lnSpc>
                <a:spcPts val="1221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Verifying Port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Stick –</a:t>
            </a:r>
            <a:r>
              <a:rPr b="1" lang="en-US" sz="3200" spc="-11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Running  Configuration</a:t>
            </a: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987480" y="2023200"/>
            <a:ext cx="6654240" cy="4595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2"/>
          <p:cNvSpPr/>
          <p:nvPr/>
        </p:nvSpPr>
        <p:spPr>
          <a:xfrm>
            <a:off x="903600" y="1869840"/>
            <a:ext cx="6752880" cy="4753080"/>
          </a:xfrm>
          <a:custGeom>
            <a:avLst/>
            <a:gdLst/>
            <a:ahLst/>
            <a:rect l="l" t="t" r="r" b="b"/>
            <a:pathLst>
              <a:path w="6753225" h="4753609">
                <a:moveTo>
                  <a:pt x="0" y="4753356"/>
                </a:moveTo>
                <a:lnTo>
                  <a:pt x="6752844" y="4753356"/>
                </a:lnTo>
                <a:lnTo>
                  <a:pt x="6752844" y="0"/>
                </a:lnTo>
                <a:lnTo>
                  <a:pt x="0" y="0"/>
                </a:lnTo>
                <a:lnTo>
                  <a:pt x="0" y="4753356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3"/>
          <p:cNvSpPr/>
          <p:nvPr/>
        </p:nvSpPr>
        <p:spPr>
          <a:xfrm>
            <a:off x="358560" y="345240"/>
            <a:ext cx="22474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Port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500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5ACD78C-8072-423E-9B62-892B41F8D35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01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02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03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04" name="TextShape 8"/>
          <p:cNvSpPr txBox="1"/>
          <p:nvPr/>
        </p:nvSpPr>
        <p:spPr>
          <a:xfrm>
            <a:off x="358560" y="565560"/>
            <a:ext cx="7246800" cy="1213200"/>
          </a:xfrm>
          <a:prstGeom prst="rect">
            <a:avLst/>
          </a:prstGeom>
          <a:noFill/>
          <a:ln>
            <a:noFill/>
          </a:ln>
        </p:spPr>
        <p:txBody>
          <a:bodyPr lIns="0" rIns="0" tIns="68040" bIns="0"/>
          <a:p>
            <a:pPr marL="12600">
              <a:lnSpc>
                <a:spcPts val="1221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Verifying Port Security –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Secure</a:t>
            </a:r>
            <a:r>
              <a:rPr b="1" lang="en-US" sz="3200" spc="-1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  Addresses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931680" y="3529080"/>
            <a:ext cx="7350480" cy="2796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2"/>
          <p:cNvSpPr/>
          <p:nvPr/>
        </p:nvSpPr>
        <p:spPr>
          <a:xfrm>
            <a:off x="358560" y="587880"/>
            <a:ext cx="2246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Port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507" name="TextShape 3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4FC2014-6266-4423-9CF6-87EDC5FEB63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08" name="CustomShape 4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09" name="TextShape 5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10" name="TextShape 6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11" name="TextShape 7"/>
          <p:cNvSpPr txBox="1"/>
          <p:nvPr/>
        </p:nvSpPr>
        <p:spPr>
          <a:xfrm>
            <a:off x="358560" y="807480"/>
            <a:ext cx="55566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Ports in Error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Disabled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/>
          </a:p>
        </p:txBody>
      </p:sp>
      <p:sp>
        <p:nvSpPr>
          <p:cNvPr id="512" name="TextShape 8"/>
          <p:cNvSpPr txBox="1"/>
          <p:nvPr/>
        </p:nvSpPr>
        <p:spPr>
          <a:xfrm>
            <a:off x="732600" y="1266120"/>
            <a:ext cx="7343280" cy="4037760"/>
          </a:xfrm>
          <a:prstGeom prst="rect">
            <a:avLst/>
          </a:prstGeom>
          <a:noFill/>
          <a:ln>
            <a:noFill/>
          </a:ln>
        </p:spPr>
        <p:txBody>
          <a:bodyPr lIns="0" rIns="0" tIns="15048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port security violation can put a switch in error disabled</a:t>
            </a:r>
            <a:r>
              <a:rPr lang="en-US" sz="2000" spc="-29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port in error disabled is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effectively</a:t>
            </a:r>
            <a:r>
              <a:rPr lang="en-US" sz="2000" spc="-23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shutdown.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switch communicates these events through</a:t>
            </a:r>
            <a:r>
              <a:rPr lang="en-US" sz="2000" spc="-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  messages.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1046880" y="2304360"/>
            <a:ext cx="7363440" cy="4435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2"/>
          <p:cNvSpPr/>
          <p:nvPr/>
        </p:nvSpPr>
        <p:spPr>
          <a:xfrm>
            <a:off x="358560" y="587880"/>
            <a:ext cx="2246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Port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515" name="TextShape 3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4F23E74-AC3B-4DC0-A358-335F6334A39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16" name="CustomShape 4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17" name="TextShape 5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18" name="TextShape 6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19" name="TextShape 7"/>
          <p:cNvSpPr txBox="1"/>
          <p:nvPr/>
        </p:nvSpPr>
        <p:spPr>
          <a:xfrm>
            <a:off x="358560" y="807480"/>
            <a:ext cx="6909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Ports in Error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Disabled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520" name="CustomShape 8"/>
          <p:cNvSpPr/>
          <p:nvPr/>
        </p:nvSpPr>
        <p:spPr>
          <a:xfrm>
            <a:off x="732600" y="1389240"/>
            <a:ext cx="729000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ts val="845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show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interface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 also reveals a switch port</a:t>
            </a:r>
            <a:r>
              <a:rPr lang="en-US" sz="2000" spc="-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endParaRPr/>
          </a:p>
          <a:p>
            <a:pPr marL="12600">
              <a:lnSpc>
                <a:spcPts val="845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error disabled</a:t>
            </a:r>
            <a:r>
              <a:rPr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state.</a:t>
            </a: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358560" y="587880"/>
            <a:ext cx="2246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Port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522" name="TextShape 2"/>
          <p:cNvSpPr txBox="1"/>
          <p:nvPr/>
        </p:nvSpPr>
        <p:spPr>
          <a:xfrm>
            <a:off x="358560" y="807480"/>
            <a:ext cx="6909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Ports in Error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Disabled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523" name="CustomShape 3"/>
          <p:cNvSpPr/>
          <p:nvPr/>
        </p:nvSpPr>
        <p:spPr>
          <a:xfrm>
            <a:off x="582120" y="1528560"/>
            <a:ext cx="712944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ts val="845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shutdown</a:t>
            </a:r>
            <a:r>
              <a:rPr b="1" lang="en-US" sz="2000" spc="4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no shutdown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 configuration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mode</a:t>
            </a:r>
            <a:endParaRPr/>
          </a:p>
          <a:p>
            <a:pPr marL="12600">
              <a:lnSpc>
                <a:spcPts val="845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 must be issued to re-enable the</a:t>
            </a:r>
            <a:r>
              <a:rPr lang="en-US" sz="2000" spc="-18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port.</a:t>
            </a:r>
            <a:endParaRPr/>
          </a:p>
        </p:txBody>
      </p:sp>
      <p:sp>
        <p:nvSpPr>
          <p:cNvPr id="524" name="CustomShape 4"/>
          <p:cNvSpPr/>
          <p:nvPr/>
        </p:nvSpPr>
        <p:spPr>
          <a:xfrm>
            <a:off x="210240" y="2613600"/>
            <a:ext cx="8782560" cy="3417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8FB20AA-CAD4-42C5-9447-0B96E732D3F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26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27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28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58560" y="587880"/>
            <a:ext cx="2998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CDA9DBA-3F2B-4986-A2C2-0ABC5F78529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96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97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98" name="TextShape 6"/>
          <p:cNvSpPr txBox="1"/>
          <p:nvPr/>
        </p:nvSpPr>
        <p:spPr>
          <a:xfrm>
            <a:off x="358560" y="807480"/>
            <a:ext cx="57560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Boot Sequence</a:t>
            </a:r>
            <a:r>
              <a:rPr b="1" lang="en-US" sz="3200" spc="-14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199" name="CustomShape 7"/>
          <p:cNvSpPr/>
          <p:nvPr/>
        </p:nvSpPr>
        <p:spPr>
          <a:xfrm>
            <a:off x="725400" y="1425240"/>
            <a:ext cx="7709760" cy="48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1260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find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suitable Cisco IOS image, the switch goes through</a:t>
            </a:r>
            <a:r>
              <a:rPr lang="en-US" sz="2000" spc="-17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following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steps:</a:t>
            </a:r>
            <a:endParaRPr/>
          </a:p>
          <a:p>
            <a:pPr marL="12600">
              <a:lnSpc>
                <a:spcPts val="826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Step 1.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It attempts to automatically boot by using information in</a:t>
            </a:r>
            <a:r>
              <a:rPr lang="en-US" sz="2000" spc="-22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endParaRPr/>
          </a:p>
          <a:p>
            <a:pPr marL="92664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BOOT environment</a:t>
            </a:r>
            <a:r>
              <a:rPr lang="en-US" sz="2000" spc="-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variable.</a:t>
            </a:r>
            <a:endParaRPr/>
          </a:p>
          <a:p>
            <a:pPr marL="926640" indent="-914040">
              <a:lnSpc>
                <a:spcPts val="804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Step 2.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this variable is not set, the switch performs a</a:t>
            </a:r>
            <a:r>
              <a:rPr lang="en-US" sz="2000" spc="-1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top-to-bottom 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search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through the flash file system. It loads and executes  the first executable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file, if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en-US" sz="2000" spc="-11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can.</a:t>
            </a:r>
            <a:endParaRPr/>
          </a:p>
          <a:p>
            <a:pPr marL="926640" indent="-914040" algn="just">
              <a:lnSpc>
                <a:spcPts val="804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Step 3.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IOS software then initializes the interfaces using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Cisco IOS commands found in the configuration file and  startup configuration, which is stored in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NVRAM.</a:t>
            </a:r>
            <a:endParaRPr/>
          </a:p>
          <a:p>
            <a:pPr marL="12600" indent="-914040">
              <a:lnSpc>
                <a:spcPts val="845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Note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boot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system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 can be used to set the</a:t>
            </a:r>
            <a:r>
              <a:rPr lang="en-US" sz="2000" spc="-13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BOOT</a:t>
            </a:r>
            <a:endParaRPr/>
          </a:p>
          <a:p>
            <a:pPr marL="12600" indent="-914040">
              <a:lnSpc>
                <a:spcPts val="845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environment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variable.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358560" y="587880"/>
            <a:ext cx="2246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Port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530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0161566-DCB6-4309-A44F-88199EA47A1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31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32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33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34" name="TextShape 6"/>
          <p:cNvSpPr txBox="1"/>
          <p:nvPr/>
        </p:nvSpPr>
        <p:spPr>
          <a:xfrm>
            <a:off x="358560" y="807480"/>
            <a:ext cx="44517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Time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</p:txBody>
      </p:sp>
      <p:sp>
        <p:nvSpPr>
          <p:cNvPr id="535" name="CustomShape 7"/>
          <p:cNvSpPr/>
          <p:nvPr/>
        </p:nvSpPr>
        <p:spPr>
          <a:xfrm>
            <a:off x="732600" y="1402920"/>
            <a:ext cx="7659000" cy="42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Network </a:t>
            </a:r>
            <a:r>
              <a:rPr lang="en-US" sz="20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Time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 (NTP) is used to synchronize</a:t>
            </a:r>
            <a:r>
              <a:rPr lang="en-US" sz="2000" spc="-17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clocks of computer systems data</a:t>
            </a:r>
            <a:r>
              <a:rPr lang="en-US" sz="2000" spc="-13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NTP can get the correct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time from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 internal or external</a:t>
            </a:r>
            <a:r>
              <a:rPr lang="en-US" sz="2000" spc="-21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time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source.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Time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sources can</a:t>
            </a:r>
            <a:r>
              <a:rPr lang="en-US" sz="20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be:</a:t>
            </a:r>
            <a:endParaRPr/>
          </a:p>
          <a:p>
            <a:pPr lvl="1" marL="812880" indent="-34272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Local master</a:t>
            </a:r>
            <a:r>
              <a:rPr lang="en-US" sz="2000" spc="-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clock</a:t>
            </a:r>
            <a:endParaRPr/>
          </a:p>
          <a:p>
            <a:pPr lvl="1" marL="812880" indent="-34272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Master clock on the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Internet</a:t>
            </a:r>
            <a:endParaRPr/>
          </a:p>
          <a:p>
            <a:pPr lvl="1" marL="812880" indent="-34272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GPS or atomic</a:t>
            </a:r>
            <a:r>
              <a:rPr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clock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network device can be configured as either an NTP server or</a:t>
            </a:r>
            <a:r>
              <a:rPr lang="en-US" sz="2000" spc="-36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  NTP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client.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See slide notes for more information on</a:t>
            </a:r>
            <a:r>
              <a:rPr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NTP.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358560" y="587880"/>
            <a:ext cx="2246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Port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537" name="TextShape 2"/>
          <p:cNvSpPr txBox="1"/>
          <p:nvPr/>
        </p:nvSpPr>
        <p:spPr>
          <a:xfrm>
            <a:off x="358560" y="807480"/>
            <a:ext cx="32500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NTP</a:t>
            </a:r>
            <a:endParaRPr/>
          </a:p>
        </p:txBody>
      </p:sp>
      <p:sp>
        <p:nvSpPr>
          <p:cNvPr id="538" name="CustomShape 3"/>
          <p:cNvSpPr/>
          <p:nvPr/>
        </p:nvSpPr>
        <p:spPr>
          <a:xfrm>
            <a:off x="430560" y="1800000"/>
            <a:ext cx="8507160" cy="4665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4"/>
          <p:cNvSpPr/>
          <p:nvPr/>
        </p:nvSpPr>
        <p:spPr>
          <a:xfrm>
            <a:off x="324720" y="1795320"/>
            <a:ext cx="8618040" cy="4675680"/>
          </a:xfrm>
          <a:custGeom>
            <a:avLst/>
            <a:gdLst/>
            <a:ahLst/>
            <a:rect l="l" t="t" r="r" b="b"/>
            <a:pathLst>
              <a:path w="8618220" h="4676140">
                <a:moveTo>
                  <a:pt x="0" y="4675632"/>
                </a:moveTo>
                <a:lnTo>
                  <a:pt x="8618220" y="4675632"/>
                </a:lnTo>
                <a:lnTo>
                  <a:pt x="8618220" y="0"/>
                </a:lnTo>
                <a:lnTo>
                  <a:pt x="0" y="0"/>
                </a:lnTo>
                <a:lnTo>
                  <a:pt x="0" y="4675632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0ECE3FA-2281-42C0-AB91-D83851719C0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41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42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43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358560" y="587880"/>
            <a:ext cx="2246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Port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545" name="TextShape 2"/>
          <p:cNvSpPr txBox="1"/>
          <p:nvPr/>
        </p:nvSpPr>
        <p:spPr>
          <a:xfrm>
            <a:off x="358560" y="807480"/>
            <a:ext cx="2688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Verifying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NTP</a:t>
            </a:r>
            <a:endParaRPr/>
          </a:p>
        </p:txBody>
      </p:sp>
      <p:sp>
        <p:nvSpPr>
          <p:cNvPr id="546" name="CustomShape 3"/>
          <p:cNvSpPr/>
          <p:nvPr/>
        </p:nvSpPr>
        <p:spPr>
          <a:xfrm>
            <a:off x="1384920" y="1727640"/>
            <a:ext cx="6490800" cy="4597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4"/>
          <p:cNvSpPr/>
          <p:nvPr/>
        </p:nvSpPr>
        <p:spPr>
          <a:xfrm>
            <a:off x="1360800" y="1684080"/>
            <a:ext cx="6539400" cy="4675680"/>
          </a:xfrm>
          <a:custGeom>
            <a:avLst/>
            <a:gdLst/>
            <a:ahLst/>
            <a:rect l="l" t="t" r="r" b="b"/>
            <a:pathLst>
              <a:path w="6539865" h="4676140">
                <a:moveTo>
                  <a:pt x="0" y="4675632"/>
                </a:moveTo>
                <a:lnTo>
                  <a:pt x="6539483" y="4675632"/>
                </a:lnTo>
                <a:lnTo>
                  <a:pt x="6539483" y="0"/>
                </a:lnTo>
                <a:lnTo>
                  <a:pt x="0" y="0"/>
                </a:lnTo>
                <a:lnTo>
                  <a:pt x="0" y="4675632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1F98A08-33ED-4712-B5A0-D49D30BA3EF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49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50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51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Shape 1"/>
          <p:cNvSpPr txBox="1"/>
          <p:nvPr/>
        </p:nvSpPr>
        <p:spPr>
          <a:xfrm>
            <a:off x="344160" y="778680"/>
            <a:ext cx="3997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2: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  <p:sp>
        <p:nvSpPr>
          <p:cNvPr id="553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67FD2BD-D72D-4CE7-86C0-10BE1C1DABA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54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55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56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57" name="CustomShape 6"/>
          <p:cNvSpPr/>
          <p:nvPr/>
        </p:nvSpPr>
        <p:spPr>
          <a:xfrm>
            <a:off x="788760" y="1341360"/>
            <a:ext cx="7850880" cy="34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40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this chapter, you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learned: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LAN switch boot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sequence.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Cisco LAN switch LED</a:t>
            </a:r>
            <a:r>
              <a:rPr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modes.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How to remotely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access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 manage a Cisco LAN switch through</a:t>
            </a:r>
            <a:r>
              <a:rPr lang="en-US" sz="2000" spc="-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secure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connection.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LAN switch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port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duplex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modes.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Cisco LAN switch port security, violation modes, and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actions.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Best practices for switched</a:t>
            </a:r>
            <a:r>
              <a:rPr lang="en-US" sz="2000" spc="-11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networks.</a:t>
            </a:r>
            <a:endParaRPr/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extShape 1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68DF65E-D7A0-48B0-814C-8C7D0712EC0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59" name="CustomShape 2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60" name="TextShape 3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61" name="TextShape 4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58560" y="587880"/>
            <a:ext cx="2998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9246D0F-0F3F-4A4F-9112-181985DD61F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03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04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05" name="TextShape 6"/>
          <p:cNvSpPr txBox="1"/>
          <p:nvPr/>
        </p:nvSpPr>
        <p:spPr>
          <a:xfrm>
            <a:off x="358560" y="807480"/>
            <a:ext cx="64130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Recovering from a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</a:t>
            </a:r>
            <a:r>
              <a:rPr b="1" lang="en-US" sz="3200" spc="-11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Crash</a:t>
            </a:r>
            <a:endParaRPr/>
          </a:p>
        </p:txBody>
      </p:sp>
      <p:sp>
        <p:nvSpPr>
          <p:cNvPr id="206" name="CustomShape 7"/>
          <p:cNvSpPr/>
          <p:nvPr/>
        </p:nvSpPr>
        <p:spPr>
          <a:xfrm>
            <a:off x="439920" y="1425240"/>
            <a:ext cx="8079840" cy="48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boot loader can also be used to manage the switch if the</a:t>
            </a:r>
            <a:r>
              <a:rPr lang="en-US" sz="2000" spc="-22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IOS  cannot be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loaded.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boot loader can be accessed through a console connection</a:t>
            </a:r>
            <a:r>
              <a:rPr lang="en-US" sz="2000" spc="-21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by:</a:t>
            </a:r>
            <a:endParaRPr/>
          </a:p>
          <a:p>
            <a:pPr lvl="1" marL="807840" indent="-456840">
              <a:lnSpc>
                <a:spcPts val="804"/>
              </a:lnSpc>
              <a:buClr>
                <a:srgbClr val="6f8ba0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Connecting a PC by console cable to the switch console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port.  Unplug the switch power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cord.</a:t>
            </a:r>
            <a:endParaRPr/>
          </a:p>
          <a:p>
            <a:pPr lvl="1" marL="807840" indent="-456840">
              <a:lnSpc>
                <a:spcPts val="826"/>
              </a:lnSpc>
              <a:buClr>
                <a:srgbClr val="6f8ba0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Reconnecting the power cord to the switch and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press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lang="en-US" sz="2000" spc="-20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hold</a:t>
            </a:r>
            <a:endParaRPr/>
          </a:p>
          <a:p>
            <a:pPr marL="80784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Mode</a:t>
            </a:r>
            <a:r>
              <a:rPr b="1"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button.</a:t>
            </a:r>
            <a:endParaRPr/>
          </a:p>
          <a:p>
            <a:pPr lvl="1" marL="807840" indent="-456840">
              <a:lnSpc>
                <a:spcPts val="804"/>
              </a:lnSpc>
              <a:buClr>
                <a:srgbClr val="6f8ba0"/>
              </a:buClr>
              <a:buFont typeface="StarSymbol"/>
              <a:buAutoNum type="arabicPeriod" startAt="3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System LED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turns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briefly amber and then solid</a:t>
            </a:r>
            <a:r>
              <a:rPr lang="en-US" sz="2000" spc="-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green.  Release the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Mode</a:t>
            </a:r>
            <a:r>
              <a:rPr b="1"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button.</a:t>
            </a:r>
            <a:endParaRPr/>
          </a:p>
          <a:p>
            <a:pPr marL="248760" indent="-235800">
              <a:lnSpc>
                <a:spcPts val="845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boot</a:t>
            </a:r>
            <a:r>
              <a:rPr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loader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switch:prompt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appears in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terminal</a:t>
            </a:r>
            <a:r>
              <a:rPr lang="en-US" sz="2000" spc="-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emulation</a:t>
            </a:r>
            <a:endParaRPr/>
          </a:p>
          <a:p>
            <a:pPr marL="248760">
              <a:lnSpc>
                <a:spcPts val="845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software on the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PC.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58560" y="587880"/>
            <a:ext cx="2998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D603C2F-740A-4B40-B614-52722235852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10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11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12" name="TextShape 6"/>
          <p:cNvSpPr txBox="1"/>
          <p:nvPr/>
        </p:nvSpPr>
        <p:spPr>
          <a:xfrm>
            <a:off x="358560" y="807480"/>
            <a:ext cx="4315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LED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Indicators</a:t>
            </a:r>
            <a:endParaRPr/>
          </a:p>
        </p:txBody>
      </p:sp>
      <p:sp>
        <p:nvSpPr>
          <p:cNvPr id="213" name="CustomShape 7"/>
          <p:cNvSpPr/>
          <p:nvPr/>
        </p:nvSpPr>
        <p:spPr>
          <a:xfrm>
            <a:off x="725400" y="1425240"/>
            <a:ext cx="7549200" cy="47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Each port on Cisco Catalyst switches have status LED</a:t>
            </a:r>
            <a:r>
              <a:rPr lang="en-US" sz="2000" spc="-13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indicator  lights.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By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default, these LED lights reflect port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activity,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but they can</a:t>
            </a:r>
            <a:r>
              <a:rPr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also  provide other information about the switch through the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Mode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button.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following modes are available on Cisco Catalyst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2960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switches:</a:t>
            </a:r>
            <a:endParaRPr/>
          </a:p>
          <a:p>
            <a:pPr lvl="1" marL="812160" indent="-34200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System</a:t>
            </a:r>
            <a:r>
              <a:rPr lang="en-US" sz="20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LED</a:t>
            </a:r>
            <a:endParaRPr/>
          </a:p>
          <a:p>
            <a:pPr lvl="1" marL="812160" indent="-34200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Redundant Power System (RPS)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LED</a:t>
            </a:r>
            <a:endParaRPr/>
          </a:p>
          <a:p>
            <a:pPr lvl="1" marL="812160" indent="-34200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Port Status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LED</a:t>
            </a:r>
            <a:endParaRPr/>
          </a:p>
          <a:p>
            <a:pPr lvl="1" marL="812160" indent="-34200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Port Duplex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LED</a:t>
            </a:r>
            <a:endParaRPr/>
          </a:p>
          <a:p>
            <a:pPr lvl="1" marL="812160" indent="-34200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Port Speed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LED</a:t>
            </a:r>
            <a:endParaRPr/>
          </a:p>
          <a:p>
            <a:pPr lvl="1" marL="812160" indent="-34200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Power over Ethernet (PoE) Mode</a:t>
            </a:r>
            <a:r>
              <a:rPr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LED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58560" y="587880"/>
            <a:ext cx="2998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358560" y="807480"/>
            <a:ext cx="66564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Catalyst 2960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Modes</a:t>
            </a: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1502640" y="2150280"/>
            <a:ext cx="6287760" cy="4480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>
            <a:off x="1497960" y="2145960"/>
            <a:ext cx="6296760" cy="4559400"/>
          </a:xfrm>
          <a:custGeom>
            <a:avLst/>
            <a:gdLst/>
            <a:ahLst/>
            <a:rect l="l" t="t" r="r" b="b"/>
            <a:pathLst>
              <a:path w="6297295" h="4559934">
                <a:moveTo>
                  <a:pt x="0" y="4559808"/>
                </a:moveTo>
                <a:lnTo>
                  <a:pt x="6297168" y="4559808"/>
                </a:lnTo>
                <a:lnTo>
                  <a:pt x="6297168" y="0"/>
                </a:lnTo>
                <a:lnTo>
                  <a:pt x="0" y="0"/>
                </a:lnTo>
                <a:lnTo>
                  <a:pt x="0" y="455980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5C1BAD0-1A87-4213-87C8-169BB2B1CDD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19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20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21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58560" y="587880"/>
            <a:ext cx="2998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503B02E-B15E-4E17-B538-21F5607D712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24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25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26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27" name="TextShape 6"/>
          <p:cNvSpPr txBox="1"/>
          <p:nvPr/>
        </p:nvSpPr>
        <p:spPr>
          <a:xfrm>
            <a:off x="358560" y="807480"/>
            <a:ext cx="77911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Preparing for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Management</a:t>
            </a:r>
            <a:endParaRPr/>
          </a:p>
        </p:txBody>
      </p:sp>
      <p:sp>
        <p:nvSpPr>
          <p:cNvPr id="228" name="CustomShape 7"/>
          <p:cNvSpPr/>
          <p:nvPr/>
        </p:nvSpPr>
        <p:spPr>
          <a:xfrm>
            <a:off x="725400" y="1425240"/>
            <a:ext cx="7628400" cy="36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remotely manage a Cisco switch, it must be configured</a:t>
            </a:r>
            <a:r>
              <a:rPr lang="en-US" sz="2000" spc="-21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 access the</a:t>
            </a:r>
            <a:r>
              <a:rPr lang="en-US" sz="2000" spc="-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 IP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 and a subnet mask must be</a:t>
            </a:r>
            <a:r>
              <a:rPr lang="en-US" sz="2000" spc="-16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configured.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If managing the switch from a remote network, a default</a:t>
            </a:r>
            <a:r>
              <a:rPr lang="en-US" sz="2000" spc="-21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gateway  must also be</a:t>
            </a:r>
            <a:r>
              <a:rPr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configured.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IP information (address, subnet mask, gateway) is to</a:t>
            </a:r>
            <a:r>
              <a:rPr lang="en-US" sz="2000" spc="-23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assigned to a switch switch virtual interface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(SVI).</a:t>
            </a:r>
            <a:endParaRPr/>
          </a:p>
          <a:p>
            <a:pPr marL="248760" indent="-235800" algn="just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Although these IP settings allow remote management and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remote  access to the switch, they do not allow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switch to route Layer</a:t>
            </a:r>
            <a:r>
              <a:rPr lang="en-US" sz="2000" spc="-21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3  packets.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LibreOffice/5.0.2.2$MacOSX_X86_64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2019-03-03T10:20:51Z</dcterms:created>
  <dc:language>en-US</dc:language>
  <dcterms:modified xsi:type="dcterms:W3CDTF">2019-03-03T17:34:01Z</dcterms:modified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2014-10-24T00:00:00Z</vt:filetime>
  </property>
  <property fmtid="{D5CDD505-2E9C-101B-9397-08002B2CF9AE}" pid="4" name="Creator">
    <vt:lpwstr>Microsoft® PowerPoint® 2013</vt:lpwstr>
  </property>
  <property fmtid="{D5CDD505-2E9C-101B-9397-08002B2CF9AE}" pid="5" name="HyperlinksChanged">
    <vt:bool>0</vt:bool>
  </property>
  <property fmtid="{D5CDD505-2E9C-101B-9397-08002B2CF9AE}" pid="6" name="LastSaved">
    <vt:filetime>2019-03-03T00:00:00Z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