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59.jpeg" ContentType="image/jpeg"/>
  <Override PartName="/ppt/media/image57.jpeg" ContentType="image/jpeg"/>
  <Override PartName="/ppt/media/image55.jpeg" ContentType="image/jpeg"/>
  <Override PartName="/ppt/media/image52.jpeg" ContentType="image/jpeg"/>
  <Override PartName="/ppt/media/image50.jpeg" ContentType="image/jpeg"/>
  <Override PartName="/ppt/media/image61.jpeg" ContentType="image/jpeg"/>
  <Override PartName="/ppt/media/image48.jpeg" ContentType="image/jpeg"/>
  <Override PartName="/ppt/media/image60.jpeg" ContentType="image/jpeg"/>
  <Override PartName="/ppt/media/image47.jpeg" ContentType="image/jpeg"/>
  <Override PartName="/ppt/media/image46.png" ContentType="image/png"/>
  <Override PartName="/ppt/media/image43.jpeg" ContentType="image/jpeg"/>
  <Override PartName="/ppt/media/image40.png" ContentType="image/png"/>
  <Override PartName="/ppt/media/image39.png" ContentType="image/png"/>
  <Override PartName="/ppt/media/image51.jpeg" ContentType="image/jpeg"/>
  <Override PartName="/ppt/media/image38.jpeg" ContentType="image/jpeg"/>
  <Override PartName="/ppt/media/image42.jpeg" ContentType="image/jpeg"/>
  <Override PartName="/ppt/media/image37.jpeg" ContentType="image/jpeg"/>
  <Override PartName="/ppt/media/image19.jpeg" ContentType="image/jpeg"/>
  <Override PartName="/ppt/media/image32.jpeg" ContentType="image/jpeg"/>
  <Override PartName="/ppt/media/image29.jpeg" ContentType="image/jpeg"/>
  <Override PartName="/ppt/media/image27.png" ContentType="image/png"/>
  <Override PartName="/ppt/media/image26.jpeg" ContentType="image/jpeg"/>
  <Override PartName="/ppt/media/image25.jpeg" ContentType="image/jpeg"/>
  <Override PartName="/ppt/media/image14.png" ContentType="image/png"/>
  <Override PartName="/ppt/media/image24.jpeg" ContentType="image/jpeg"/>
  <Override PartName="/ppt/media/image7.jpeg" ContentType="image/jpeg"/>
  <Override PartName="/ppt/media/image23.jpeg" ContentType="image/jpeg"/>
  <Override PartName="/ppt/media/image5.png" ContentType="image/png"/>
  <Override PartName="/ppt/media/image20.png" ContentType="image/png"/>
  <Override PartName="/ppt/media/image30.jpeg" ContentType="image/jpeg"/>
  <Override PartName="/ppt/media/image3.png" ContentType="image/png"/>
  <Override PartName="/ppt/media/image36.jpeg" ContentType="image/jpeg"/>
  <Override PartName="/ppt/media/image4.jpeg" ContentType="image/jpeg"/>
  <Override PartName="/ppt/media/image17.png" ContentType="image/png"/>
  <Override PartName="/ppt/media/image21.jpeg" ContentType="image/jpeg"/>
  <Override PartName="/ppt/media/image16.png" ContentType="image/png"/>
  <Override PartName="/ppt/media/image12.png" ContentType="image/png"/>
  <Override PartName="/ppt/media/image45.jpeg" ContentType="image/jpeg"/>
  <Override PartName="/ppt/media/image28.jpeg" ContentType="image/jpeg"/>
  <Override PartName="/ppt/media/image41.jpeg" ContentType="image/jpeg"/>
  <Override PartName="/ppt/media/image31.png" ContentType="image/png"/>
  <Override PartName="/ppt/media/image58.jpeg" ContentType="image/jpeg"/>
  <Override PartName="/ppt/media/image15.jpeg" ContentType="image/jpeg"/>
  <Override PartName="/ppt/media/image56.jpeg" ContentType="image/jpeg"/>
  <Override PartName="/ppt/media/image13.png" ContentType="image/png"/>
  <Override PartName="/ppt/media/image54.jpeg" ContentType="image/jpeg"/>
  <Override PartName="/ppt/media/image11.jpeg" ContentType="image/jpeg"/>
  <Override PartName="/ppt/media/image34.jpeg" ContentType="image/jpeg"/>
  <Override PartName="/ppt/media/image9.png" ContentType="image/png"/>
  <Override PartName="/ppt/media/image8.png" ContentType="image/png"/>
  <Override PartName="/ppt/media/image62.jpeg" ContentType="image/jpeg"/>
  <Override PartName="/ppt/media/image49.jpeg" ContentType="image/jpeg"/>
  <Override PartName="/ppt/media/image2.png" ContentType="image/png"/>
  <Override PartName="/ppt/media/image1.jpeg" ContentType="image/jpeg"/>
  <Override PartName="/ppt/media/image33.jpeg" ContentType="image/jpeg"/>
  <Override PartName="/ppt/media/image35.jpeg" ContentType="image/jpeg"/>
  <Override PartName="/ppt/media/image53.jpeg" ContentType="image/jpeg"/>
  <Override PartName="/ppt/media/image10.jpeg" ContentType="image/jpeg"/>
  <Override PartName="/ppt/media/image22.jpeg" ContentType="image/jpeg"/>
  <Override PartName="/ppt/media/image44.jpeg" ContentType="image/jpeg"/>
  <Override PartName="/ppt/media/image6.png" ContentType="image/png"/>
  <Override PartName="/ppt/media/image18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09320" y="776880"/>
            <a:ext cx="3365640" cy="114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080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96BE01F-1DD2-4245-A649-B5E19D7C223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09320" y="776880"/>
            <a:ext cx="449172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710640" y="1246680"/>
            <a:ext cx="7325640" cy="1433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080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E557657-F750-4582-8489-20916CA30D2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09320" y="776880"/>
            <a:ext cx="449172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080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5257FD4-E08A-4FE1-8215-EDE1FA29BCA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27" name="PlaceHolder 7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080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0324708-E55E-4916-BC2C-2A24200573F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jpe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jpeg"/><Relationship Id="rId3" Type="http://schemas.openxmlformats.org/officeDocument/2006/relationships/image" Target="../media/image59.jpeg"/><Relationship Id="rId4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80880" y="2556360"/>
            <a:ext cx="30114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4: Routing  Concepts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9A428BB0-7610-4BE6-89D1-17B1350AB3E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80880" y="4656960"/>
            <a:ext cx="30045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&amp;</a:t>
            </a:r>
            <a:r>
              <a:rPr b="1" lang="en-US" sz="24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Switching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4584960" y="4663440"/>
            <a:ext cx="300456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25400" y="602640"/>
            <a:ext cx="2387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079E9626-4A2A-4BBE-A6B8-E029E6AC915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4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5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36" name="TextShape 6"/>
          <p:cNvSpPr txBox="1"/>
          <p:nvPr/>
        </p:nvSpPr>
        <p:spPr>
          <a:xfrm>
            <a:off x="725400" y="822240"/>
            <a:ext cx="5371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Choose Best</a:t>
            </a:r>
            <a:r>
              <a:rPr b="1" lang="en-US" sz="3200" spc="-15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Paths</a:t>
            </a:r>
            <a:endParaRPr/>
          </a:p>
        </p:txBody>
      </p:sp>
      <p:sp>
        <p:nvSpPr>
          <p:cNvPr id="237" name="CustomShape 7"/>
          <p:cNvSpPr/>
          <p:nvPr/>
        </p:nvSpPr>
        <p:spPr>
          <a:xfrm>
            <a:off x="725400" y="2017440"/>
            <a:ext cx="7785360" cy="29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use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and dynamic routing protocols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learn about remote networks and build their routing  tables.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use routing tables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the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packets.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encapsulate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packet and forward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to the  interface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indicated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25400" y="602640"/>
            <a:ext cx="2387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725400" y="822240"/>
            <a:ext cx="5371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Choose Best</a:t>
            </a:r>
            <a:r>
              <a:rPr b="1" lang="en-US" sz="3200" spc="-15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Paths</a:t>
            </a: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1160640" y="1626120"/>
            <a:ext cx="6500880" cy="4440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EC31EF0D-0768-4278-BA93-79FB12F8543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4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50800" y="1398960"/>
            <a:ext cx="3795840" cy="52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Process switching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older  packet forwarding mechanism  still available for Cisco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Fast switching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– A common  packet forwarding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mechanism  which uses a fast-switching  cache to store next hop  information.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Cisco Express Forwarding  (CEF)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– The most recent,  fastest, and preferred Cisco  IOS packet-forwarding  mechanism.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 entries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are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packet-triggered like fast  switching but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change-triggered.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725400" y="602640"/>
            <a:ext cx="2387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838080" y="822240"/>
            <a:ext cx="5439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Forwarding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4687920" y="1654920"/>
            <a:ext cx="4253040" cy="3975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4279EBF0-0E74-4AB4-ACB4-D701DD46DF7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725400" y="602640"/>
            <a:ext cx="186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725400" y="822240"/>
            <a:ext cx="4198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1712880" y="1392840"/>
            <a:ext cx="5735160" cy="4806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B28FAD8A-BFBA-411F-9745-7CDD41470ED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9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22800" y="1474560"/>
            <a:ext cx="2964600" cy="45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/>
          <a:p>
            <a:pPr marL="58320" indent="-45360">
              <a:lnSpc>
                <a:spcPct val="95000"/>
              </a:lnSpc>
            </a:pPr>
            <a:r>
              <a:rPr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enable 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access  devices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must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 configured 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following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 information</a:t>
            </a:r>
            <a:endParaRPr/>
          </a:p>
          <a:p>
            <a:pPr marL="396720" indent="-1170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Identifies</a:t>
            </a:r>
            <a:r>
              <a:rPr lang="en-US" sz="18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unique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host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a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local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396720" indent="-1170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Subnet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mask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18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Identifies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host’s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  <a:p>
            <a:pPr marL="396720" indent="-1170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gateway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Identifies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 a  packet is sent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to</a:t>
            </a:r>
            <a:r>
              <a:rPr lang="en-US" sz="18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when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destination is not on  the same local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725400" y="602640"/>
            <a:ext cx="186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262" name="TextShape 3"/>
          <p:cNvSpPr txBox="1"/>
          <p:nvPr/>
        </p:nvSpPr>
        <p:spPr>
          <a:xfrm>
            <a:off x="725400" y="822240"/>
            <a:ext cx="3411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Gateways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3991320" y="2131920"/>
            <a:ext cx="4887000" cy="3498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E1957D8E-6DB5-49A1-A61B-2E56EF92B31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50800" y="1460520"/>
            <a:ext cx="7476840" cy="25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248760" indent="-236520">
              <a:lnSpc>
                <a:spcPts val="723"/>
              </a:lnSpc>
            </a:pP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Documentation should include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at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least the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following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 a topology  diagram and addressing</a:t>
            </a:r>
            <a:r>
              <a:rPr lang="en-US" sz="1800" spc="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names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  <a:p>
            <a:pPr marL="248760" indent="-235800">
              <a:lnSpc>
                <a:spcPct val="14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r>
              <a:rPr lang="en-US" sz="18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 subnet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mask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gateways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725400" y="602640"/>
            <a:ext cx="186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725400" y="822240"/>
            <a:ext cx="6072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 Network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endParaRPr/>
          </a:p>
        </p:txBody>
      </p:sp>
      <p:sp>
        <p:nvSpPr>
          <p:cNvPr id="271" name="CustomShape 4"/>
          <p:cNvSpPr/>
          <p:nvPr/>
        </p:nvSpPr>
        <p:spPr>
          <a:xfrm>
            <a:off x="3118680" y="2654280"/>
            <a:ext cx="5515200" cy="3180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B10AC94A-1A05-49B9-A0F6-C9DD5FA80AE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725400" y="602640"/>
            <a:ext cx="186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0BF8E974-AA7C-4016-B334-BB228473A47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81" name="TextShape 6"/>
          <p:cNvSpPr txBox="1"/>
          <p:nvPr/>
        </p:nvSpPr>
        <p:spPr>
          <a:xfrm>
            <a:off x="725400" y="822240"/>
            <a:ext cx="3815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 IP on a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>
            <a:off x="536400" y="1471320"/>
            <a:ext cx="7510320" cy="46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>
              <a:lnSpc>
                <a:spcPts val="804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Statically Assigned IP address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– The host is manually assigned  an IP address, subnet mask and default gateway. A DNS server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 address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also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assigned.</a:t>
            </a:r>
            <a:endParaRPr/>
          </a:p>
          <a:p>
            <a:pPr marL="812880" indent="-342720">
              <a:lnSpc>
                <a:spcPts val="826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 to identify specific network resources such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endParaRPr/>
          </a:p>
          <a:p>
            <a:pPr marL="81288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servers and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printers.</a:t>
            </a:r>
            <a:endParaRPr/>
          </a:p>
          <a:p>
            <a:pPr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be used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very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small networks with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few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hosts.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2600">
              <a:lnSpc>
                <a:spcPct val="95000"/>
              </a:lnSpc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Dynamically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Assigned IP Address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– IP Address information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 dynamically assigned by a server using Dynamic Host  Configuration Protocol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(DHCP).</a:t>
            </a:r>
            <a:endParaRPr/>
          </a:p>
          <a:p>
            <a:pPr marL="812880" indent="-342720">
              <a:lnSpc>
                <a:spcPts val="804"/>
              </a:lnSpc>
              <a:buClr>
                <a:srgbClr val="6f8ba0"/>
              </a:buClr>
              <a:buFont typeface="Arial"/>
              <a:buChar char="•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Most hosts acquire their IP address information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through  DHCP.</a:t>
            </a:r>
            <a:endParaRPr/>
          </a:p>
          <a:p>
            <a:pPr marL="812880" indent="-342720">
              <a:lnSpc>
                <a:spcPct val="100000"/>
              </a:lnSpc>
              <a:buClr>
                <a:srgbClr val="6f8ba0"/>
              </a:buClr>
              <a:buFont typeface="Arial"/>
              <a:buChar char="•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 services can be provided by Cisco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725400" y="602640"/>
            <a:ext cx="186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725400" y="822240"/>
            <a:ext cx="2485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LEDs</a:t>
            </a: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1465920" y="1434240"/>
            <a:ext cx="6208560" cy="4995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77296993-3C32-42C9-9DFC-544A971F496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9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36400" y="1380240"/>
            <a:ext cx="6496920" cy="15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/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Console access</a:t>
            </a:r>
            <a:r>
              <a:rPr b="1"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requires:</a:t>
            </a:r>
            <a:endParaRPr/>
          </a:p>
          <a:p>
            <a:pPr marL="828000" indent="-35784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Console cable – RJ-45-to-DB-9 console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cable</a:t>
            </a:r>
            <a:endParaRPr/>
          </a:p>
          <a:p>
            <a:pPr marL="828000" indent="-357840">
              <a:lnSpc>
                <a:spcPts val="804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Terminal emulation software – Tera Term,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PuTTY,  HyperTerminal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725400" y="602640"/>
            <a:ext cx="186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292" name="TextShape 3"/>
          <p:cNvSpPr txBox="1"/>
          <p:nvPr/>
        </p:nvSpPr>
        <p:spPr>
          <a:xfrm>
            <a:off x="725400" y="822240"/>
            <a:ext cx="3161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  <a:endParaRPr/>
          </a:p>
        </p:txBody>
      </p:sp>
      <p:sp>
        <p:nvSpPr>
          <p:cNvPr id="293" name="CustomShape 4"/>
          <p:cNvSpPr/>
          <p:nvPr/>
        </p:nvSpPr>
        <p:spPr>
          <a:xfrm>
            <a:off x="3439800" y="2816280"/>
            <a:ext cx="4600440" cy="3832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75F9B10D-4DF1-4728-80C1-6C53F10638E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36400" y="1471320"/>
            <a:ext cx="7200720" cy="13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 infrastructure devices require IP addresses to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enable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management.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a switch, the management IP address is assigned on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virtual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725400" y="602640"/>
            <a:ext cx="186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endParaRPr/>
          </a:p>
        </p:txBody>
      </p:sp>
      <p:sp>
        <p:nvSpPr>
          <p:cNvPr id="300" name="TextShape 3"/>
          <p:cNvSpPr txBox="1"/>
          <p:nvPr/>
        </p:nvSpPr>
        <p:spPr>
          <a:xfrm>
            <a:off x="725400" y="822240"/>
            <a:ext cx="4222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 IP on a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endParaRPr/>
          </a:p>
        </p:txBody>
      </p:sp>
      <p:sp>
        <p:nvSpPr>
          <p:cNvPr id="301" name="CustomShape 4"/>
          <p:cNvSpPr/>
          <p:nvPr/>
        </p:nvSpPr>
        <p:spPr>
          <a:xfrm>
            <a:off x="2859120" y="2743200"/>
            <a:ext cx="4865760" cy="388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C41B64FE-6568-47D0-922F-34439473A81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4160" y="778680"/>
            <a:ext cx="1897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A9DB42A0-3D97-47BF-8B8F-E595066E775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17200" y="1439640"/>
            <a:ext cx="4820400" cy="26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840" bIns="0"/>
          <a:p>
            <a:pPr lvl="1" marL="605880" indent="-59256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Concepts</a:t>
            </a:r>
            <a:endParaRPr/>
          </a:p>
          <a:p>
            <a:pPr lvl="1" marL="605880" indent="-59256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Initial Configuration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4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Decisions</a:t>
            </a:r>
            <a:endParaRPr/>
          </a:p>
          <a:p>
            <a:pPr lvl="1" marL="604440" indent="-5914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96760" y="1500840"/>
            <a:ext cx="7434360" cy="21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400" indent="-2358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Basics tasks that should be first configured on a Cisco Router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 Cisco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Name 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device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Distinguishes it from other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Secure management access –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Secures privileged EXEC,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user  EXEC, and Telnet access, and encrypts passwords to their  highest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896760" y="5463720"/>
            <a:ext cx="60361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banner –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Provides legal notification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endParaRPr/>
          </a:p>
          <a:p>
            <a:pPr marL="2484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unauthorized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access.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Save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308" name="CustomShape 3"/>
          <p:cNvSpPr/>
          <p:nvPr/>
        </p:nvSpPr>
        <p:spPr>
          <a:xfrm>
            <a:off x="725400" y="602640"/>
            <a:ext cx="2932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Settings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309" name="TextShape 4"/>
          <p:cNvSpPr txBox="1"/>
          <p:nvPr/>
        </p:nvSpPr>
        <p:spPr>
          <a:xfrm>
            <a:off x="725400" y="822240"/>
            <a:ext cx="6274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Router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Settings</a:t>
            </a:r>
            <a:endParaRPr/>
          </a:p>
        </p:txBody>
      </p:sp>
      <p:sp>
        <p:nvSpPr>
          <p:cNvPr id="310" name="CustomShape 5"/>
          <p:cNvSpPr/>
          <p:nvPr/>
        </p:nvSpPr>
        <p:spPr>
          <a:xfrm>
            <a:off x="3641760" y="3410640"/>
            <a:ext cx="3862080" cy="1938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B5FAD0FE-56C3-494F-831A-F78AC146CC6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2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3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4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272520" y="1500840"/>
            <a:ext cx="3486960" cy="44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be available, a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  interface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must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be:</a:t>
            </a:r>
            <a:endParaRPr/>
          </a:p>
          <a:p>
            <a:pPr marL="248760" indent="-235800">
              <a:lnSpc>
                <a:spcPts val="74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 address</a:t>
            </a:r>
            <a:r>
              <a:rPr lang="en-US" sz="18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/>
          </a:p>
          <a:p>
            <a:pPr marL="248760">
              <a:lnSpc>
                <a:spcPts val="743"/>
              </a:lnSpc>
            </a:pP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subnet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r>
              <a:rPr lang="en-US" sz="18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  <a:p>
            <a:pPr marL="248760" indent="-2358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Must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 activated using no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shutdown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  LAN and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WAN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 are  not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activated.</a:t>
            </a:r>
            <a:endParaRPr/>
          </a:p>
          <a:p>
            <a:pPr marL="248760" indent="-2358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Serial cable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end labeled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DCE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must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 configured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clock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rate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command.</a:t>
            </a:r>
            <a:endParaRPr/>
          </a:p>
          <a:p>
            <a:pPr marL="248760" indent="-2358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Optional description can be  included.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725400" y="602640"/>
            <a:ext cx="2932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Settings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317" name="TextShape 3"/>
          <p:cNvSpPr txBox="1"/>
          <p:nvPr/>
        </p:nvSpPr>
        <p:spPr>
          <a:xfrm>
            <a:off x="725400" y="822240"/>
            <a:ext cx="6703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an IPv4 Router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</p:txBody>
      </p:sp>
      <p:sp>
        <p:nvSpPr>
          <p:cNvPr id="318" name="CustomShape 4"/>
          <p:cNvSpPr/>
          <p:nvPr/>
        </p:nvSpPr>
        <p:spPr>
          <a:xfrm>
            <a:off x="3933360" y="1597320"/>
            <a:ext cx="4600440" cy="4120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2F05B0A2-52AE-4CFF-BD73-08A932CC141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682480" y="6653160"/>
            <a:ext cx="16524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lang="en-US" sz="10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4569840" y="6700680"/>
            <a:ext cx="1876680" cy="1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6969960" y="6700680"/>
            <a:ext cx="735480" cy="1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26" name="CustomShape 4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548280" y="1504080"/>
            <a:ext cx="4176720" cy="56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600">
              <a:lnSpc>
                <a:spcPts val="723"/>
              </a:lnSpc>
            </a:pP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configure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</a:t>
            </a:r>
            <a:r>
              <a:rPr b="1"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b="1" lang="en-US" sz="18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IPv6 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b="1"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address </a:t>
            </a: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ipv6-  address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ipv6-length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[link-local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eui-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64]interface configuration</a:t>
            </a:r>
            <a:r>
              <a:rPr lang="en-US" sz="18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command.</a:t>
            </a:r>
            <a:endParaRPr/>
          </a:p>
          <a:p>
            <a:pPr marL="248760" indent="-2358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Activate using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no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shutdown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command.</a:t>
            </a:r>
            <a:endParaRPr/>
          </a:p>
          <a:p>
            <a:pPr marL="12600">
              <a:lnSpc>
                <a:spcPts val="743"/>
              </a:lnSpc>
            </a:pPr>
            <a:r>
              <a:rPr b="1"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 can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support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more</a:t>
            </a:r>
            <a:r>
              <a:rPr b="1" lang="en-US" sz="1800" spc="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than</a:t>
            </a:r>
            <a:endParaRPr/>
          </a:p>
          <a:p>
            <a:pPr marL="12600">
              <a:lnSpc>
                <a:spcPts val="743"/>
              </a:lnSpc>
            </a:pP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one</a:t>
            </a:r>
            <a:r>
              <a:rPr b="1" lang="en-US" sz="18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248760" indent="-235800">
              <a:lnSpc>
                <a:spcPts val="74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specified global unicast</a:t>
            </a:r>
            <a:r>
              <a:rPr lang="en-US" sz="18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endParaRPr/>
          </a:p>
          <a:p>
            <a:pPr marL="248760">
              <a:lnSpc>
                <a:spcPts val="743"/>
              </a:lnSpc>
            </a:pP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ipv6-address</a:t>
            </a:r>
            <a:r>
              <a:rPr i="1" lang="en-US" sz="18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ipv6-length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global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with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 interface identifier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(ID) in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low-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order</a:t>
            </a:r>
            <a:r>
              <a:rPr lang="en-US" sz="18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64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bits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ipv6-address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ipv6-  length</a:t>
            </a:r>
            <a:r>
              <a:rPr i="1" lang="en-US" sz="18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eui-64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link-local address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18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ipv6-</a:t>
            </a:r>
            <a:endParaRPr/>
          </a:p>
        </p:txBody>
      </p:sp>
      <p:sp>
        <p:nvSpPr>
          <p:cNvPr id="328" name="CustomShape 6"/>
          <p:cNvSpPr/>
          <p:nvPr/>
        </p:nvSpPr>
        <p:spPr>
          <a:xfrm>
            <a:off x="263160" y="6497640"/>
            <a:ext cx="355500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33880">
              <a:lnSpc>
                <a:spcPts val="661"/>
              </a:lnSpc>
            </a:pP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i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ipv6-length</a:t>
            </a:r>
            <a:r>
              <a:rPr i="1"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link-local</a:t>
            </a:r>
            <a:endParaRPr/>
          </a:p>
          <a:p>
            <a:pPr marL="12600">
              <a:lnSpc>
                <a:spcPts val="196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725400" y="602640"/>
            <a:ext cx="2932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Settings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330" name="TextShape 8"/>
          <p:cNvSpPr txBox="1"/>
          <p:nvPr/>
        </p:nvSpPr>
        <p:spPr>
          <a:xfrm>
            <a:off x="725400" y="822240"/>
            <a:ext cx="6702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an IPv6 Router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</p:txBody>
      </p:sp>
      <p:sp>
        <p:nvSpPr>
          <p:cNvPr id="331" name="CustomShape 9"/>
          <p:cNvSpPr/>
          <p:nvPr/>
        </p:nvSpPr>
        <p:spPr>
          <a:xfrm>
            <a:off x="4861440" y="1668600"/>
            <a:ext cx="4074840" cy="3773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725400" y="602640"/>
            <a:ext cx="2932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Settings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725400" y="822240"/>
            <a:ext cx="6113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Loopback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3889080" y="1813680"/>
            <a:ext cx="4886640" cy="393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548280" y="1504080"/>
            <a:ext cx="2940840" cy="39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600">
              <a:lnSpc>
                <a:spcPts val="723"/>
              </a:lnSpc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loopback interface is a  logical interface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 internal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18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is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not assigned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a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physical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port,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 considered a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software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that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is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automatically in an</a:t>
            </a:r>
            <a:r>
              <a:rPr lang="en-US" sz="18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UP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state.</a:t>
            </a:r>
            <a:endParaRPr/>
          </a:p>
          <a:p>
            <a:pPr marL="248760" indent="-2358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loopback interface</a:t>
            </a:r>
            <a:r>
              <a:rPr lang="en-US" sz="18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 useful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testing.</a:t>
            </a:r>
            <a:endParaRPr/>
          </a:p>
          <a:p>
            <a:pPr marL="248760" indent="-2358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important in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18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process.</a:t>
            </a:r>
            <a:endParaRPr/>
          </a:p>
        </p:txBody>
      </p:sp>
      <p:sp>
        <p:nvSpPr>
          <p:cNvPr id="336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9319F02-6978-43A5-8AF8-39FA479C43C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9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725400" y="602640"/>
            <a:ext cx="5616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Connectivity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1800" spc="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725400" y="822240"/>
            <a:ext cx="467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Settings</a:t>
            </a: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4440960" y="1479960"/>
            <a:ext cx="4455720" cy="3919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4"/>
          <p:cNvSpPr/>
          <p:nvPr/>
        </p:nvSpPr>
        <p:spPr>
          <a:xfrm>
            <a:off x="810000" y="1641600"/>
            <a:ext cx="2826000" cy="37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/>
          <a:p>
            <a:pPr marL="248760" indent="-235800">
              <a:lnSpc>
                <a:spcPct val="95000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commands are used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verify operation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and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configuration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r>
              <a:rPr b="1" lang="en-US" sz="18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brief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route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</a:t>
            </a:r>
            <a:r>
              <a:rPr b="1"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running-config</a:t>
            </a:r>
            <a:endParaRPr/>
          </a:p>
          <a:p>
            <a:pPr marL="248760" indent="-235800">
              <a:lnSpc>
                <a:spcPts val="723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commands are</a:t>
            </a:r>
            <a:r>
              <a:rPr lang="en-US" sz="18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used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gather more detailed  interface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b="1"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</p:txBody>
      </p:sp>
      <p:sp>
        <p:nvSpPr>
          <p:cNvPr id="344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644AB73-4124-4E8C-8081-A00D3128546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725400" y="602640"/>
            <a:ext cx="5616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Connectivity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1800" spc="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49" name="TextShape 2"/>
          <p:cNvSpPr txBox="1"/>
          <p:nvPr/>
        </p:nvSpPr>
        <p:spPr>
          <a:xfrm>
            <a:off x="725400" y="822240"/>
            <a:ext cx="467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Settings</a:t>
            </a:r>
            <a:endParaRPr/>
          </a:p>
        </p:txBody>
      </p:sp>
      <p:sp>
        <p:nvSpPr>
          <p:cNvPr id="350" name="CustomShape 3"/>
          <p:cNvSpPr/>
          <p:nvPr/>
        </p:nvSpPr>
        <p:spPr>
          <a:xfrm>
            <a:off x="4097880" y="1684080"/>
            <a:ext cx="4843080" cy="4367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>
            <a:off x="461160" y="1416960"/>
            <a:ext cx="3283200" cy="49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600">
              <a:lnSpc>
                <a:spcPts val="723"/>
              </a:lnSpc>
            </a:pP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Some of the common  commands to </a:t>
            </a:r>
            <a:r>
              <a:rPr b="1"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IPv6 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configuration</a:t>
            </a:r>
            <a:r>
              <a:rPr b="1" lang="en-US" sz="18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are:</a:t>
            </a:r>
            <a:endParaRPr/>
          </a:p>
          <a:p>
            <a:pPr marL="248760" indent="-2358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brief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displays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summary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each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 gigabitethernet</a:t>
            </a:r>
            <a:r>
              <a:rPr b="1" lang="en-US" sz="1800" spc="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0/0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displays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status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all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IPv6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r>
              <a:rPr lang="en-US" sz="18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 this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18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verifies  that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and 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specific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 addresses have been  installed in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IPv6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table.</a:t>
            </a:r>
            <a:endParaRPr/>
          </a:p>
        </p:txBody>
      </p:sp>
      <p:sp>
        <p:nvSpPr>
          <p:cNvPr id="352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D8049E2-6635-4A48-8999-25A2AD91D69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48280" y="1482120"/>
            <a:ext cx="7755480" cy="28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743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command output can be managed using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following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r>
              <a:rPr lang="en-US" sz="1800" spc="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/>
          </a:p>
          <a:p>
            <a:pPr marL="12600">
              <a:lnSpc>
                <a:spcPts val="743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filters:</a:t>
            </a:r>
            <a:endParaRPr/>
          </a:p>
          <a:p>
            <a:pPr marL="248760" indent="-235800">
              <a:lnSpc>
                <a:spcPts val="72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terminal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length </a:t>
            </a:r>
            <a:r>
              <a:rPr i="1"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number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specify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number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lines 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displayed.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value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0 (zero) prevents the router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pausing 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between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screens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18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output.</a:t>
            </a:r>
            <a:endParaRPr/>
          </a:p>
          <a:p>
            <a:pPr marL="248760" indent="-235800">
              <a:lnSpc>
                <a:spcPts val="74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18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filter specific output of commands use </a:t>
            </a: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(|)pipe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character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after</a:t>
            </a:r>
            <a:r>
              <a:rPr lang="en-US" sz="18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</a:t>
            </a:r>
            <a:endParaRPr/>
          </a:p>
          <a:p>
            <a:pPr marL="248760">
              <a:lnSpc>
                <a:spcPts val="743"/>
              </a:lnSpc>
            </a:pP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command. Parameters that can be used after </a:t>
            </a:r>
            <a:r>
              <a:rPr lang="en-US" sz="18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pipe</a:t>
            </a:r>
            <a:r>
              <a:rPr lang="en-US" sz="1800" spc="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469800">
              <a:lnSpc>
                <a:spcPct val="100000"/>
              </a:lnSpc>
            </a:pP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section,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include, </a:t>
            </a:r>
            <a:r>
              <a:rPr b="1" lang="en-US" sz="18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exclude,</a:t>
            </a:r>
            <a:r>
              <a:rPr b="1" lang="en-US" sz="18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begin</a:t>
            </a:r>
            <a:endParaRPr/>
          </a:p>
        </p:txBody>
      </p:sp>
      <p:sp>
        <p:nvSpPr>
          <p:cNvPr id="357" name="CustomShape 2"/>
          <p:cNvSpPr/>
          <p:nvPr/>
        </p:nvSpPr>
        <p:spPr>
          <a:xfrm>
            <a:off x="725400" y="602640"/>
            <a:ext cx="5616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Connectivity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1800" spc="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58" name="TextShape 3"/>
          <p:cNvSpPr txBox="1"/>
          <p:nvPr/>
        </p:nvSpPr>
        <p:spPr>
          <a:xfrm>
            <a:off x="838080" y="822240"/>
            <a:ext cx="5756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Command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/>
          </a:p>
        </p:txBody>
      </p:sp>
      <p:sp>
        <p:nvSpPr>
          <p:cNvPr id="359" name="CustomShape 4"/>
          <p:cNvSpPr/>
          <p:nvPr/>
        </p:nvSpPr>
        <p:spPr>
          <a:xfrm>
            <a:off x="478440" y="4017240"/>
            <a:ext cx="4060800" cy="2207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4749120" y="4104000"/>
            <a:ext cx="4133880" cy="2022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6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FC8F89A-EBED-422F-AD45-40F93AB636F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2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3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4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25400" y="602640"/>
            <a:ext cx="5616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Connectivity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1800" spc="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66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5D52ABC-54CA-489B-B470-2249B682B39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70" name="TextShape 6"/>
          <p:cNvSpPr txBox="1"/>
          <p:nvPr/>
        </p:nvSpPr>
        <p:spPr>
          <a:xfrm>
            <a:off x="725400" y="822240"/>
            <a:ext cx="5103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History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</a:t>
            </a:r>
            <a:endParaRPr/>
          </a:p>
        </p:txBody>
      </p:sp>
      <p:sp>
        <p:nvSpPr>
          <p:cNvPr id="371" name="CustomShape 7"/>
          <p:cNvSpPr/>
          <p:nvPr/>
        </p:nvSpPr>
        <p:spPr>
          <a:xfrm>
            <a:off x="432360" y="1914480"/>
            <a:ext cx="7845840" cy="42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command history feature temporarily stores a list of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executed</a:t>
            </a:r>
            <a:endParaRPr/>
          </a:p>
          <a:p>
            <a:pPr marL="126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 for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access: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recall commands press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Ctrl+P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 the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r>
              <a:rPr b="1"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Arrow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return to more recent commands press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Ctrl+N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 the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Down 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Arrow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By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default, command history is enabled and the system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captures  the last 10 commands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buffer.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history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privileged EXEC command to display the buffer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contents.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terminal history size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user EXEC command to increase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decrease size of the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buffer.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725400" y="602640"/>
            <a:ext cx="4105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73" name="TextShape 2"/>
          <p:cNvSpPr txBox="1"/>
          <p:nvPr/>
        </p:nvSpPr>
        <p:spPr>
          <a:xfrm>
            <a:off x="838080" y="822240"/>
            <a:ext cx="5416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 Switching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</a:t>
            </a:r>
            <a:endParaRPr/>
          </a:p>
        </p:txBody>
      </p:sp>
      <p:sp>
        <p:nvSpPr>
          <p:cNvPr id="374" name="CustomShape 3"/>
          <p:cNvSpPr/>
          <p:nvPr/>
        </p:nvSpPr>
        <p:spPr>
          <a:xfrm>
            <a:off x="1631160" y="1447200"/>
            <a:ext cx="5749200" cy="4429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87D39BD-0A77-4D83-B684-DCB60583B4E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725400" y="602640"/>
            <a:ext cx="4105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725400" y="822240"/>
            <a:ext cx="2777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a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</a:t>
            </a:r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1424160" y="1553040"/>
            <a:ext cx="6495840" cy="4003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26A2072-5A92-4677-91AF-6207B152D95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44160" y="778680"/>
            <a:ext cx="420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4: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5C6BDA91-B746-493E-8889-35302F0E88B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788760" y="1477440"/>
            <a:ext cx="7843320" cy="48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router to route between multiple directly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connected  networks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the primary functions and features of a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how routers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in data packets to make  forwarding decisions in a 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small-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medium-sized business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318600" indent="-30564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the encapsulation and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de-encapsulation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process used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 when switching packets between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Compare ways in which a router builds a routing table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when  operating in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small-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medium-sized business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routing table entries for directly connected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how a router builds a routing table of directly connected  networks.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09320" y="556920"/>
            <a:ext cx="4105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87" name="TextShape 2"/>
          <p:cNvSpPr txBox="1"/>
          <p:nvPr/>
        </p:nvSpPr>
        <p:spPr>
          <a:xfrm>
            <a:off x="409320" y="776880"/>
            <a:ext cx="4738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 to the Next</a:t>
            </a:r>
            <a:r>
              <a:rPr b="1" lang="en-US" sz="3200" spc="-15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Hop</a:t>
            </a:r>
            <a:endParaRPr/>
          </a:p>
        </p:txBody>
      </p:sp>
      <p:sp>
        <p:nvSpPr>
          <p:cNvPr id="388" name="CustomShape 3"/>
          <p:cNvSpPr/>
          <p:nvPr/>
        </p:nvSpPr>
        <p:spPr>
          <a:xfrm>
            <a:off x="1726560" y="1392840"/>
            <a:ext cx="5995080" cy="4316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ECFAD8D-3D42-4115-9CE6-4FFE6743021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09320" y="556920"/>
            <a:ext cx="4105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409320" y="776880"/>
            <a:ext cx="2982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1491120" y="1422000"/>
            <a:ext cx="6389640" cy="4762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1D7CC23-0D0F-4529-8DB9-23641DC1CEF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9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09320" y="556920"/>
            <a:ext cx="4105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401" name="TextShape 2"/>
          <p:cNvSpPr txBox="1"/>
          <p:nvPr/>
        </p:nvSpPr>
        <p:spPr>
          <a:xfrm>
            <a:off x="522000" y="776880"/>
            <a:ext cx="4290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Reach the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Destination</a:t>
            </a:r>
            <a:endParaRPr/>
          </a:p>
        </p:txBody>
      </p:sp>
      <p:sp>
        <p:nvSpPr>
          <p:cNvPr id="402" name="CustomShape 3"/>
          <p:cNvSpPr/>
          <p:nvPr/>
        </p:nvSpPr>
        <p:spPr>
          <a:xfrm>
            <a:off x="1145880" y="1364040"/>
            <a:ext cx="6300720" cy="4571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A9C0200-8F21-4313-95D5-91F3A4E58EA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508760" y="1334880"/>
            <a:ext cx="6037560" cy="5055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"/>
          <p:cNvSpPr/>
          <p:nvPr/>
        </p:nvSpPr>
        <p:spPr>
          <a:xfrm>
            <a:off x="409320" y="556920"/>
            <a:ext cx="2120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r>
              <a:rPr b="1" lang="en-US" sz="1800" spc="-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Determination</a:t>
            </a:r>
            <a:endParaRPr/>
          </a:p>
        </p:txBody>
      </p:sp>
      <p:sp>
        <p:nvSpPr>
          <p:cNvPr id="409" name="TextShape 3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CEB726F-36E2-4BB2-97A7-AED9B2373E2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0" name="CustomShape 4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1" name="TextShape 5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2" name="TextShape 6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13" name="TextShape 7"/>
          <p:cNvSpPr txBox="1"/>
          <p:nvPr/>
        </p:nvSpPr>
        <p:spPr>
          <a:xfrm>
            <a:off x="409320" y="776880"/>
            <a:ext cx="3588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Decisions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09320" y="556920"/>
            <a:ext cx="2120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r>
              <a:rPr b="1" lang="en-US" sz="1800" spc="-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Determination</a:t>
            </a:r>
            <a:endParaRPr/>
          </a:p>
        </p:txBody>
      </p:sp>
      <p:sp>
        <p:nvSpPr>
          <p:cNvPr id="415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27AD291-AE57-40F6-A511-262B69CB135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19" name="TextShape 6"/>
          <p:cNvSpPr txBox="1"/>
          <p:nvPr/>
        </p:nvSpPr>
        <p:spPr>
          <a:xfrm>
            <a:off x="409320" y="776880"/>
            <a:ext cx="1899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endParaRPr/>
          </a:p>
        </p:txBody>
      </p:sp>
      <p:sp>
        <p:nvSpPr>
          <p:cNvPr id="420" name="CustomShape 7"/>
          <p:cNvSpPr/>
          <p:nvPr/>
        </p:nvSpPr>
        <p:spPr>
          <a:xfrm>
            <a:off x="548280" y="1389240"/>
            <a:ext cx="7797960" cy="52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 algn="just">
              <a:lnSpc>
                <a:spcPts val="967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path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selected by a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b="1" lang="en-US" sz="24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value or metric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uses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the distance 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reach a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metric is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value used to measure the distance to a</a:t>
            </a:r>
            <a:r>
              <a:rPr lang="en-US" sz="2000" spc="-30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given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Best path to a network is the path with the lowest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metric.</a:t>
            </a:r>
            <a:endParaRPr/>
          </a:p>
          <a:p>
            <a:pPr marL="12600">
              <a:lnSpc>
                <a:spcPts val="967"/>
              </a:lnSpc>
            </a:pPr>
            <a:r>
              <a:rPr b="1"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 use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their </a:t>
            </a:r>
            <a:r>
              <a:rPr b="1"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own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rules and 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metrics to build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update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24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tables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Information Protocol (RIP) - Hop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count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Open Shortest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First (OSPF) - Cost based on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cumulative  bandwidth from source to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Enhanced Interior Gateway Routing Protocol (EIGRP) -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Bandwidth,  </a:t>
            </a:r>
            <a:r>
              <a:rPr lang="en-US" sz="2000" spc="-24" strike="noStrike">
                <a:uFill>
                  <a:solidFill>
                    <a:srgbClr val="ffffff"/>
                  </a:solidFill>
                </a:uFill>
                <a:latin typeface="Arial"/>
              </a:rPr>
              <a:t>delay,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load,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reliability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09320" y="556920"/>
            <a:ext cx="2120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r>
              <a:rPr b="1" lang="en-US" sz="1800" spc="-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Determination</a:t>
            </a:r>
            <a:endParaRPr/>
          </a:p>
        </p:txBody>
      </p:sp>
      <p:sp>
        <p:nvSpPr>
          <p:cNvPr id="422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9FDC89D-890B-44E2-9614-36C874D938F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4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5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26" name="TextShape 6"/>
          <p:cNvSpPr txBox="1"/>
          <p:nvPr/>
        </p:nvSpPr>
        <p:spPr>
          <a:xfrm>
            <a:off x="409320" y="776880"/>
            <a:ext cx="3048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Balancing</a:t>
            </a:r>
            <a:endParaRPr/>
          </a:p>
        </p:txBody>
      </p:sp>
      <p:sp>
        <p:nvSpPr>
          <p:cNvPr id="427" name="CustomShape 7"/>
          <p:cNvSpPr/>
          <p:nvPr/>
        </p:nvSpPr>
        <p:spPr>
          <a:xfrm>
            <a:off x="650160" y="1461600"/>
            <a:ext cx="783432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When a router has two or more paths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destination with  equal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cost metrics,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then the router forwards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packets  using both paths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equally:</a:t>
            </a:r>
            <a:endParaRPr/>
          </a:p>
          <a:p>
            <a:pPr marL="355680" indent="-342720">
              <a:lnSpc>
                <a:spcPts val="967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Equal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load balancing can improve network  performance.</a:t>
            </a:r>
            <a:endParaRPr/>
          </a:p>
          <a:p>
            <a:pPr marL="355680" indent="-342720">
              <a:lnSpc>
                <a:spcPts val="967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Equal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load balancing can be configured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  both dynamic routing protocols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24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  <a:p>
            <a:pPr marL="355680" indent="-342720">
              <a:lnSpc>
                <a:spcPts val="967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4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RIP,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support equal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load  balancing.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09320" y="556920"/>
            <a:ext cx="34412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Determination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09320" y="776880"/>
            <a:ext cx="4652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Administrative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</a:t>
            </a:r>
            <a:endParaRPr/>
          </a:p>
        </p:txBody>
      </p:sp>
      <p:sp>
        <p:nvSpPr>
          <p:cNvPr id="430" name="CustomShape 3"/>
          <p:cNvSpPr/>
          <p:nvPr/>
        </p:nvSpPr>
        <p:spPr>
          <a:xfrm>
            <a:off x="650160" y="1406520"/>
            <a:ext cx="7674120" cy="27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12600" algn="just">
              <a:lnSpc>
                <a:spcPct val="95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 multiple paths to a destination are configured on a 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router,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path  installed in the routing table is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one with the lowest</a:t>
            </a:r>
            <a:r>
              <a:rPr lang="en-US" sz="2000" spc="-25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Administrative  Distance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(AD):</a:t>
            </a:r>
            <a:endParaRPr/>
          </a:p>
          <a:p>
            <a:pPr marL="355680" indent="-342720">
              <a:lnSpc>
                <a:spcPts val="804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 with an AD of 1 is more reliable than an</a:t>
            </a:r>
            <a:r>
              <a:rPr lang="en-US" sz="2000" spc="-37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EIGRP-  discovered route with an AD of</a:t>
            </a:r>
            <a:r>
              <a:rPr lang="en-US" sz="2000" spc="-2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90.</a:t>
            </a:r>
            <a:endParaRPr/>
          </a:p>
          <a:p>
            <a:pPr marL="355680" indent="-342720" algn="just">
              <a:lnSpc>
                <a:spcPts val="826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directly connected route with an</a:t>
            </a:r>
            <a:r>
              <a:rPr lang="en-US" sz="2000" spc="-4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0 is more reliable than a</a:t>
            </a:r>
            <a:endParaRPr/>
          </a:p>
          <a:p>
            <a:pPr marL="35568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route with an AD of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endParaRPr/>
          </a:p>
        </p:txBody>
      </p:sp>
      <p:sp>
        <p:nvSpPr>
          <p:cNvPr id="431" name="CustomShape 4"/>
          <p:cNvSpPr/>
          <p:nvPr/>
        </p:nvSpPr>
        <p:spPr>
          <a:xfrm>
            <a:off x="1994040" y="4260960"/>
            <a:ext cx="5276520" cy="2342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"/>
          <p:cNvSpPr/>
          <p:nvPr/>
        </p:nvSpPr>
        <p:spPr>
          <a:xfrm>
            <a:off x="3207960" y="3918240"/>
            <a:ext cx="2725920" cy="307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TextShape 6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57DDE72-AD93-4661-AEC3-5AD23FA10A3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4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5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6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409320" y="556920"/>
            <a:ext cx="202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Routing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409320" y="776880"/>
            <a:ext cx="35643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Routing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439" name="CustomShape 3"/>
          <p:cNvSpPr/>
          <p:nvPr/>
        </p:nvSpPr>
        <p:spPr>
          <a:xfrm>
            <a:off x="650160" y="1403280"/>
            <a:ext cx="6832800" cy="23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is a file stored in RAM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</a:t>
            </a:r>
            <a:r>
              <a:rPr lang="en-US" sz="24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contains  information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about:</a:t>
            </a:r>
            <a:endParaRPr/>
          </a:p>
          <a:p>
            <a:pPr marL="7059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  <a:p>
            <a:pPr marL="7059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Remote routes</a:t>
            </a:r>
            <a:endParaRPr/>
          </a:p>
          <a:p>
            <a:pPr marL="7059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or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next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hop</a:t>
            </a:r>
            <a:r>
              <a:rPr lang="en-US" sz="24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associations</a:t>
            </a:r>
            <a:endParaRPr/>
          </a:p>
        </p:txBody>
      </p:sp>
      <p:sp>
        <p:nvSpPr>
          <p:cNvPr id="440" name="CustomShape 4"/>
          <p:cNvSpPr/>
          <p:nvPr/>
        </p:nvSpPr>
        <p:spPr>
          <a:xfrm>
            <a:off x="2340720" y="3994200"/>
            <a:ext cx="4645080" cy="2329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8433E2A-3590-424D-BBBB-CDEDA06A380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09320" y="556920"/>
            <a:ext cx="202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Routing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446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0A12208-174A-47D3-9816-860D6BF638E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50" name="TextShape 6"/>
          <p:cNvSpPr txBox="1"/>
          <p:nvPr/>
        </p:nvSpPr>
        <p:spPr>
          <a:xfrm>
            <a:off x="409320" y="776880"/>
            <a:ext cx="4445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/>
          </a:p>
        </p:txBody>
      </p:sp>
      <p:sp>
        <p:nvSpPr>
          <p:cNvPr id="451" name="CustomShape 7"/>
          <p:cNvSpPr/>
          <p:nvPr/>
        </p:nvSpPr>
        <p:spPr>
          <a:xfrm>
            <a:off x="788760" y="1474560"/>
            <a:ext cx="7767720" cy="51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ip route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 is used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display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contents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Local route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 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routing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  when an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configured.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(displayed 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IOS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15 or  newer)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connected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interfaces 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 table when an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400" spc="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active.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Added when a route is manually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 and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exit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is</a:t>
            </a:r>
            <a:r>
              <a:rPr lang="en-US" sz="2400" spc="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active.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 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Added when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</a:t>
            </a:r>
            <a:r>
              <a:rPr lang="en-US" sz="24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or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implemented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networks are</a:t>
            </a:r>
            <a:r>
              <a:rPr lang="en-US" sz="2400" spc="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identified.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409320" y="556920"/>
            <a:ext cx="202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Routing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09320" y="776880"/>
            <a:ext cx="4445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/>
          </a:p>
        </p:txBody>
      </p:sp>
      <p:sp>
        <p:nvSpPr>
          <p:cNvPr id="454" name="CustomShape 3"/>
          <p:cNvSpPr/>
          <p:nvPr/>
        </p:nvSpPr>
        <p:spPr>
          <a:xfrm>
            <a:off x="1597320" y="1306080"/>
            <a:ext cx="6082200" cy="5097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6B6843F-B4A2-487E-B03D-0E07784D2E6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44160" y="778680"/>
            <a:ext cx="555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4: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59EDCF46-B431-47B3-A3E4-D4853640F23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788760" y="1341360"/>
            <a:ext cx="7758720" cy="12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how a router builds a routing table using static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how a router builds a routing table using a dynamic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409320" y="556920"/>
            <a:ext cx="2020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Routing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endParaRPr/>
          </a:p>
        </p:txBody>
      </p:sp>
      <p:sp>
        <p:nvSpPr>
          <p:cNvPr id="460" name="CustomShape 2"/>
          <p:cNvSpPr/>
          <p:nvPr/>
        </p:nvSpPr>
        <p:spPr>
          <a:xfrm>
            <a:off x="409320" y="776880"/>
            <a:ext cx="636408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Network Routing</a:t>
            </a:r>
            <a:r>
              <a:rPr b="1" lang="en-US" sz="3200" spc="-15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Entries</a:t>
            </a:r>
            <a:endParaRPr/>
          </a:p>
        </p:txBody>
      </p:sp>
      <p:sp>
        <p:nvSpPr>
          <p:cNvPr id="461" name="CustomShape 3"/>
          <p:cNvSpPr/>
          <p:nvPr/>
        </p:nvSpPr>
        <p:spPr>
          <a:xfrm>
            <a:off x="788760" y="1474560"/>
            <a:ext cx="57528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Interpreting the entries 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400" spc="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table.</a:t>
            </a:r>
            <a:endParaRPr/>
          </a:p>
        </p:txBody>
      </p:sp>
      <p:sp>
        <p:nvSpPr>
          <p:cNvPr id="462" name="CustomShape 4"/>
          <p:cNvSpPr/>
          <p:nvPr/>
        </p:nvSpPr>
        <p:spPr>
          <a:xfrm>
            <a:off x="1553040" y="1989000"/>
            <a:ext cx="5478120" cy="4507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A079D4E-662D-4B83-AA62-39250D6A7A1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09320" y="556920"/>
            <a:ext cx="2945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468" name="TextShape 2"/>
          <p:cNvSpPr txBox="1"/>
          <p:nvPr/>
        </p:nvSpPr>
        <p:spPr>
          <a:xfrm>
            <a:off x="409320" y="776880"/>
            <a:ext cx="5754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Interfaces</a:t>
            </a:r>
            <a:endParaRPr/>
          </a:p>
        </p:txBody>
      </p:sp>
      <p:sp>
        <p:nvSpPr>
          <p:cNvPr id="469" name="CustomShape 3"/>
          <p:cNvSpPr/>
          <p:nvPr/>
        </p:nvSpPr>
        <p:spPr>
          <a:xfrm>
            <a:off x="628920" y="1448640"/>
            <a:ext cx="7924320" cy="18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newly deployed router, without any configured interfaces, has an  empty routing table. An active, configured, directly connected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 creates two routing table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entries: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Local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(L)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(C)</a:t>
            </a:r>
            <a:endParaRPr/>
          </a:p>
        </p:txBody>
      </p:sp>
      <p:sp>
        <p:nvSpPr>
          <p:cNvPr id="470" name="CustomShape 4"/>
          <p:cNvSpPr/>
          <p:nvPr/>
        </p:nvSpPr>
        <p:spPr>
          <a:xfrm>
            <a:off x="3657600" y="2388240"/>
            <a:ext cx="4923720" cy="3517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E5ED0C4-243A-4FE6-BF9F-8CFA1A403CB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7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409320" y="556920"/>
            <a:ext cx="2945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476" name="TextShape 2"/>
          <p:cNvSpPr txBox="1"/>
          <p:nvPr/>
        </p:nvSpPr>
        <p:spPr>
          <a:xfrm>
            <a:off x="409320" y="776880"/>
            <a:ext cx="5506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477" name="CustomShape 3"/>
          <p:cNvSpPr/>
          <p:nvPr/>
        </p:nvSpPr>
        <p:spPr>
          <a:xfrm>
            <a:off x="469440" y="1492200"/>
            <a:ext cx="1801080" cy="17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12600">
              <a:lnSpc>
                <a:spcPct val="95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routing table  with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 connected  interfaces of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  configured and  activated.</a:t>
            </a:r>
            <a:endParaRPr/>
          </a:p>
        </p:txBody>
      </p:sp>
      <p:sp>
        <p:nvSpPr>
          <p:cNvPr id="478" name="CustomShape 4"/>
          <p:cNvSpPr/>
          <p:nvPr/>
        </p:nvSpPr>
        <p:spPr>
          <a:xfrm>
            <a:off x="2715840" y="1383840"/>
            <a:ext cx="6066720" cy="1884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5"/>
          <p:cNvSpPr/>
          <p:nvPr/>
        </p:nvSpPr>
        <p:spPr>
          <a:xfrm>
            <a:off x="2627280" y="3249000"/>
            <a:ext cx="6304320" cy="3350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TextShape 6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C113C71-CAE8-4555-B823-F1EF8A38F4F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1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82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3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409320" y="556920"/>
            <a:ext cx="2945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485" name="CustomShape 2"/>
          <p:cNvSpPr/>
          <p:nvPr/>
        </p:nvSpPr>
        <p:spPr>
          <a:xfrm>
            <a:off x="409320" y="776880"/>
            <a:ext cx="64551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Directly Connected IPv6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486" name="CustomShape 3"/>
          <p:cNvSpPr/>
          <p:nvPr/>
        </p:nvSpPr>
        <p:spPr>
          <a:xfrm>
            <a:off x="628920" y="1448640"/>
            <a:ext cx="775476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show </a:t>
            </a:r>
            <a:r>
              <a:rPr b="1"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shows the ipv6 networks and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  installed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table.</a:t>
            </a:r>
            <a:endParaRPr/>
          </a:p>
        </p:txBody>
      </p:sp>
      <p:sp>
        <p:nvSpPr>
          <p:cNvPr id="487" name="CustomShape 4"/>
          <p:cNvSpPr/>
          <p:nvPr/>
        </p:nvSpPr>
        <p:spPr>
          <a:xfrm>
            <a:off x="2133720" y="2220480"/>
            <a:ext cx="4760640" cy="4301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73EA195-81B2-4A6C-8220-E9388678AC9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409320" y="556920"/>
            <a:ext cx="2819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Statically Learned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0F1FF0E-83AA-405B-A976-E26232687AB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4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6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97" name="TextShape 6"/>
          <p:cNvSpPr txBox="1"/>
          <p:nvPr/>
        </p:nvSpPr>
        <p:spPr>
          <a:xfrm>
            <a:off x="409320" y="776880"/>
            <a:ext cx="2621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498" name="CustomShape 7"/>
          <p:cNvSpPr/>
          <p:nvPr/>
        </p:nvSpPr>
        <p:spPr>
          <a:xfrm>
            <a:off x="628920" y="1448640"/>
            <a:ext cx="7947360" cy="50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>
              <a:lnSpc>
                <a:spcPts val="804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routes and default static routes can be implemented</a:t>
            </a:r>
            <a:r>
              <a:rPr b="1"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after  directly connected interfaces are added to the routing</a:t>
            </a:r>
            <a:r>
              <a:rPr b="1"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 are manually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They define an explicit path between two networking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routes must be manually updated if the topology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changes.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Their benefits include improved security and control of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resources.</a:t>
            </a:r>
            <a:endParaRPr/>
          </a:p>
          <a:p>
            <a:pPr marL="248760" indent="-235800">
              <a:lnSpc>
                <a:spcPts val="82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static route to a specific network using the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b="1"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  <a:p>
            <a:pPr marL="248760">
              <a:lnSpc>
                <a:spcPts val="990"/>
              </a:lnSpc>
            </a:pPr>
            <a:r>
              <a:rPr i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mask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r>
              <a:rPr i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next-hop-ip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i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exit-intf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r>
              <a:rPr b="1" lang="en-US" sz="24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default static route is used when the routing table does not</a:t>
            </a:r>
            <a:r>
              <a:rPr lang="en-US" sz="2000" spc="-2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contain  a path for a destination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ts val="82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default static route using the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route</a:t>
            </a:r>
            <a:r>
              <a:rPr b="1"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0.0.0.0</a:t>
            </a:r>
            <a:endParaRPr/>
          </a:p>
          <a:p>
            <a:pPr marL="248760">
              <a:lnSpc>
                <a:spcPts val="99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0.0.0.0 {</a:t>
            </a:r>
            <a:r>
              <a:rPr i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exit-intf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i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next-hop-ip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409320" y="556920"/>
            <a:ext cx="2819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Statically Learned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00" name="TextShape 2"/>
          <p:cNvSpPr txBox="1"/>
          <p:nvPr/>
        </p:nvSpPr>
        <p:spPr>
          <a:xfrm>
            <a:off x="409320" y="776880"/>
            <a:ext cx="5889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Routes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501" name="CustomShape 3"/>
          <p:cNvSpPr/>
          <p:nvPr/>
        </p:nvSpPr>
        <p:spPr>
          <a:xfrm>
            <a:off x="1800000" y="1597320"/>
            <a:ext cx="5341320" cy="4771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4C952F0-76A4-42DD-A969-D2A374153D8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0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409320" y="556920"/>
            <a:ext cx="2819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Statically Learned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07" name="TextShape 2"/>
          <p:cNvSpPr txBox="1"/>
          <p:nvPr/>
        </p:nvSpPr>
        <p:spPr>
          <a:xfrm>
            <a:off x="409320" y="776880"/>
            <a:ext cx="4402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Routes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508" name="CustomShape 3"/>
          <p:cNvSpPr/>
          <p:nvPr/>
        </p:nvSpPr>
        <p:spPr>
          <a:xfrm>
            <a:off x="631080" y="1377720"/>
            <a:ext cx="6105960" cy="5095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1C0FBBE-ACE3-4AF1-8029-001D2DC3B51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09320" y="556920"/>
            <a:ext cx="2819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Statically Learned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409320" y="776880"/>
            <a:ext cx="5350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IPv6 Routes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515" name="CustomShape 3"/>
          <p:cNvSpPr/>
          <p:nvPr/>
        </p:nvSpPr>
        <p:spPr>
          <a:xfrm>
            <a:off x="2365200" y="1408320"/>
            <a:ext cx="4266720" cy="2293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4"/>
          <p:cNvSpPr/>
          <p:nvPr/>
        </p:nvSpPr>
        <p:spPr>
          <a:xfrm>
            <a:off x="2438280" y="3831480"/>
            <a:ext cx="4237920" cy="1654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5"/>
          <p:cNvSpPr/>
          <p:nvPr/>
        </p:nvSpPr>
        <p:spPr>
          <a:xfrm>
            <a:off x="2453760" y="5355360"/>
            <a:ext cx="4236480" cy="1313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TextShape 6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46E659C-5DE5-4CAC-8066-149FF9918EF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9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0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1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409320" y="556920"/>
            <a:ext cx="3022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409320" y="776880"/>
            <a:ext cx="3365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524" name="CustomShape 3"/>
          <p:cNvSpPr/>
          <p:nvPr/>
        </p:nvSpPr>
        <p:spPr>
          <a:xfrm>
            <a:off x="585720" y="1433880"/>
            <a:ext cx="73706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12600">
              <a:lnSpc>
                <a:spcPct val="95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 is used by routers to share information about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reachability and status of remote networks. It performs network  discovery and maintains routing</a:t>
            </a:r>
            <a:r>
              <a:rPr lang="en-US" sz="20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tables.</a:t>
            </a:r>
            <a:endParaRPr/>
          </a:p>
        </p:txBody>
      </p:sp>
      <p:sp>
        <p:nvSpPr>
          <p:cNvPr id="525" name="CustomShape 4"/>
          <p:cNvSpPr/>
          <p:nvPr/>
        </p:nvSpPr>
        <p:spPr>
          <a:xfrm>
            <a:off x="1843920" y="2675520"/>
            <a:ext cx="5259960" cy="3346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TextShape 5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C3F0655-1A0E-42A0-8494-7D0B646BDC5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27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8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9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9320" y="556920"/>
            <a:ext cx="3022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31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AE04ACF-340A-4E7B-99B5-A2A3090D391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3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3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3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35" name="TextShape 6"/>
          <p:cNvSpPr txBox="1"/>
          <p:nvPr/>
        </p:nvSpPr>
        <p:spPr>
          <a:xfrm>
            <a:off x="409320" y="776880"/>
            <a:ext cx="4491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Routing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36" name="CustomShape 7"/>
          <p:cNvSpPr/>
          <p:nvPr/>
        </p:nvSpPr>
        <p:spPr>
          <a:xfrm>
            <a:off x="585720" y="1430640"/>
            <a:ext cx="7587720" cy="28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ISR routers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can support a variety of dynamic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IPv4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protocols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including: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 –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Enhanced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Interior Gateway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lang="en-US" sz="24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OSPF –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Open Shortest Path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First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IS-IS –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Intermediate System-to-Intermediate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RIP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Information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58560" y="587880"/>
            <a:ext cx="2387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358560" y="807480"/>
            <a:ext cx="5460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Characteristics of a</a:t>
            </a:r>
            <a:r>
              <a:rPr b="1" lang="en-US" sz="3200" spc="-52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1203840" y="1334880"/>
            <a:ext cx="6915600" cy="4662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86A8DDDD-ED97-465A-BEB4-AC57BADACB3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409320" y="556920"/>
            <a:ext cx="3022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38" name="TextShape 2"/>
          <p:cNvSpPr txBox="1"/>
          <p:nvPr/>
        </p:nvSpPr>
        <p:spPr>
          <a:xfrm>
            <a:off x="409320" y="776880"/>
            <a:ext cx="4491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Routing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39" name="CustomShape 3"/>
          <p:cNvSpPr/>
          <p:nvPr/>
        </p:nvSpPr>
        <p:spPr>
          <a:xfrm>
            <a:off x="1829880" y="1465920"/>
            <a:ext cx="5227200" cy="4278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B4BB5C2-D0EE-47C6-B45E-9049A0C1503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4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4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43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409320" y="556920"/>
            <a:ext cx="3022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56B6F4D-9279-4B23-AC5E-5D01CF34C96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4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4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4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49" name="TextShape 6"/>
          <p:cNvSpPr txBox="1"/>
          <p:nvPr/>
        </p:nvSpPr>
        <p:spPr>
          <a:xfrm>
            <a:off x="409320" y="776880"/>
            <a:ext cx="4491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Routing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50" name="CustomShape 7"/>
          <p:cNvSpPr/>
          <p:nvPr/>
        </p:nvSpPr>
        <p:spPr>
          <a:xfrm>
            <a:off x="585720" y="1433880"/>
            <a:ext cx="7160040" cy="23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ISR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 can support a variety of dynamic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  <a:p>
            <a:pPr marL="126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including: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RIPng -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RIP next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generation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OSPFv3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EIGRP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MP-BGP4 -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Multicast Protocol-Border Gateway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09320" y="556920"/>
            <a:ext cx="3022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r>
              <a:rPr b="1" lang="en-US" sz="1800" spc="-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52" name="TextShape 2"/>
          <p:cNvSpPr txBox="1"/>
          <p:nvPr/>
        </p:nvSpPr>
        <p:spPr>
          <a:xfrm>
            <a:off x="409320" y="776880"/>
            <a:ext cx="4491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Routing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/>
          </a:p>
        </p:txBody>
      </p:sp>
      <p:sp>
        <p:nvSpPr>
          <p:cNvPr id="553" name="CustomShape 3"/>
          <p:cNvSpPr/>
          <p:nvPr/>
        </p:nvSpPr>
        <p:spPr>
          <a:xfrm>
            <a:off x="1525320" y="1450800"/>
            <a:ext cx="6036480" cy="5042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TextShape 4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B4ADFAA-EF8E-4E66-91A4-AC13A9BBEA0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5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5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5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344160" y="778680"/>
            <a:ext cx="399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4: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559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4B704C6-7458-4A7A-961E-FE4673746B3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60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61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62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63" name="CustomShape 6"/>
          <p:cNvSpPr/>
          <p:nvPr/>
        </p:nvSpPr>
        <p:spPr>
          <a:xfrm>
            <a:off x="788760" y="1477440"/>
            <a:ext cx="7864920" cy="43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 are many key structures and performance-related  characteristics referred to when discussing networks: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topology,  speed, cost, security, availability, scalability, and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reliability.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Cisco routers and Cisco switches have many similarities.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They  support a similar modal operating system, similar command  structures, and many of the same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commands.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One distinguishing feature between switches and routers is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interfaces supported by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each.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main purpose of a router is to connect multiple networks and  forward packets from one network to the next. This means that a  router typically has multiple interfaces. Each interface is a</a:t>
            </a:r>
            <a:r>
              <a:rPr lang="en-US" sz="20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member  or host on a different IP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344160" y="778680"/>
            <a:ext cx="5352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4: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65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2B14EC4-0D74-4AA4-8BD3-29365D03771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6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6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6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69" name="CustomShape 6"/>
          <p:cNvSpPr/>
          <p:nvPr/>
        </p:nvSpPr>
        <p:spPr>
          <a:xfrm>
            <a:off x="788760" y="1341360"/>
            <a:ext cx="7934040" cy="46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routing table is a list of networks known by the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router.</a:t>
            </a:r>
            <a:endParaRPr/>
          </a:p>
          <a:p>
            <a:pPr marL="318600" indent="-30564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remote network is a network that can only be reached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forwarding the packet to another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Remote networks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added to the routing table in two ways: either  by the network administrator manually configuring static routes or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 implementing a dynamic routing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routes do not have as much overhead as dynamic routing  protocols; however, static routes can require more maintenance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  the topology is constantly changing or is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unstable.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routing protocols automatically adjust to changes without  any intervention from the network administrator. Dynamic routing  protocols require more CPU processing and also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certain  amount of link capacity for routing updates and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messages.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344160" y="778680"/>
            <a:ext cx="5352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4: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71" name="TextShape 2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E04C03E-A7BF-47E5-90EF-5BBFA94F719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7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7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7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75" name="CustomShape 6"/>
          <p:cNvSpPr/>
          <p:nvPr/>
        </p:nvSpPr>
        <p:spPr>
          <a:xfrm>
            <a:off x="788760" y="1477440"/>
            <a:ext cx="7848360" cy="33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Routers make their primary forwarding decision at Layer 3, the  Network layer.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However,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 interfaces participate in Layers 1,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2,  and 3. Layer 3 IP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encapsulated into a Layer 2 data link  frame and encoded into bits at Layer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 interfaces participate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Layer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 processes associated with  their encapsulation. For example, an Ethernet interface on a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  participates in the ARP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process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like other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hosts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that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LAN.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Components of the 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are very similar to the </a:t>
            </a:r>
            <a:r>
              <a:rPr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IPv4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table. For instance, it is populated using directly connected  interfaces, static routes and dynamically learned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8669880" y="666540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00814D8-951F-4052-81AC-E60391278D5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77" name="CustomShape 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78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79" name="TextShape 4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58560" y="587880"/>
            <a:ext cx="2387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358560" y="807480"/>
            <a:ext cx="278028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Routing?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710640" y="1410840"/>
            <a:ext cx="651672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router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responsible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traffic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between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1935000" y="2183760"/>
            <a:ext cx="5270400" cy="3817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B7954BAA-31D2-4935-9685-59879F4E7A6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81480" y="1352160"/>
            <a:ext cx="7072920" cy="25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specialized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computers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containing</a:t>
            </a:r>
            <a:r>
              <a:rPr lang="en-US" sz="2400" spc="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  <a:p>
            <a:pPr marL="1260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following required components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n-US" sz="2400" spc="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operate:</a:t>
            </a:r>
            <a:endParaRPr/>
          </a:p>
          <a:p>
            <a:pPr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Central processing unit</a:t>
            </a:r>
            <a:r>
              <a:rPr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(CPU)</a:t>
            </a:r>
            <a:endParaRPr/>
          </a:p>
          <a:p>
            <a:pPr marL="812880" indent="-34272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Operating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(OS)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Routers use Cisco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IOS</a:t>
            </a:r>
            <a:endParaRPr/>
          </a:p>
          <a:p>
            <a:pPr marL="812880" indent="-342720">
              <a:lnSpc>
                <a:spcPts val="804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Memory and storage (RAM, ROM, NVRAM, Flash,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hard 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drive)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725400" y="602640"/>
            <a:ext cx="2387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725400" y="822240"/>
            <a:ext cx="4539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are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Computers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1828800" y="3555360"/>
            <a:ext cx="5326200" cy="2578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1B7E2DAD-8F5C-4149-9951-16EA97F16E6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10640" y="1410840"/>
            <a:ext cx="7025400" cy="7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12600">
              <a:lnSpc>
                <a:spcPts val="967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Routers use specialized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ports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network interface  cards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interconnect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other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725400" y="602640"/>
            <a:ext cx="2387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725400" y="822240"/>
            <a:ext cx="45399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are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Computers</a:t>
            </a:r>
            <a:endParaRPr/>
          </a:p>
        </p:txBody>
      </p:sp>
      <p:sp>
        <p:nvSpPr>
          <p:cNvPr id="218" name="CustomShape 4"/>
          <p:cNvSpPr/>
          <p:nvPr/>
        </p:nvSpPr>
        <p:spPr>
          <a:xfrm>
            <a:off x="2075040" y="2161080"/>
            <a:ext cx="4474440" cy="4148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963B41EA-0ED5-48DE-BA1C-568C52860F3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710640" y="1246680"/>
            <a:ext cx="7325640" cy="4063680"/>
          </a:xfrm>
          <a:prstGeom prst="rect">
            <a:avLst/>
          </a:prstGeom>
          <a:noFill/>
          <a:ln>
            <a:noFill/>
          </a:ln>
        </p:spPr>
        <p:txBody>
          <a:bodyPr lIns="0" rIns="0" tIns="17640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connect multiple</a:t>
            </a:r>
            <a:r>
              <a:rPr lang="en-US" sz="2400" spc="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  <a:p>
            <a:pPr marL="248760" indent="-235800">
              <a:lnSpc>
                <a:spcPts val="991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have multiple interfaces,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a</a:t>
            </a:r>
            <a:r>
              <a:rPr lang="en-US" sz="24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</a:t>
            </a:r>
            <a:endParaRPr/>
          </a:p>
          <a:p>
            <a:pPr marL="248760">
              <a:lnSpc>
                <a:spcPts val="991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725400" y="602640"/>
            <a:ext cx="2387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18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725400" y="822240"/>
            <a:ext cx="6049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Routers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Interconnect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3875400" y="2438280"/>
            <a:ext cx="4600440" cy="3946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8669880" y="6665400"/>
            <a:ext cx="1915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ct val="100000"/>
              </a:lnSpc>
            </a:pPr>
            <a:fld id="{F7EBA7E3-EAB1-482C-92A1-775F4F9E8EF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8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2019-03-03T10:21:35Z</dcterms:created>
  <dc:language>en-US</dc:language>
  <dcterms:modified xsi:type="dcterms:W3CDTF">2019-03-03T17:40:11Z</dcterms:modified>
  <cp:revision>2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2019-03-03T00:00:00Z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