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61.png" ContentType="image/png"/>
  <Override PartName="/ppt/media/image60.png" ContentType="image/png"/>
  <Override PartName="/ppt/media/image59.jpeg" ContentType="image/jpeg"/>
  <Override PartName="/ppt/media/image55.jpeg" ContentType="image/jpeg"/>
  <Override PartName="/ppt/media/image50.png" ContentType="image/png"/>
  <Override PartName="/ppt/media/image32.png" ContentType="image/png"/>
  <Override PartName="/ppt/media/image47.jpeg" ContentType="image/jpeg"/>
  <Override PartName="/ppt/media/image43.jpeg" ContentType="image/jpeg"/>
  <Override PartName="/ppt/media/image39.jpeg" ContentType="image/jpeg"/>
  <Override PartName="/ppt/media/image42.jpeg" ContentType="image/jpeg"/>
  <Override PartName="/ppt/media/image48.png" ContentType="image/png"/>
  <Override PartName="/ppt/media/image37.jpeg" ContentType="image/jpeg"/>
  <Override PartName="/ppt/media/image15.jpeg" ContentType="image/jpeg"/>
  <Override PartName="/ppt/media/image33.png" ContentType="image/png"/>
  <Override PartName="/ppt/media/image18.jpeg" ContentType="image/jpeg"/>
  <Override PartName="/ppt/media/image31.jpeg" ContentType="image/jpeg"/>
  <Override PartName="/ppt/media/image30.png" ContentType="image/png"/>
  <Override PartName="/ppt/media/image51.jpeg" ContentType="image/jpeg"/>
  <Override PartName="/ppt/media/image38.jpeg" ContentType="image/jpeg"/>
  <Override PartName="/ppt/media/image29.png" ContentType="image/png"/>
  <Override PartName="/ppt/media/image40.jpeg" ContentType="image/jpeg"/>
  <Override PartName="/ppt/media/image44.png" ContentType="image/png"/>
  <Override PartName="/ppt/media/image27.jpeg" ContentType="image/jpeg"/>
  <Override PartName="/ppt/media/image26.png" ContentType="image/png"/>
  <Override PartName="/ppt/media/image24.png" ContentType="image/png"/>
  <Override PartName="/ppt/media/image25.jpeg" ContentType="image/jpeg"/>
  <Override PartName="/ppt/media/image5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21.jpeg" ContentType="image/jpeg"/>
  <Override PartName="/ppt/media/image16.png" ContentType="image/png"/>
  <Override PartName="/ppt/media/image12.png" ContentType="image/png"/>
  <Override PartName="/ppt/media/image45.jpeg" ContentType="image/jpeg"/>
  <Override PartName="/ppt/media/image41.jpeg" ContentType="image/jpeg"/>
  <Override PartName="/ppt/media/image13.png" ContentType="image/png"/>
  <Override PartName="/ppt/media/image4.jpeg" ContentType="image/jpeg"/>
  <Override PartName="/ppt/media/image36.jpeg" ContentType="image/jpeg"/>
  <Override PartName="/ppt/media/image54.jpeg" ContentType="image/jpeg"/>
  <Override PartName="/ppt/media/image11.jpeg" ContentType="image/jpeg"/>
  <Override PartName="/ppt/media/image34.jpeg" ContentType="image/jpeg"/>
  <Override PartName="/ppt/media/image9.png" ContentType="image/png"/>
  <Override PartName="/ppt/media/image57.jpeg" ContentType="image/jpeg"/>
  <Override PartName="/ppt/media/image23.png" ContentType="image/png"/>
  <Override PartName="/ppt/media/image58.png" ContentType="image/png"/>
  <Override PartName="/ppt/media/image8.png" ContentType="image/png"/>
  <Override PartName="/ppt/media/image46.jpeg" ContentType="image/jpeg"/>
  <Override PartName="/ppt/media/image22.png" ContentType="image/png"/>
  <Override PartName="/ppt/media/image52.png" ContentType="image/png"/>
  <Override PartName="/ppt/media/image49.jpeg" ContentType="image/jpeg"/>
  <Override PartName="/ppt/media/image2.png" ContentType="image/png"/>
  <Override PartName="/ppt/media/image7.jpeg" ContentType="image/jpeg"/>
  <Override PartName="/ppt/media/image14.png" ContentType="image/png"/>
  <Override PartName="/ppt/media/image28.png" ContentType="image/png"/>
  <Override PartName="/ppt/media/image35.jpeg" ContentType="image/jpeg"/>
  <Override PartName="/ppt/media/image10.jpeg" ContentType="image/jpeg"/>
  <Override PartName="/ppt/media/image56.png" ContentType="image/png"/>
  <Override PartName="/ppt/media/image6.png" ContentType="image/png"/>
  <Override PartName="/ppt/media/image53.png" ContentType="image/png"/>
  <Override PartName="/ppt/media/image3.png" ContentType="image/png"/>
  <Override PartName="/ppt/media/image1.jpeg" ContentType="image/jpe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79160" y="704880"/>
            <a:ext cx="7144560" cy="114516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ubTitle"/>
          </p:nvPr>
        </p:nvSpPr>
        <p:spPr>
          <a:xfrm>
            <a:off x="1371600" y="3840480"/>
            <a:ext cx="6400440" cy="39776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96996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669880" y="6665400"/>
            <a:ext cx="19152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D457A340-6FEB-4253-8CB9-2133511EB1C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79160" y="704880"/>
            <a:ext cx="3862440" cy="514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880" y="1164600"/>
            <a:ext cx="8006400" cy="3988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696996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669880" y="6665400"/>
            <a:ext cx="19152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6E04A98E-61D9-475E-8261-FA362639F219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479160" y="704880"/>
            <a:ext cx="3862440" cy="514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ftr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696996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8669880" y="6665400"/>
            <a:ext cx="19152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DF91087-30E7-41EF-882B-B03AAC7E7638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 hidden="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>
            <a:off x="0" y="0"/>
            <a:ext cx="9143640" cy="685440"/>
          </a:xfrm>
          <a:custGeom>
            <a:avLst/>
            <a:gdLst/>
            <a:ahLst/>
            <a:rect l="l" t="t" r="r" b="b"/>
            <a:pathLst>
              <a:path w="9144000" h="685800">
                <a:moveTo>
                  <a:pt x="0" y="685800"/>
                </a:moveTo>
                <a:lnTo>
                  <a:pt x="9144000" y="6858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"/>
          <p:cNvSpPr/>
          <p:nvPr/>
        </p:nvSpPr>
        <p:spPr>
          <a:xfrm>
            <a:off x="1508760" y="2741760"/>
            <a:ext cx="6097320" cy="8913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PlaceHolder 5"/>
          <p:cNvSpPr>
            <a:spLocks noGrp="1"/>
          </p:cNvSpPr>
          <p:nvPr>
            <p:ph type="ftr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26" name="PlaceHolder 6"/>
          <p:cNvSpPr>
            <a:spLocks noGrp="1"/>
          </p:cNvSpPr>
          <p:nvPr>
            <p:ph type="dt"/>
          </p:nvPr>
        </p:nvSpPr>
        <p:spPr>
          <a:xfrm>
            <a:off x="696996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27" name="PlaceHolder 7"/>
          <p:cNvSpPr>
            <a:spLocks noGrp="1"/>
          </p:cNvSpPr>
          <p:nvPr>
            <p:ph type="sldNum"/>
          </p:nvPr>
        </p:nvSpPr>
        <p:spPr>
          <a:xfrm>
            <a:off x="8669880" y="6665400"/>
            <a:ext cx="19152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D2B71691-6662-40A0-985B-641407C1E175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2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1800" spc="-1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2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image" Target="../media/image38.jpeg"/><Relationship Id="rId3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image" Target="../media/image40.jpeg"/><Relationship Id="rId3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image" Target="../media/image42.jpeg"/><Relationship Id="rId3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image" Target="../media/image46.jpeg"/><Relationship Id="rId3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7.jpeg"/><Relationship Id="rId2" Type="http://schemas.openxmlformats.org/officeDocument/2006/relationships/image" Target="../media/image48.png"/><Relationship Id="rId3" Type="http://schemas.openxmlformats.org/officeDocument/2006/relationships/image" Target="../media/image49.jpeg"/><Relationship Id="rId4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jpeg"/><Relationship Id="rId3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jpeg"/><Relationship Id="rId3" Type="http://schemas.openxmlformats.org/officeDocument/2006/relationships/image" Target="../media/image55.jpeg"/><Relationship Id="rId4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7.jpe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9.jpe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911240"/>
            <a:ext cx="9143640" cy="2431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5483520" y="5940720"/>
            <a:ext cx="3354120" cy="473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"/>
          <p:cNvSpPr/>
          <p:nvPr/>
        </p:nvSpPr>
        <p:spPr>
          <a:xfrm>
            <a:off x="245520" y="118800"/>
            <a:ext cx="1171440" cy="905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"/>
          <p:cNvSpPr/>
          <p:nvPr/>
        </p:nvSpPr>
        <p:spPr>
          <a:xfrm>
            <a:off x="380880" y="2364480"/>
            <a:ext cx="18864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0"/>
          <a:p>
            <a:pPr marL="12600">
              <a:lnSpc>
                <a:spcPts val="1065"/>
              </a:lnSpc>
            </a:pPr>
            <a:r>
              <a:rPr lang="en-US" sz="28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</a:t>
            </a:r>
            <a:r>
              <a:rPr lang="en-US" sz="2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10:  </a:t>
            </a:r>
            <a:r>
              <a:rPr lang="en-US" sz="2800" spc="-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</a:t>
            </a:r>
            <a:endParaRPr/>
          </a:p>
        </p:txBody>
      </p:sp>
      <p:sp>
        <p:nvSpPr>
          <p:cNvPr id="168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C22226D1-D479-4A48-80F5-8530E4218AA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69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70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71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72" name="CustomShape 9"/>
          <p:cNvSpPr/>
          <p:nvPr/>
        </p:nvSpPr>
        <p:spPr>
          <a:xfrm>
            <a:off x="380880" y="4656960"/>
            <a:ext cx="300456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&amp;</a:t>
            </a:r>
            <a:r>
              <a:rPr b="1" lang="en-US" sz="2400" spc="-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Switching</a:t>
            </a:r>
            <a:endParaRPr/>
          </a:p>
        </p:txBody>
      </p:sp>
      <p:sp>
        <p:nvSpPr>
          <p:cNvPr id="173" name="CustomShape 10"/>
          <p:cNvSpPr/>
          <p:nvPr/>
        </p:nvSpPr>
        <p:spPr>
          <a:xfrm>
            <a:off x="5029200" y="4663440"/>
            <a:ext cx="3004560" cy="11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Instructor:</a:t>
            </a:r>
            <a:endParaRPr/>
          </a:p>
          <a:p>
            <a:pPr marL="12600">
              <a:lnSpc>
                <a:spcPct val="100000"/>
              </a:lnSpc>
            </a:pP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Nguyen Anh Minh</a:t>
            </a:r>
            <a:endParaRPr/>
          </a:p>
          <a:p>
            <a:pPr marL="12600">
              <a:lnSpc>
                <a:spcPct val="100000"/>
              </a:lnSpc>
            </a:pP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M.Sc CCNP TOGAF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79160" y="486000"/>
            <a:ext cx="20692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DHCPv4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Operation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479160" y="704880"/>
            <a:ext cx="51933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Verifying a DHCPv4</a:t>
            </a:r>
            <a:r>
              <a:rPr b="1" lang="en-US" sz="3200" spc="-11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623880" y="1227240"/>
            <a:ext cx="6056280" cy="23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2240" bIns="0"/>
          <a:p>
            <a:pPr marL="393840" indent="-38052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Commands to verify</a:t>
            </a:r>
            <a:r>
              <a:rPr lang="en-US" sz="2000" spc="-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DHCP:</a:t>
            </a:r>
            <a:endParaRPr/>
          </a:p>
          <a:p>
            <a:pPr marL="731520">
              <a:lnSpc>
                <a:spcPct val="100000"/>
              </a:lnSpc>
            </a:pP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show running-config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|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section</a:t>
            </a:r>
            <a:r>
              <a:rPr b="1" lang="en-US" sz="2000" spc="-18" strike="noStrike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dhcp</a:t>
            </a:r>
            <a:endParaRPr/>
          </a:p>
          <a:p>
            <a:pPr marL="731520">
              <a:lnSpc>
                <a:spcPct val="100000"/>
              </a:lnSpc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show ip dhcp</a:t>
            </a:r>
            <a:r>
              <a:rPr b="1" lang="en-US" sz="2000" spc="-29" strike="noStrike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binding</a:t>
            </a:r>
            <a:endParaRPr/>
          </a:p>
          <a:p>
            <a:pPr marL="731520">
              <a:lnSpc>
                <a:spcPct val="100000"/>
              </a:lnSpc>
            </a:pP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show ip dhcp server</a:t>
            </a:r>
            <a:r>
              <a:rPr b="1" lang="en-US" sz="2000" spc="-12" strike="noStrike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statistics</a:t>
            </a:r>
            <a:endParaRPr/>
          </a:p>
          <a:p>
            <a:pPr marL="393840" indent="-38052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On the PC, issue the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ipconfig /all</a:t>
            </a:r>
            <a:r>
              <a:rPr b="1" lang="en-US" sz="2000" spc="-732" strike="noStrike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command.</a:t>
            </a:r>
            <a:endParaRPr/>
          </a:p>
        </p:txBody>
      </p:sp>
      <p:sp>
        <p:nvSpPr>
          <p:cNvPr id="237" name="CustomShape 4"/>
          <p:cNvSpPr/>
          <p:nvPr/>
        </p:nvSpPr>
        <p:spPr>
          <a:xfrm>
            <a:off x="2513160" y="3444120"/>
            <a:ext cx="3936240" cy="30171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5"/>
          <p:cNvSpPr/>
          <p:nvPr/>
        </p:nvSpPr>
        <p:spPr>
          <a:xfrm>
            <a:off x="2508480" y="3439800"/>
            <a:ext cx="3945600" cy="3026520"/>
          </a:xfrm>
          <a:custGeom>
            <a:avLst/>
            <a:gdLst/>
            <a:ahLst/>
            <a:rect l="l" t="t" r="r" b="b"/>
            <a:pathLst>
              <a:path w="3945890" h="3027045">
                <a:moveTo>
                  <a:pt x="0" y="3026663"/>
                </a:moveTo>
                <a:lnTo>
                  <a:pt x="3945636" y="3026663"/>
                </a:lnTo>
                <a:lnTo>
                  <a:pt x="3945636" y="0"/>
                </a:lnTo>
                <a:lnTo>
                  <a:pt x="0" y="0"/>
                </a:lnTo>
                <a:lnTo>
                  <a:pt x="0" y="3026663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TextShape 6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E2BB308-B376-41F1-AC04-D1F3872ACF8F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40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41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42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79160" y="486000"/>
            <a:ext cx="20692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DHCPv4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Operation</a:t>
            </a:r>
            <a:endParaRPr/>
          </a:p>
        </p:txBody>
      </p:sp>
      <p:sp>
        <p:nvSpPr>
          <p:cNvPr id="244" name="CustomShape 2"/>
          <p:cNvSpPr/>
          <p:nvPr/>
        </p:nvSpPr>
        <p:spPr>
          <a:xfrm>
            <a:off x="479160" y="704880"/>
            <a:ext cx="282528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DHCPv4</a:t>
            </a:r>
            <a:r>
              <a:rPr b="1" lang="en-US" sz="3200" spc="-8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Relay</a:t>
            </a:r>
            <a:endParaRPr/>
          </a:p>
        </p:txBody>
      </p:sp>
      <p:sp>
        <p:nvSpPr>
          <p:cNvPr id="245" name="CustomShape 3"/>
          <p:cNvSpPr/>
          <p:nvPr/>
        </p:nvSpPr>
        <p:spPr>
          <a:xfrm>
            <a:off x="961920" y="1316520"/>
            <a:ext cx="724680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Using an IP helper address enables a router to forward</a:t>
            </a:r>
            <a:r>
              <a:rPr lang="en-US" sz="2000" spc="-19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DHCPv4  broadcasts to the DHCPv4 server. Acting as a</a:t>
            </a:r>
            <a:r>
              <a:rPr lang="en-US" sz="2000" spc="-17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relay.</a:t>
            </a:r>
            <a:endParaRPr/>
          </a:p>
        </p:txBody>
      </p:sp>
      <p:sp>
        <p:nvSpPr>
          <p:cNvPr id="246" name="CustomShape 4"/>
          <p:cNvSpPr/>
          <p:nvPr/>
        </p:nvSpPr>
        <p:spPr>
          <a:xfrm>
            <a:off x="1186920" y="2545200"/>
            <a:ext cx="6409800" cy="26344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DA78E2E6-7F59-4A50-A571-66F8BF2BCCB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48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49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50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79160" y="486000"/>
            <a:ext cx="31734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DHCPv4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</a:t>
            </a:r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479160" y="704880"/>
            <a:ext cx="79426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a Router as a DHCPv4</a:t>
            </a:r>
            <a:r>
              <a:rPr b="1" lang="en-US" sz="3200" spc="-19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</a:t>
            </a:r>
            <a:endParaRPr/>
          </a:p>
        </p:txBody>
      </p:sp>
      <p:sp>
        <p:nvSpPr>
          <p:cNvPr id="253" name="CustomShape 3"/>
          <p:cNvSpPr/>
          <p:nvPr/>
        </p:nvSpPr>
        <p:spPr>
          <a:xfrm>
            <a:off x="1600200" y="1315080"/>
            <a:ext cx="5963040" cy="50241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4"/>
          <p:cNvSpPr/>
          <p:nvPr/>
        </p:nvSpPr>
        <p:spPr>
          <a:xfrm>
            <a:off x="1595520" y="1310760"/>
            <a:ext cx="5972400" cy="5033880"/>
          </a:xfrm>
          <a:custGeom>
            <a:avLst/>
            <a:gdLst/>
            <a:ahLst/>
            <a:rect l="l" t="t" r="r" b="b"/>
            <a:pathLst>
              <a:path w="5972809" h="5034280">
                <a:moveTo>
                  <a:pt x="0" y="5033772"/>
                </a:moveTo>
                <a:lnTo>
                  <a:pt x="5972556" y="5033772"/>
                </a:lnTo>
                <a:lnTo>
                  <a:pt x="5972556" y="0"/>
                </a:lnTo>
                <a:lnTo>
                  <a:pt x="0" y="0"/>
                </a:lnTo>
                <a:lnTo>
                  <a:pt x="0" y="5033772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089A76E-51D4-4A5F-B894-2A270FD7F609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56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57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58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79160" y="486000"/>
            <a:ext cx="24436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Troubleshoot</a:t>
            </a:r>
            <a:r>
              <a:rPr b="1" lang="en-US" sz="1800" spc="-9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DHCPv4</a:t>
            </a:r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479160" y="704880"/>
            <a:ext cx="44877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Troubleshooting</a:t>
            </a:r>
            <a:r>
              <a:rPr b="1" lang="en-US" sz="32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</a:t>
            </a:r>
            <a:endParaRPr/>
          </a:p>
        </p:txBody>
      </p:sp>
      <p:sp>
        <p:nvSpPr>
          <p:cNvPr id="261" name="CustomShape 3"/>
          <p:cNvSpPr/>
          <p:nvPr/>
        </p:nvSpPr>
        <p:spPr>
          <a:xfrm>
            <a:off x="622800" y="2001960"/>
            <a:ext cx="7866360" cy="1979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B625485-4F3C-4089-891C-0480342FE7E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63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64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65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479160" y="397080"/>
            <a:ext cx="24436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Troubleshoot</a:t>
            </a:r>
            <a:r>
              <a:rPr b="1" lang="en-US" sz="1800" spc="-9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DHCPv4</a:t>
            </a:r>
            <a:endParaRPr/>
          </a:p>
        </p:txBody>
      </p:sp>
      <p:sp>
        <p:nvSpPr>
          <p:cNvPr id="267" name="TextShape 2"/>
          <p:cNvSpPr txBox="1"/>
          <p:nvPr/>
        </p:nvSpPr>
        <p:spPr>
          <a:xfrm>
            <a:off x="479160" y="616680"/>
            <a:ext cx="5621760" cy="1213200"/>
          </a:xfrm>
          <a:prstGeom prst="rect">
            <a:avLst/>
          </a:prstGeom>
          <a:noFill/>
          <a:ln>
            <a:noFill/>
          </a:ln>
        </p:spPr>
        <p:txBody>
          <a:bodyPr lIns="0" rIns="0" tIns="68040" bIns="0"/>
          <a:p>
            <a:pPr marL="12600">
              <a:lnSpc>
                <a:spcPts val="1221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Verifying the Router</a:t>
            </a:r>
            <a:r>
              <a:rPr b="1" lang="en-US" sz="3200" spc="-14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DHCPv4 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</a:t>
            </a:r>
            <a:endParaRPr/>
          </a:p>
        </p:txBody>
      </p:sp>
      <p:sp>
        <p:nvSpPr>
          <p:cNvPr id="268" name="CustomShape 3"/>
          <p:cNvSpPr/>
          <p:nvPr/>
        </p:nvSpPr>
        <p:spPr>
          <a:xfrm>
            <a:off x="780120" y="1818000"/>
            <a:ext cx="7887960" cy="35935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7C6EA9C3-1460-4A07-963B-36ABFD2784E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70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71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72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79160" y="486000"/>
            <a:ext cx="24436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Troubleshoot</a:t>
            </a:r>
            <a:r>
              <a:rPr b="1" lang="en-US" sz="1800" spc="-9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DHCPv4</a:t>
            </a:r>
            <a:endParaRPr/>
          </a:p>
        </p:txBody>
      </p:sp>
      <p:sp>
        <p:nvSpPr>
          <p:cNvPr id="274" name="TextShape 2"/>
          <p:cNvSpPr txBox="1"/>
          <p:nvPr/>
        </p:nvSpPr>
        <p:spPr>
          <a:xfrm>
            <a:off x="479160" y="704880"/>
            <a:ext cx="38624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Debugging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DHCPv4</a:t>
            </a:r>
            <a:endParaRPr/>
          </a:p>
        </p:txBody>
      </p:sp>
      <p:sp>
        <p:nvSpPr>
          <p:cNvPr id="275" name="CustomShape 3"/>
          <p:cNvSpPr/>
          <p:nvPr/>
        </p:nvSpPr>
        <p:spPr>
          <a:xfrm>
            <a:off x="1409760" y="1368360"/>
            <a:ext cx="6532560" cy="50817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27E1AAC-7BDC-4314-BB64-A3A84520E03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77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78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79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1911240"/>
            <a:ext cx="9143640" cy="2431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"/>
          <p:cNvSpPr/>
          <p:nvPr/>
        </p:nvSpPr>
        <p:spPr>
          <a:xfrm>
            <a:off x="5483520" y="5940720"/>
            <a:ext cx="3354120" cy="473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3"/>
          <p:cNvSpPr/>
          <p:nvPr/>
        </p:nvSpPr>
        <p:spPr>
          <a:xfrm>
            <a:off x="245520" y="118800"/>
            <a:ext cx="1171440" cy="905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TextShape 4"/>
          <p:cNvSpPr txBox="1"/>
          <p:nvPr/>
        </p:nvSpPr>
        <p:spPr>
          <a:xfrm>
            <a:off x="380880" y="2478240"/>
            <a:ext cx="3450240" cy="1199160"/>
          </a:xfrm>
          <a:prstGeom prst="rect">
            <a:avLst/>
          </a:prstGeom>
          <a:noFill/>
          <a:ln>
            <a:noFill/>
          </a:ln>
        </p:spPr>
        <p:txBody>
          <a:bodyPr lIns="0" rIns="0" tIns="54000" bIns="0"/>
          <a:p>
            <a:pPr marL="12600">
              <a:lnSpc>
                <a:spcPts val="914"/>
              </a:lnSpc>
            </a:pP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10.2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Host  Configuration Protocol</a:t>
            </a:r>
            <a:r>
              <a:rPr lang="en-US" sz="2400" spc="2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v6</a:t>
            </a:r>
            <a:endParaRPr/>
          </a:p>
        </p:txBody>
      </p:sp>
      <p:sp>
        <p:nvSpPr>
          <p:cNvPr id="284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98DBED10-C66E-4E88-8A46-27E883ED9D7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85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86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87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79160" y="486000"/>
            <a:ext cx="22413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SLAAC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DHCPv6</a:t>
            </a:r>
            <a:endParaRPr/>
          </a:p>
        </p:txBody>
      </p:sp>
      <p:sp>
        <p:nvSpPr>
          <p:cNvPr id="289" name="TextShape 2"/>
          <p:cNvSpPr txBox="1"/>
          <p:nvPr/>
        </p:nvSpPr>
        <p:spPr>
          <a:xfrm>
            <a:off x="479160" y="704880"/>
            <a:ext cx="71445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Stateless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</a:t>
            </a:r>
            <a:r>
              <a:rPr b="1" lang="en-US" sz="3200" spc="-29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Autoconfiguration</a:t>
            </a:r>
            <a:endParaRPr/>
          </a:p>
        </p:txBody>
      </p:sp>
      <p:sp>
        <p:nvSpPr>
          <p:cNvPr id="290" name="CustomShape 3"/>
          <p:cNvSpPr/>
          <p:nvPr/>
        </p:nvSpPr>
        <p:spPr>
          <a:xfrm>
            <a:off x="642600" y="1368000"/>
            <a:ext cx="7827840" cy="9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/>
          <a:p>
            <a:pPr marL="12600" algn="just">
              <a:lnSpc>
                <a:spcPts val="804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Stateless Address Autoconfiguration (SLAAC) is a method in which a  device can obtain an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global unicast address without the</a:t>
            </a:r>
            <a:r>
              <a:rPr lang="en-US" sz="2000" spc="-15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services  of a DHCPv6</a:t>
            </a:r>
            <a:r>
              <a:rPr lang="en-US" sz="2000" spc="-3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server.</a:t>
            </a:r>
            <a:endParaRPr/>
          </a:p>
        </p:txBody>
      </p:sp>
      <p:sp>
        <p:nvSpPr>
          <p:cNvPr id="291" name="CustomShape 4"/>
          <p:cNvSpPr/>
          <p:nvPr/>
        </p:nvSpPr>
        <p:spPr>
          <a:xfrm>
            <a:off x="1562040" y="2442960"/>
            <a:ext cx="5568480" cy="39805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5"/>
          <p:cNvSpPr/>
          <p:nvPr/>
        </p:nvSpPr>
        <p:spPr>
          <a:xfrm>
            <a:off x="1557360" y="2438280"/>
            <a:ext cx="5739480" cy="4151160"/>
          </a:xfrm>
          <a:custGeom>
            <a:avLst/>
            <a:gdLst/>
            <a:ahLst/>
            <a:rect l="l" t="t" r="r" b="b"/>
            <a:pathLst>
              <a:path w="5739765" h="4151629">
                <a:moveTo>
                  <a:pt x="0" y="4151376"/>
                </a:moveTo>
                <a:lnTo>
                  <a:pt x="5739384" y="4151376"/>
                </a:lnTo>
                <a:lnTo>
                  <a:pt x="5739384" y="0"/>
                </a:lnTo>
                <a:lnTo>
                  <a:pt x="0" y="0"/>
                </a:lnTo>
                <a:lnTo>
                  <a:pt x="0" y="4151376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TextShape 6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ED0ACE8-E0CE-4CEB-AF72-761D2457E745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94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95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96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79160" y="486000"/>
            <a:ext cx="22413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SLAAC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DHCPv6</a:t>
            </a:r>
            <a:endParaRPr/>
          </a:p>
        </p:txBody>
      </p:sp>
      <p:sp>
        <p:nvSpPr>
          <p:cNvPr id="298" name="TextShape 2"/>
          <p:cNvSpPr txBox="1"/>
          <p:nvPr/>
        </p:nvSpPr>
        <p:spPr>
          <a:xfrm>
            <a:off x="479160" y="704880"/>
            <a:ext cx="34596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SLAAC</a:t>
            </a:r>
            <a:r>
              <a:rPr b="1" lang="en-US" sz="3200" spc="-8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</a:t>
            </a:r>
            <a:endParaRPr/>
          </a:p>
        </p:txBody>
      </p:sp>
      <p:sp>
        <p:nvSpPr>
          <p:cNvPr id="299" name="CustomShape 3"/>
          <p:cNvSpPr/>
          <p:nvPr/>
        </p:nvSpPr>
        <p:spPr>
          <a:xfrm>
            <a:off x="1571400" y="1368720"/>
            <a:ext cx="5560920" cy="4975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4"/>
          <p:cNvSpPr/>
          <p:nvPr/>
        </p:nvSpPr>
        <p:spPr>
          <a:xfrm>
            <a:off x="1566720" y="1364040"/>
            <a:ext cx="5582520" cy="4984920"/>
          </a:xfrm>
          <a:custGeom>
            <a:avLst/>
            <a:gdLst/>
            <a:ahLst/>
            <a:rect l="l" t="t" r="r" b="b"/>
            <a:pathLst>
              <a:path w="5582920" h="4985385">
                <a:moveTo>
                  <a:pt x="0" y="4985004"/>
                </a:moveTo>
                <a:lnTo>
                  <a:pt x="5582411" y="4985004"/>
                </a:lnTo>
                <a:lnTo>
                  <a:pt x="5582411" y="0"/>
                </a:lnTo>
                <a:lnTo>
                  <a:pt x="0" y="0"/>
                </a:lnTo>
                <a:lnTo>
                  <a:pt x="0" y="4985004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D912ED2-EA05-4063-99A2-9E4B2245146A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02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03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04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79160" y="486000"/>
            <a:ext cx="22413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SLAAC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DHCPv6</a:t>
            </a:r>
            <a:endParaRPr/>
          </a:p>
        </p:txBody>
      </p:sp>
      <p:sp>
        <p:nvSpPr>
          <p:cNvPr id="306" name="TextShape 2"/>
          <p:cNvSpPr txBox="1"/>
          <p:nvPr/>
        </p:nvSpPr>
        <p:spPr>
          <a:xfrm>
            <a:off x="479160" y="704880"/>
            <a:ext cx="39787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SLAAC and</a:t>
            </a:r>
            <a:r>
              <a:rPr b="1" lang="en-US" sz="3200" spc="-9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DHCPv6</a:t>
            </a:r>
            <a:endParaRPr/>
          </a:p>
        </p:txBody>
      </p:sp>
      <p:sp>
        <p:nvSpPr>
          <p:cNvPr id="307" name="CustomShape 3"/>
          <p:cNvSpPr/>
          <p:nvPr/>
        </p:nvSpPr>
        <p:spPr>
          <a:xfrm>
            <a:off x="1263600" y="1540800"/>
            <a:ext cx="6553800" cy="4729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4"/>
          <p:cNvSpPr/>
          <p:nvPr/>
        </p:nvSpPr>
        <p:spPr>
          <a:xfrm>
            <a:off x="1158120" y="1334880"/>
            <a:ext cx="6676560" cy="4965480"/>
          </a:xfrm>
          <a:custGeom>
            <a:avLst/>
            <a:gdLst/>
            <a:ahLst/>
            <a:rect l="l" t="t" r="r" b="b"/>
            <a:pathLst>
              <a:path w="6677025" h="4965700">
                <a:moveTo>
                  <a:pt x="0" y="4965192"/>
                </a:moveTo>
                <a:lnTo>
                  <a:pt x="6676644" y="4965192"/>
                </a:lnTo>
                <a:lnTo>
                  <a:pt x="6676644" y="0"/>
                </a:lnTo>
                <a:lnTo>
                  <a:pt x="0" y="0"/>
                </a:lnTo>
                <a:lnTo>
                  <a:pt x="0" y="4965192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773C43B-F462-4E4A-A77B-F4410899237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10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11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12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44160" y="778680"/>
            <a:ext cx="21236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75E4F066-223A-481B-AB82-667D18C44E1A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77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78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79" name="CustomShape 6"/>
          <p:cNvSpPr/>
          <p:nvPr/>
        </p:nvSpPr>
        <p:spPr>
          <a:xfrm>
            <a:off x="817200" y="1470600"/>
            <a:ext cx="5160960" cy="17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/>
          <a:p>
            <a:pPr lvl="1" marL="646920" indent="-63396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/>
          </a:p>
          <a:p>
            <a:pPr lvl="1" marL="646920" indent="-63396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Dynamic Host Configuration Protocol</a:t>
            </a:r>
            <a:r>
              <a:rPr lang="en-US" sz="2000" spc="-1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v4</a:t>
            </a:r>
            <a:endParaRPr/>
          </a:p>
          <a:p>
            <a:pPr lvl="1" marL="646920" indent="-63396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Dynamic Host Configuration Protocol</a:t>
            </a:r>
            <a:r>
              <a:rPr lang="en-US" sz="2000" spc="-1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v6</a:t>
            </a:r>
            <a:endParaRPr/>
          </a:p>
          <a:p>
            <a:pPr lvl="1" marL="646920" indent="-63396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479160" y="486000"/>
            <a:ext cx="22413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SLAAC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DHCPv6</a:t>
            </a:r>
            <a:endParaRPr/>
          </a:p>
        </p:txBody>
      </p:sp>
      <p:sp>
        <p:nvSpPr>
          <p:cNvPr id="314" name="TextShape 2"/>
          <p:cNvSpPr txBox="1"/>
          <p:nvPr/>
        </p:nvSpPr>
        <p:spPr>
          <a:xfrm>
            <a:off x="479160" y="704880"/>
            <a:ext cx="28501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SLAAC</a:t>
            </a:r>
            <a:r>
              <a:rPr b="1" lang="en-US" sz="32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</a:t>
            </a:r>
            <a:endParaRPr/>
          </a:p>
        </p:txBody>
      </p:sp>
      <p:sp>
        <p:nvSpPr>
          <p:cNvPr id="315" name="CustomShape 3"/>
          <p:cNvSpPr/>
          <p:nvPr/>
        </p:nvSpPr>
        <p:spPr>
          <a:xfrm>
            <a:off x="786960" y="2525040"/>
            <a:ext cx="7461360" cy="33854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4"/>
          <p:cNvSpPr/>
          <p:nvPr/>
        </p:nvSpPr>
        <p:spPr>
          <a:xfrm>
            <a:off x="557640" y="2055960"/>
            <a:ext cx="8010000" cy="3994560"/>
          </a:xfrm>
          <a:custGeom>
            <a:avLst/>
            <a:gdLst/>
            <a:ahLst/>
            <a:rect l="l" t="t" r="r" b="b"/>
            <a:pathLst>
              <a:path w="8010525" h="3994785">
                <a:moveTo>
                  <a:pt x="0" y="3994404"/>
                </a:moveTo>
                <a:lnTo>
                  <a:pt x="8010144" y="3994404"/>
                </a:lnTo>
                <a:lnTo>
                  <a:pt x="8010144" y="0"/>
                </a:lnTo>
                <a:lnTo>
                  <a:pt x="0" y="0"/>
                </a:lnTo>
                <a:lnTo>
                  <a:pt x="0" y="3994404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5"/>
          <p:cNvSpPr/>
          <p:nvPr/>
        </p:nvSpPr>
        <p:spPr>
          <a:xfrm>
            <a:off x="1037880" y="2148840"/>
            <a:ext cx="7336080" cy="59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TextShape 6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00FCB4DE-6E9C-4FAF-9E8C-04AB88BADA0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19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20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21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79160" y="486000"/>
            <a:ext cx="22413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SLAAC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DHCPv6</a:t>
            </a:r>
            <a:endParaRPr/>
          </a:p>
        </p:txBody>
      </p:sp>
      <p:sp>
        <p:nvSpPr>
          <p:cNvPr id="323" name="TextShape 2"/>
          <p:cNvSpPr txBox="1"/>
          <p:nvPr/>
        </p:nvSpPr>
        <p:spPr>
          <a:xfrm>
            <a:off x="479160" y="704880"/>
            <a:ext cx="44967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Stateless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</a:t>
            </a:r>
            <a:r>
              <a:rPr b="1" lang="en-US" sz="3200" spc="-6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</a:t>
            </a:r>
            <a:endParaRPr/>
          </a:p>
        </p:txBody>
      </p:sp>
      <p:sp>
        <p:nvSpPr>
          <p:cNvPr id="324" name="CustomShape 3"/>
          <p:cNvSpPr/>
          <p:nvPr/>
        </p:nvSpPr>
        <p:spPr>
          <a:xfrm>
            <a:off x="1417320" y="1590840"/>
            <a:ext cx="6611040" cy="42832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4"/>
          <p:cNvSpPr/>
          <p:nvPr/>
        </p:nvSpPr>
        <p:spPr>
          <a:xfrm>
            <a:off x="1213200" y="1386720"/>
            <a:ext cx="6926400" cy="4771800"/>
          </a:xfrm>
          <a:custGeom>
            <a:avLst/>
            <a:gdLst/>
            <a:ahLst/>
            <a:rect l="l" t="t" r="r" b="b"/>
            <a:pathLst>
              <a:path w="6926580" h="4772025">
                <a:moveTo>
                  <a:pt x="0" y="4771644"/>
                </a:moveTo>
                <a:lnTo>
                  <a:pt x="6926580" y="4771644"/>
                </a:lnTo>
                <a:lnTo>
                  <a:pt x="6926580" y="0"/>
                </a:lnTo>
                <a:lnTo>
                  <a:pt x="0" y="0"/>
                </a:lnTo>
                <a:lnTo>
                  <a:pt x="0" y="4771644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5"/>
          <p:cNvSpPr/>
          <p:nvPr/>
        </p:nvSpPr>
        <p:spPr>
          <a:xfrm>
            <a:off x="2104560" y="1422000"/>
            <a:ext cx="4803120" cy="3517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TextShape 6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01BBD5E-443A-427F-BB65-9B2D81FBFE0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28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29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30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479160" y="486000"/>
            <a:ext cx="22413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SLAAC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DHCPv6</a:t>
            </a:r>
            <a:endParaRPr/>
          </a:p>
        </p:txBody>
      </p:sp>
      <p:sp>
        <p:nvSpPr>
          <p:cNvPr id="332" name="TextShape 2"/>
          <p:cNvSpPr txBox="1"/>
          <p:nvPr/>
        </p:nvSpPr>
        <p:spPr>
          <a:xfrm>
            <a:off x="479160" y="704880"/>
            <a:ext cx="42019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Stateful DHCP</a:t>
            </a:r>
            <a:r>
              <a:rPr b="1" lang="en-US" sz="3200" spc="-10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</a:t>
            </a:r>
            <a:endParaRPr/>
          </a:p>
        </p:txBody>
      </p:sp>
      <p:sp>
        <p:nvSpPr>
          <p:cNvPr id="333" name="CustomShape 3"/>
          <p:cNvSpPr/>
          <p:nvPr/>
        </p:nvSpPr>
        <p:spPr>
          <a:xfrm>
            <a:off x="1137600" y="1638720"/>
            <a:ext cx="6934680" cy="4421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4"/>
          <p:cNvSpPr/>
          <p:nvPr/>
        </p:nvSpPr>
        <p:spPr>
          <a:xfrm>
            <a:off x="909720" y="1424880"/>
            <a:ext cx="7516080" cy="4640400"/>
          </a:xfrm>
          <a:custGeom>
            <a:avLst/>
            <a:gdLst/>
            <a:ahLst/>
            <a:rect l="l" t="t" r="r" b="b"/>
            <a:pathLst>
              <a:path w="7516495" h="4640580">
                <a:moveTo>
                  <a:pt x="0" y="4640580"/>
                </a:moveTo>
                <a:lnTo>
                  <a:pt x="7516368" y="4640580"/>
                </a:lnTo>
                <a:lnTo>
                  <a:pt x="7516368" y="0"/>
                </a:lnTo>
                <a:lnTo>
                  <a:pt x="0" y="0"/>
                </a:lnTo>
                <a:lnTo>
                  <a:pt x="0" y="4640580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5"/>
          <p:cNvSpPr/>
          <p:nvPr/>
        </p:nvSpPr>
        <p:spPr>
          <a:xfrm>
            <a:off x="2898720" y="1450800"/>
            <a:ext cx="3168000" cy="2984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TextShape 6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46493E98-39B4-425C-838A-3609A09A699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37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38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39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79160" y="486000"/>
            <a:ext cx="22413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SLAAC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DHCPv6</a:t>
            </a:r>
            <a:endParaRPr/>
          </a:p>
        </p:txBody>
      </p:sp>
      <p:sp>
        <p:nvSpPr>
          <p:cNvPr id="341" name="TextShape 2"/>
          <p:cNvSpPr txBox="1"/>
          <p:nvPr/>
        </p:nvSpPr>
        <p:spPr>
          <a:xfrm>
            <a:off x="479160" y="704880"/>
            <a:ext cx="38890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DHCPv6</a:t>
            </a:r>
            <a:r>
              <a:rPr b="1" lang="en-US" sz="3200" spc="-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Operations</a:t>
            </a:r>
            <a:endParaRPr/>
          </a:p>
        </p:txBody>
      </p:sp>
      <p:sp>
        <p:nvSpPr>
          <p:cNvPr id="342" name="CustomShape 3"/>
          <p:cNvSpPr/>
          <p:nvPr/>
        </p:nvSpPr>
        <p:spPr>
          <a:xfrm>
            <a:off x="1722240" y="1472040"/>
            <a:ext cx="5676480" cy="4853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204839B8-D06D-4CC3-8F38-CE2B4951C93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44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45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46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479160" y="462240"/>
            <a:ext cx="19872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Stateless</a:t>
            </a:r>
            <a:r>
              <a:rPr b="1" lang="en-US" sz="1800" spc="-5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DHCPv6</a:t>
            </a:r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479160" y="681480"/>
            <a:ext cx="6880320" cy="1213200"/>
          </a:xfrm>
          <a:prstGeom prst="rect">
            <a:avLst/>
          </a:prstGeom>
          <a:noFill/>
          <a:ln>
            <a:noFill/>
          </a:ln>
        </p:spPr>
        <p:txBody>
          <a:bodyPr lIns="0" rIns="0" tIns="68040" bIns="0"/>
          <a:p>
            <a:pPr marL="12600">
              <a:lnSpc>
                <a:spcPts val="1221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a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a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Stateless 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DHCPv6</a:t>
            </a:r>
            <a:r>
              <a:rPr b="1" lang="en-US" sz="32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</a:t>
            </a:r>
            <a:endParaRPr/>
          </a:p>
        </p:txBody>
      </p:sp>
      <p:sp>
        <p:nvSpPr>
          <p:cNvPr id="349" name="CustomShape 3"/>
          <p:cNvSpPr/>
          <p:nvPr/>
        </p:nvSpPr>
        <p:spPr>
          <a:xfrm>
            <a:off x="1278720" y="2047320"/>
            <a:ext cx="6650280" cy="3953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4"/>
          <p:cNvSpPr/>
          <p:nvPr/>
        </p:nvSpPr>
        <p:spPr>
          <a:xfrm>
            <a:off x="1274040" y="1668600"/>
            <a:ext cx="6659640" cy="4337280"/>
          </a:xfrm>
          <a:custGeom>
            <a:avLst/>
            <a:gdLst/>
            <a:ahLst/>
            <a:rect l="l" t="t" r="r" b="b"/>
            <a:pathLst>
              <a:path w="6659880" h="4337685">
                <a:moveTo>
                  <a:pt x="0" y="4337304"/>
                </a:moveTo>
                <a:lnTo>
                  <a:pt x="6659880" y="4337304"/>
                </a:lnTo>
                <a:lnTo>
                  <a:pt x="6659880" y="0"/>
                </a:lnTo>
                <a:lnTo>
                  <a:pt x="0" y="0"/>
                </a:lnTo>
                <a:lnTo>
                  <a:pt x="0" y="4337304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7DAC812E-B041-4691-AE79-9278C2D36DAB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52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53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54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79160" y="397080"/>
            <a:ext cx="19872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Stateless</a:t>
            </a:r>
            <a:r>
              <a:rPr b="1" lang="en-US" sz="1800" spc="-5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DHCPv6</a:t>
            </a:r>
            <a:endParaRPr/>
          </a:p>
        </p:txBody>
      </p:sp>
      <p:sp>
        <p:nvSpPr>
          <p:cNvPr id="356" name="TextShape 2"/>
          <p:cNvSpPr txBox="1"/>
          <p:nvPr/>
        </p:nvSpPr>
        <p:spPr>
          <a:xfrm>
            <a:off x="479160" y="616680"/>
            <a:ext cx="6880320" cy="1213200"/>
          </a:xfrm>
          <a:prstGeom prst="rect">
            <a:avLst/>
          </a:prstGeom>
          <a:noFill/>
          <a:ln>
            <a:noFill/>
          </a:ln>
        </p:spPr>
        <p:txBody>
          <a:bodyPr lIns="0" rIns="0" tIns="68040" bIns="0"/>
          <a:p>
            <a:pPr marL="12600">
              <a:lnSpc>
                <a:spcPts val="1221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a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a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Stateless 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DHCPv6</a:t>
            </a:r>
            <a:r>
              <a:rPr b="1" lang="en-US" sz="32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</a:t>
            </a:r>
            <a:endParaRPr/>
          </a:p>
        </p:txBody>
      </p:sp>
      <p:sp>
        <p:nvSpPr>
          <p:cNvPr id="357" name="CustomShape 3"/>
          <p:cNvSpPr/>
          <p:nvPr/>
        </p:nvSpPr>
        <p:spPr>
          <a:xfrm>
            <a:off x="961200" y="2165760"/>
            <a:ext cx="7137360" cy="3525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4"/>
          <p:cNvSpPr/>
          <p:nvPr/>
        </p:nvSpPr>
        <p:spPr>
          <a:xfrm>
            <a:off x="730080" y="1722240"/>
            <a:ext cx="7458480" cy="4058640"/>
          </a:xfrm>
          <a:custGeom>
            <a:avLst/>
            <a:gdLst/>
            <a:ahLst/>
            <a:rect l="l" t="t" r="r" b="b"/>
            <a:pathLst>
              <a:path w="7458709" h="4058920">
                <a:moveTo>
                  <a:pt x="0" y="4058411"/>
                </a:moveTo>
                <a:lnTo>
                  <a:pt x="7458456" y="4058411"/>
                </a:lnTo>
                <a:lnTo>
                  <a:pt x="7458456" y="0"/>
                </a:lnTo>
                <a:lnTo>
                  <a:pt x="0" y="0"/>
                </a:lnTo>
                <a:lnTo>
                  <a:pt x="0" y="4058411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5"/>
          <p:cNvSpPr/>
          <p:nvPr/>
        </p:nvSpPr>
        <p:spPr>
          <a:xfrm>
            <a:off x="2089440" y="3454920"/>
            <a:ext cx="4993920" cy="3333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TextShape 6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6A383A32-5929-4DA8-8F0C-5D8B3AFA7E3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61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62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63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479160" y="749160"/>
            <a:ext cx="19872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Stateless</a:t>
            </a:r>
            <a:r>
              <a:rPr b="1" lang="en-US" sz="1800" spc="-5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DHCPv6</a:t>
            </a:r>
            <a:endParaRPr/>
          </a:p>
        </p:txBody>
      </p:sp>
      <p:sp>
        <p:nvSpPr>
          <p:cNvPr id="365" name="TextShape 2"/>
          <p:cNvSpPr txBox="1"/>
          <p:nvPr/>
        </p:nvSpPr>
        <p:spPr>
          <a:xfrm>
            <a:off x="479160" y="968400"/>
            <a:ext cx="53737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Verifying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Stateless</a:t>
            </a:r>
            <a:r>
              <a:rPr b="1" lang="en-US" sz="3200" spc="-10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DHCPv6</a:t>
            </a:r>
            <a:endParaRPr/>
          </a:p>
        </p:txBody>
      </p:sp>
      <p:sp>
        <p:nvSpPr>
          <p:cNvPr id="366" name="CustomShape 3"/>
          <p:cNvSpPr/>
          <p:nvPr/>
        </p:nvSpPr>
        <p:spPr>
          <a:xfrm>
            <a:off x="650160" y="5149440"/>
            <a:ext cx="7170840" cy="13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068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Verify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stateless DHCP client using the following</a:t>
            </a:r>
            <a:r>
              <a:rPr lang="en-US" sz="2000" spc="-8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commands: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show IPv6</a:t>
            </a:r>
            <a:r>
              <a:rPr b="1" lang="en-US" sz="2000" spc="-12" strike="noStrike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interface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debug ipv6 dhcp</a:t>
            </a:r>
            <a:r>
              <a:rPr b="1" lang="en-US" sz="2000" spc="-9" strike="noStrike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detail</a:t>
            </a:r>
            <a:endParaRPr/>
          </a:p>
        </p:txBody>
      </p:sp>
      <p:sp>
        <p:nvSpPr>
          <p:cNvPr id="367" name="CustomShape 4"/>
          <p:cNvSpPr/>
          <p:nvPr/>
        </p:nvSpPr>
        <p:spPr>
          <a:xfrm>
            <a:off x="1240200" y="2008080"/>
            <a:ext cx="6132600" cy="3030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5"/>
          <p:cNvSpPr/>
          <p:nvPr/>
        </p:nvSpPr>
        <p:spPr>
          <a:xfrm>
            <a:off x="1040760" y="1626120"/>
            <a:ext cx="6409800" cy="3489480"/>
          </a:xfrm>
          <a:custGeom>
            <a:avLst/>
            <a:gdLst/>
            <a:ahLst/>
            <a:rect l="l" t="t" r="r" b="b"/>
            <a:pathLst>
              <a:path w="6410325" h="3489960">
                <a:moveTo>
                  <a:pt x="0" y="3489960"/>
                </a:moveTo>
                <a:lnTo>
                  <a:pt x="6409944" y="3489960"/>
                </a:lnTo>
                <a:lnTo>
                  <a:pt x="6409944" y="0"/>
                </a:lnTo>
                <a:lnTo>
                  <a:pt x="0" y="0"/>
                </a:lnTo>
                <a:lnTo>
                  <a:pt x="0" y="3489960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6"/>
          <p:cNvSpPr/>
          <p:nvPr/>
        </p:nvSpPr>
        <p:spPr>
          <a:xfrm>
            <a:off x="1059120" y="3447360"/>
            <a:ext cx="6284520" cy="1628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7"/>
          <p:cNvSpPr/>
          <p:nvPr/>
        </p:nvSpPr>
        <p:spPr>
          <a:xfrm>
            <a:off x="2685240" y="2974680"/>
            <a:ext cx="3483360" cy="3333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TextShape 8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66A895C0-3864-4281-8AB3-FB8B99CDD3E5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72" name="CustomShape 9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73" name="TextShape 10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74" name="TextShape 11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478800" y="399240"/>
            <a:ext cx="1825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Stateful</a:t>
            </a:r>
            <a:r>
              <a:rPr b="1" lang="en-US" sz="1800" spc="-5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DHCPv6</a:t>
            </a:r>
            <a:endParaRPr/>
          </a:p>
        </p:txBody>
      </p:sp>
      <p:sp>
        <p:nvSpPr>
          <p:cNvPr id="376" name="TextShape 2"/>
          <p:cNvSpPr txBox="1"/>
          <p:nvPr/>
        </p:nvSpPr>
        <p:spPr>
          <a:xfrm>
            <a:off x="478800" y="627840"/>
            <a:ext cx="7288920" cy="1205640"/>
          </a:xfrm>
          <a:prstGeom prst="rect">
            <a:avLst/>
          </a:prstGeom>
          <a:noFill/>
          <a:ln>
            <a:noFill/>
          </a:ln>
        </p:spPr>
        <p:txBody>
          <a:bodyPr lIns="0" rIns="0" tIns="60480" bIns="0"/>
          <a:p>
            <a:pPr marL="12600">
              <a:lnSpc>
                <a:spcPts val="1069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a Router as a </a:t>
            </a:r>
            <a:r>
              <a:rPr b="1" lang="en-US" sz="2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Stateful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DHCPv6  </a:t>
            </a:r>
            <a:r>
              <a:rPr b="1" lang="en-US" sz="2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</a:t>
            </a:r>
            <a:endParaRPr/>
          </a:p>
        </p:txBody>
      </p:sp>
      <p:sp>
        <p:nvSpPr>
          <p:cNvPr id="377" name="CustomShape 3"/>
          <p:cNvSpPr/>
          <p:nvPr/>
        </p:nvSpPr>
        <p:spPr>
          <a:xfrm>
            <a:off x="1104120" y="1799640"/>
            <a:ext cx="6820200" cy="4347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4"/>
          <p:cNvSpPr/>
          <p:nvPr/>
        </p:nvSpPr>
        <p:spPr>
          <a:xfrm>
            <a:off x="1018080" y="1632240"/>
            <a:ext cx="6910920" cy="4600800"/>
          </a:xfrm>
          <a:custGeom>
            <a:avLst/>
            <a:gdLst/>
            <a:ahLst/>
            <a:rect l="l" t="t" r="r" b="b"/>
            <a:pathLst>
              <a:path w="6911340" h="4601210">
                <a:moveTo>
                  <a:pt x="0" y="4600956"/>
                </a:moveTo>
                <a:lnTo>
                  <a:pt x="6911340" y="4600956"/>
                </a:lnTo>
                <a:lnTo>
                  <a:pt x="6911340" y="0"/>
                </a:lnTo>
                <a:lnTo>
                  <a:pt x="0" y="0"/>
                </a:lnTo>
                <a:lnTo>
                  <a:pt x="0" y="4600956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5"/>
          <p:cNvSpPr/>
          <p:nvPr/>
        </p:nvSpPr>
        <p:spPr>
          <a:xfrm>
            <a:off x="2554200" y="2829960"/>
            <a:ext cx="3948480" cy="2023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TextShape 6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7B9F31B0-696A-4D03-B12D-0FE775CDFCA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81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82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83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464760" y="644040"/>
            <a:ext cx="18226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Stateful</a:t>
            </a:r>
            <a:r>
              <a:rPr b="1" lang="en-US" sz="1800" spc="-5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DHCPv6</a:t>
            </a:r>
            <a:endParaRPr/>
          </a:p>
        </p:txBody>
      </p:sp>
      <p:sp>
        <p:nvSpPr>
          <p:cNvPr id="385" name="TextShape 2"/>
          <p:cNvSpPr txBox="1"/>
          <p:nvPr/>
        </p:nvSpPr>
        <p:spPr>
          <a:xfrm>
            <a:off x="464760" y="864360"/>
            <a:ext cx="50814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Verifying Stateful</a:t>
            </a:r>
            <a:r>
              <a:rPr b="1" lang="en-US" sz="3200" spc="-12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DHCPv6</a:t>
            </a:r>
            <a:endParaRPr/>
          </a:p>
        </p:txBody>
      </p:sp>
      <p:sp>
        <p:nvSpPr>
          <p:cNvPr id="386" name="CustomShape 3"/>
          <p:cNvSpPr/>
          <p:nvPr/>
        </p:nvSpPr>
        <p:spPr>
          <a:xfrm>
            <a:off x="627840" y="1494360"/>
            <a:ext cx="7602480" cy="208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5720" bIns="0"/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Verify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stateful DHCPv6 server using the following</a:t>
            </a:r>
            <a:r>
              <a:rPr lang="en-US" sz="2000" spc="-10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commands:</a:t>
            </a:r>
            <a:endParaRPr/>
          </a:p>
          <a:p>
            <a:pPr marL="248760">
              <a:lnSpc>
                <a:spcPct val="100000"/>
              </a:lnSpc>
            </a:pP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show ipv6 dhcp</a:t>
            </a:r>
            <a:r>
              <a:rPr b="1" lang="en-US" sz="2000" spc="-9" strike="noStrike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pool</a:t>
            </a:r>
            <a:endParaRPr/>
          </a:p>
          <a:p>
            <a:pPr marL="248760">
              <a:lnSpc>
                <a:spcPct val="100000"/>
              </a:lnSpc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show ipv6 dhcp</a:t>
            </a:r>
            <a:r>
              <a:rPr b="1" lang="en-US" sz="2000" spc="-24" strike="noStrike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binding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8" strike="noStrike">
                <a:uFill>
                  <a:solidFill>
                    <a:srgbClr val="ffffff"/>
                  </a:solidFill>
                </a:uFill>
                <a:latin typeface="Arial"/>
              </a:rPr>
              <a:t>Verify</a:t>
            </a:r>
            <a:r>
              <a:rPr lang="en-US" sz="2000" spc="-18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stateful DHCPv6 client using the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show</a:t>
            </a:r>
            <a:r>
              <a:rPr b="1" lang="en-US" sz="2000" spc="-111" strike="noStrike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ipv6  interface</a:t>
            </a:r>
            <a:r>
              <a:rPr b="1" lang="en-US" sz="2000" spc="-659" strike="noStrike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command.</a:t>
            </a:r>
            <a:endParaRPr/>
          </a:p>
        </p:txBody>
      </p:sp>
      <p:sp>
        <p:nvSpPr>
          <p:cNvPr id="387" name="CustomShape 4"/>
          <p:cNvSpPr/>
          <p:nvPr/>
        </p:nvSpPr>
        <p:spPr>
          <a:xfrm>
            <a:off x="2399400" y="3730680"/>
            <a:ext cx="3885120" cy="26222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551C918-0C27-4478-A8CE-7E468A0FC26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89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90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91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1639800" y="1533240"/>
            <a:ext cx="5341320" cy="5077800"/>
          </a:xfrm>
          <a:custGeom>
            <a:avLst/>
            <a:gdLst/>
            <a:ahLst/>
            <a:rect l="l" t="t" r="r" b="b"/>
            <a:pathLst>
              <a:path w="5341620" h="5078095">
                <a:moveTo>
                  <a:pt x="0" y="5077968"/>
                </a:moveTo>
                <a:lnTo>
                  <a:pt x="5341620" y="5077968"/>
                </a:lnTo>
                <a:lnTo>
                  <a:pt x="5341620" y="0"/>
                </a:lnTo>
                <a:lnTo>
                  <a:pt x="0" y="0"/>
                </a:lnTo>
                <a:lnTo>
                  <a:pt x="0" y="5077968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2"/>
          <p:cNvSpPr/>
          <p:nvPr/>
        </p:nvSpPr>
        <p:spPr>
          <a:xfrm>
            <a:off x="479160" y="402840"/>
            <a:ext cx="18226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Stateful</a:t>
            </a:r>
            <a:r>
              <a:rPr b="1" lang="en-US" sz="1800" spc="-4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DHCPv6</a:t>
            </a:r>
            <a:endParaRPr/>
          </a:p>
        </p:txBody>
      </p:sp>
      <p:sp>
        <p:nvSpPr>
          <p:cNvPr id="394" name="TextShape 3"/>
          <p:cNvSpPr txBox="1"/>
          <p:nvPr/>
        </p:nvSpPr>
        <p:spPr>
          <a:xfrm>
            <a:off x="479160" y="631800"/>
            <a:ext cx="7276680" cy="1206000"/>
          </a:xfrm>
          <a:prstGeom prst="rect">
            <a:avLst/>
          </a:prstGeom>
          <a:noFill/>
          <a:ln>
            <a:noFill/>
          </a:ln>
        </p:spPr>
        <p:txBody>
          <a:bodyPr lIns="0" rIns="0" tIns="60840" bIns="0"/>
          <a:p>
            <a:pPr marL="12600">
              <a:lnSpc>
                <a:spcPts val="1065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a Router as a Stateful </a:t>
            </a:r>
            <a:r>
              <a:rPr b="1" lang="en-US" sz="2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DHCPv6 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Relay</a:t>
            </a:r>
            <a:r>
              <a:rPr b="1" lang="en-US" sz="2800" spc="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Agent</a:t>
            </a:r>
            <a:endParaRPr/>
          </a:p>
        </p:txBody>
      </p:sp>
      <p:sp>
        <p:nvSpPr>
          <p:cNvPr id="395" name="CustomShape 4"/>
          <p:cNvSpPr/>
          <p:nvPr/>
        </p:nvSpPr>
        <p:spPr>
          <a:xfrm>
            <a:off x="2209680" y="5203080"/>
            <a:ext cx="4524480" cy="1365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5"/>
          <p:cNvSpPr/>
          <p:nvPr/>
        </p:nvSpPr>
        <p:spPr>
          <a:xfrm>
            <a:off x="2478960" y="1692720"/>
            <a:ext cx="4141080" cy="3419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6"/>
          <p:cNvSpPr/>
          <p:nvPr/>
        </p:nvSpPr>
        <p:spPr>
          <a:xfrm>
            <a:off x="1726560" y="1597320"/>
            <a:ext cx="2220120" cy="2847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TextShape 7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4CE69560-C2C9-45EE-88CD-DCCCDF4D17D9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99" name="CustomShape 8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00" name="TextShape 9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01" name="TextShape 10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725400" y="793080"/>
            <a:ext cx="44254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10:</a:t>
            </a:r>
            <a:r>
              <a:rPr b="1" lang="en-US" sz="32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Objectives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1A3708F9-6599-4F9E-9C20-36792F43835C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82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83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84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85" name="CustomShape 6"/>
          <p:cNvSpPr/>
          <p:nvPr/>
        </p:nvSpPr>
        <p:spPr>
          <a:xfrm>
            <a:off x="667440" y="1629000"/>
            <a:ext cx="7784640" cy="467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Describe the operation of DHCPv4 in a</a:t>
            </a:r>
            <a:r>
              <a:rPr lang="en-US" sz="2000" spc="-13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small-to-medium-sized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business</a:t>
            </a:r>
            <a:r>
              <a:rPr lang="en-US" sz="20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 a router as a DHCPv4</a:t>
            </a:r>
            <a:r>
              <a:rPr lang="en-US" sz="2000" spc="-10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server.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 a router as a DHCPv4</a:t>
            </a:r>
            <a:r>
              <a:rPr lang="en-US" sz="2000" spc="-10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client.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Troubleshoot a DHCP configuration for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IPv4 in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switched</a:t>
            </a:r>
            <a:r>
              <a:rPr lang="en-US" sz="2000" spc="-11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Explain the operation of</a:t>
            </a:r>
            <a:r>
              <a:rPr lang="en-US" sz="2000" spc="-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DHCPv6.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 a stateless DHCPv6 for a</a:t>
            </a:r>
            <a:r>
              <a:rPr lang="en-US" sz="2000" spc="-12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small-to-medium-sized  business.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 a stateful DHCPv6 for a</a:t>
            </a:r>
            <a:r>
              <a:rPr lang="en-US" sz="2000" spc="-12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small-to-medium-sized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business.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Troubleshoot a DHCP configuration for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 a</a:t>
            </a:r>
            <a:r>
              <a:rPr lang="en-US" sz="2000" spc="-11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switched  network.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479160" y="486000"/>
            <a:ext cx="2786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Troubleshooting</a:t>
            </a:r>
            <a:r>
              <a:rPr b="1" lang="en-US" sz="18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DHCPv6</a:t>
            </a:r>
            <a:endParaRPr/>
          </a:p>
        </p:txBody>
      </p:sp>
      <p:sp>
        <p:nvSpPr>
          <p:cNvPr id="403" name="TextShape 2"/>
          <p:cNvSpPr txBox="1"/>
          <p:nvPr/>
        </p:nvSpPr>
        <p:spPr>
          <a:xfrm>
            <a:off x="479160" y="704880"/>
            <a:ext cx="44877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Troubleshooting</a:t>
            </a:r>
            <a:r>
              <a:rPr b="1" lang="en-US" sz="32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</a:t>
            </a:r>
            <a:endParaRPr/>
          </a:p>
        </p:txBody>
      </p:sp>
      <p:sp>
        <p:nvSpPr>
          <p:cNvPr id="404" name="CustomShape 3"/>
          <p:cNvSpPr/>
          <p:nvPr/>
        </p:nvSpPr>
        <p:spPr>
          <a:xfrm>
            <a:off x="571680" y="1829880"/>
            <a:ext cx="7965000" cy="17632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E1580AC5-5307-431F-91EA-755A2418E62A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06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07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08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479160" y="718920"/>
            <a:ext cx="2786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Troubleshooting</a:t>
            </a:r>
            <a:r>
              <a:rPr b="1" lang="en-US" sz="1800" spc="-8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DHCPv6</a:t>
            </a:r>
            <a:endParaRPr/>
          </a:p>
        </p:txBody>
      </p:sp>
      <p:sp>
        <p:nvSpPr>
          <p:cNvPr id="410" name="TextShape 2"/>
          <p:cNvSpPr txBox="1"/>
          <p:nvPr/>
        </p:nvSpPr>
        <p:spPr>
          <a:xfrm>
            <a:off x="479160" y="947880"/>
            <a:ext cx="735228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Verifying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Router </a:t>
            </a:r>
            <a:r>
              <a:rPr b="1" lang="en-US" sz="2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DHCPv6</a:t>
            </a:r>
            <a:r>
              <a:rPr b="1" lang="en-US" sz="2800" spc="12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</a:t>
            </a:r>
            <a:endParaRPr/>
          </a:p>
        </p:txBody>
      </p:sp>
      <p:sp>
        <p:nvSpPr>
          <p:cNvPr id="411" name="CustomShape 3"/>
          <p:cNvSpPr/>
          <p:nvPr/>
        </p:nvSpPr>
        <p:spPr>
          <a:xfrm>
            <a:off x="1623240" y="1688760"/>
            <a:ext cx="5644440" cy="4612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98F9C1DA-F015-4728-A03B-BB966F17FBEC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13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14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15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479160" y="486000"/>
            <a:ext cx="2786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Troubleshooting</a:t>
            </a:r>
            <a:r>
              <a:rPr b="1" lang="en-US" sz="18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DHCPv6</a:t>
            </a:r>
            <a:endParaRPr/>
          </a:p>
        </p:txBody>
      </p:sp>
      <p:sp>
        <p:nvSpPr>
          <p:cNvPr id="417" name="TextShape 2"/>
          <p:cNvSpPr txBox="1"/>
          <p:nvPr/>
        </p:nvSpPr>
        <p:spPr>
          <a:xfrm>
            <a:off x="479160" y="704880"/>
            <a:ext cx="38624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Debugging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DHCPv6</a:t>
            </a:r>
            <a:endParaRPr/>
          </a:p>
        </p:txBody>
      </p:sp>
      <p:sp>
        <p:nvSpPr>
          <p:cNvPr id="418" name="CustomShape 3"/>
          <p:cNvSpPr/>
          <p:nvPr/>
        </p:nvSpPr>
        <p:spPr>
          <a:xfrm>
            <a:off x="1199520" y="1568160"/>
            <a:ext cx="7150320" cy="4433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3BE889A-B48A-4914-9317-B2622CB620B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20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21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22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0" y="1911240"/>
            <a:ext cx="9143640" cy="2431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2"/>
          <p:cNvSpPr/>
          <p:nvPr/>
        </p:nvSpPr>
        <p:spPr>
          <a:xfrm>
            <a:off x="5483520" y="5940720"/>
            <a:ext cx="3354120" cy="473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3"/>
          <p:cNvSpPr/>
          <p:nvPr/>
        </p:nvSpPr>
        <p:spPr>
          <a:xfrm>
            <a:off x="245520" y="118800"/>
            <a:ext cx="1171440" cy="905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TextShape 4"/>
          <p:cNvSpPr txBox="1"/>
          <p:nvPr/>
        </p:nvSpPr>
        <p:spPr>
          <a:xfrm>
            <a:off x="380880" y="2565360"/>
            <a:ext cx="209124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10.3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umm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ary</a:t>
            </a:r>
            <a:endParaRPr/>
          </a:p>
        </p:txBody>
      </p:sp>
      <p:sp>
        <p:nvSpPr>
          <p:cNvPr id="427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16398C1-CA25-4BCA-B2FE-A86C093E933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28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29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30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652680" y="551520"/>
            <a:ext cx="42235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10: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/>
          </a:p>
        </p:txBody>
      </p:sp>
      <p:sp>
        <p:nvSpPr>
          <p:cNvPr id="432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CE5F5CEC-6C18-4F16-9ED1-9F41E3BBC16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33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34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35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36" name="CustomShape 6"/>
          <p:cNvSpPr/>
          <p:nvPr/>
        </p:nvSpPr>
        <p:spPr>
          <a:xfrm>
            <a:off x="653760" y="1281960"/>
            <a:ext cx="7880760" cy="439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/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All nodes on a network require a unique IP address to</a:t>
            </a:r>
            <a:r>
              <a:rPr lang="en-US" sz="2000" spc="-18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communicate  with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other</a:t>
            </a:r>
            <a:r>
              <a:rPr lang="en-US" sz="2000" spc="-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devices.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DHCPv4 includes three different address allocation</a:t>
            </a:r>
            <a:r>
              <a:rPr lang="en-US" sz="2000" spc="-11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methods:</a:t>
            </a:r>
            <a:endParaRPr/>
          </a:p>
          <a:p>
            <a:pPr marL="469800">
              <a:lnSpc>
                <a:spcPct val="145000"/>
              </a:lnSpc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Manual Allocation  Automatic</a:t>
            </a:r>
            <a:r>
              <a:rPr b="1" lang="en-US" sz="2000" spc="-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Allocation 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Dynamic</a:t>
            </a:r>
            <a:r>
              <a:rPr b="1" lang="en-US" sz="20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Allocation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There are two methods available for the dynamic configuration</a:t>
            </a:r>
            <a:r>
              <a:rPr lang="en-US" sz="2000" spc="-1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global unicast</a:t>
            </a:r>
            <a:r>
              <a:rPr lang="en-US" sz="2000" spc="-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addresses:</a:t>
            </a:r>
            <a:endParaRPr/>
          </a:p>
          <a:p>
            <a:pPr marL="469800">
              <a:lnSpc>
                <a:spcPts val="1227"/>
              </a:lnSpc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Stateless Address Autoconfiguration (SLAAC) 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Dynamic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Host Configuration Protocol for </a:t>
            </a:r>
            <a:r>
              <a:rPr b="1" lang="en-US" sz="20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IPv6</a:t>
            </a:r>
            <a:r>
              <a:rPr b="1" lang="en-US" sz="2000" spc="-8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(Stateful</a:t>
            </a:r>
            <a:endParaRPr/>
          </a:p>
          <a:p>
            <a:pPr marL="812880">
              <a:lnSpc>
                <a:spcPts val="700"/>
              </a:lnSpc>
            </a:pP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DHCPv6)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652680" y="747000"/>
            <a:ext cx="55782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10: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438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021784FE-7983-40A5-B058-4ECC199186DB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39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40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41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42" name="CustomShape 6"/>
          <p:cNvSpPr/>
          <p:nvPr/>
        </p:nvSpPr>
        <p:spPr>
          <a:xfrm>
            <a:off x="653760" y="1350000"/>
            <a:ext cx="7296480" cy="28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same tasks are involved when troubleshooting DHCPv4</a:t>
            </a:r>
            <a:r>
              <a:rPr lang="en-US" sz="2000" spc="-13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endParaRPr/>
          </a:p>
          <a:p>
            <a:pPr marL="1260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DHCPv6:</a:t>
            </a:r>
            <a:endParaRPr/>
          </a:p>
          <a:p>
            <a:pPr marL="474480" indent="-34272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Resolve address</a:t>
            </a:r>
            <a:r>
              <a:rPr lang="en-US" sz="2000" spc="-5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conflicts.</a:t>
            </a:r>
            <a:endParaRPr/>
          </a:p>
          <a:p>
            <a:pPr marL="474480" indent="-34272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Verify physical</a:t>
            </a:r>
            <a:r>
              <a:rPr lang="en-US" sz="2000" spc="-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connectivity.</a:t>
            </a:r>
            <a:endParaRPr/>
          </a:p>
          <a:p>
            <a:pPr marL="474480" indent="-34272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Test connectivity using a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</a:t>
            </a:r>
            <a:r>
              <a:rPr lang="en-US" sz="2000" spc="-10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address.</a:t>
            </a:r>
            <a:endParaRPr/>
          </a:p>
          <a:p>
            <a:pPr marL="474480" indent="-34272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Verify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switch port</a:t>
            </a:r>
            <a:r>
              <a:rPr lang="en-US" sz="2000" spc="-7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configuration.</a:t>
            </a:r>
            <a:endParaRPr/>
          </a:p>
          <a:p>
            <a:pPr marL="474480" indent="-34272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Test the operation on the same subnet or</a:t>
            </a:r>
            <a:r>
              <a:rPr lang="en-US" sz="2000" spc="-1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VLAN.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ADAE89E-2411-42DD-B9CC-1596FE5A53D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44" name="CustomShape 2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45" name="TextShape 3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46" name="TextShape 4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1911240"/>
            <a:ext cx="9143640" cy="2431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"/>
          <p:cNvSpPr/>
          <p:nvPr/>
        </p:nvSpPr>
        <p:spPr>
          <a:xfrm>
            <a:off x="5483520" y="5940720"/>
            <a:ext cx="3354120" cy="473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>
            <a:off x="245520" y="118800"/>
            <a:ext cx="1171440" cy="905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TextShape 4"/>
          <p:cNvSpPr txBox="1"/>
          <p:nvPr/>
        </p:nvSpPr>
        <p:spPr>
          <a:xfrm>
            <a:off x="380880" y="2467080"/>
            <a:ext cx="3450240" cy="1199160"/>
          </a:xfrm>
          <a:prstGeom prst="rect">
            <a:avLst/>
          </a:prstGeom>
          <a:noFill/>
          <a:ln>
            <a:noFill/>
          </a:ln>
        </p:spPr>
        <p:txBody>
          <a:bodyPr lIns="0" rIns="0" tIns="54000" bIns="0"/>
          <a:p>
            <a:pPr marL="12600">
              <a:lnSpc>
                <a:spcPts val="914"/>
              </a:lnSpc>
            </a:pP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10.1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Host  Configuration Protocol</a:t>
            </a:r>
            <a:r>
              <a:rPr lang="en-US" sz="2400" spc="2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v4</a:t>
            </a:r>
            <a:endParaRPr/>
          </a:p>
        </p:txBody>
      </p:sp>
      <p:sp>
        <p:nvSpPr>
          <p:cNvPr id="190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439DE8E9-38EE-4A59-A4BA-9008DED94E6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91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92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93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79160" y="486000"/>
            <a:ext cx="20692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DHCPv4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Operation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924D061-174B-4F7D-88A3-E5C64671792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96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97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98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99" name="TextShape 6"/>
          <p:cNvSpPr txBox="1"/>
          <p:nvPr/>
        </p:nvSpPr>
        <p:spPr>
          <a:xfrm>
            <a:off x="479160" y="704880"/>
            <a:ext cx="39754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Introducing</a:t>
            </a:r>
            <a:r>
              <a:rPr b="1" lang="en-US" sz="3200" spc="-11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DHCPv4</a:t>
            </a:r>
            <a:endParaRPr/>
          </a:p>
        </p:txBody>
      </p:sp>
      <p:sp>
        <p:nvSpPr>
          <p:cNvPr id="200" name="TextShape 7"/>
          <p:cNvSpPr txBox="1"/>
          <p:nvPr/>
        </p:nvSpPr>
        <p:spPr>
          <a:xfrm>
            <a:off x="623880" y="1164600"/>
            <a:ext cx="8006400" cy="4052520"/>
          </a:xfrm>
          <a:prstGeom prst="rect">
            <a:avLst/>
          </a:prstGeom>
          <a:noFill/>
          <a:ln>
            <a:noFill/>
          </a:ln>
        </p:spPr>
        <p:txBody>
          <a:bodyPr lIns="0" rIns="0" tIns="16524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DHCPv4 uses three different address allocation</a:t>
            </a:r>
            <a:r>
              <a:rPr lang="en-US" sz="2000" spc="-13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methods: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Manual Allocation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The administrator assigns a pre-allocated</a:t>
            </a:r>
            <a:r>
              <a:rPr lang="en-US" sz="2000" spc="-17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 to the client, and DHCPv4 communicates only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IPv4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 to the</a:t>
            </a:r>
            <a:r>
              <a:rPr lang="en-US" sz="20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device.</a:t>
            </a:r>
            <a:endParaRPr/>
          </a:p>
          <a:p>
            <a:pPr marL="248760" indent="-235800" algn="just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Automatic Allocation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DHCPv4 automatically assigns a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lang="en-US" sz="2000" spc="-12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 permanently to a device, selecting it from a pool of available  addresses.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Allocation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DHCPv4 dynamically assigns, or leases, an 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 from a pool of addresses for a limited period of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chosen by the server, or until the client no longer needs the</a:t>
            </a:r>
            <a:r>
              <a:rPr lang="en-US" sz="20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address.  This method is the most commonly</a:t>
            </a:r>
            <a:r>
              <a:rPr lang="en-US" sz="2000" spc="-12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79160" y="486000"/>
            <a:ext cx="20692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DHCPv4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Operation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479160" y="704880"/>
            <a:ext cx="36622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DHCPv4</a:t>
            </a:r>
            <a:r>
              <a:rPr b="1" lang="en-US" sz="3200" spc="-9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</a:t>
            </a:r>
            <a:endParaRPr/>
          </a:p>
        </p:txBody>
      </p:sp>
      <p:sp>
        <p:nvSpPr>
          <p:cNvPr id="203" name="CustomShape 3"/>
          <p:cNvSpPr/>
          <p:nvPr/>
        </p:nvSpPr>
        <p:spPr>
          <a:xfrm>
            <a:off x="1810440" y="1486080"/>
            <a:ext cx="5714640" cy="51156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4"/>
          <p:cNvSpPr/>
          <p:nvPr/>
        </p:nvSpPr>
        <p:spPr>
          <a:xfrm>
            <a:off x="1805760" y="1481400"/>
            <a:ext cx="5724000" cy="5125320"/>
          </a:xfrm>
          <a:custGeom>
            <a:avLst/>
            <a:gdLst/>
            <a:ahLst/>
            <a:rect l="l" t="t" r="r" b="b"/>
            <a:pathLst>
              <a:path w="5724525" h="5125720">
                <a:moveTo>
                  <a:pt x="0" y="5125212"/>
                </a:moveTo>
                <a:lnTo>
                  <a:pt x="5724144" y="5125212"/>
                </a:lnTo>
                <a:lnTo>
                  <a:pt x="5724144" y="0"/>
                </a:lnTo>
                <a:lnTo>
                  <a:pt x="0" y="0"/>
                </a:lnTo>
                <a:lnTo>
                  <a:pt x="0" y="5125212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31BBC8CD-60C4-49A6-9F83-8017C4CE58B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06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07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08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79160" y="486000"/>
            <a:ext cx="20692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DHCPv4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Operation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479160" y="704880"/>
            <a:ext cx="49456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DHCPv4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Message</a:t>
            </a:r>
            <a:r>
              <a:rPr b="1" lang="en-US" sz="3200" spc="-10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/>
          </a:p>
        </p:txBody>
      </p:sp>
      <p:sp>
        <p:nvSpPr>
          <p:cNvPr id="211" name="CustomShape 3"/>
          <p:cNvSpPr/>
          <p:nvPr/>
        </p:nvSpPr>
        <p:spPr>
          <a:xfrm>
            <a:off x="1629360" y="1378440"/>
            <a:ext cx="5819760" cy="49233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4"/>
          <p:cNvSpPr/>
          <p:nvPr/>
        </p:nvSpPr>
        <p:spPr>
          <a:xfrm>
            <a:off x="1557360" y="1328760"/>
            <a:ext cx="5896080" cy="5134320"/>
          </a:xfrm>
          <a:custGeom>
            <a:avLst/>
            <a:gdLst/>
            <a:ahLst/>
            <a:rect l="l" t="t" r="r" b="b"/>
            <a:pathLst>
              <a:path w="5896609" h="5134610">
                <a:moveTo>
                  <a:pt x="0" y="5134356"/>
                </a:moveTo>
                <a:lnTo>
                  <a:pt x="5896356" y="5134356"/>
                </a:lnTo>
                <a:lnTo>
                  <a:pt x="5896356" y="0"/>
                </a:lnTo>
                <a:lnTo>
                  <a:pt x="0" y="0"/>
                </a:lnTo>
                <a:lnTo>
                  <a:pt x="0" y="5134356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CC2D4B0-CBBE-470C-A2E4-9478E85ACE4A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14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15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16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79160" y="497160"/>
            <a:ext cx="20692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DHCPv4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Operation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479160" y="725400"/>
            <a:ext cx="781524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</a:t>
            </a:r>
            <a:r>
              <a:rPr b="1" lang="en-US" sz="2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DHCPv4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Discover and </a:t>
            </a:r>
            <a:r>
              <a:rPr b="1" lang="en-US" sz="2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Offer</a:t>
            </a:r>
            <a:r>
              <a:rPr b="1" lang="en-US" sz="2800" spc="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Messages</a:t>
            </a:r>
            <a:endParaRPr/>
          </a:p>
        </p:txBody>
      </p:sp>
      <p:sp>
        <p:nvSpPr>
          <p:cNvPr id="219" name="CustomShape 3"/>
          <p:cNvSpPr/>
          <p:nvPr/>
        </p:nvSpPr>
        <p:spPr>
          <a:xfrm>
            <a:off x="1790640" y="1391400"/>
            <a:ext cx="5524200" cy="5067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4"/>
          <p:cNvSpPr/>
          <p:nvPr/>
        </p:nvSpPr>
        <p:spPr>
          <a:xfrm>
            <a:off x="1785960" y="1386720"/>
            <a:ext cx="5533560" cy="5076360"/>
          </a:xfrm>
          <a:custGeom>
            <a:avLst/>
            <a:gdLst/>
            <a:ahLst/>
            <a:rect l="l" t="t" r="r" b="b"/>
            <a:pathLst>
              <a:path w="5534025" h="5076825">
                <a:moveTo>
                  <a:pt x="0" y="5076444"/>
                </a:moveTo>
                <a:lnTo>
                  <a:pt x="5533644" y="5076444"/>
                </a:lnTo>
                <a:lnTo>
                  <a:pt x="5533644" y="0"/>
                </a:lnTo>
                <a:lnTo>
                  <a:pt x="0" y="0"/>
                </a:lnTo>
                <a:lnTo>
                  <a:pt x="0" y="5076444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03BF3BD-CC60-4B48-92D7-8BB0BD5FAA0C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22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23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24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79160" y="486000"/>
            <a:ext cx="20692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DHCPv4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Operation</a:t>
            </a:r>
            <a:endParaRPr/>
          </a:p>
        </p:txBody>
      </p:sp>
      <p:sp>
        <p:nvSpPr>
          <p:cNvPr id="226" name="TextShape 2"/>
          <p:cNvSpPr txBox="1"/>
          <p:nvPr/>
        </p:nvSpPr>
        <p:spPr>
          <a:xfrm>
            <a:off x="479160" y="704880"/>
            <a:ext cx="57560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Configuring a DHCPv4</a:t>
            </a:r>
            <a:r>
              <a:rPr b="1" lang="en-US" sz="3200" spc="-12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</a:t>
            </a:r>
            <a:endParaRPr/>
          </a:p>
        </p:txBody>
      </p:sp>
      <p:sp>
        <p:nvSpPr>
          <p:cNvPr id="227" name="CustomShape 3"/>
          <p:cNvSpPr/>
          <p:nvPr/>
        </p:nvSpPr>
        <p:spPr>
          <a:xfrm>
            <a:off x="623880" y="1316520"/>
            <a:ext cx="7989120" cy="27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Cisco router running the Cisco IOS software can be configured to</a:t>
            </a:r>
            <a:r>
              <a:rPr lang="en-US" sz="2000" spc="-25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act  as a DHCPv4 server. To set up</a:t>
            </a:r>
            <a:r>
              <a:rPr lang="en-US" sz="2000" spc="-12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DHCP:</a:t>
            </a:r>
            <a:endParaRPr/>
          </a:p>
          <a:p>
            <a:pPr marL="807840" indent="-456840">
              <a:lnSpc>
                <a:spcPct val="100000"/>
              </a:lnSpc>
              <a:buClr>
                <a:srgbClr val="6f8ba0"/>
              </a:buClr>
              <a:buFont typeface="StarSymbol"/>
              <a:buAutoNum type="arabicPeriod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Exclude addresses from the</a:t>
            </a:r>
            <a:r>
              <a:rPr lang="en-US" sz="2000" spc="-10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pool.</a:t>
            </a:r>
            <a:endParaRPr/>
          </a:p>
          <a:p>
            <a:pPr marL="827280" indent="-476640">
              <a:lnSpc>
                <a:spcPct val="100000"/>
              </a:lnSpc>
              <a:buClr>
                <a:srgbClr val="6f8ba0"/>
              </a:buClr>
              <a:buFont typeface="StarSymbol"/>
              <a:buAutoNum type="arabicPeriod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Set up the DHCP pool</a:t>
            </a:r>
            <a:r>
              <a:rPr lang="en-US" sz="2000" spc="-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name.</a:t>
            </a:r>
            <a:endParaRPr/>
          </a:p>
          <a:p>
            <a:pPr marL="807840" indent="-456840">
              <a:lnSpc>
                <a:spcPct val="100000"/>
              </a:lnSpc>
              <a:buClr>
                <a:srgbClr val="6f8ba0"/>
              </a:buClr>
              <a:buFont typeface="StarSymbol"/>
              <a:buAutoNum type="arabicPeriod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Define the range of addresses and subnet mask.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default-router</a:t>
            </a:r>
            <a:r>
              <a:rPr b="1" lang="en-US" sz="2000" spc="-778" strike="noStrike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command for the default gateway. Optional  parameters that can be included in the </a:t>
            </a:r>
            <a:r>
              <a:rPr i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pool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– </a:t>
            </a:r>
            <a:r>
              <a:rPr i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dns server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,  </a:t>
            </a:r>
            <a:r>
              <a:rPr i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domain-name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/>
          </a:p>
        </p:txBody>
      </p:sp>
      <p:sp>
        <p:nvSpPr>
          <p:cNvPr id="228" name="CustomShape 4"/>
          <p:cNvSpPr/>
          <p:nvPr/>
        </p:nvSpPr>
        <p:spPr>
          <a:xfrm>
            <a:off x="623880" y="5919840"/>
            <a:ext cx="622692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disable DHCP, use the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no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service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dhcp</a:t>
            </a:r>
            <a:r>
              <a:rPr b="1" lang="en-US" sz="2000" spc="-5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command.</a:t>
            </a:r>
            <a:endParaRPr/>
          </a:p>
        </p:txBody>
      </p:sp>
      <p:sp>
        <p:nvSpPr>
          <p:cNvPr id="229" name="CustomShape 5"/>
          <p:cNvSpPr/>
          <p:nvPr/>
        </p:nvSpPr>
        <p:spPr>
          <a:xfrm>
            <a:off x="3380400" y="3936240"/>
            <a:ext cx="4952520" cy="1816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TextShape 6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2684C299-2553-440D-AE95-10A6F7B8AFC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31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32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33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Application>LibreOffice/5.0.2.2$MacOSX_X86_64 LibreOffice_project/37b43f919e4de5eeaca9b9755ed688758a8251fe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2019-03-03T10:12:52Z</dcterms:created>
  <dc:language>en-US</dc:language>
  <dcterms:modified xsi:type="dcterms:W3CDTF">2019-03-03T17:40:26Z</dcterms:modified>
  <cp:revision>2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2014-10-24T00:00:00Z</vt:filetime>
  </property>
  <property fmtid="{D5CDD505-2E9C-101B-9397-08002B2CF9AE}" pid="4" name="Creator">
    <vt:lpwstr>Microsoft® PowerPoint® 2013</vt:lpwstr>
  </property>
  <property fmtid="{D5CDD505-2E9C-101B-9397-08002B2CF9AE}" pid="5" name="HyperlinksChanged">
    <vt:bool>0</vt:bool>
  </property>
  <property fmtid="{D5CDD505-2E9C-101B-9397-08002B2CF9AE}" pid="6" name="LastSaved">
    <vt:filetime>2019-03-03T00:00:00Z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