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1.png" ContentType="image/png"/>
  <Override PartName="/ppt/media/image50.jpeg" ContentType="image/jpeg"/>
  <Override PartName="/ppt/media/image47.jpeg" ContentType="image/jpeg"/>
  <Override PartName="/ppt/media/image43.png" ContentType="image/png"/>
  <Override PartName="/ppt/media/image42.png" ContentType="image/png"/>
  <Override PartName="/ppt/media/image39.jpeg" ContentType="image/jpeg"/>
  <Override PartName="/ppt/media/image48.png" ContentType="image/png"/>
  <Override PartName="/ppt/media/image37.jpeg" ContentType="image/jpeg"/>
  <Override PartName="/ppt/media/image15.jpeg" ContentType="image/jpeg"/>
  <Override PartName="/ppt/media/image33.png" ContentType="image/png"/>
  <Override PartName="/ppt/media/image32.jpeg" ContentType="image/jpeg"/>
  <Override PartName="/ppt/media/image18.jpeg" ContentType="image/jpeg"/>
  <Override PartName="/ppt/media/image31.jpeg" ContentType="image/jpeg"/>
  <Override PartName="/ppt/media/image30.png" ContentType="image/png"/>
  <Override PartName="/ppt/media/image38.jpeg" ContentType="image/jpeg"/>
  <Override PartName="/ppt/media/image29.png" ContentType="image/png"/>
  <Override PartName="/ppt/media/image44.png" ContentType="image/png"/>
  <Override PartName="/ppt/media/image40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14.png" ContentType="image/png"/>
  <Override PartName="/ppt/media/image24.jpeg" ContentType="image/jpeg"/>
  <Override PartName="/ppt/media/image7.jpeg" ContentType="image/jpeg"/>
  <Override PartName="/ppt/media/image23.jpeg" ContentType="image/jpeg"/>
  <Override PartName="/ppt/media/image6.png" ContentType="image/png"/>
  <Override PartName="/ppt/media/image21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2.png" ContentType="image/png"/>
  <Override PartName="/ppt/media/image45.jpeg" ContentType="image/jpeg"/>
  <Override PartName="/ppt/media/image13.png" ContentType="image/png"/>
  <Override PartName="/ppt/media/image54.png" ContentType="image/png"/>
  <Override PartName="/ppt/media/image28.jpeg" ContentType="image/jpeg"/>
  <Override PartName="/ppt/media/image4.jpeg" ContentType="image/jpeg"/>
  <Override PartName="/ppt/media/image36.jpeg" ContentType="image/jpeg"/>
  <Override PartName="/ppt/media/image11.jpeg" ContentType="image/jpeg"/>
  <Override PartName="/ppt/media/image34.jpeg" ContentType="image/jpeg"/>
  <Override PartName="/ppt/media/image9.png" ContentType="image/png"/>
  <Override PartName="/ppt/media/image8.png" ContentType="image/png"/>
  <Override PartName="/ppt/media/image52.png" ContentType="image/png"/>
  <Override PartName="/ppt/media/image49.jpeg" ContentType="image/jpeg"/>
  <Override PartName="/ppt/media/image2.png" ContentType="image/png"/>
  <Override PartName="/ppt/media/image35.jpeg" ContentType="image/jpeg"/>
  <Override PartName="/ppt/media/image10.jpeg" ContentType="image/jpeg"/>
  <Override PartName="/ppt/media/image22.jpeg" ContentType="image/jpeg"/>
  <Override PartName="/ppt/media/image53.png" ContentType="image/png"/>
  <Override PartName="/ppt/media/image3.png" ContentType="image/png"/>
  <Override PartName="/ppt/media/image46.jpeg" ContentType="image/jpeg"/>
  <Override PartName="/ppt/media/image41.png" ContentType="image/pn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81320" y="753120"/>
            <a:ext cx="731340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CC57C4A-7628-4967-89C7-7404356E523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68800" y="753120"/>
            <a:ext cx="766584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8040" y="1477800"/>
            <a:ext cx="8107560" cy="3837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2B35A78-560A-4A2A-8D96-8D1BE4FAA89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68800" y="753120"/>
            <a:ext cx="766584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3E42674-3E1F-4574-89E3-61166B6D0B0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FADD742-95B7-44F9-B218-583AACD9254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364480"/>
            <a:ext cx="370440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11: Network  Address Translation for  IPv4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0C63500-B286-4F09-8D15-E6CDDAF5E5B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00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&amp;</a:t>
            </a:r>
            <a:r>
              <a:rPr b="1" lang="en-US" sz="24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4937760" y="4663440"/>
            <a:ext cx="30045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81680" y="49212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Characteristics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81680" y="712080"/>
            <a:ext cx="476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Terminology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1060560" y="1479960"/>
            <a:ext cx="6848640" cy="4820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1056240" y="1475280"/>
            <a:ext cx="6857640" cy="4829400"/>
          </a:xfrm>
          <a:custGeom>
            <a:avLst/>
            <a:gdLst/>
            <a:ahLst/>
            <a:rect l="l" t="t" r="r" b="b"/>
            <a:pathLst>
              <a:path w="6858000" h="4829810">
                <a:moveTo>
                  <a:pt x="0" y="4829556"/>
                </a:moveTo>
                <a:lnTo>
                  <a:pt x="6858000" y="4829556"/>
                </a:lnTo>
                <a:lnTo>
                  <a:pt x="6858000" y="0"/>
                </a:lnTo>
                <a:lnTo>
                  <a:pt x="0" y="0"/>
                </a:lnTo>
                <a:lnTo>
                  <a:pt x="0" y="48295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3D55F36-01BD-4568-A710-E7864ED2002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9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1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4320" y="533520"/>
            <a:ext cx="1490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350851D-5800-45A8-9867-8D007E84790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6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47" name="TextShape 6"/>
          <p:cNvSpPr txBox="1"/>
          <p:nvPr/>
        </p:nvSpPr>
        <p:spPr>
          <a:xfrm>
            <a:off x="454320" y="753120"/>
            <a:ext cx="2078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492840" y="1328040"/>
            <a:ext cx="807120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NAT uses a one-to-one mapping of local and global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These mappings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 by the network administrator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remain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constant.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particularly useful when servers hosted in the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must be accessible from the outside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network administrator can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a server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 network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 pointing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SSH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client to the proper inside global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68800" y="520560"/>
            <a:ext cx="1490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568800" y="739800"/>
            <a:ext cx="3433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NAT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1450800" y="1293840"/>
            <a:ext cx="6242040" cy="5272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1446120" y="1289160"/>
            <a:ext cx="6251040" cy="5324760"/>
          </a:xfrm>
          <a:custGeom>
            <a:avLst/>
            <a:gdLst/>
            <a:ahLst/>
            <a:rect l="l" t="t" r="r" b="b"/>
            <a:pathLst>
              <a:path w="6251575" h="5325109">
                <a:moveTo>
                  <a:pt x="0" y="5324856"/>
                </a:moveTo>
                <a:lnTo>
                  <a:pt x="6251448" y="5324856"/>
                </a:lnTo>
                <a:lnTo>
                  <a:pt x="6251448" y="0"/>
                </a:lnTo>
                <a:lnTo>
                  <a:pt x="0" y="0"/>
                </a:lnTo>
                <a:lnTo>
                  <a:pt x="0" y="53248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845B6A-7A98-4219-9DF6-D19DFD963CD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4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4320" y="533520"/>
            <a:ext cx="1490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474DA40-9A5D-431F-8123-6321DD116AC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2" name="TextShape 6"/>
          <p:cNvSpPr txBox="1"/>
          <p:nvPr/>
        </p:nvSpPr>
        <p:spPr>
          <a:xfrm>
            <a:off x="454320" y="753120"/>
            <a:ext cx="2665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63" name="CustomShape 7"/>
          <p:cNvSpPr/>
          <p:nvPr/>
        </p:nvSpPr>
        <p:spPr>
          <a:xfrm>
            <a:off x="492840" y="1450800"/>
            <a:ext cx="8074800" cy="21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NAT uses a pool of public addresses and assigns them on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first-come, first-served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basis.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an inside device requests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access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an outside network,  dynamic NAT assigns an available public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from the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pool.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NAT requires that enough public addresses are available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satisfy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total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number of simultaneous user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sessions.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63040" y="1470600"/>
            <a:ext cx="6028560" cy="511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1458360" y="1465920"/>
            <a:ext cx="6037920" cy="5131080"/>
          </a:xfrm>
          <a:custGeom>
            <a:avLst/>
            <a:gdLst/>
            <a:ahLst/>
            <a:rect l="l" t="t" r="r" b="b"/>
            <a:pathLst>
              <a:path w="6038215" h="5131434">
                <a:moveTo>
                  <a:pt x="0" y="5131308"/>
                </a:moveTo>
                <a:lnTo>
                  <a:pt x="6038087" y="5131308"/>
                </a:lnTo>
                <a:lnTo>
                  <a:pt x="6038087" y="0"/>
                </a:lnTo>
                <a:lnTo>
                  <a:pt x="0" y="0"/>
                </a:lnTo>
                <a:lnTo>
                  <a:pt x="0" y="513130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474840" y="519840"/>
            <a:ext cx="149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67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BFB3083-1BD9-42E6-A3FB-8BD95AA6071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8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0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71" name="TextShape 8"/>
          <p:cNvSpPr txBox="1"/>
          <p:nvPr/>
        </p:nvSpPr>
        <p:spPr>
          <a:xfrm>
            <a:off x="474840" y="739080"/>
            <a:ext cx="4024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NAT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77080" y="547200"/>
            <a:ext cx="1490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646E51D-5479-4AC1-BD76-608EF68882B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77" name="TextShape 6"/>
          <p:cNvSpPr txBox="1"/>
          <p:nvPr/>
        </p:nvSpPr>
        <p:spPr>
          <a:xfrm>
            <a:off x="577080" y="766800"/>
            <a:ext cx="4877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 Address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588240" y="1396440"/>
            <a:ext cx="7792200" cy="36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Address Translation (PAT) maps multiple private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to a single public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or a few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the pair source port and source IP address to keep</a:t>
            </a:r>
            <a:r>
              <a:rPr lang="en-US" sz="2000" spc="-2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track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what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traffic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belongs to what internal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client.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also known as NAT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overload.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also using the port number,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forwards the response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packets  to the correct internal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process also validates that the incoming packets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were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requested, thus adding a degree of security to the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session.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95000" y="533520"/>
            <a:ext cx="1490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F1F7B11-D3A2-437A-BA67-BB1C8D5F6D4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1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4" name="TextShape 6"/>
          <p:cNvSpPr txBox="1"/>
          <p:nvPr/>
        </p:nvSpPr>
        <p:spPr>
          <a:xfrm>
            <a:off x="495000" y="753120"/>
            <a:ext cx="487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NAT and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285" name="TextShape 7"/>
          <p:cNvSpPr txBox="1"/>
          <p:nvPr/>
        </p:nvSpPr>
        <p:spPr>
          <a:xfrm>
            <a:off x="518040" y="1477800"/>
            <a:ext cx="8107560" cy="39006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27828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translates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 on a 1:1 basis between private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endParaRPr/>
          </a:p>
          <a:p>
            <a:pPr marL="27828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 and public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7828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modifies both the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 port</a:t>
            </a:r>
            <a:r>
              <a:rPr lang="en-US" sz="2000" spc="-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number.</a:t>
            </a:r>
            <a:endParaRPr/>
          </a:p>
          <a:p>
            <a:pPr marL="27828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forwards incoming packets to their inside destination by</a:t>
            </a:r>
            <a:r>
              <a:rPr lang="en-US" sz="2000" spc="-1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referring  to the incoming source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provided by the host on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en-US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7828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PAT,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generally only one or a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few publicly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exposed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7828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able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protocols that do not use port numbers,</a:t>
            </a:r>
            <a:r>
              <a:rPr lang="en-US" sz="2000" spc="-1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such  as ICMP; each one of these protocols is supported differently by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95000" y="519840"/>
            <a:ext cx="1733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5B112DE-B313-4A62-B7AB-2F0D0A736D2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1" name="TextShape 6"/>
          <p:cNvSpPr txBox="1"/>
          <p:nvPr/>
        </p:nvSpPr>
        <p:spPr>
          <a:xfrm>
            <a:off x="495000" y="739080"/>
            <a:ext cx="3069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of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506520" y="1379880"/>
            <a:ext cx="7274880" cy="17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Conserves the legally registered addressing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Increases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flexibility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connections to the public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Provides consistency for internal network addressing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Provides network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68000" y="560160"/>
            <a:ext cx="1733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272360F-E10C-45F6-9A0E-9D9E3FC390E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5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8" name="TextShape 6"/>
          <p:cNvSpPr txBox="1"/>
          <p:nvPr/>
        </p:nvSpPr>
        <p:spPr>
          <a:xfrm>
            <a:off x="468000" y="780480"/>
            <a:ext cx="4331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299" name="CustomShape 7"/>
          <p:cNvSpPr/>
          <p:nvPr/>
        </p:nvSpPr>
        <p:spPr>
          <a:xfrm>
            <a:off x="452160" y="1421280"/>
            <a:ext cx="516096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Performance is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degraded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End-to-end functionality is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degraded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End-to-end IP traceability is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lost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Tunneling is more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complicated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Initiating TCP connections can be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disrupted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4"/>
          <p:cNvSpPr txBox="1"/>
          <p:nvPr/>
        </p:nvSpPr>
        <p:spPr>
          <a:xfrm>
            <a:off x="380880" y="2783520"/>
            <a:ext cx="2957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11.2 Configuring NAT</a:t>
            </a:r>
            <a:endParaRPr/>
          </a:p>
        </p:txBody>
      </p:sp>
      <p:sp>
        <p:nvSpPr>
          <p:cNvPr id="304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8CA3D83-6988-4F47-87BE-232649CB466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5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7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80600" y="723960"/>
            <a:ext cx="2123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0C9FC8D-6DC7-41AC-81F8-0C1B0605C58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588240" y="1357200"/>
            <a:ext cx="298908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lvl="1" marL="576720" indent="-5634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  <a:p>
            <a:pPr lvl="1" marL="576720" indent="-5634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  <a:p>
            <a:pPr lvl="1" marL="576720" indent="-5634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  <a:p>
            <a:pPr lvl="1" marL="576720" indent="-5634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68000" y="547200"/>
            <a:ext cx="253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591735A-8F53-4214-BCCB-5A2DD48C3E7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0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2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13" name="TextShape 6"/>
          <p:cNvSpPr txBox="1"/>
          <p:nvPr/>
        </p:nvSpPr>
        <p:spPr>
          <a:xfrm>
            <a:off x="468000" y="766800"/>
            <a:ext cx="4489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Static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14" name="CustomShape 7"/>
          <p:cNvSpPr/>
          <p:nvPr/>
        </p:nvSpPr>
        <p:spPr>
          <a:xfrm>
            <a:off x="439560" y="1570320"/>
            <a:ext cx="7362000" cy="25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two basic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tasks 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perform when configuring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translations: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Create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mapping between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inside local and  outside local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Define which interfaces belong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inside network  and which belong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outside</a:t>
            </a:r>
            <a:r>
              <a:rPr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1320" y="578520"/>
            <a:ext cx="253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81320" y="797400"/>
            <a:ext cx="4492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Static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1680840" y="1351800"/>
            <a:ext cx="5810760" cy="5315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1676520" y="1347120"/>
            <a:ext cx="5820120" cy="5324760"/>
          </a:xfrm>
          <a:custGeom>
            <a:avLst/>
            <a:gdLst/>
            <a:ahLst/>
            <a:rect l="l" t="t" r="r" b="b"/>
            <a:pathLst>
              <a:path w="5820409" h="5325109">
                <a:moveTo>
                  <a:pt x="0" y="5324856"/>
                </a:moveTo>
                <a:lnTo>
                  <a:pt x="5820156" y="5324856"/>
                </a:lnTo>
                <a:lnTo>
                  <a:pt x="5820156" y="0"/>
                </a:lnTo>
                <a:lnTo>
                  <a:pt x="0" y="0"/>
                </a:lnTo>
                <a:lnTo>
                  <a:pt x="0" y="53248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168924A-B799-4CCD-892A-57C9B9C1773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0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2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96440" y="560160"/>
            <a:ext cx="2532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496440" y="780480"/>
            <a:ext cx="4106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 Static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675000" y="1635120"/>
            <a:ext cx="7648560" cy="4745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670680" y="1546920"/>
            <a:ext cx="7657920" cy="4838400"/>
          </a:xfrm>
          <a:custGeom>
            <a:avLst/>
            <a:gdLst/>
            <a:ahLst/>
            <a:rect l="l" t="t" r="r" b="b"/>
            <a:pathLst>
              <a:path w="7658100" h="4838700">
                <a:moveTo>
                  <a:pt x="0" y="4838700"/>
                </a:moveTo>
                <a:lnTo>
                  <a:pt x="7658100" y="4838700"/>
                </a:lnTo>
                <a:lnTo>
                  <a:pt x="7658100" y="0"/>
                </a:lnTo>
                <a:lnTo>
                  <a:pt x="0" y="0"/>
                </a:lnTo>
                <a:lnTo>
                  <a:pt x="0" y="48387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AC0AA5F-0DDA-4D4B-97F9-7BB8F300FFB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8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0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68800" y="623160"/>
            <a:ext cx="253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568800" y="842400"/>
            <a:ext cx="3929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Static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376200" y="1459440"/>
            <a:ext cx="8467200" cy="4893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2EA3FF9-D9B0-4E65-91A6-C8696351770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385280" y="1531440"/>
            <a:ext cx="6373080" cy="4838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>
            <a:off x="468000" y="574200"/>
            <a:ext cx="253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40" name="TextShape 3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4DF542A-9426-4A22-8577-28D402588A1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1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2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3" name="CustomShape 6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44" name="TextShape 7"/>
          <p:cNvSpPr txBox="1"/>
          <p:nvPr/>
        </p:nvSpPr>
        <p:spPr>
          <a:xfrm>
            <a:off x="468000" y="793440"/>
            <a:ext cx="528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Static NAT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54320" y="547200"/>
            <a:ext cx="2862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D9E5794-4D86-4900-9608-C4FC1EF0248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7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9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50" name="TextShape 6"/>
          <p:cNvSpPr txBox="1"/>
          <p:nvPr/>
        </p:nvSpPr>
        <p:spPr>
          <a:xfrm>
            <a:off x="454320" y="766800"/>
            <a:ext cx="4698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NAT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351" name="CustomShape 7"/>
          <p:cNvSpPr/>
          <p:nvPr/>
        </p:nvSpPr>
        <p:spPr>
          <a:xfrm>
            <a:off x="492840" y="1396440"/>
            <a:ext cx="778284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pool of public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(inside global address pool) is  available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any device on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 network on a first-come,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first-  served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basis.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dynamic NAT, a single inside address is translated to a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single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outside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pool must be large enough to accommodate all inside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device is unable to communicate to any external networks if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are available in the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pool.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13280" y="506160"/>
            <a:ext cx="2862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413280" y="725400"/>
            <a:ext cx="5085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Dynamic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1302120" y="1867680"/>
            <a:ext cx="6642360" cy="430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76DEA24-037A-435F-9C49-58383D762D5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6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26960" y="533520"/>
            <a:ext cx="2862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426960" y="753120"/>
            <a:ext cx="469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 Dynamic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2055240" y="1517760"/>
            <a:ext cx="5415120" cy="4719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151AD8F-3962-4D50-814D-BEB51EF4EFD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3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5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81680" y="533520"/>
            <a:ext cx="2862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481680" y="753120"/>
            <a:ext cx="469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 Dynamic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1879920" y="1465920"/>
            <a:ext cx="5434920" cy="4671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3B586FA-03FB-421F-A4D7-A1328589DA3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2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68000" y="533520"/>
            <a:ext cx="2863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468000" y="753120"/>
            <a:ext cx="451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Dynamic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1385280" y="1627560"/>
            <a:ext cx="6411240" cy="4744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8495D98-AB85-4980-B8CC-91DF2A511FA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7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9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39560" y="696600"/>
            <a:ext cx="442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11: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9819368-3A48-431C-B794-BA1166A6D62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465120" y="1275120"/>
            <a:ext cx="5444640" cy="38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NAT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characteristics.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the benefits and drawbacks of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static NAT using the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dynamic NAT using the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PAT using the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port forwarding using the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NAT64.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</a:t>
            </a:r>
            <a:r>
              <a:rPr b="1" lang="en-US" sz="2000" spc="-75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 to verify NAT operation.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8680" y="639360"/>
            <a:ext cx="2862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81" name="TextShape 2"/>
          <p:cNvSpPr txBox="1"/>
          <p:nvPr/>
        </p:nvSpPr>
        <p:spPr>
          <a:xfrm>
            <a:off x="508680" y="859680"/>
            <a:ext cx="451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Dynamic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1918800" y="1549800"/>
            <a:ext cx="5827320" cy="5047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0F27884-A980-40F4-A63C-CD9CAED5CC1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4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6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86760" y="1340280"/>
            <a:ext cx="7204680" cy="5436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912960" y="1266480"/>
            <a:ext cx="7318080" cy="5515200"/>
          </a:xfrm>
          <a:custGeom>
            <a:avLst/>
            <a:gdLst/>
            <a:ahLst/>
            <a:rect l="l" t="t" r="r" b="b"/>
            <a:pathLst>
              <a:path w="7318375" h="5515609">
                <a:moveTo>
                  <a:pt x="0" y="5515356"/>
                </a:moveTo>
                <a:lnTo>
                  <a:pt x="7318248" y="5515356"/>
                </a:lnTo>
                <a:lnTo>
                  <a:pt x="7318248" y="0"/>
                </a:lnTo>
                <a:lnTo>
                  <a:pt x="0" y="0"/>
                </a:lnTo>
                <a:lnTo>
                  <a:pt x="0" y="55153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468000" y="497520"/>
            <a:ext cx="183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390" name="CustomShape 4"/>
          <p:cNvSpPr/>
          <p:nvPr/>
        </p:nvSpPr>
        <p:spPr>
          <a:xfrm>
            <a:off x="4582440" y="6721560"/>
            <a:ext cx="31104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72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 Inc.</a:t>
            </a:r>
            <a:r>
              <a:rPr lang="en-US" sz="700" spc="3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2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7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91" name="CustomShape 5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550426D-3AC6-4406-8F06-216F7BA9DDA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2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3" name="TextShape 7"/>
          <p:cNvSpPr txBox="1"/>
          <p:nvPr/>
        </p:nvSpPr>
        <p:spPr>
          <a:xfrm>
            <a:off x="468000" y="716760"/>
            <a:ext cx="6116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PAT: Address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0640" y="533520"/>
            <a:ext cx="183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440640" y="753120"/>
            <a:ext cx="645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PAT: Single</a:t>
            </a:r>
            <a:r>
              <a:rPr b="1" lang="en-US" sz="3200" spc="-15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1264320" y="1823040"/>
            <a:ext cx="6692760" cy="3951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A24FB272-2FC6-4C8A-BF8D-328D969F803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8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0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10840" y="593640"/>
            <a:ext cx="183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510840" y="812880"/>
            <a:ext cx="2867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557640" y="1366920"/>
            <a:ext cx="8028000" cy="5246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553320" y="1362600"/>
            <a:ext cx="8037360" cy="5294160"/>
          </a:xfrm>
          <a:custGeom>
            <a:avLst/>
            <a:gdLst/>
            <a:ahLst/>
            <a:rect l="l" t="t" r="r" b="b"/>
            <a:pathLst>
              <a:path w="8037830" h="5294630">
                <a:moveTo>
                  <a:pt x="0" y="5294376"/>
                </a:moveTo>
                <a:lnTo>
                  <a:pt x="8037576" y="5294376"/>
                </a:lnTo>
                <a:lnTo>
                  <a:pt x="8037576" y="0"/>
                </a:lnTo>
                <a:lnTo>
                  <a:pt x="0" y="0"/>
                </a:lnTo>
                <a:lnTo>
                  <a:pt x="0" y="529437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31B964F-FAFB-4162-BCF9-5EAA3142695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6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8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32880" y="1345680"/>
            <a:ext cx="7972920" cy="514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"/>
          <p:cNvSpPr/>
          <p:nvPr/>
        </p:nvSpPr>
        <p:spPr>
          <a:xfrm>
            <a:off x="504360" y="1265040"/>
            <a:ext cx="8106120" cy="5286600"/>
          </a:xfrm>
          <a:custGeom>
            <a:avLst/>
            <a:gdLst/>
            <a:ahLst/>
            <a:rect l="l" t="t" r="r" b="b"/>
            <a:pathLst>
              <a:path w="8106409" h="5287009">
                <a:moveTo>
                  <a:pt x="0" y="5286756"/>
                </a:moveTo>
                <a:lnTo>
                  <a:pt x="8106156" y="5286756"/>
                </a:lnTo>
                <a:lnTo>
                  <a:pt x="8106156" y="0"/>
                </a:lnTo>
                <a:lnTo>
                  <a:pt x="0" y="0"/>
                </a:lnTo>
                <a:lnTo>
                  <a:pt x="0" y="52867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"/>
          <p:cNvSpPr/>
          <p:nvPr/>
        </p:nvSpPr>
        <p:spPr>
          <a:xfrm>
            <a:off x="426960" y="496440"/>
            <a:ext cx="183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412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2A018BC8-DD14-4FDF-9BA9-853625BA08E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3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16" name="TextShape 8"/>
          <p:cNvSpPr txBox="1"/>
          <p:nvPr/>
        </p:nvSpPr>
        <p:spPr>
          <a:xfrm>
            <a:off x="426960" y="716040"/>
            <a:ext cx="2867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Analyzing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68000" y="519840"/>
            <a:ext cx="1834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</a:t>
            </a:r>
            <a:r>
              <a:rPr b="1" lang="en-US" sz="18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</a:t>
            </a:r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468000" y="739080"/>
            <a:ext cx="5217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PAT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Translations</a:t>
            </a:r>
            <a:endParaRPr/>
          </a:p>
        </p:txBody>
      </p:sp>
      <p:sp>
        <p:nvSpPr>
          <p:cNvPr id="419" name="CustomShape 3"/>
          <p:cNvSpPr/>
          <p:nvPr/>
        </p:nvSpPr>
        <p:spPr>
          <a:xfrm>
            <a:off x="238680" y="2542680"/>
            <a:ext cx="8666640" cy="1829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11C69F55-789D-461F-A2FD-70E0CFCB41E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1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3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555200" y="3672720"/>
            <a:ext cx="5757480" cy="2450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"/>
          <p:cNvSpPr/>
          <p:nvPr/>
        </p:nvSpPr>
        <p:spPr>
          <a:xfrm>
            <a:off x="1481400" y="3668400"/>
            <a:ext cx="5853600" cy="2459520"/>
          </a:xfrm>
          <a:custGeom>
            <a:avLst/>
            <a:gdLst/>
            <a:ahLst/>
            <a:rect l="l" t="t" r="r" b="b"/>
            <a:pathLst>
              <a:path w="5854065" h="2459990">
                <a:moveTo>
                  <a:pt x="0" y="2459735"/>
                </a:moveTo>
                <a:lnTo>
                  <a:pt x="5853684" y="2459735"/>
                </a:lnTo>
                <a:lnTo>
                  <a:pt x="5853684" y="0"/>
                </a:lnTo>
                <a:lnTo>
                  <a:pt x="0" y="0"/>
                </a:lnTo>
                <a:lnTo>
                  <a:pt x="0" y="2459735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522360" y="533520"/>
            <a:ext cx="1794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endParaRPr/>
          </a:p>
        </p:txBody>
      </p:sp>
      <p:sp>
        <p:nvSpPr>
          <p:cNvPr id="427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4964C21D-D79A-4942-88EE-B7D37719577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8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0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31" name="TextShape 8"/>
          <p:cNvSpPr txBox="1"/>
          <p:nvPr/>
        </p:nvSpPr>
        <p:spPr>
          <a:xfrm>
            <a:off x="522360" y="753120"/>
            <a:ext cx="316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endParaRPr/>
          </a:p>
        </p:txBody>
      </p:sp>
      <p:sp>
        <p:nvSpPr>
          <p:cNvPr id="432" name="CustomShape 9"/>
          <p:cNvSpPr/>
          <p:nvPr/>
        </p:nvSpPr>
        <p:spPr>
          <a:xfrm>
            <a:off x="502560" y="1434960"/>
            <a:ext cx="7582680" cy="24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forwarding is the act of forwarding a network port from</a:t>
            </a:r>
            <a:r>
              <a:rPr lang="en-US" sz="2000" spc="-23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node to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another.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packet sent to the public IP address and port of a router can</a:t>
            </a:r>
            <a:r>
              <a:rPr lang="en-US" sz="2000" spc="-27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  forwarded to a private IP address and port in inside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forwarding is helpful in situations where servers have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addresses, not reachable from the outside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68000" y="598320"/>
            <a:ext cx="1794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68000" y="817560"/>
            <a:ext cx="3006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SOHO</a:t>
            </a:r>
            <a:r>
              <a:rPr b="1" lang="en-US" sz="32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701720" y="1557360"/>
            <a:ext cx="5749560" cy="458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9E924B49-C1B3-4339-91F3-C8A56F87494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7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481320" y="533520"/>
            <a:ext cx="1794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81320" y="753120"/>
            <a:ext cx="7313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Port Forwarding with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IOS</a:t>
            </a:r>
            <a:endParaRPr/>
          </a:p>
        </p:txBody>
      </p:sp>
      <p:sp>
        <p:nvSpPr>
          <p:cNvPr id="442" name="CustomShape 3"/>
          <p:cNvSpPr/>
          <p:nvPr/>
        </p:nvSpPr>
        <p:spPr>
          <a:xfrm>
            <a:off x="492840" y="1396440"/>
            <a:ext cx="754344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IOS,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 forwarding is essentially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translation with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specified TCP or UDP port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number.</a:t>
            </a:r>
            <a:endParaRPr/>
          </a:p>
        </p:txBody>
      </p:sp>
      <p:sp>
        <p:nvSpPr>
          <p:cNvPr id="443" name="CustomShape 4"/>
          <p:cNvSpPr/>
          <p:nvPr/>
        </p:nvSpPr>
        <p:spPr>
          <a:xfrm>
            <a:off x="1775880" y="2208240"/>
            <a:ext cx="5241600" cy="428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5"/>
          <p:cNvSpPr/>
          <p:nvPr/>
        </p:nvSpPr>
        <p:spPr>
          <a:xfrm>
            <a:off x="1708560" y="2203560"/>
            <a:ext cx="5313960" cy="4315680"/>
          </a:xfrm>
          <a:custGeom>
            <a:avLst/>
            <a:gdLst/>
            <a:ahLst/>
            <a:rect l="l" t="t" r="r" b="b"/>
            <a:pathLst>
              <a:path w="5314315" h="4316095">
                <a:moveTo>
                  <a:pt x="0" y="4315968"/>
                </a:moveTo>
                <a:lnTo>
                  <a:pt x="5314188" y="4315968"/>
                </a:lnTo>
                <a:lnTo>
                  <a:pt x="5314188" y="0"/>
                </a:lnTo>
                <a:lnTo>
                  <a:pt x="0" y="0"/>
                </a:lnTo>
                <a:lnTo>
                  <a:pt x="0" y="4315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6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E31EF40A-EC5C-4BAC-8BD5-0EB7B344310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6" name="TextShape 7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8" name="CustomShape 9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81320" y="547200"/>
            <a:ext cx="2852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IPv6</a:t>
            </a:r>
            <a:endParaRPr/>
          </a:p>
        </p:txBody>
      </p:sp>
      <p:sp>
        <p:nvSpPr>
          <p:cNvPr id="450" name="CustomShape 2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F539BDBF-9372-4101-8585-DF89C7666CF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1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3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54" name="TextShape 6"/>
          <p:cNvSpPr txBox="1"/>
          <p:nvPr/>
        </p:nvSpPr>
        <p:spPr>
          <a:xfrm>
            <a:off x="481320" y="766800"/>
            <a:ext cx="2711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for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IPv6?</a:t>
            </a:r>
            <a:endParaRPr/>
          </a:p>
        </p:txBody>
      </p:sp>
      <p:sp>
        <p:nvSpPr>
          <p:cNvPr id="455" name="CustomShape 7"/>
          <p:cNvSpPr/>
          <p:nvPr/>
        </p:nvSpPr>
        <p:spPr>
          <a:xfrm>
            <a:off x="495720" y="1450440"/>
            <a:ext cx="7634160" cy="24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a workaround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scarcity.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a 128-bit address provides 340 undecillion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space is not an issue for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makes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public-private NAT unnecessary by design;  however,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does implement a form of private addresses, and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 is implemented differently than they are for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380880" y="2783520"/>
            <a:ext cx="2736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11.1 NAT</a:t>
            </a:r>
            <a:r>
              <a:rPr lang="en-US" sz="24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75A75FC-6302-46DC-8BA3-02F2E5D6592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1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549360" y="519840"/>
            <a:ext cx="2851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549360" y="739080"/>
            <a:ext cx="5710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Local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458" name="CustomShape 3"/>
          <p:cNvSpPr/>
          <p:nvPr/>
        </p:nvSpPr>
        <p:spPr>
          <a:xfrm>
            <a:off x="533880" y="1396440"/>
            <a:ext cx="7706520" cy="29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unique local addresses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(ULAs)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designed to allow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communications within a local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ULAs are not meant to provide additional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space.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ULAs have the prefix FC00::/7, which results in a first hextet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FC00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FDFF.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ULAs are also known as local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(not to be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confused 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link-local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addresses).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1791720" y="4190400"/>
            <a:ext cx="5446080" cy="2272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ECCAE1F6-FB33-4350-940D-18A4C7B88F9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1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3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22360" y="560160"/>
            <a:ext cx="2851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A3B6B2A3-DF8B-428B-AA50-D55F44C1475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6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8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9" name="TextShape 6"/>
          <p:cNvSpPr txBox="1"/>
          <p:nvPr/>
        </p:nvSpPr>
        <p:spPr>
          <a:xfrm>
            <a:off x="522360" y="780480"/>
            <a:ext cx="2464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for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70" name="CustomShape 7"/>
          <p:cNvSpPr/>
          <p:nvPr/>
        </p:nvSpPr>
        <p:spPr>
          <a:xfrm>
            <a:off x="533880" y="1412280"/>
            <a:ext cx="7777800" cy="34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also uses NAT, but in a much different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context.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used to provide transparent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communication  between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NAT64 is not intended to be a permanent solution; it is meant to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  a transition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mechanism.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Address Translation-Protocol Translation (NAT-PT)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was  another NAT-based transition mechanism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 is now  deprecated by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IETF.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NAT64 is now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recommended.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81680" y="533520"/>
            <a:ext cx="2851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481680" y="753120"/>
            <a:ext cx="2464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for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73" name="CustomShape 3"/>
          <p:cNvSpPr/>
          <p:nvPr/>
        </p:nvSpPr>
        <p:spPr>
          <a:xfrm>
            <a:off x="1191600" y="1637640"/>
            <a:ext cx="6571800" cy="4075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AF06175-6AA3-419B-B55D-E038A28CD6F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7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4"/>
          <p:cNvSpPr txBox="1"/>
          <p:nvPr/>
        </p:nvSpPr>
        <p:spPr>
          <a:xfrm>
            <a:off x="380880" y="2783520"/>
            <a:ext cx="35834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11.3 Troubleshooting</a:t>
            </a:r>
            <a:r>
              <a:rPr lang="en-US" sz="2400" spc="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</p:txBody>
      </p:sp>
      <p:sp>
        <p:nvSpPr>
          <p:cNvPr id="482" name="CustomShape 5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A245DE22-E7CF-4AC2-8458-465158207E9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3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5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62600" y="519840"/>
            <a:ext cx="2851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62600" y="739080"/>
            <a:ext cx="7714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NAT: show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</a:t>
            </a:r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1650600" y="1283040"/>
            <a:ext cx="5801400" cy="5223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DA0AFA8-0334-4C19-9A6F-A701D5480D4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2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568800" y="533520"/>
            <a:ext cx="2851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568800" y="753120"/>
            <a:ext cx="7665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NAT: debug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endParaRPr/>
          </a:p>
        </p:txBody>
      </p:sp>
      <p:sp>
        <p:nvSpPr>
          <p:cNvPr id="495" name="CustomShape 3"/>
          <p:cNvSpPr/>
          <p:nvPr/>
        </p:nvSpPr>
        <p:spPr>
          <a:xfrm>
            <a:off x="295920" y="1864080"/>
            <a:ext cx="8562600" cy="3380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01E712D-CDE1-4BFE-87FF-2C49AB2D68B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7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9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94280" y="641880"/>
            <a:ext cx="4224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11: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501" name="CustomShape 2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644946A0-230D-425E-8AEC-849F83EFAE9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2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4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05" name="CustomShape 6"/>
          <p:cNvSpPr/>
          <p:nvPr/>
        </p:nvSpPr>
        <p:spPr>
          <a:xfrm>
            <a:off x="560880" y="1247400"/>
            <a:ext cx="7937280" cy="49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chapter has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outlined: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NAT is used to help alleviate the depletion of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 space.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conserves public address space and saves considerable  administrative overhead in managing adds, moves, and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changes.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IPv4,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including: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characteristics, terminology, and general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operations</a:t>
            </a:r>
            <a:endParaRPr/>
          </a:p>
          <a:p>
            <a:pPr lvl="1" marL="812880" indent="-342720">
              <a:lnSpc>
                <a:spcPts val="82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NAT, including static NAT, dynamic NAT,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81288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with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overloading</a:t>
            </a:r>
            <a:endParaRPr/>
          </a:p>
          <a:p>
            <a:pPr lvl="1"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Benefits and disadvantages of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configuration, verification, and analysis of static NAT,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 NAT, and NAT with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overloading.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439560" y="696600"/>
            <a:ext cx="5578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11: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07" name="CustomShape 2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D0B62C9B-902B-42C2-B1D8-F35CDE9B3D1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8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0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11" name="CustomShape 6"/>
          <p:cNvSpPr/>
          <p:nvPr/>
        </p:nvSpPr>
        <p:spPr>
          <a:xfrm>
            <a:off x="492480" y="1452600"/>
            <a:ext cx="7890840" cy="18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port forwarding can be used to access an internal devices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using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</a:t>
            </a:r>
            <a:r>
              <a:rPr b="1" lang="en-US" sz="2000" spc="-653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debug</a:t>
            </a:r>
            <a:r>
              <a:rPr b="1" lang="en-US" sz="2000" spc="-65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NAT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for 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used to translate between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8669880" y="6665400"/>
            <a:ext cx="1908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F222EDB7-4096-4115-9859-4DD320340E4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4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5" name="CustomShape 4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68000" y="49212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Characteristics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B582B07-D48E-42BC-8BC4-C4686D6E5C3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468000" y="712080"/>
            <a:ext cx="537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Private Address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492840" y="1541520"/>
            <a:ext cx="8061480" cy="39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space is not big enough to uniquely address all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 that must be connected to the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private addresses are described in RFC 1918 and are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designed to be used within an organization or site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only.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Private addresses are not routed by Internet routers while</a:t>
            </a:r>
            <a:r>
              <a:rPr lang="en-US" sz="2000" spc="-23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public  addresses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Private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alleviate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scarcity,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but because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they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aren’t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routed by Internet devices, they first need to be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translated.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process used to perform such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translation.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54400" y="54720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Characteristics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54400" y="766800"/>
            <a:ext cx="537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Private Address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168560" y="1514880"/>
            <a:ext cx="6787800" cy="166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43280" y="3191400"/>
            <a:ext cx="8828280" cy="3011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138600" y="3186720"/>
            <a:ext cx="8837640" cy="3090960"/>
          </a:xfrm>
          <a:custGeom>
            <a:avLst/>
            <a:gdLst/>
            <a:ahLst/>
            <a:rect l="l" t="t" r="r" b="b"/>
            <a:pathLst>
              <a:path w="8837930" h="3091179">
                <a:moveTo>
                  <a:pt x="0" y="3090672"/>
                </a:moveTo>
                <a:lnTo>
                  <a:pt x="8837676" y="3090672"/>
                </a:lnTo>
                <a:lnTo>
                  <a:pt x="8837676" y="0"/>
                </a:lnTo>
                <a:lnTo>
                  <a:pt x="0" y="0"/>
                </a:lnTo>
                <a:lnTo>
                  <a:pt x="0" y="30906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1561C56-33E8-4503-AD97-49C46C00E5F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7" name="TextShape 7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9" name="CustomShape 9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8680" y="53352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Characteristics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50508B5-88D7-4FF3-8022-BE7DAE27899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15" name="TextShape 6"/>
          <p:cNvSpPr txBox="1"/>
          <p:nvPr/>
        </p:nvSpPr>
        <p:spPr>
          <a:xfrm>
            <a:off x="508680" y="753120"/>
            <a:ext cx="2666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NAT?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492840" y="1259640"/>
            <a:ext cx="7923960" cy="45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a process used to translate network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NAT’s primary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conserve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public IPv4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is usually implemented at border network devices, such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firewalls or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allows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to use private addresses internally,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only  translating to public addresses when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needed.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 within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organization can be assigned private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operate with locally unique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traffic must be sent or received to or from other organizations  or the Internet, the border router translates the addresses to a</a:t>
            </a:r>
            <a:r>
              <a:rPr lang="en-US" sz="2000" spc="-29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public  and globally unique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58360" y="49176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Characteristics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558360" y="711360"/>
            <a:ext cx="4019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NAT?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546920" y="1728360"/>
            <a:ext cx="6270480" cy="4579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1542240" y="1723680"/>
            <a:ext cx="6350400" cy="4588920"/>
          </a:xfrm>
          <a:custGeom>
            <a:avLst/>
            <a:gdLst/>
            <a:ahLst/>
            <a:rect l="l" t="t" r="r" b="b"/>
            <a:pathLst>
              <a:path w="6350634" h="4589145">
                <a:moveTo>
                  <a:pt x="0" y="4588764"/>
                </a:moveTo>
                <a:lnTo>
                  <a:pt x="6350508" y="4588764"/>
                </a:lnTo>
                <a:lnTo>
                  <a:pt x="6350508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E4DEFC8-218C-450D-AE87-14217C9CA1C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2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4" name="CustomShape 8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116240" y="1691640"/>
            <a:ext cx="4818600" cy="3146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4111920" y="1686960"/>
            <a:ext cx="4828320" cy="3203280"/>
          </a:xfrm>
          <a:custGeom>
            <a:avLst/>
            <a:gdLst/>
            <a:ahLst/>
            <a:rect l="l" t="t" r="r" b="b"/>
            <a:pathLst>
              <a:path w="4828540" h="3203575">
                <a:moveTo>
                  <a:pt x="0" y="3203447"/>
                </a:moveTo>
                <a:lnTo>
                  <a:pt x="4828032" y="3203447"/>
                </a:lnTo>
                <a:lnTo>
                  <a:pt x="4828032" y="0"/>
                </a:lnTo>
                <a:lnTo>
                  <a:pt x="0" y="0"/>
                </a:lnTo>
                <a:lnTo>
                  <a:pt x="0" y="320344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468000" y="492120"/>
            <a:ext cx="2206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Characteristics</a:t>
            </a:r>
            <a:endParaRPr/>
          </a:p>
        </p:txBody>
      </p:sp>
      <p:sp>
        <p:nvSpPr>
          <p:cNvPr id="228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3D3A332-5F88-4177-ACFE-1454EF4D7E3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6969960" y="6708960"/>
            <a:ext cx="7354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32" name="TextShape 8"/>
          <p:cNvSpPr txBox="1"/>
          <p:nvPr/>
        </p:nvSpPr>
        <p:spPr>
          <a:xfrm>
            <a:off x="468000" y="712080"/>
            <a:ext cx="3412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460440" y="1560240"/>
            <a:ext cx="3416400" cy="46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 network is the set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devices using private  addresses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Outside network refers to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 includes four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addresses: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 local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Inside global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Outside local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  <a:p>
            <a:pPr lvl="1" marL="695160" indent="-22500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Outside global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2019-03-03T10:14:04Z</dcterms:created>
  <dc:language>en-US</dc:language>
  <dcterms:modified xsi:type="dcterms:W3CDTF">2019-03-03T17:35:49Z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