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143" y="678561"/>
            <a:ext cx="72707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0" y="685800"/>
                </a:moveTo>
                <a:lnTo>
                  <a:pt x="9144000" y="6858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0" y="2741676"/>
            <a:ext cx="6097523" cy="891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143" y="678561"/>
            <a:ext cx="323405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2346" y="1248892"/>
            <a:ext cx="8579307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3143" y="6708892"/>
            <a:ext cx="655319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69714" y="6708892"/>
            <a:ext cx="1877060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9655" y="6665258"/>
            <a:ext cx="1917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jpg"/><Relationship Id="rId9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363" y="118871"/>
            <a:ext cx="1171956" cy="905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0491" y="2364486"/>
            <a:ext cx="3609340" cy="1219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Chapter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3: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020"/>
              </a:lnSpc>
              <a:spcBef>
                <a:spcPts val="21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Network Protocols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Communications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491" y="4657090"/>
            <a:ext cx="363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Introduction to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Networks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4953000" y="4637775"/>
            <a:ext cx="3636645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latin typeface="Arial"/>
                <a:cs typeface="Arial"/>
              </a:rPr>
              <a:t>Instructor: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latin typeface="Arial"/>
                <a:cs typeface="Arial"/>
              </a:rPr>
              <a:t>Nguyen </a:t>
            </a:r>
            <a:r>
              <a:rPr lang="en-US" sz="2400" b="1" dirty="0" err="1" smtClean="0">
                <a:latin typeface="Arial"/>
                <a:cs typeface="Arial"/>
              </a:rPr>
              <a:t>Anh</a:t>
            </a:r>
            <a:r>
              <a:rPr lang="en-US" sz="2400" b="1" dirty="0" smtClean="0">
                <a:latin typeface="Arial"/>
                <a:cs typeface="Arial"/>
              </a:rPr>
              <a:t> Minh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err="1" smtClean="0">
                <a:latin typeface="Arial"/>
                <a:cs typeface="Arial"/>
              </a:rPr>
              <a:t>M.Sc</a:t>
            </a:r>
            <a:r>
              <a:rPr lang="en-US" sz="2400" b="1" dirty="0" smtClean="0">
                <a:latin typeface="Arial"/>
                <a:cs typeface="Arial"/>
              </a:rPr>
              <a:t> CCNP TOGAF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1117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The</a:t>
            </a:r>
            <a:r>
              <a:rPr sz="1800" b="1" spc="-8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Rules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3183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Message</a:t>
            </a:r>
            <a:r>
              <a:rPr spc="-70" dirty="0"/>
              <a:t> </a:t>
            </a:r>
            <a:r>
              <a:rPr spc="-5" dirty="0"/>
              <a:t>Timing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346" y="1248892"/>
            <a:ext cx="2395220" cy="13519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1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Access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Flow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Control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Response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Timeout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5583" y="3749040"/>
            <a:ext cx="3310103" cy="2889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3143" y="458546"/>
            <a:ext cx="1117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The</a:t>
            </a:r>
            <a:r>
              <a:rPr sz="1800" b="1" spc="-8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Rules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50806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Message Delivery</a:t>
            </a:r>
            <a:r>
              <a:rPr spc="-70" dirty="0"/>
              <a:t> </a:t>
            </a:r>
            <a:r>
              <a:rPr dirty="0"/>
              <a:t>Options</a:t>
            </a:r>
          </a:p>
        </p:txBody>
      </p:sp>
      <p:sp>
        <p:nvSpPr>
          <p:cNvPr id="5" name="object 5"/>
          <p:cNvSpPr/>
          <p:nvPr/>
        </p:nvSpPr>
        <p:spPr>
          <a:xfrm>
            <a:off x="179831" y="1170432"/>
            <a:ext cx="3649979" cy="2950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70347" y="1171955"/>
            <a:ext cx="3459479" cy="2953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363" y="118871"/>
            <a:ext cx="1171956" cy="905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528" y="2817113"/>
            <a:ext cx="4301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5459" algn="l"/>
              </a:tabLst>
            </a:pP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3.2	Network Protocols and</a:t>
            </a:r>
            <a:r>
              <a:rPr sz="2000" b="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Standards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10807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P</a:t>
            </a: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otocols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6930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Rules that Govern</a:t>
            </a:r>
            <a:r>
              <a:rPr spc="-155" dirty="0"/>
              <a:t> </a:t>
            </a:r>
            <a:r>
              <a:rPr dirty="0"/>
              <a:t>Communications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1761235" y="1379219"/>
            <a:ext cx="5638165" cy="508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10807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P</a:t>
            </a: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otocols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3614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Network</a:t>
            </a:r>
            <a:r>
              <a:rPr spc="-110" dirty="0"/>
              <a:t> </a:t>
            </a:r>
            <a:r>
              <a:rPr dirty="0"/>
              <a:t>Protocols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346" y="1248892"/>
            <a:ext cx="8427720" cy="20834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1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How the message is formatted or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structured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process by which networking devices share information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about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pathways with other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networks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How and when error and system messages are passed between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devices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setup and termination of data transfer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sessions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10807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P</a:t>
            </a: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otocols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4580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Interaction of</a:t>
            </a:r>
            <a:r>
              <a:rPr spc="-155" dirty="0"/>
              <a:t> </a:t>
            </a:r>
            <a:r>
              <a:rPr dirty="0"/>
              <a:t>Protocols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346" y="1248892"/>
            <a:ext cx="6796405" cy="17938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1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Application Protocol – Hypertext Transfer Protocol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(HTTP)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Transport Protocol – Transmission Control Protocol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(TCP)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Internet Protocol – Internet Protocol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(IP)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Network Access Protocols – Data link &amp; physical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layers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1702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Protocol</a:t>
            </a:r>
            <a:r>
              <a:rPr sz="1800" b="1" spc="-4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Suites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76492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Protocol Suites and </a:t>
            </a:r>
            <a:r>
              <a:rPr spc="-5" dirty="0"/>
              <a:t>Industry</a:t>
            </a:r>
            <a:r>
              <a:rPr spc="-150" dirty="0"/>
              <a:t> </a:t>
            </a:r>
            <a:r>
              <a:rPr dirty="0"/>
              <a:t>Standards</a:t>
            </a:r>
          </a:p>
        </p:txBody>
      </p:sp>
      <p:sp>
        <p:nvSpPr>
          <p:cNvPr id="4" name="object 4"/>
          <p:cNvSpPr/>
          <p:nvPr/>
        </p:nvSpPr>
        <p:spPr>
          <a:xfrm>
            <a:off x="1535983" y="1452008"/>
            <a:ext cx="6072625" cy="4949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1702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Protocol</a:t>
            </a:r>
            <a:r>
              <a:rPr sz="1800" b="1" spc="-4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Suites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84601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Creation of </a:t>
            </a:r>
            <a:r>
              <a:rPr spc="-5" dirty="0"/>
              <a:t>Internet, Development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TCP/IP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346" y="1385443"/>
            <a:ext cx="8484870" cy="48431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8920" marR="360045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first packet </a:t>
            </a:r>
            <a:r>
              <a:rPr sz="2000" spc="-5" dirty="0">
                <a:latin typeface="Arial"/>
                <a:cs typeface="Arial"/>
              </a:rPr>
              <a:t>switching network and predecessor </a:t>
            </a:r>
            <a:r>
              <a:rPr sz="2000" dirty="0">
                <a:latin typeface="Arial"/>
                <a:cs typeface="Arial"/>
              </a:rPr>
              <a:t>to today’s </a:t>
            </a:r>
            <a:r>
              <a:rPr sz="2000" spc="-5" dirty="0">
                <a:latin typeface="Arial"/>
                <a:cs typeface="Arial"/>
              </a:rPr>
              <a:t>Internet  </a:t>
            </a:r>
            <a:r>
              <a:rPr sz="2000" dirty="0">
                <a:latin typeface="Arial"/>
                <a:cs typeface="Arial"/>
              </a:rPr>
              <a:t>was the Advanced Research Projects Agency Network (ARPANET),  which came to </a:t>
            </a:r>
            <a:r>
              <a:rPr sz="2000" spc="-5" dirty="0">
                <a:latin typeface="Arial"/>
                <a:cs typeface="Arial"/>
              </a:rPr>
              <a:t>life </a:t>
            </a:r>
            <a:r>
              <a:rPr sz="2000" dirty="0">
                <a:latin typeface="Arial"/>
                <a:cs typeface="Arial"/>
              </a:rPr>
              <a:t>in 1969 by connecting mainframe computers at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four  locations.</a:t>
            </a:r>
            <a:endParaRPr sz="2000">
              <a:latin typeface="Arial"/>
              <a:cs typeface="Arial"/>
            </a:endParaRPr>
          </a:p>
          <a:p>
            <a:pPr marL="248920" marR="15240" indent="-236220">
              <a:lnSpc>
                <a:spcPts val="228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ARPANET was funded by the U.S. Department of Defense for use by  universities and research laboratories. </a:t>
            </a:r>
            <a:r>
              <a:rPr sz="2000" spc="-5" dirty="0">
                <a:latin typeface="Arial"/>
                <a:cs typeface="Arial"/>
              </a:rPr>
              <a:t>Bolt, </a:t>
            </a:r>
            <a:r>
              <a:rPr sz="2000" dirty="0">
                <a:latin typeface="Arial"/>
                <a:cs typeface="Arial"/>
              </a:rPr>
              <a:t>Beranek and Newman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(BBN)  was the contractor that did much of the initial development of the  ARPANET, including creating the first router known as an Interface  Message Processor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(IMP).</a:t>
            </a:r>
            <a:endParaRPr sz="2000">
              <a:latin typeface="Arial"/>
              <a:cs typeface="Arial"/>
            </a:endParaRPr>
          </a:p>
          <a:p>
            <a:pPr marL="248920" marR="5080" indent="-236220">
              <a:lnSpc>
                <a:spcPts val="2280"/>
              </a:lnSpc>
              <a:spcBef>
                <a:spcPts val="12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In 1973, Robert Kahn and Vinton Cerf began work on TCP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develop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next generation of the ARPANET. TCP was designed to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replace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225"/>
              </a:lnSpc>
            </a:pPr>
            <a:r>
              <a:rPr sz="2000" spc="-5" dirty="0">
                <a:latin typeface="Arial"/>
                <a:cs typeface="Arial"/>
              </a:rPr>
              <a:t>ARPANET’s </a:t>
            </a:r>
            <a:r>
              <a:rPr sz="2000" dirty="0">
                <a:latin typeface="Arial"/>
                <a:cs typeface="Arial"/>
              </a:rPr>
              <a:t>current Network </a:t>
            </a:r>
            <a:r>
              <a:rPr sz="2000" spc="-5" dirty="0">
                <a:latin typeface="Arial"/>
                <a:cs typeface="Arial"/>
              </a:rPr>
              <a:t>Control </a:t>
            </a:r>
            <a:r>
              <a:rPr sz="2000" dirty="0">
                <a:latin typeface="Arial"/>
                <a:cs typeface="Arial"/>
              </a:rPr>
              <a:t>Program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(NCP).</a:t>
            </a:r>
            <a:endParaRPr sz="2000">
              <a:latin typeface="Arial"/>
              <a:cs typeface="Arial"/>
            </a:endParaRPr>
          </a:p>
          <a:p>
            <a:pPr marL="248920" marR="299720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In 1978, TCP was divided </a:t>
            </a:r>
            <a:r>
              <a:rPr sz="2000" spc="-5" dirty="0">
                <a:latin typeface="Arial"/>
                <a:cs typeface="Arial"/>
              </a:rPr>
              <a:t>into </a:t>
            </a:r>
            <a:r>
              <a:rPr sz="2000" dirty="0">
                <a:latin typeface="Arial"/>
                <a:cs typeface="Arial"/>
              </a:rPr>
              <a:t>two protocols: TCP and </a:t>
            </a:r>
            <a:r>
              <a:rPr sz="2000" spc="-5" dirty="0">
                <a:latin typeface="Arial"/>
                <a:cs typeface="Arial"/>
              </a:rPr>
              <a:t>IP. </a:t>
            </a:r>
            <a:r>
              <a:rPr sz="2000" dirty="0">
                <a:latin typeface="Arial"/>
                <a:cs typeface="Arial"/>
              </a:rPr>
              <a:t>Later, other  protocols were added to the TCP/IP suite of protocols including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Telnet,  FTP, DNS, and many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1702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Protocol</a:t>
            </a:r>
            <a:r>
              <a:rPr sz="1800" b="1" spc="-4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Suites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82149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TCP/IP Protocol Suite and</a:t>
            </a:r>
            <a:r>
              <a:rPr spc="-170" dirty="0"/>
              <a:t> </a:t>
            </a:r>
            <a:r>
              <a:rPr dirty="0"/>
              <a:t>Communication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07847" y="1783079"/>
            <a:ext cx="8188452" cy="400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2732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Standards</a:t>
            </a:r>
            <a:r>
              <a:rPr sz="1800" b="1" spc="-6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Organizations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31629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Open</a:t>
            </a:r>
            <a:r>
              <a:rPr spc="-110" dirty="0"/>
              <a:t> </a:t>
            </a:r>
            <a:r>
              <a:rPr dirty="0"/>
              <a:t>Standards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346" y="1248892"/>
            <a:ext cx="6370320" cy="22358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1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Internet Society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(ISOC)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Internet Architecture Board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(IAB)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Internet Engineering Task Force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(IETF)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Institute of Electrical and Electronics Engineers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(IEEE)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International Organization for Standards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(ISO)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5476" y="3787140"/>
            <a:ext cx="2465831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26608" y="3611879"/>
            <a:ext cx="2318004" cy="1034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5952" y="4779264"/>
            <a:ext cx="1595627" cy="402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7732" y="4683252"/>
            <a:ext cx="1706880" cy="7863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21764" y="5388864"/>
            <a:ext cx="1068324" cy="893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9148" y="5469635"/>
            <a:ext cx="1616964" cy="8016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13603" y="5469635"/>
            <a:ext cx="3578352" cy="9662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220" y="894333"/>
            <a:ext cx="42011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Chapter </a:t>
            </a:r>
            <a:r>
              <a:rPr spc="-5" dirty="0"/>
              <a:t>3:</a:t>
            </a:r>
            <a:r>
              <a:rPr spc="-80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220" y="1698559"/>
            <a:ext cx="7161530" cy="2372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Arial"/>
                <a:cs typeface="Arial"/>
              </a:rPr>
              <a:t>After </a:t>
            </a:r>
            <a:r>
              <a:rPr sz="2000" dirty="0">
                <a:latin typeface="Arial"/>
                <a:cs typeface="Arial"/>
              </a:rPr>
              <a:t>completing this chapter, you will be able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to: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spc="-5" dirty="0">
                <a:latin typeface="Arial"/>
                <a:cs typeface="Arial"/>
              </a:rPr>
              <a:t>Explain </a:t>
            </a:r>
            <a:r>
              <a:rPr sz="2000" dirty="0">
                <a:latin typeface="Arial"/>
                <a:cs typeface="Arial"/>
              </a:rPr>
              <a:t>how rules are used to facilitate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communication.</a:t>
            </a:r>
            <a:endParaRPr sz="2000">
              <a:latin typeface="Arial"/>
              <a:cs typeface="Arial"/>
            </a:endParaRPr>
          </a:p>
          <a:p>
            <a:pPr marL="248920" marR="247015" indent="-236220">
              <a:lnSpc>
                <a:spcPts val="2280"/>
              </a:lnSpc>
              <a:spcBef>
                <a:spcPts val="126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Explain the role of protocols and standards organizations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 facilitating interoperability in network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communications.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19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Explain how devices on a LAN access resources in a small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248285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medium-sized </a:t>
            </a:r>
            <a:r>
              <a:rPr sz="2000" spc="5" dirty="0">
                <a:latin typeface="Arial"/>
                <a:cs typeface="Arial"/>
              </a:rPr>
              <a:t>business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network.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2732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Standards</a:t>
            </a:r>
            <a:r>
              <a:rPr sz="1800" b="1" spc="-6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Organizations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3885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ISOC, IAB, and</a:t>
            </a:r>
            <a:r>
              <a:rPr spc="-120" dirty="0"/>
              <a:t> </a:t>
            </a:r>
            <a:r>
              <a:rPr dirty="0"/>
              <a:t>IETF</a:t>
            </a:r>
          </a:p>
        </p:txBody>
      </p:sp>
      <p:sp>
        <p:nvSpPr>
          <p:cNvPr id="4" name="object 4"/>
          <p:cNvSpPr/>
          <p:nvPr/>
        </p:nvSpPr>
        <p:spPr>
          <a:xfrm>
            <a:off x="1763267" y="1933955"/>
            <a:ext cx="5366004" cy="377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755" y="1822704"/>
            <a:ext cx="1935479" cy="780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33871" y="2907792"/>
            <a:ext cx="1139952" cy="850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4131" y="4291654"/>
            <a:ext cx="1368552" cy="743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4511" y="4215384"/>
            <a:ext cx="1658111" cy="11856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2732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Standards</a:t>
            </a:r>
            <a:r>
              <a:rPr sz="1800" b="1" spc="-6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Organizations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953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IEEE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346" y="1248892"/>
            <a:ext cx="3536950" cy="35617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1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38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societies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130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journals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1,300 conferences each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year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1,300 standards and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projects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400,000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members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160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countries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spc="-5" dirty="0">
                <a:latin typeface="Arial"/>
                <a:cs typeface="Arial"/>
              </a:rPr>
              <a:t>IEEE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802.3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spc="-5" dirty="0">
                <a:latin typeface="Arial"/>
                <a:cs typeface="Arial"/>
              </a:rPr>
              <a:t>IEEE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802.11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0367" y="3203345"/>
            <a:ext cx="4777358" cy="3350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2732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Standards</a:t>
            </a:r>
            <a:r>
              <a:rPr sz="1800" b="1" spc="-6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Organizations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ISO</a:t>
            </a:r>
          </a:p>
        </p:txBody>
      </p:sp>
      <p:sp>
        <p:nvSpPr>
          <p:cNvPr id="4" name="object 4"/>
          <p:cNvSpPr/>
          <p:nvPr/>
        </p:nvSpPr>
        <p:spPr>
          <a:xfrm>
            <a:off x="897636" y="1595627"/>
            <a:ext cx="3777996" cy="2200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88864" y="2828544"/>
            <a:ext cx="2438399" cy="332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73622" y="2232152"/>
            <a:ext cx="146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OSI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2732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Standards</a:t>
            </a:r>
            <a:r>
              <a:rPr sz="1800" b="1" spc="-6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Organizations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5804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Other Standards</a:t>
            </a:r>
            <a:r>
              <a:rPr spc="-130" dirty="0"/>
              <a:t> </a:t>
            </a:r>
            <a:r>
              <a:rPr dirty="0"/>
              <a:t>Organization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346" y="1248892"/>
            <a:ext cx="8004175" cy="252539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1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Electronic Industries Alliance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(EIA)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Telecommunications Industry Association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(TIA)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International Telecommunications Union –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Telecommunications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Standardization Sector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(ITU-T)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Internet Corporation for Assigned Names and Numbers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(ICANN)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Internet Assigned Numbers Authority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(IANA)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1983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Reference</a:t>
            </a:r>
            <a:r>
              <a:rPr sz="1800" b="1" spc="-5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Models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6654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Benefits of Using a </a:t>
            </a:r>
            <a:r>
              <a:rPr spc="-5" dirty="0"/>
              <a:t>Layered</a:t>
            </a:r>
            <a:r>
              <a:rPr spc="-145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/>
          <p:nvPr/>
        </p:nvSpPr>
        <p:spPr>
          <a:xfrm>
            <a:off x="1462150" y="1379219"/>
            <a:ext cx="6236589" cy="508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1983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Reference</a:t>
            </a:r>
            <a:r>
              <a:rPr sz="1800" b="1" spc="-5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Models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4921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OSI Reference</a:t>
            </a:r>
            <a:r>
              <a:rPr spc="-130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/>
          <p:nvPr/>
        </p:nvSpPr>
        <p:spPr>
          <a:xfrm>
            <a:off x="2999232" y="1491332"/>
            <a:ext cx="3213226" cy="4974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1983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Reference</a:t>
            </a:r>
            <a:r>
              <a:rPr sz="1800" b="1" spc="-5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Models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5530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TCP/IP Reference</a:t>
            </a:r>
            <a:r>
              <a:rPr spc="-135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/>
          <p:nvPr/>
        </p:nvSpPr>
        <p:spPr>
          <a:xfrm>
            <a:off x="926275" y="1465651"/>
            <a:ext cx="7258858" cy="492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1983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Reference</a:t>
            </a:r>
            <a:r>
              <a:rPr sz="1800" b="1" spc="-5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Models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7470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Comparing the OSI and TCP/IP</a:t>
            </a:r>
            <a:r>
              <a:rPr spc="-145" dirty="0"/>
              <a:t> </a:t>
            </a:r>
            <a:r>
              <a:rPr spc="-5" dirty="0"/>
              <a:t>Models</a:t>
            </a:r>
          </a:p>
        </p:txBody>
      </p:sp>
      <p:sp>
        <p:nvSpPr>
          <p:cNvPr id="4" name="object 4"/>
          <p:cNvSpPr/>
          <p:nvPr/>
        </p:nvSpPr>
        <p:spPr>
          <a:xfrm>
            <a:off x="1567052" y="1379219"/>
            <a:ext cx="6026658" cy="508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363" y="118871"/>
            <a:ext cx="1171956" cy="905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384" y="2790189"/>
            <a:ext cx="4177029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9755" algn="l"/>
              </a:tabLst>
            </a:pPr>
            <a:r>
              <a:rPr sz="2300" b="0" dirty="0">
                <a:solidFill>
                  <a:srgbClr val="FFFFFF"/>
                </a:solidFill>
                <a:latin typeface="Arial"/>
                <a:cs typeface="Arial"/>
              </a:rPr>
              <a:t>3.3	</a:t>
            </a:r>
            <a:r>
              <a:rPr sz="2300" b="0" spc="-5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300" b="0" dirty="0">
                <a:solidFill>
                  <a:srgbClr val="FFFFFF"/>
                </a:solidFill>
                <a:latin typeface="Arial"/>
                <a:cs typeface="Arial"/>
              </a:rPr>
              <a:t>Data in the</a:t>
            </a:r>
            <a:r>
              <a:rPr sz="2300" b="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2147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Data</a:t>
            </a:r>
            <a:r>
              <a:rPr sz="1800" b="1" spc="-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Encapsulation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58661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Communicating the</a:t>
            </a:r>
            <a:r>
              <a:rPr spc="-135" dirty="0"/>
              <a:t> </a:t>
            </a:r>
            <a:r>
              <a:rPr spc="-5" dirty="0"/>
              <a:t>Messages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346" y="1272885"/>
            <a:ext cx="5810250" cy="222123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96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400" spc="-5" dirty="0">
                <a:latin typeface="Arial"/>
                <a:cs typeface="Arial"/>
              </a:rPr>
              <a:t>Segmenting message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benefits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Arial"/>
                <a:cs typeface="Arial"/>
              </a:rPr>
              <a:t>Different conversations can be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interleaved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Arial"/>
                <a:cs typeface="Arial"/>
              </a:rPr>
              <a:t>Increased reliability of network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communications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29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400" spc="-5" dirty="0">
                <a:latin typeface="Arial"/>
                <a:cs typeface="Arial"/>
              </a:rPr>
              <a:t>Segmenting message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disadvantage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Arial"/>
                <a:cs typeface="Arial"/>
              </a:rPr>
              <a:t>Increased level of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complexity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0769" y="3320875"/>
            <a:ext cx="4174107" cy="3268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189801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Chapter</a:t>
            </a:r>
            <a:r>
              <a:rPr spc="-110" dirty="0"/>
              <a:t> </a:t>
            </a:r>
            <a:r>
              <a:rPr dirty="0"/>
              <a:t>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546" y="1294612"/>
            <a:ext cx="4301490" cy="16109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505459" lvl="1" indent="-492759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505459" algn="l"/>
                <a:tab pos="506095" algn="l"/>
              </a:tabLst>
            </a:pPr>
            <a:r>
              <a:rPr sz="2000" dirty="0">
                <a:latin typeface="Arial"/>
                <a:cs typeface="Arial"/>
              </a:rPr>
              <a:t>Rules of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Communication</a:t>
            </a:r>
            <a:endParaRPr sz="2000">
              <a:latin typeface="Arial"/>
              <a:cs typeface="Arial"/>
            </a:endParaRPr>
          </a:p>
          <a:p>
            <a:pPr marL="505459" lvl="1" indent="-492759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05459" algn="l"/>
                <a:tab pos="506095" algn="l"/>
              </a:tabLst>
            </a:pPr>
            <a:r>
              <a:rPr sz="2000" dirty="0">
                <a:latin typeface="Arial"/>
                <a:cs typeface="Arial"/>
              </a:rPr>
              <a:t>Network Protocols and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Standards</a:t>
            </a:r>
            <a:endParaRPr sz="2000">
              <a:latin typeface="Arial"/>
              <a:cs typeface="Arial"/>
            </a:endParaRPr>
          </a:p>
          <a:p>
            <a:pPr marL="505459" lvl="1" indent="-492759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05459" algn="l"/>
                <a:tab pos="506095" algn="l"/>
              </a:tabLst>
            </a:pPr>
            <a:r>
              <a:rPr sz="2000" spc="-5" dirty="0">
                <a:latin typeface="Arial"/>
                <a:cs typeface="Arial"/>
              </a:rPr>
              <a:t>Moving </a:t>
            </a:r>
            <a:r>
              <a:rPr sz="2000" dirty="0">
                <a:latin typeface="Arial"/>
                <a:cs typeface="Arial"/>
              </a:rPr>
              <a:t>Data in the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  <a:p>
            <a:pPr marL="505459" lvl="1" indent="-492759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05459" algn="l"/>
                <a:tab pos="506095" algn="l"/>
              </a:tabLst>
            </a:pPr>
            <a:r>
              <a:rPr sz="2000" dirty="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2147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Data</a:t>
            </a:r>
            <a:r>
              <a:rPr sz="1800" b="1" spc="-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Encapsulation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5260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Protocol Data Units</a:t>
            </a:r>
            <a:r>
              <a:rPr spc="-140" dirty="0"/>
              <a:t> </a:t>
            </a:r>
            <a:r>
              <a:rPr dirty="0"/>
              <a:t>(PDUs)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346" y="1217803"/>
            <a:ext cx="1480820" cy="267779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39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29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gment</a:t>
            </a:r>
            <a:endParaRPr sz="24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3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400" spc="-5" dirty="0">
                <a:latin typeface="Arial"/>
                <a:cs typeface="Arial"/>
              </a:rPr>
              <a:t>Packet</a:t>
            </a:r>
            <a:endParaRPr sz="24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29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400" dirty="0">
                <a:latin typeface="Arial"/>
                <a:cs typeface="Arial"/>
              </a:rPr>
              <a:t>Frame</a:t>
            </a:r>
            <a:endParaRPr sz="24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29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400" spc="-5" dirty="0"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69106" y="1795920"/>
            <a:ext cx="6371588" cy="4636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2147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Data</a:t>
            </a:r>
            <a:r>
              <a:rPr sz="1800" b="1" spc="-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Encapsulation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4561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Protocol</a:t>
            </a:r>
            <a:r>
              <a:rPr spc="-65" dirty="0"/>
              <a:t> </a:t>
            </a:r>
            <a:r>
              <a:rPr spc="-5" dirty="0"/>
              <a:t>Encapsulation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13359" y="1668779"/>
            <a:ext cx="8327431" cy="4546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2147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Data</a:t>
            </a:r>
            <a:r>
              <a:rPr sz="1800" b="1" spc="-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Encapsulation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5168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Protocol</a:t>
            </a:r>
            <a:r>
              <a:rPr spc="-75" dirty="0"/>
              <a:t> </a:t>
            </a:r>
            <a:r>
              <a:rPr spc="-5" dirty="0"/>
              <a:t>De-encapsulation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13359" y="1744979"/>
            <a:ext cx="8431221" cy="4603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30264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Moving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Data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in the</a:t>
            </a:r>
            <a:r>
              <a:rPr sz="1800" b="1" spc="-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54178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Accessing Local</a:t>
            </a:r>
            <a:r>
              <a:rPr spc="-45" dirty="0"/>
              <a:t> </a:t>
            </a:r>
            <a:r>
              <a:rPr spc="-5" dirty="0"/>
              <a:t>Resources</a:t>
            </a:r>
          </a:p>
        </p:txBody>
      </p:sp>
      <p:sp>
        <p:nvSpPr>
          <p:cNvPr id="4" name="object 4"/>
          <p:cNvSpPr/>
          <p:nvPr/>
        </p:nvSpPr>
        <p:spPr>
          <a:xfrm>
            <a:off x="286632" y="1687548"/>
            <a:ext cx="8587499" cy="4514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5158" y="6677958"/>
            <a:ext cx="7048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10" dirty="0">
                <a:solidFill>
                  <a:srgbClr val="D2D2D2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4109" y="6677958"/>
            <a:ext cx="291147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20"/>
              </a:lnSpc>
              <a:tabLst>
                <a:tab pos="1127760" algn="l"/>
                <a:tab pos="2840355" algn="l"/>
              </a:tabLst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ts</a:t>
            </a:r>
            <a:r>
              <a:rPr sz="700" spc="1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re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s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er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v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ed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.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	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C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on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fi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den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l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	</a:t>
            </a:r>
            <a:r>
              <a:rPr sz="1500" spc="-15" baseline="2777" dirty="0">
                <a:solidFill>
                  <a:srgbClr val="D2D2D2"/>
                </a:solidFill>
                <a:latin typeface="Arial"/>
                <a:cs typeface="Arial"/>
              </a:rPr>
              <a:t>3</a:t>
            </a:r>
            <a:endParaRPr sz="1500" baseline="2777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3143" y="458546"/>
            <a:ext cx="3058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Accessing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Local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85769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Communicating with Device / </a:t>
            </a:r>
            <a:r>
              <a:rPr spc="-5" dirty="0"/>
              <a:t>Same</a:t>
            </a:r>
            <a:r>
              <a:rPr spc="-155" dirty="0"/>
              <a:t> </a:t>
            </a:r>
            <a:r>
              <a:rPr dirty="0"/>
              <a:t>Network</a:t>
            </a:r>
          </a:p>
        </p:txBody>
      </p:sp>
      <p:sp>
        <p:nvSpPr>
          <p:cNvPr id="7" name="object 7"/>
          <p:cNvSpPr/>
          <p:nvPr/>
        </p:nvSpPr>
        <p:spPr>
          <a:xfrm>
            <a:off x="6070091" y="6388507"/>
            <a:ext cx="2540000" cy="304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2640" y="5856732"/>
            <a:ext cx="3009900" cy="1001394"/>
          </a:xfrm>
          <a:custGeom>
            <a:avLst/>
            <a:gdLst/>
            <a:ahLst/>
            <a:cxnLst/>
            <a:rect l="l" t="t" r="r" b="b"/>
            <a:pathLst>
              <a:path w="3009900" h="1001395">
                <a:moveTo>
                  <a:pt x="0" y="1001268"/>
                </a:moveTo>
                <a:lnTo>
                  <a:pt x="3009900" y="1001268"/>
                </a:lnTo>
                <a:lnTo>
                  <a:pt x="3009900" y="0"/>
                </a:lnTo>
                <a:lnTo>
                  <a:pt x="0" y="0"/>
                </a:lnTo>
                <a:lnTo>
                  <a:pt x="0" y="1001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2727" y="1338072"/>
            <a:ext cx="6981444" cy="5135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69714" y="6708892"/>
            <a:ext cx="129794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2008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Systems, Inc.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All</a:t>
            </a:r>
            <a:r>
              <a:rPr sz="700" spc="12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6700519"/>
            <a:ext cx="6553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2355" y="6653276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D2D2D2"/>
                </a:solidFill>
                <a:latin typeface="Arial"/>
                <a:cs typeface="Arial"/>
              </a:rPr>
              <a:t>35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9714" y="6700519"/>
            <a:ext cx="18770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2008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Systems, Inc.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All rights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9632" y="6700519"/>
            <a:ext cx="7359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143" y="458546"/>
            <a:ext cx="4472940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spc="-10" dirty="0"/>
              <a:t>Accessing </a:t>
            </a:r>
            <a:r>
              <a:rPr sz="1800" spc="-5" dirty="0"/>
              <a:t>Local</a:t>
            </a:r>
            <a:r>
              <a:rPr sz="1800" spc="45" dirty="0"/>
              <a:t> </a:t>
            </a:r>
            <a:r>
              <a:rPr sz="1800" spc="-5" dirty="0"/>
              <a:t>Resources</a:t>
            </a:r>
            <a:endParaRPr sz="1800"/>
          </a:p>
          <a:p>
            <a:pPr marL="12700">
              <a:lnSpc>
                <a:spcPts val="3625"/>
              </a:lnSpc>
            </a:pPr>
            <a:r>
              <a:rPr dirty="0"/>
              <a:t>MAC and IP</a:t>
            </a:r>
            <a:r>
              <a:rPr spc="-80" dirty="0"/>
              <a:t> </a:t>
            </a:r>
            <a:r>
              <a:rPr spc="-5" dirty="0"/>
              <a:t>Addresses</a:t>
            </a:r>
          </a:p>
        </p:txBody>
      </p:sp>
      <p:sp>
        <p:nvSpPr>
          <p:cNvPr id="8" name="object 8"/>
          <p:cNvSpPr/>
          <p:nvPr/>
        </p:nvSpPr>
        <p:spPr>
          <a:xfrm>
            <a:off x="6718651" y="3049796"/>
            <a:ext cx="456501" cy="268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77184" y="4024884"/>
            <a:ext cx="1014984" cy="106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5876" y="2785872"/>
            <a:ext cx="1016000" cy="106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4090" y="3219243"/>
            <a:ext cx="558800" cy="142240"/>
          </a:xfrm>
          <a:custGeom>
            <a:avLst/>
            <a:gdLst/>
            <a:ahLst/>
            <a:cxnLst/>
            <a:rect l="l" t="t" r="r" b="b"/>
            <a:pathLst>
              <a:path w="558800" h="142239">
                <a:moveTo>
                  <a:pt x="0" y="141797"/>
                </a:moveTo>
                <a:lnTo>
                  <a:pt x="558313" y="141797"/>
                </a:lnTo>
                <a:lnTo>
                  <a:pt x="558313" y="0"/>
                </a:lnTo>
                <a:lnTo>
                  <a:pt x="0" y="0"/>
                </a:lnTo>
                <a:lnTo>
                  <a:pt x="0" y="141797"/>
                </a:lnTo>
                <a:close/>
              </a:path>
            </a:pathLst>
          </a:custGeom>
          <a:solidFill>
            <a:srgbClr val="0095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6279" y="3216710"/>
            <a:ext cx="558800" cy="147320"/>
          </a:xfrm>
          <a:custGeom>
            <a:avLst/>
            <a:gdLst/>
            <a:ahLst/>
            <a:cxnLst/>
            <a:rect l="l" t="t" r="r" b="b"/>
            <a:pathLst>
              <a:path w="558800" h="147320">
                <a:moveTo>
                  <a:pt x="0" y="143982"/>
                </a:moveTo>
                <a:lnTo>
                  <a:pt x="0" y="146861"/>
                </a:lnTo>
                <a:lnTo>
                  <a:pt x="558667" y="146861"/>
                </a:lnTo>
                <a:lnTo>
                  <a:pt x="558667" y="144329"/>
                </a:lnTo>
                <a:lnTo>
                  <a:pt x="347" y="144329"/>
                </a:lnTo>
                <a:lnTo>
                  <a:pt x="0" y="143982"/>
                </a:lnTo>
                <a:close/>
              </a:path>
              <a:path w="558800" h="147320">
                <a:moveTo>
                  <a:pt x="347" y="2533"/>
                </a:moveTo>
                <a:lnTo>
                  <a:pt x="0" y="2879"/>
                </a:lnTo>
                <a:lnTo>
                  <a:pt x="0" y="143982"/>
                </a:lnTo>
                <a:lnTo>
                  <a:pt x="347" y="144329"/>
                </a:lnTo>
                <a:lnTo>
                  <a:pt x="347" y="2533"/>
                </a:lnTo>
                <a:close/>
              </a:path>
              <a:path w="558800" h="147320">
                <a:moveTo>
                  <a:pt x="553568" y="141797"/>
                </a:moveTo>
                <a:lnTo>
                  <a:pt x="347" y="141797"/>
                </a:lnTo>
                <a:lnTo>
                  <a:pt x="347" y="144329"/>
                </a:lnTo>
                <a:lnTo>
                  <a:pt x="553568" y="144329"/>
                </a:lnTo>
                <a:lnTo>
                  <a:pt x="553568" y="141797"/>
                </a:lnTo>
                <a:close/>
              </a:path>
              <a:path w="558800" h="147320">
                <a:moveTo>
                  <a:pt x="553568" y="2533"/>
                </a:moveTo>
                <a:lnTo>
                  <a:pt x="553568" y="144329"/>
                </a:lnTo>
                <a:lnTo>
                  <a:pt x="556143" y="141797"/>
                </a:lnTo>
                <a:lnTo>
                  <a:pt x="558667" y="141797"/>
                </a:lnTo>
                <a:lnTo>
                  <a:pt x="558667" y="5061"/>
                </a:lnTo>
                <a:lnTo>
                  <a:pt x="556143" y="5061"/>
                </a:lnTo>
                <a:lnTo>
                  <a:pt x="553568" y="2533"/>
                </a:lnTo>
                <a:close/>
              </a:path>
              <a:path w="558800" h="147320">
                <a:moveTo>
                  <a:pt x="558667" y="141797"/>
                </a:moveTo>
                <a:lnTo>
                  <a:pt x="556143" y="141797"/>
                </a:lnTo>
                <a:lnTo>
                  <a:pt x="553568" y="144329"/>
                </a:lnTo>
                <a:lnTo>
                  <a:pt x="558667" y="144329"/>
                </a:lnTo>
                <a:lnTo>
                  <a:pt x="558667" y="141797"/>
                </a:lnTo>
                <a:close/>
              </a:path>
              <a:path w="558800" h="147320">
                <a:moveTo>
                  <a:pt x="553568" y="2533"/>
                </a:moveTo>
                <a:lnTo>
                  <a:pt x="347" y="2533"/>
                </a:lnTo>
                <a:lnTo>
                  <a:pt x="347" y="5061"/>
                </a:lnTo>
                <a:lnTo>
                  <a:pt x="553568" y="5061"/>
                </a:lnTo>
                <a:lnTo>
                  <a:pt x="553568" y="2533"/>
                </a:lnTo>
                <a:close/>
              </a:path>
              <a:path w="558800" h="147320">
                <a:moveTo>
                  <a:pt x="558667" y="2533"/>
                </a:moveTo>
                <a:lnTo>
                  <a:pt x="553568" y="2533"/>
                </a:lnTo>
                <a:lnTo>
                  <a:pt x="556143" y="5061"/>
                </a:lnTo>
                <a:lnTo>
                  <a:pt x="558667" y="5061"/>
                </a:lnTo>
                <a:lnTo>
                  <a:pt x="558667" y="2533"/>
                </a:lnTo>
                <a:close/>
              </a:path>
              <a:path w="558800" h="147320">
                <a:moveTo>
                  <a:pt x="558667" y="0"/>
                </a:moveTo>
                <a:lnTo>
                  <a:pt x="0" y="0"/>
                </a:lnTo>
                <a:lnTo>
                  <a:pt x="0" y="2879"/>
                </a:lnTo>
                <a:lnTo>
                  <a:pt x="347" y="2533"/>
                </a:lnTo>
                <a:lnTo>
                  <a:pt x="558667" y="2533"/>
                </a:lnTo>
                <a:lnTo>
                  <a:pt x="558667" y="0"/>
                </a:lnTo>
                <a:close/>
              </a:path>
            </a:pathLst>
          </a:custGeom>
          <a:solidFill>
            <a:srgbClr val="AA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82422" y="3052119"/>
            <a:ext cx="172720" cy="309245"/>
          </a:xfrm>
          <a:custGeom>
            <a:avLst/>
            <a:gdLst/>
            <a:ahLst/>
            <a:cxnLst/>
            <a:rect l="l" t="t" r="r" b="b"/>
            <a:pathLst>
              <a:path w="172720" h="309245">
                <a:moveTo>
                  <a:pt x="172557" y="0"/>
                </a:moveTo>
                <a:lnTo>
                  <a:pt x="0" y="167123"/>
                </a:lnTo>
                <a:lnTo>
                  <a:pt x="0" y="308920"/>
                </a:lnTo>
                <a:lnTo>
                  <a:pt x="172557" y="141802"/>
                </a:lnTo>
                <a:lnTo>
                  <a:pt x="172557" y="0"/>
                </a:lnTo>
                <a:close/>
              </a:path>
            </a:pathLst>
          </a:custGeom>
          <a:solidFill>
            <a:srgbClr val="005A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82422" y="3052119"/>
            <a:ext cx="172720" cy="309245"/>
          </a:xfrm>
          <a:custGeom>
            <a:avLst/>
            <a:gdLst/>
            <a:ahLst/>
            <a:cxnLst/>
            <a:rect l="l" t="t" r="r" b="b"/>
            <a:pathLst>
              <a:path w="172720" h="309245">
                <a:moveTo>
                  <a:pt x="172557" y="0"/>
                </a:moveTo>
                <a:lnTo>
                  <a:pt x="0" y="167123"/>
                </a:lnTo>
                <a:lnTo>
                  <a:pt x="0" y="308920"/>
                </a:lnTo>
                <a:lnTo>
                  <a:pt x="172557" y="141802"/>
                </a:lnTo>
                <a:lnTo>
                  <a:pt x="172557" y="0"/>
                </a:lnTo>
                <a:close/>
              </a:path>
            </a:pathLst>
          </a:custGeom>
          <a:solidFill>
            <a:srgbClr val="005A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79848" y="3051044"/>
            <a:ext cx="177800" cy="314325"/>
          </a:xfrm>
          <a:custGeom>
            <a:avLst/>
            <a:gdLst/>
            <a:ahLst/>
            <a:cxnLst/>
            <a:rect l="l" t="t" r="r" b="b"/>
            <a:pathLst>
              <a:path w="177800" h="314325">
                <a:moveTo>
                  <a:pt x="177656" y="0"/>
                </a:moveTo>
                <a:lnTo>
                  <a:pt x="172586" y="0"/>
                </a:lnTo>
                <a:lnTo>
                  <a:pt x="0" y="167123"/>
                </a:lnTo>
                <a:lnTo>
                  <a:pt x="0" y="313947"/>
                </a:lnTo>
                <a:lnTo>
                  <a:pt x="2100" y="313947"/>
                </a:lnTo>
                <a:lnTo>
                  <a:pt x="6182" y="309995"/>
                </a:lnTo>
                <a:lnTo>
                  <a:pt x="5099" y="309995"/>
                </a:lnTo>
                <a:lnTo>
                  <a:pt x="807" y="308178"/>
                </a:lnTo>
                <a:lnTo>
                  <a:pt x="5099" y="304022"/>
                </a:lnTo>
                <a:lnTo>
                  <a:pt x="5098" y="170015"/>
                </a:lnTo>
                <a:lnTo>
                  <a:pt x="4341" y="170015"/>
                </a:lnTo>
                <a:lnTo>
                  <a:pt x="5098" y="168198"/>
                </a:lnTo>
                <a:lnTo>
                  <a:pt x="6217" y="168198"/>
                </a:lnTo>
                <a:lnTo>
                  <a:pt x="172608" y="7047"/>
                </a:lnTo>
                <a:lnTo>
                  <a:pt x="172608" y="1074"/>
                </a:lnTo>
                <a:lnTo>
                  <a:pt x="177656" y="1074"/>
                </a:lnTo>
                <a:lnTo>
                  <a:pt x="177656" y="0"/>
                </a:lnTo>
                <a:close/>
              </a:path>
              <a:path w="177800" h="314325">
                <a:moveTo>
                  <a:pt x="5099" y="304022"/>
                </a:moveTo>
                <a:lnTo>
                  <a:pt x="807" y="308178"/>
                </a:lnTo>
                <a:lnTo>
                  <a:pt x="5099" y="309995"/>
                </a:lnTo>
                <a:lnTo>
                  <a:pt x="5099" y="304022"/>
                </a:lnTo>
                <a:close/>
              </a:path>
              <a:path w="177800" h="314325">
                <a:moveTo>
                  <a:pt x="172608" y="141788"/>
                </a:moveTo>
                <a:lnTo>
                  <a:pt x="5099" y="304022"/>
                </a:lnTo>
                <a:lnTo>
                  <a:pt x="5099" y="309995"/>
                </a:lnTo>
                <a:lnTo>
                  <a:pt x="6182" y="309995"/>
                </a:lnTo>
                <a:lnTo>
                  <a:pt x="177656" y="143946"/>
                </a:lnTo>
                <a:lnTo>
                  <a:pt x="177656" y="142877"/>
                </a:lnTo>
                <a:lnTo>
                  <a:pt x="172608" y="142877"/>
                </a:lnTo>
                <a:lnTo>
                  <a:pt x="172608" y="141788"/>
                </a:lnTo>
                <a:close/>
              </a:path>
              <a:path w="177800" h="314325">
                <a:moveTo>
                  <a:pt x="5098" y="168198"/>
                </a:moveTo>
                <a:lnTo>
                  <a:pt x="4341" y="170015"/>
                </a:lnTo>
                <a:lnTo>
                  <a:pt x="5098" y="169281"/>
                </a:lnTo>
                <a:lnTo>
                  <a:pt x="5098" y="168198"/>
                </a:lnTo>
                <a:close/>
              </a:path>
              <a:path w="177800" h="314325">
                <a:moveTo>
                  <a:pt x="5098" y="169281"/>
                </a:moveTo>
                <a:lnTo>
                  <a:pt x="4341" y="170015"/>
                </a:lnTo>
                <a:lnTo>
                  <a:pt x="5098" y="170015"/>
                </a:lnTo>
                <a:lnTo>
                  <a:pt x="5098" y="169281"/>
                </a:lnTo>
                <a:close/>
              </a:path>
              <a:path w="177800" h="314325">
                <a:moveTo>
                  <a:pt x="6217" y="168198"/>
                </a:moveTo>
                <a:lnTo>
                  <a:pt x="5098" y="168198"/>
                </a:lnTo>
                <a:lnTo>
                  <a:pt x="5098" y="169281"/>
                </a:lnTo>
                <a:lnTo>
                  <a:pt x="6217" y="168198"/>
                </a:lnTo>
                <a:close/>
              </a:path>
              <a:path w="177800" h="314325">
                <a:moveTo>
                  <a:pt x="173365" y="141055"/>
                </a:moveTo>
                <a:lnTo>
                  <a:pt x="172608" y="141788"/>
                </a:lnTo>
                <a:lnTo>
                  <a:pt x="172608" y="142877"/>
                </a:lnTo>
                <a:lnTo>
                  <a:pt x="173365" y="141055"/>
                </a:lnTo>
                <a:close/>
              </a:path>
              <a:path w="177800" h="314325">
                <a:moveTo>
                  <a:pt x="177656" y="141055"/>
                </a:moveTo>
                <a:lnTo>
                  <a:pt x="173365" y="141055"/>
                </a:lnTo>
                <a:lnTo>
                  <a:pt x="172608" y="142877"/>
                </a:lnTo>
                <a:lnTo>
                  <a:pt x="177656" y="142877"/>
                </a:lnTo>
                <a:lnTo>
                  <a:pt x="177656" y="141055"/>
                </a:lnTo>
                <a:close/>
              </a:path>
              <a:path w="177800" h="314325">
                <a:moveTo>
                  <a:pt x="177656" y="1074"/>
                </a:moveTo>
                <a:lnTo>
                  <a:pt x="172608" y="1074"/>
                </a:lnTo>
                <a:lnTo>
                  <a:pt x="176899" y="2891"/>
                </a:lnTo>
                <a:lnTo>
                  <a:pt x="172608" y="7047"/>
                </a:lnTo>
                <a:lnTo>
                  <a:pt x="172608" y="141788"/>
                </a:lnTo>
                <a:lnTo>
                  <a:pt x="173365" y="141055"/>
                </a:lnTo>
                <a:lnTo>
                  <a:pt x="177656" y="141055"/>
                </a:lnTo>
                <a:lnTo>
                  <a:pt x="177656" y="1074"/>
                </a:lnTo>
                <a:close/>
              </a:path>
              <a:path w="177800" h="314325">
                <a:moveTo>
                  <a:pt x="172608" y="1074"/>
                </a:moveTo>
                <a:lnTo>
                  <a:pt x="172608" y="7047"/>
                </a:lnTo>
                <a:lnTo>
                  <a:pt x="176899" y="2891"/>
                </a:lnTo>
                <a:lnTo>
                  <a:pt x="172608" y="1074"/>
                </a:lnTo>
                <a:close/>
              </a:path>
            </a:pathLst>
          </a:custGeom>
          <a:solidFill>
            <a:srgbClr val="AA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4090" y="3052119"/>
            <a:ext cx="730885" cy="167640"/>
          </a:xfrm>
          <a:custGeom>
            <a:avLst/>
            <a:gdLst/>
            <a:ahLst/>
            <a:cxnLst/>
            <a:rect l="l" t="t" r="r" b="b"/>
            <a:pathLst>
              <a:path w="730885" h="167639">
                <a:moveTo>
                  <a:pt x="730890" y="0"/>
                </a:moveTo>
                <a:lnTo>
                  <a:pt x="172571" y="0"/>
                </a:lnTo>
                <a:lnTo>
                  <a:pt x="0" y="167123"/>
                </a:lnTo>
                <a:lnTo>
                  <a:pt x="558332" y="167123"/>
                </a:lnTo>
                <a:lnTo>
                  <a:pt x="730890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090" y="3052119"/>
            <a:ext cx="730885" cy="167640"/>
          </a:xfrm>
          <a:custGeom>
            <a:avLst/>
            <a:gdLst/>
            <a:ahLst/>
            <a:cxnLst/>
            <a:rect l="l" t="t" r="r" b="b"/>
            <a:pathLst>
              <a:path w="730885" h="167639">
                <a:moveTo>
                  <a:pt x="730890" y="0"/>
                </a:moveTo>
                <a:lnTo>
                  <a:pt x="172571" y="0"/>
                </a:lnTo>
                <a:lnTo>
                  <a:pt x="0" y="167123"/>
                </a:lnTo>
                <a:lnTo>
                  <a:pt x="558332" y="167123"/>
                </a:lnTo>
                <a:lnTo>
                  <a:pt x="730890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6279" y="3051044"/>
            <a:ext cx="734060" cy="170815"/>
          </a:xfrm>
          <a:custGeom>
            <a:avLst/>
            <a:gdLst/>
            <a:ahLst/>
            <a:cxnLst/>
            <a:rect l="l" t="t" r="r" b="b"/>
            <a:pathLst>
              <a:path w="734060" h="170814">
                <a:moveTo>
                  <a:pt x="555110" y="165665"/>
                </a:moveTo>
                <a:lnTo>
                  <a:pt x="4069" y="165665"/>
                </a:lnTo>
                <a:lnTo>
                  <a:pt x="0" y="169606"/>
                </a:lnTo>
                <a:lnTo>
                  <a:pt x="0" y="170726"/>
                </a:lnTo>
                <a:lnTo>
                  <a:pt x="557152" y="170726"/>
                </a:lnTo>
                <a:lnTo>
                  <a:pt x="561644" y="166377"/>
                </a:lnTo>
                <a:lnTo>
                  <a:pt x="554376" y="166377"/>
                </a:lnTo>
                <a:lnTo>
                  <a:pt x="555110" y="165665"/>
                </a:lnTo>
                <a:close/>
              </a:path>
              <a:path w="734060" h="170814">
                <a:moveTo>
                  <a:pt x="726167" y="0"/>
                </a:moveTo>
                <a:lnTo>
                  <a:pt x="167845" y="0"/>
                </a:lnTo>
                <a:lnTo>
                  <a:pt x="0" y="162545"/>
                </a:lnTo>
                <a:lnTo>
                  <a:pt x="0" y="169606"/>
                </a:lnTo>
                <a:lnTo>
                  <a:pt x="171408" y="3607"/>
                </a:lnTo>
                <a:lnTo>
                  <a:pt x="170381" y="3607"/>
                </a:lnTo>
                <a:lnTo>
                  <a:pt x="172148" y="2891"/>
                </a:lnTo>
                <a:lnTo>
                  <a:pt x="723182" y="2891"/>
                </a:lnTo>
                <a:lnTo>
                  <a:pt x="726167" y="0"/>
                </a:lnTo>
                <a:close/>
              </a:path>
              <a:path w="734060" h="170814">
                <a:moveTo>
                  <a:pt x="727235" y="0"/>
                </a:moveTo>
                <a:lnTo>
                  <a:pt x="726167" y="0"/>
                </a:lnTo>
                <a:lnTo>
                  <a:pt x="554376" y="166377"/>
                </a:lnTo>
                <a:lnTo>
                  <a:pt x="556143" y="165665"/>
                </a:lnTo>
                <a:lnTo>
                  <a:pt x="562379" y="165665"/>
                </a:lnTo>
                <a:lnTo>
                  <a:pt x="729728" y="3607"/>
                </a:lnTo>
                <a:lnTo>
                  <a:pt x="728700" y="3607"/>
                </a:lnTo>
                <a:lnTo>
                  <a:pt x="727235" y="0"/>
                </a:lnTo>
                <a:close/>
              </a:path>
              <a:path w="734060" h="170814">
                <a:moveTo>
                  <a:pt x="562379" y="165665"/>
                </a:moveTo>
                <a:lnTo>
                  <a:pt x="556143" y="165665"/>
                </a:lnTo>
                <a:lnTo>
                  <a:pt x="554376" y="166377"/>
                </a:lnTo>
                <a:lnTo>
                  <a:pt x="561644" y="166377"/>
                </a:lnTo>
                <a:lnTo>
                  <a:pt x="562379" y="165665"/>
                </a:lnTo>
                <a:close/>
              </a:path>
              <a:path w="734060" h="170814">
                <a:moveTo>
                  <a:pt x="172148" y="2891"/>
                </a:moveTo>
                <a:lnTo>
                  <a:pt x="170381" y="3607"/>
                </a:lnTo>
                <a:lnTo>
                  <a:pt x="171408" y="3607"/>
                </a:lnTo>
                <a:lnTo>
                  <a:pt x="172148" y="2891"/>
                </a:lnTo>
                <a:close/>
              </a:path>
              <a:path w="734060" h="170814">
                <a:moveTo>
                  <a:pt x="723182" y="2891"/>
                </a:moveTo>
                <a:lnTo>
                  <a:pt x="172148" y="2891"/>
                </a:lnTo>
                <a:lnTo>
                  <a:pt x="171408" y="3607"/>
                </a:lnTo>
                <a:lnTo>
                  <a:pt x="722442" y="3607"/>
                </a:lnTo>
                <a:lnTo>
                  <a:pt x="723182" y="2891"/>
                </a:lnTo>
                <a:close/>
              </a:path>
              <a:path w="734060" h="170814">
                <a:moveTo>
                  <a:pt x="733454" y="0"/>
                </a:moveTo>
                <a:lnTo>
                  <a:pt x="727235" y="0"/>
                </a:lnTo>
                <a:lnTo>
                  <a:pt x="728700" y="3607"/>
                </a:lnTo>
                <a:lnTo>
                  <a:pt x="729728" y="3607"/>
                </a:lnTo>
                <a:lnTo>
                  <a:pt x="733454" y="0"/>
                </a:lnTo>
                <a:close/>
              </a:path>
            </a:pathLst>
          </a:custGeom>
          <a:solidFill>
            <a:srgbClr val="AA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54003" y="3128084"/>
            <a:ext cx="238760" cy="55880"/>
          </a:xfrm>
          <a:custGeom>
            <a:avLst/>
            <a:gdLst/>
            <a:ahLst/>
            <a:cxnLst/>
            <a:rect l="l" t="t" r="r" b="b"/>
            <a:pathLst>
              <a:path w="238760" h="55880">
                <a:moveTo>
                  <a:pt x="177631" y="0"/>
                </a:moveTo>
                <a:lnTo>
                  <a:pt x="162420" y="10127"/>
                </a:lnTo>
                <a:lnTo>
                  <a:pt x="20300" y="10127"/>
                </a:lnTo>
                <a:lnTo>
                  <a:pt x="0" y="30388"/>
                </a:lnTo>
                <a:lnTo>
                  <a:pt x="142115" y="30388"/>
                </a:lnTo>
                <a:lnTo>
                  <a:pt x="121815" y="55704"/>
                </a:lnTo>
                <a:lnTo>
                  <a:pt x="238566" y="25321"/>
                </a:lnTo>
                <a:lnTo>
                  <a:pt x="177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54003" y="3128084"/>
            <a:ext cx="238760" cy="55880"/>
          </a:xfrm>
          <a:custGeom>
            <a:avLst/>
            <a:gdLst/>
            <a:ahLst/>
            <a:cxnLst/>
            <a:rect l="l" t="t" r="r" b="b"/>
            <a:pathLst>
              <a:path w="238760" h="55880">
                <a:moveTo>
                  <a:pt x="177631" y="0"/>
                </a:moveTo>
                <a:lnTo>
                  <a:pt x="162420" y="10127"/>
                </a:lnTo>
                <a:lnTo>
                  <a:pt x="20300" y="10127"/>
                </a:lnTo>
                <a:lnTo>
                  <a:pt x="0" y="30388"/>
                </a:lnTo>
                <a:lnTo>
                  <a:pt x="142115" y="30388"/>
                </a:lnTo>
                <a:lnTo>
                  <a:pt x="121815" y="55704"/>
                </a:lnTo>
                <a:lnTo>
                  <a:pt x="238566" y="25321"/>
                </a:lnTo>
                <a:lnTo>
                  <a:pt x="177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5061" y="3057186"/>
            <a:ext cx="238760" cy="60960"/>
          </a:xfrm>
          <a:custGeom>
            <a:avLst/>
            <a:gdLst/>
            <a:ahLst/>
            <a:cxnLst/>
            <a:rect l="l" t="t" r="r" b="b"/>
            <a:pathLst>
              <a:path w="238760" h="60960">
                <a:moveTo>
                  <a:pt x="172557" y="0"/>
                </a:moveTo>
                <a:lnTo>
                  <a:pt x="162410" y="15194"/>
                </a:lnTo>
                <a:lnTo>
                  <a:pt x="20300" y="15194"/>
                </a:lnTo>
                <a:lnTo>
                  <a:pt x="0" y="35449"/>
                </a:lnTo>
                <a:lnTo>
                  <a:pt x="142115" y="35449"/>
                </a:lnTo>
                <a:lnTo>
                  <a:pt x="116721" y="60770"/>
                </a:lnTo>
                <a:lnTo>
                  <a:pt x="238541" y="25321"/>
                </a:lnTo>
                <a:lnTo>
                  <a:pt x="172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25061" y="3057186"/>
            <a:ext cx="238760" cy="60960"/>
          </a:xfrm>
          <a:custGeom>
            <a:avLst/>
            <a:gdLst/>
            <a:ahLst/>
            <a:cxnLst/>
            <a:rect l="l" t="t" r="r" b="b"/>
            <a:pathLst>
              <a:path w="238760" h="60960">
                <a:moveTo>
                  <a:pt x="172557" y="0"/>
                </a:moveTo>
                <a:lnTo>
                  <a:pt x="162410" y="15194"/>
                </a:lnTo>
                <a:lnTo>
                  <a:pt x="20300" y="15194"/>
                </a:lnTo>
                <a:lnTo>
                  <a:pt x="0" y="35449"/>
                </a:lnTo>
                <a:lnTo>
                  <a:pt x="142115" y="35449"/>
                </a:lnTo>
                <a:lnTo>
                  <a:pt x="116721" y="60770"/>
                </a:lnTo>
                <a:lnTo>
                  <a:pt x="238541" y="25321"/>
                </a:lnTo>
                <a:lnTo>
                  <a:pt x="172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05299" y="3148339"/>
            <a:ext cx="238760" cy="55880"/>
          </a:xfrm>
          <a:custGeom>
            <a:avLst/>
            <a:gdLst/>
            <a:ahLst/>
            <a:cxnLst/>
            <a:rect l="l" t="t" r="r" b="b"/>
            <a:pathLst>
              <a:path w="238760" h="55880">
                <a:moveTo>
                  <a:pt x="116736" y="0"/>
                </a:moveTo>
                <a:lnTo>
                  <a:pt x="0" y="30388"/>
                </a:lnTo>
                <a:lnTo>
                  <a:pt x="60905" y="55709"/>
                </a:lnTo>
                <a:lnTo>
                  <a:pt x="71057" y="45582"/>
                </a:lnTo>
                <a:lnTo>
                  <a:pt x="218251" y="45582"/>
                </a:lnTo>
                <a:lnTo>
                  <a:pt x="238551" y="25321"/>
                </a:lnTo>
                <a:lnTo>
                  <a:pt x="91362" y="25321"/>
                </a:lnTo>
                <a:lnTo>
                  <a:pt x="116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05299" y="3148339"/>
            <a:ext cx="238760" cy="55880"/>
          </a:xfrm>
          <a:custGeom>
            <a:avLst/>
            <a:gdLst/>
            <a:ahLst/>
            <a:cxnLst/>
            <a:rect l="l" t="t" r="r" b="b"/>
            <a:pathLst>
              <a:path w="238760" h="55880">
                <a:moveTo>
                  <a:pt x="116736" y="0"/>
                </a:moveTo>
                <a:lnTo>
                  <a:pt x="0" y="30388"/>
                </a:lnTo>
                <a:lnTo>
                  <a:pt x="60905" y="55709"/>
                </a:lnTo>
                <a:lnTo>
                  <a:pt x="71057" y="45582"/>
                </a:lnTo>
                <a:lnTo>
                  <a:pt x="218251" y="45582"/>
                </a:lnTo>
                <a:lnTo>
                  <a:pt x="238551" y="25321"/>
                </a:lnTo>
                <a:lnTo>
                  <a:pt x="91362" y="25321"/>
                </a:lnTo>
                <a:lnTo>
                  <a:pt x="116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1282" y="3077441"/>
            <a:ext cx="238760" cy="60960"/>
          </a:xfrm>
          <a:custGeom>
            <a:avLst/>
            <a:gdLst/>
            <a:ahLst/>
            <a:cxnLst/>
            <a:rect l="l" t="t" r="r" b="b"/>
            <a:pathLst>
              <a:path w="238760" h="60960">
                <a:moveTo>
                  <a:pt x="121815" y="0"/>
                </a:moveTo>
                <a:lnTo>
                  <a:pt x="0" y="35449"/>
                </a:lnTo>
                <a:lnTo>
                  <a:pt x="65983" y="60770"/>
                </a:lnTo>
                <a:lnTo>
                  <a:pt x="76131" y="45576"/>
                </a:lnTo>
                <a:lnTo>
                  <a:pt x="218246" y="45576"/>
                </a:lnTo>
                <a:lnTo>
                  <a:pt x="238551" y="25321"/>
                </a:lnTo>
                <a:lnTo>
                  <a:pt x="96436" y="25321"/>
                </a:lnTo>
                <a:lnTo>
                  <a:pt x="12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1282" y="3077441"/>
            <a:ext cx="238760" cy="60960"/>
          </a:xfrm>
          <a:custGeom>
            <a:avLst/>
            <a:gdLst/>
            <a:ahLst/>
            <a:cxnLst/>
            <a:rect l="l" t="t" r="r" b="b"/>
            <a:pathLst>
              <a:path w="238760" h="60960">
                <a:moveTo>
                  <a:pt x="121815" y="0"/>
                </a:moveTo>
                <a:lnTo>
                  <a:pt x="0" y="35449"/>
                </a:lnTo>
                <a:lnTo>
                  <a:pt x="65983" y="60770"/>
                </a:lnTo>
                <a:lnTo>
                  <a:pt x="76131" y="45576"/>
                </a:lnTo>
                <a:lnTo>
                  <a:pt x="218246" y="45576"/>
                </a:lnTo>
                <a:lnTo>
                  <a:pt x="238551" y="25321"/>
                </a:lnTo>
                <a:lnTo>
                  <a:pt x="96436" y="25321"/>
                </a:lnTo>
                <a:lnTo>
                  <a:pt x="12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59077" y="3133151"/>
            <a:ext cx="238760" cy="55880"/>
          </a:xfrm>
          <a:custGeom>
            <a:avLst/>
            <a:gdLst/>
            <a:ahLst/>
            <a:cxnLst/>
            <a:rect l="l" t="t" r="r" b="b"/>
            <a:pathLst>
              <a:path w="238760" h="55880">
                <a:moveTo>
                  <a:pt x="177656" y="0"/>
                </a:moveTo>
                <a:lnTo>
                  <a:pt x="162420" y="10127"/>
                </a:lnTo>
                <a:lnTo>
                  <a:pt x="20305" y="10127"/>
                </a:lnTo>
                <a:lnTo>
                  <a:pt x="0" y="30382"/>
                </a:lnTo>
                <a:lnTo>
                  <a:pt x="142115" y="30382"/>
                </a:lnTo>
                <a:lnTo>
                  <a:pt x="121815" y="55704"/>
                </a:lnTo>
                <a:lnTo>
                  <a:pt x="238541" y="25321"/>
                </a:lnTo>
                <a:lnTo>
                  <a:pt x="1776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59077" y="3133151"/>
            <a:ext cx="238760" cy="55880"/>
          </a:xfrm>
          <a:custGeom>
            <a:avLst/>
            <a:gdLst/>
            <a:ahLst/>
            <a:cxnLst/>
            <a:rect l="l" t="t" r="r" b="b"/>
            <a:pathLst>
              <a:path w="238760" h="55880">
                <a:moveTo>
                  <a:pt x="177656" y="0"/>
                </a:moveTo>
                <a:lnTo>
                  <a:pt x="162420" y="10127"/>
                </a:lnTo>
                <a:lnTo>
                  <a:pt x="20305" y="10127"/>
                </a:lnTo>
                <a:lnTo>
                  <a:pt x="0" y="30382"/>
                </a:lnTo>
                <a:lnTo>
                  <a:pt x="142115" y="30382"/>
                </a:lnTo>
                <a:lnTo>
                  <a:pt x="121815" y="55704"/>
                </a:lnTo>
                <a:lnTo>
                  <a:pt x="238541" y="25321"/>
                </a:lnTo>
                <a:lnTo>
                  <a:pt x="1776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30134" y="3062247"/>
            <a:ext cx="238760" cy="60960"/>
          </a:xfrm>
          <a:custGeom>
            <a:avLst/>
            <a:gdLst/>
            <a:ahLst/>
            <a:cxnLst/>
            <a:rect l="l" t="t" r="r" b="b"/>
            <a:pathLst>
              <a:path w="238760" h="60960">
                <a:moveTo>
                  <a:pt x="172582" y="0"/>
                </a:moveTo>
                <a:lnTo>
                  <a:pt x="162435" y="15194"/>
                </a:lnTo>
                <a:lnTo>
                  <a:pt x="20305" y="15194"/>
                </a:lnTo>
                <a:lnTo>
                  <a:pt x="0" y="35454"/>
                </a:lnTo>
                <a:lnTo>
                  <a:pt x="142140" y="35454"/>
                </a:lnTo>
                <a:lnTo>
                  <a:pt x="116746" y="60770"/>
                </a:lnTo>
                <a:lnTo>
                  <a:pt x="238566" y="25321"/>
                </a:lnTo>
                <a:lnTo>
                  <a:pt x="172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30134" y="3062247"/>
            <a:ext cx="238760" cy="60960"/>
          </a:xfrm>
          <a:custGeom>
            <a:avLst/>
            <a:gdLst/>
            <a:ahLst/>
            <a:cxnLst/>
            <a:rect l="l" t="t" r="r" b="b"/>
            <a:pathLst>
              <a:path w="238760" h="60960">
                <a:moveTo>
                  <a:pt x="172582" y="0"/>
                </a:moveTo>
                <a:lnTo>
                  <a:pt x="162435" y="15194"/>
                </a:lnTo>
                <a:lnTo>
                  <a:pt x="20305" y="15194"/>
                </a:lnTo>
                <a:lnTo>
                  <a:pt x="0" y="35454"/>
                </a:lnTo>
                <a:lnTo>
                  <a:pt x="142140" y="35454"/>
                </a:lnTo>
                <a:lnTo>
                  <a:pt x="116746" y="60770"/>
                </a:lnTo>
                <a:lnTo>
                  <a:pt x="238566" y="25321"/>
                </a:lnTo>
                <a:lnTo>
                  <a:pt x="172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0372" y="3153406"/>
            <a:ext cx="238760" cy="55880"/>
          </a:xfrm>
          <a:custGeom>
            <a:avLst/>
            <a:gdLst/>
            <a:ahLst/>
            <a:cxnLst/>
            <a:rect l="l" t="t" r="r" b="b"/>
            <a:pathLst>
              <a:path w="238760" h="55880">
                <a:moveTo>
                  <a:pt x="116741" y="0"/>
                </a:moveTo>
                <a:lnTo>
                  <a:pt x="0" y="30382"/>
                </a:lnTo>
                <a:lnTo>
                  <a:pt x="60910" y="55704"/>
                </a:lnTo>
                <a:lnTo>
                  <a:pt x="71062" y="45576"/>
                </a:lnTo>
                <a:lnTo>
                  <a:pt x="218251" y="45576"/>
                </a:lnTo>
                <a:lnTo>
                  <a:pt x="238556" y="25321"/>
                </a:lnTo>
                <a:lnTo>
                  <a:pt x="91362" y="25321"/>
                </a:lnTo>
                <a:lnTo>
                  <a:pt x="1167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0372" y="3153406"/>
            <a:ext cx="238760" cy="55880"/>
          </a:xfrm>
          <a:custGeom>
            <a:avLst/>
            <a:gdLst/>
            <a:ahLst/>
            <a:cxnLst/>
            <a:rect l="l" t="t" r="r" b="b"/>
            <a:pathLst>
              <a:path w="238760" h="55880">
                <a:moveTo>
                  <a:pt x="116741" y="0"/>
                </a:moveTo>
                <a:lnTo>
                  <a:pt x="0" y="30382"/>
                </a:lnTo>
                <a:lnTo>
                  <a:pt x="60910" y="55704"/>
                </a:lnTo>
                <a:lnTo>
                  <a:pt x="71062" y="45576"/>
                </a:lnTo>
                <a:lnTo>
                  <a:pt x="218251" y="45576"/>
                </a:lnTo>
                <a:lnTo>
                  <a:pt x="238556" y="25321"/>
                </a:lnTo>
                <a:lnTo>
                  <a:pt x="91362" y="25321"/>
                </a:lnTo>
                <a:lnTo>
                  <a:pt x="1167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76356" y="3082507"/>
            <a:ext cx="238760" cy="60960"/>
          </a:xfrm>
          <a:custGeom>
            <a:avLst/>
            <a:gdLst/>
            <a:ahLst/>
            <a:cxnLst/>
            <a:rect l="l" t="t" r="r" b="b"/>
            <a:pathLst>
              <a:path w="238760" h="60960">
                <a:moveTo>
                  <a:pt x="121815" y="0"/>
                </a:moveTo>
                <a:lnTo>
                  <a:pt x="0" y="35449"/>
                </a:lnTo>
                <a:lnTo>
                  <a:pt x="65983" y="60770"/>
                </a:lnTo>
                <a:lnTo>
                  <a:pt x="76136" y="45576"/>
                </a:lnTo>
                <a:lnTo>
                  <a:pt x="218251" y="45576"/>
                </a:lnTo>
                <a:lnTo>
                  <a:pt x="238551" y="25321"/>
                </a:lnTo>
                <a:lnTo>
                  <a:pt x="96436" y="25321"/>
                </a:lnTo>
                <a:lnTo>
                  <a:pt x="1218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76356" y="3082507"/>
            <a:ext cx="238760" cy="60960"/>
          </a:xfrm>
          <a:custGeom>
            <a:avLst/>
            <a:gdLst/>
            <a:ahLst/>
            <a:cxnLst/>
            <a:rect l="l" t="t" r="r" b="b"/>
            <a:pathLst>
              <a:path w="238760" h="60960">
                <a:moveTo>
                  <a:pt x="121815" y="0"/>
                </a:moveTo>
                <a:lnTo>
                  <a:pt x="0" y="35449"/>
                </a:lnTo>
                <a:lnTo>
                  <a:pt x="65983" y="60770"/>
                </a:lnTo>
                <a:lnTo>
                  <a:pt x="76136" y="45576"/>
                </a:lnTo>
                <a:lnTo>
                  <a:pt x="218251" y="45576"/>
                </a:lnTo>
                <a:lnTo>
                  <a:pt x="238551" y="25321"/>
                </a:lnTo>
                <a:lnTo>
                  <a:pt x="96436" y="25321"/>
                </a:lnTo>
                <a:lnTo>
                  <a:pt x="1218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29711" y="3172967"/>
            <a:ext cx="1552956" cy="111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73145" y="3208782"/>
            <a:ext cx="1454150" cy="0"/>
          </a:xfrm>
          <a:custGeom>
            <a:avLst/>
            <a:gdLst/>
            <a:ahLst/>
            <a:cxnLst/>
            <a:rect l="l" t="t" r="r" b="b"/>
            <a:pathLst>
              <a:path w="1454150">
                <a:moveTo>
                  <a:pt x="0" y="0"/>
                </a:moveTo>
                <a:lnTo>
                  <a:pt x="1454150" y="0"/>
                </a:lnTo>
              </a:path>
            </a:pathLst>
          </a:custGeom>
          <a:ln w="25908">
            <a:solidFill>
              <a:srgbClr val="0083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85259" y="3325367"/>
            <a:ext cx="749808" cy="771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7838" y="3361182"/>
            <a:ext cx="641350" cy="663575"/>
          </a:xfrm>
          <a:custGeom>
            <a:avLst/>
            <a:gdLst/>
            <a:ahLst/>
            <a:cxnLst/>
            <a:rect l="l" t="t" r="r" b="b"/>
            <a:pathLst>
              <a:path w="641350" h="663575">
                <a:moveTo>
                  <a:pt x="0" y="663574"/>
                </a:moveTo>
                <a:lnTo>
                  <a:pt x="641350" y="0"/>
                </a:lnTo>
              </a:path>
            </a:pathLst>
          </a:custGeom>
          <a:ln w="25908">
            <a:solidFill>
              <a:srgbClr val="0083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43855" y="3325367"/>
            <a:ext cx="687324" cy="12771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99482" y="3361182"/>
            <a:ext cx="577850" cy="1173480"/>
          </a:xfrm>
          <a:custGeom>
            <a:avLst/>
            <a:gdLst/>
            <a:ahLst/>
            <a:cxnLst/>
            <a:rect l="l" t="t" r="r" b="b"/>
            <a:pathLst>
              <a:path w="577850" h="1173479">
                <a:moveTo>
                  <a:pt x="577850" y="11730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83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81238" y="4676425"/>
            <a:ext cx="473709" cy="679450"/>
          </a:xfrm>
          <a:custGeom>
            <a:avLst/>
            <a:gdLst/>
            <a:ahLst/>
            <a:cxnLst/>
            <a:rect l="l" t="t" r="r" b="b"/>
            <a:pathLst>
              <a:path w="473710" h="679450">
                <a:moveTo>
                  <a:pt x="0" y="679272"/>
                </a:moveTo>
                <a:lnTo>
                  <a:pt x="473704" y="679272"/>
                </a:lnTo>
                <a:lnTo>
                  <a:pt x="473704" y="0"/>
                </a:lnTo>
                <a:lnTo>
                  <a:pt x="0" y="0"/>
                </a:lnTo>
                <a:lnTo>
                  <a:pt x="0" y="679272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78771" y="4673946"/>
            <a:ext cx="478790" cy="681990"/>
          </a:xfrm>
          <a:custGeom>
            <a:avLst/>
            <a:gdLst/>
            <a:ahLst/>
            <a:cxnLst/>
            <a:rect l="l" t="t" r="r" b="b"/>
            <a:pathLst>
              <a:path w="478789" h="681989">
                <a:moveTo>
                  <a:pt x="478637" y="0"/>
                </a:moveTo>
                <a:lnTo>
                  <a:pt x="0" y="0"/>
                </a:lnTo>
                <a:lnTo>
                  <a:pt x="0" y="681389"/>
                </a:lnTo>
                <a:lnTo>
                  <a:pt x="4574" y="681389"/>
                </a:lnTo>
                <a:lnTo>
                  <a:pt x="2467" y="679276"/>
                </a:lnTo>
                <a:lnTo>
                  <a:pt x="4934" y="679276"/>
                </a:lnTo>
                <a:lnTo>
                  <a:pt x="4934" y="4972"/>
                </a:lnTo>
                <a:lnTo>
                  <a:pt x="2467" y="4972"/>
                </a:lnTo>
                <a:lnTo>
                  <a:pt x="4934" y="2461"/>
                </a:lnTo>
                <a:lnTo>
                  <a:pt x="478637" y="2461"/>
                </a:lnTo>
                <a:lnTo>
                  <a:pt x="478637" y="0"/>
                </a:lnTo>
                <a:close/>
              </a:path>
              <a:path w="478789" h="681989">
                <a:moveTo>
                  <a:pt x="4934" y="679276"/>
                </a:moveTo>
                <a:lnTo>
                  <a:pt x="2467" y="679276"/>
                </a:lnTo>
                <a:lnTo>
                  <a:pt x="4574" y="681389"/>
                </a:lnTo>
                <a:lnTo>
                  <a:pt x="4934" y="681389"/>
                </a:lnTo>
                <a:lnTo>
                  <a:pt x="4934" y="679276"/>
                </a:lnTo>
                <a:close/>
              </a:path>
              <a:path w="478789" h="681989">
                <a:moveTo>
                  <a:pt x="473706" y="679276"/>
                </a:moveTo>
                <a:lnTo>
                  <a:pt x="4934" y="679276"/>
                </a:lnTo>
                <a:lnTo>
                  <a:pt x="4934" y="681389"/>
                </a:lnTo>
                <a:lnTo>
                  <a:pt x="473706" y="681389"/>
                </a:lnTo>
                <a:lnTo>
                  <a:pt x="473706" y="679276"/>
                </a:lnTo>
                <a:close/>
              </a:path>
              <a:path w="478789" h="681989">
                <a:moveTo>
                  <a:pt x="473706" y="2461"/>
                </a:moveTo>
                <a:lnTo>
                  <a:pt x="473706" y="681389"/>
                </a:lnTo>
                <a:lnTo>
                  <a:pt x="474066" y="681389"/>
                </a:lnTo>
                <a:lnTo>
                  <a:pt x="476172" y="679276"/>
                </a:lnTo>
                <a:lnTo>
                  <a:pt x="478637" y="679276"/>
                </a:lnTo>
                <a:lnTo>
                  <a:pt x="478637" y="4973"/>
                </a:lnTo>
                <a:lnTo>
                  <a:pt x="476171" y="4973"/>
                </a:lnTo>
                <a:lnTo>
                  <a:pt x="473706" y="2461"/>
                </a:lnTo>
                <a:close/>
              </a:path>
              <a:path w="478789" h="681989">
                <a:moveTo>
                  <a:pt x="478637" y="679276"/>
                </a:moveTo>
                <a:lnTo>
                  <a:pt x="476172" y="679276"/>
                </a:lnTo>
                <a:lnTo>
                  <a:pt x="474066" y="681389"/>
                </a:lnTo>
                <a:lnTo>
                  <a:pt x="478637" y="681389"/>
                </a:lnTo>
                <a:lnTo>
                  <a:pt x="478637" y="679276"/>
                </a:lnTo>
                <a:close/>
              </a:path>
              <a:path w="478789" h="681989">
                <a:moveTo>
                  <a:pt x="4934" y="2461"/>
                </a:moveTo>
                <a:lnTo>
                  <a:pt x="2467" y="4972"/>
                </a:lnTo>
                <a:lnTo>
                  <a:pt x="4934" y="4972"/>
                </a:lnTo>
                <a:lnTo>
                  <a:pt x="4934" y="2461"/>
                </a:lnTo>
                <a:close/>
              </a:path>
              <a:path w="478789" h="681989">
                <a:moveTo>
                  <a:pt x="473706" y="2461"/>
                </a:moveTo>
                <a:lnTo>
                  <a:pt x="4934" y="2461"/>
                </a:lnTo>
                <a:lnTo>
                  <a:pt x="4934" y="4972"/>
                </a:lnTo>
                <a:lnTo>
                  <a:pt x="473706" y="4973"/>
                </a:lnTo>
                <a:lnTo>
                  <a:pt x="473706" y="2461"/>
                </a:lnTo>
                <a:close/>
              </a:path>
              <a:path w="478789" h="681989">
                <a:moveTo>
                  <a:pt x="478637" y="2461"/>
                </a:moveTo>
                <a:lnTo>
                  <a:pt x="473706" y="2461"/>
                </a:lnTo>
                <a:lnTo>
                  <a:pt x="476171" y="4973"/>
                </a:lnTo>
                <a:lnTo>
                  <a:pt x="478637" y="4973"/>
                </a:lnTo>
                <a:lnTo>
                  <a:pt x="478637" y="2461"/>
                </a:lnTo>
                <a:close/>
              </a:path>
            </a:pathLst>
          </a:custGeom>
          <a:solidFill>
            <a:srgbClr val="494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81238" y="4537855"/>
            <a:ext cx="612140" cy="139065"/>
          </a:xfrm>
          <a:custGeom>
            <a:avLst/>
            <a:gdLst/>
            <a:ahLst/>
            <a:cxnLst/>
            <a:rect l="l" t="t" r="r" b="b"/>
            <a:pathLst>
              <a:path w="612139" h="139064">
                <a:moveTo>
                  <a:pt x="611875" y="0"/>
                </a:moveTo>
                <a:lnTo>
                  <a:pt x="138165" y="0"/>
                </a:lnTo>
                <a:lnTo>
                  <a:pt x="0" y="138552"/>
                </a:lnTo>
                <a:lnTo>
                  <a:pt x="473704" y="138552"/>
                </a:lnTo>
                <a:lnTo>
                  <a:pt x="611875" y="0"/>
                </a:lnTo>
                <a:close/>
              </a:path>
            </a:pathLst>
          </a:custGeom>
          <a:solidFill>
            <a:srgbClr val="C7C7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76672" y="4535344"/>
            <a:ext cx="617855" cy="144145"/>
          </a:xfrm>
          <a:custGeom>
            <a:avLst/>
            <a:gdLst/>
            <a:ahLst/>
            <a:cxnLst/>
            <a:rect l="l" t="t" r="r" b="b"/>
            <a:pathLst>
              <a:path w="617854" h="144145">
                <a:moveTo>
                  <a:pt x="617229" y="0"/>
                </a:moveTo>
                <a:lnTo>
                  <a:pt x="141708" y="0"/>
                </a:lnTo>
                <a:lnTo>
                  <a:pt x="0" y="142180"/>
                </a:lnTo>
                <a:lnTo>
                  <a:pt x="0" y="143574"/>
                </a:lnTo>
                <a:lnTo>
                  <a:pt x="479294" y="143574"/>
                </a:lnTo>
                <a:lnTo>
                  <a:pt x="480031" y="142836"/>
                </a:lnTo>
                <a:lnTo>
                  <a:pt x="6311" y="142836"/>
                </a:lnTo>
                <a:lnTo>
                  <a:pt x="4566" y="138601"/>
                </a:lnTo>
                <a:lnTo>
                  <a:pt x="10532" y="138601"/>
                </a:lnTo>
                <a:lnTo>
                  <a:pt x="143737" y="4972"/>
                </a:lnTo>
                <a:lnTo>
                  <a:pt x="142732" y="4972"/>
                </a:lnTo>
                <a:lnTo>
                  <a:pt x="144474" y="4234"/>
                </a:lnTo>
                <a:lnTo>
                  <a:pt x="611185" y="4234"/>
                </a:lnTo>
                <a:lnTo>
                  <a:pt x="614669" y="738"/>
                </a:lnTo>
                <a:lnTo>
                  <a:pt x="617229" y="738"/>
                </a:lnTo>
                <a:lnTo>
                  <a:pt x="617229" y="0"/>
                </a:lnTo>
                <a:close/>
              </a:path>
              <a:path w="617854" h="144145">
                <a:moveTo>
                  <a:pt x="10532" y="138601"/>
                </a:moveTo>
                <a:lnTo>
                  <a:pt x="4566" y="138601"/>
                </a:lnTo>
                <a:lnTo>
                  <a:pt x="6311" y="142836"/>
                </a:lnTo>
                <a:lnTo>
                  <a:pt x="10532" y="138601"/>
                </a:lnTo>
                <a:close/>
              </a:path>
              <a:path w="617854" h="144145">
                <a:moveTo>
                  <a:pt x="477260" y="138602"/>
                </a:moveTo>
                <a:lnTo>
                  <a:pt x="10532" y="138601"/>
                </a:lnTo>
                <a:lnTo>
                  <a:pt x="6311" y="142836"/>
                </a:lnTo>
                <a:lnTo>
                  <a:pt x="480031" y="142836"/>
                </a:lnTo>
                <a:lnTo>
                  <a:pt x="483515" y="139340"/>
                </a:lnTo>
                <a:lnTo>
                  <a:pt x="476524" y="139340"/>
                </a:lnTo>
                <a:lnTo>
                  <a:pt x="477260" y="138602"/>
                </a:lnTo>
                <a:close/>
              </a:path>
              <a:path w="617854" h="144145">
                <a:moveTo>
                  <a:pt x="614669" y="738"/>
                </a:moveTo>
                <a:lnTo>
                  <a:pt x="476524" y="139340"/>
                </a:lnTo>
                <a:lnTo>
                  <a:pt x="478271" y="138602"/>
                </a:lnTo>
                <a:lnTo>
                  <a:pt x="484251" y="138602"/>
                </a:lnTo>
                <a:lnTo>
                  <a:pt x="617229" y="5184"/>
                </a:lnTo>
                <a:lnTo>
                  <a:pt x="617229" y="4973"/>
                </a:lnTo>
                <a:lnTo>
                  <a:pt x="616441" y="4973"/>
                </a:lnTo>
                <a:lnTo>
                  <a:pt x="614669" y="738"/>
                </a:lnTo>
                <a:close/>
              </a:path>
              <a:path w="617854" h="144145">
                <a:moveTo>
                  <a:pt x="484251" y="138602"/>
                </a:moveTo>
                <a:lnTo>
                  <a:pt x="478271" y="138602"/>
                </a:lnTo>
                <a:lnTo>
                  <a:pt x="476524" y="139340"/>
                </a:lnTo>
                <a:lnTo>
                  <a:pt x="483515" y="139340"/>
                </a:lnTo>
                <a:lnTo>
                  <a:pt x="484251" y="138602"/>
                </a:lnTo>
                <a:close/>
              </a:path>
              <a:path w="617854" h="144145">
                <a:moveTo>
                  <a:pt x="144474" y="4234"/>
                </a:moveTo>
                <a:lnTo>
                  <a:pt x="142732" y="4972"/>
                </a:lnTo>
                <a:lnTo>
                  <a:pt x="143737" y="4972"/>
                </a:lnTo>
                <a:lnTo>
                  <a:pt x="144474" y="4234"/>
                </a:lnTo>
                <a:close/>
              </a:path>
              <a:path w="617854" h="144145">
                <a:moveTo>
                  <a:pt x="611185" y="4234"/>
                </a:moveTo>
                <a:lnTo>
                  <a:pt x="144474" y="4234"/>
                </a:lnTo>
                <a:lnTo>
                  <a:pt x="143737" y="4972"/>
                </a:lnTo>
                <a:lnTo>
                  <a:pt x="610449" y="4973"/>
                </a:lnTo>
                <a:lnTo>
                  <a:pt x="611185" y="4234"/>
                </a:lnTo>
                <a:close/>
              </a:path>
              <a:path w="617854" h="144145">
                <a:moveTo>
                  <a:pt x="617229" y="738"/>
                </a:moveTo>
                <a:lnTo>
                  <a:pt x="614669" y="738"/>
                </a:lnTo>
                <a:lnTo>
                  <a:pt x="616441" y="4973"/>
                </a:lnTo>
                <a:lnTo>
                  <a:pt x="617229" y="4973"/>
                </a:lnTo>
                <a:lnTo>
                  <a:pt x="617229" y="738"/>
                </a:lnTo>
                <a:close/>
              </a:path>
            </a:pathLst>
          </a:custGeom>
          <a:solidFill>
            <a:srgbClr val="494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54943" y="4537855"/>
            <a:ext cx="138430" cy="817880"/>
          </a:xfrm>
          <a:custGeom>
            <a:avLst/>
            <a:gdLst/>
            <a:ahLst/>
            <a:cxnLst/>
            <a:rect l="l" t="t" r="r" b="b"/>
            <a:pathLst>
              <a:path w="138429" h="817879">
                <a:moveTo>
                  <a:pt x="138170" y="0"/>
                </a:moveTo>
                <a:lnTo>
                  <a:pt x="0" y="138552"/>
                </a:lnTo>
                <a:lnTo>
                  <a:pt x="0" y="817841"/>
                </a:lnTo>
                <a:lnTo>
                  <a:pt x="138170" y="679262"/>
                </a:lnTo>
                <a:lnTo>
                  <a:pt x="138170" y="0"/>
                </a:lnTo>
                <a:close/>
              </a:path>
            </a:pathLst>
          </a:custGeom>
          <a:solidFill>
            <a:srgbClr val="7A79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52477" y="4533916"/>
            <a:ext cx="141605" cy="821690"/>
          </a:xfrm>
          <a:custGeom>
            <a:avLst/>
            <a:gdLst/>
            <a:ahLst/>
            <a:cxnLst/>
            <a:rect l="l" t="t" r="r" b="b"/>
            <a:pathLst>
              <a:path w="141604" h="821689">
                <a:moveTo>
                  <a:pt x="141423" y="0"/>
                </a:moveTo>
                <a:lnTo>
                  <a:pt x="141034" y="0"/>
                </a:lnTo>
                <a:lnTo>
                  <a:pt x="0" y="141457"/>
                </a:lnTo>
                <a:lnTo>
                  <a:pt x="0" y="821419"/>
                </a:lnTo>
                <a:lnTo>
                  <a:pt x="4061" y="821419"/>
                </a:lnTo>
                <a:lnTo>
                  <a:pt x="718" y="820030"/>
                </a:lnTo>
                <a:lnTo>
                  <a:pt x="4931" y="815805"/>
                </a:lnTo>
                <a:lnTo>
                  <a:pt x="4931" y="144264"/>
                </a:lnTo>
                <a:lnTo>
                  <a:pt x="4207" y="144264"/>
                </a:lnTo>
                <a:lnTo>
                  <a:pt x="4931" y="142491"/>
                </a:lnTo>
                <a:lnTo>
                  <a:pt x="5974" y="142491"/>
                </a:lnTo>
                <a:lnTo>
                  <a:pt x="138175" y="9858"/>
                </a:lnTo>
                <a:lnTo>
                  <a:pt x="138175" y="3938"/>
                </a:lnTo>
                <a:lnTo>
                  <a:pt x="141423" y="3938"/>
                </a:lnTo>
                <a:lnTo>
                  <a:pt x="141423" y="0"/>
                </a:lnTo>
                <a:close/>
              </a:path>
              <a:path w="141604" h="821689">
                <a:moveTo>
                  <a:pt x="4931" y="815805"/>
                </a:moveTo>
                <a:lnTo>
                  <a:pt x="718" y="820030"/>
                </a:lnTo>
                <a:lnTo>
                  <a:pt x="4061" y="821419"/>
                </a:lnTo>
                <a:lnTo>
                  <a:pt x="4931" y="821419"/>
                </a:lnTo>
                <a:lnTo>
                  <a:pt x="4931" y="815805"/>
                </a:lnTo>
                <a:close/>
              </a:path>
              <a:path w="141604" h="821689">
                <a:moveTo>
                  <a:pt x="138175" y="682144"/>
                </a:moveTo>
                <a:lnTo>
                  <a:pt x="4931" y="815805"/>
                </a:lnTo>
                <a:lnTo>
                  <a:pt x="4931" y="821419"/>
                </a:lnTo>
                <a:lnTo>
                  <a:pt x="6316" y="821419"/>
                </a:lnTo>
                <a:lnTo>
                  <a:pt x="141424" y="685908"/>
                </a:lnTo>
                <a:lnTo>
                  <a:pt x="141424" y="683201"/>
                </a:lnTo>
                <a:lnTo>
                  <a:pt x="138175" y="683201"/>
                </a:lnTo>
                <a:lnTo>
                  <a:pt x="138175" y="682144"/>
                </a:lnTo>
                <a:close/>
              </a:path>
              <a:path w="141604" h="821689">
                <a:moveTo>
                  <a:pt x="138864" y="681453"/>
                </a:moveTo>
                <a:lnTo>
                  <a:pt x="138175" y="682144"/>
                </a:lnTo>
                <a:lnTo>
                  <a:pt x="138175" y="683201"/>
                </a:lnTo>
                <a:lnTo>
                  <a:pt x="138864" y="681453"/>
                </a:lnTo>
                <a:close/>
              </a:path>
              <a:path w="141604" h="821689">
                <a:moveTo>
                  <a:pt x="141424" y="681453"/>
                </a:moveTo>
                <a:lnTo>
                  <a:pt x="138864" y="681453"/>
                </a:lnTo>
                <a:lnTo>
                  <a:pt x="138175" y="683201"/>
                </a:lnTo>
                <a:lnTo>
                  <a:pt x="141424" y="683201"/>
                </a:lnTo>
                <a:lnTo>
                  <a:pt x="141424" y="681453"/>
                </a:lnTo>
                <a:close/>
              </a:path>
              <a:path w="141604" h="821689">
                <a:moveTo>
                  <a:pt x="141423" y="6599"/>
                </a:moveTo>
                <a:lnTo>
                  <a:pt x="138175" y="9858"/>
                </a:lnTo>
                <a:lnTo>
                  <a:pt x="138175" y="682144"/>
                </a:lnTo>
                <a:lnTo>
                  <a:pt x="138864" y="681453"/>
                </a:lnTo>
                <a:lnTo>
                  <a:pt x="141424" y="681453"/>
                </a:lnTo>
                <a:lnTo>
                  <a:pt x="141423" y="6599"/>
                </a:lnTo>
                <a:close/>
              </a:path>
              <a:path w="141604" h="821689">
                <a:moveTo>
                  <a:pt x="4931" y="142491"/>
                </a:moveTo>
                <a:lnTo>
                  <a:pt x="4207" y="144264"/>
                </a:lnTo>
                <a:lnTo>
                  <a:pt x="4931" y="143538"/>
                </a:lnTo>
                <a:lnTo>
                  <a:pt x="4931" y="142491"/>
                </a:lnTo>
                <a:close/>
              </a:path>
              <a:path w="141604" h="821689">
                <a:moveTo>
                  <a:pt x="4931" y="143538"/>
                </a:moveTo>
                <a:lnTo>
                  <a:pt x="4207" y="144264"/>
                </a:lnTo>
                <a:lnTo>
                  <a:pt x="4931" y="144264"/>
                </a:lnTo>
                <a:lnTo>
                  <a:pt x="4931" y="143538"/>
                </a:lnTo>
                <a:close/>
              </a:path>
              <a:path w="141604" h="821689">
                <a:moveTo>
                  <a:pt x="5974" y="142491"/>
                </a:moveTo>
                <a:lnTo>
                  <a:pt x="4931" y="142491"/>
                </a:lnTo>
                <a:lnTo>
                  <a:pt x="4931" y="143538"/>
                </a:lnTo>
                <a:lnTo>
                  <a:pt x="5974" y="142491"/>
                </a:lnTo>
                <a:close/>
              </a:path>
              <a:path w="141604" h="821689">
                <a:moveTo>
                  <a:pt x="138175" y="3938"/>
                </a:moveTo>
                <a:lnTo>
                  <a:pt x="138175" y="9858"/>
                </a:lnTo>
                <a:lnTo>
                  <a:pt x="141423" y="6599"/>
                </a:lnTo>
                <a:lnTo>
                  <a:pt x="141423" y="5277"/>
                </a:lnTo>
                <a:lnTo>
                  <a:pt x="138175" y="3938"/>
                </a:lnTo>
                <a:close/>
              </a:path>
              <a:path w="141604" h="821689">
                <a:moveTo>
                  <a:pt x="141423" y="3938"/>
                </a:moveTo>
                <a:lnTo>
                  <a:pt x="138175" y="3938"/>
                </a:lnTo>
                <a:lnTo>
                  <a:pt x="141423" y="5277"/>
                </a:lnTo>
                <a:lnTo>
                  <a:pt x="141423" y="3938"/>
                </a:lnTo>
                <a:close/>
              </a:path>
            </a:pathLst>
          </a:custGeom>
          <a:solidFill>
            <a:srgbClr val="494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84322" y="4863259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>
                <a:moveTo>
                  <a:pt x="0" y="0"/>
                </a:moveTo>
                <a:lnTo>
                  <a:pt x="468770" y="0"/>
                </a:lnTo>
              </a:path>
            </a:pathLst>
          </a:custGeom>
          <a:ln w="11122">
            <a:solidFill>
              <a:srgbClr val="EC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80621" y="4859532"/>
            <a:ext cx="474980" cy="0"/>
          </a:xfrm>
          <a:custGeom>
            <a:avLst/>
            <a:gdLst/>
            <a:ahLst/>
            <a:cxnLst/>
            <a:rect l="l" t="t" r="r" b="b"/>
            <a:pathLst>
              <a:path w="474979">
                <a:moveTo>
                  <a:pt x="0" y="0"/>
                </a:moveTo>
                <a:lnTo>
                  <a:pt x="474936" y="0"/>
                </a:lnTo>
              </a:path>
            </a:pathLst>
          </a:custGeom>
          <a:ln w="11152">
            <a:solidFill>
              <a:srgbClr val="494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84322" y="5085965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>
                <a:moveTo>
                  <a:pt x="0" y="0"/>
                </a:moveTo>
                <a:lnTo>
                  <a:pt x="467534" y="0"/>
                </a:lnTo>
              </a:path>
            </a:pathLst>
          </a:custGeom>
          <a:ln w="11137">
            <a:solidFill>
              <a:srgbClr val="EC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80621" y="5082253"/>
            <a:ext cx="474980" cy="0"/>
          </a:xfrm>
          <a:custGeom>
            <a:avLst/>
            <a:gdLst/>
            <a:ahLst/>
            <a:cxnLst/>
            <a:rect l="l" t="t" r="r" b="b"/>
            <a:pathLst>
              <a:path w="474979">
                <a:moveTo>
                  <a:pt x="0" y="0"/>
                </a:moveTo>
                <a:lnTo>
                  <a:pt x="474936" y="0"/>
                </a:lnTo>
              </a:path>
            </a:pathLst>
          </a:custGeom>
          <a:ln w="11137">
            <a:solidFill>
              <a:srgbClr val="494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85476" y="4899751"/>
            <a:ext cx="252890" cy="1460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18176" y="3172967"/>
            <a:ext cx="1487424" cy="1112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61609" y="3208782"/>
            <a:ext cx="1389380" cy="0"/>
          </a:xfrm>
          <a:custGeom>
            <a:avLst/>
            <a:gdLst/>
            <a:ahLst/>
            <a:cxnLst/>
            <a:rect l="l" t="t" r="r" b="b"/>
            <a:pathLst>
              <a:path w="1389379">
                <a:moveTo>
                  <a:pt x="0" y="0"/>
                </a:moveTo>
                <a:lnTo>
                  <a:pt x="1389125" y="0"/>
                </a:lnTo>
              </a:path>
            </a:pathLst>
          </a:custGeom>
          <a:ln w="25908">
            <a:solidFill>
              <a:srgbClr val="0083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71043" y="3090799"/>
            <a:ext cx="1749425" cy="6235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12420" marR="305435" algn="ctr">
              <a:lnSpc>
                <a:spcPts val="1510"/>
              </a:lnSpc>
              <a:spcBef>
                <a:spcPts val="295"/>
              </a:spcBef>
            </a:pPr>
            <a:r>
              <a:rPr sz="1400" spc="-5" dirty="0">
                <a:latin typeface="Arial"/>
                <a:cs typeface="Arial"/>
              </a:rPr>
              <a:t>PC1  </a:t>
            </a:r>
            <a:r>
              <a:rPr sz="1400" dirty="0">
                <a:latin typeface="Arial"/>
                <a:cs typeface="Arial"/>
              </a:rPr>
              <a:t>192.168</a:t>
            </a:r>
            <a:r>
              <a:rPr sz="1400" spc="-5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1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spc="-1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90"/>
              </a:lnSpc>
            </a:pPr>
            <a:r>
              <a:rPr sz="1400" spc="-5" dirty="0">
                <a:latin typeface="Arial"/>
                <a:cs typeface="Arial"/>
              </a:rPr>
              <a:t>AA-AA-AA-AA-AA-AA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62583" y="4281677"/>
            <a:ext cx="1749425" cy="6235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20675" marR="309245" indent="-3175" algn="ctr">
              <a:lnSpc>
                <a:spcPts val="1510"/>
              </a:lnSpc>
              <a:spcBef>
                <a:spcPts val="295"/>
              </a:spcBef>
            </a:pPr>
            <a:r>
              <a:rPr sz="1400" spc="-5" dirty="0">
                <a:latin typeface="Arial"/>
                <a:cs typeface="Arial"/>
              </a:rPr>
              <a:t>PC2  </a:t>
            </a:r>
            <a:r>
              <a:rPr sz="1400" dirty="0">
                <a:latin typeface="Arial"/>
                <a:cs typeface="Arial"/>
              </a:rPr>
              <a:t>192.168</a:t>
            </a:r>
            <a:r>
              <a:rPr sz="1400" spc="-5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1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spc="-110" dirty="0">
                <a:latin typeface="Arial"/>
                <a:cs typeface="Arial"/>
              </a:rPr>
              <a:t>11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90"/>
              </a:lnSpc>
            </a:pPr>
            <a:r>
              <a:rPr sz="1400" spc="-5" dirty="0">
                <a:latin typeface="Arial"/>
                <a:cs typeface="Arial"/>
              </a:rPr>
              <a:t>BB-BB-BB-BB-BB-BB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72480" y="5432856"/>
            <a:ext cx="1859280" cy="6235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59105" marR="451484" algn="ctr">
              <a:lnSpc>
                <a:spcPts val="1510"/>
              </a:lnSpc>
              <a:spcBef>
                <a:spcPts val="295"/>
              </a:spcBef>
            </a:pPr>
            <a:r>
              <a:rPr sz="1400" spc="-5" dirty="0">
                <a:latin typeface="Arial"/>
                <a:cs typeface="Arial"/>
              </a:rPr>
              <a:t>FTP Server  </a:t>
            </a:r>
            <a:r>
              <a:rPr sz="1400" dirty="0">
                <a:latin typeface="Arial"/>
                <a:cs typeface="Arial"/>
              </a:rPr>
              <a:t>192.168</a:t>
            </a:r>
            <a:r>
              <a:rPr sz="1400" spc="-5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1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90"/>
              </a:lnSpc>
            </a:pPr>
            <a:r>
              <a:rPr sz="1400" spc="-5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10" dirty="0">
                <a:latin typeface="Arial"/>
                <a:cs typeface="Arial"/>
              </a:rPr>
              <a:t>CC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10" dirty="0">
                <a:latin typeface="Arial"/>
                <a:cs typeface="Arial"/>
              </a:rPr>
              <a:t>CC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10" dirty="0">
                <a:latin typeface="Arial"/>
                <a:cs typeface="Arial"/>
              </a:rPr>
              <a:t>CC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10" dirty="0">
                <a:latin typeface="Arial"/>
                <a:cs typeface="Arial"/>
              </a:rPr>
              <a:t>CC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10" dirty="0">
                <a:latin typeface="Arial"/>
                <a:cs typeface="Arial"/>
              </a:rPr>
              <a:t>CC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565138" y="2120645"/>
            <a:ext cx="1414145" cy="6235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2570" marR="220979" indent="-1905" algn="ctr">
              <a:lnSpc>
                <a:spcPts val="1510"/>
              </a:lnSpc>
              <a:spcBef>
                <a:spcPts val="295"/>
              </a:spcBef>
            </a:pPr>
            <a:r>
              <a:rPr sz="1400" spc="-10" dirty="0">
                <a:latin typeface="Arial"/>
                <a:cs typeface="Arial"/>
              </a:rPr>
              <a:t>R1    </a:t>
            </a:r>
            <a:r>
              <a:rPr sz="1400" dirty="0">
                <a:latin typeface="Arial"/>
                <a:cs typeface="Arial"/>
              </a:rPr>
              <a:t>192.168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90"/>
              </a:lnSpc>
            </a:pPr>
            <a:r>
              <a:rPr sz="1400" spc="-50" dirty="0">
                <a:latin typeface="Arial"/>
                <a:cs typeface="Arial"/>
              </a:rPr>
              <a:t>11-11-11-11-11-11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851404" y="2490216"/>
            <a:ext cx="1121664" cy="11231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241039" y="2650617"/>
            <a:ext cx="727075" cy="431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ts val="1595"/>
              </a:lnSpc>
              <a:spcBef>
                <a:spcPts val="105"/>
              </a:spcBef>
            </a:pPr>
            <a:r>
              <a:rPr sz="1400" b="1" spc="-20" dirty="0">
                <a:latin typeface="Arial"/>
                <a:cs typeface="Arial"/>
              </a:rPr>
              <a:t>ARP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95"/>
              </a:lnSpc>
            </a:pP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qu</a:t>
            </a:r>
            <a:r>
              <a:rPr sz="1400" b="1" dirty="0">
                <a:latin typeface="Arial"/>
                <a:cs typeface="Arial"/>
              </a:rPr>
              <a:t>est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45863" y="3095371"/>
            <a:ext cx="212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805041" y="3095371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R1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6700519"/>
            <a:ext cx="6553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2355" y="6653276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D2D2D2"/>
                </a:solidFill>
                <a:latin typeface="Arial"/>
                <a:cs typeface="Arial"/>
              </a:rPr>
              <a:t>36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2414" y="6721592"/>
            <a:ext cx="31102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0"/>
              </a:lnSpc>
              <a:tabLst>
                <a:tab pos="2399665" algn="l"/>
              </a:tabLst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2008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Systems,  Inc.</a:t>
            </a:r>
            <a:r>
              <a:rPr sz="700" spc="3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All rights</a:t>
            </a:r>
            <a:r>
              <a:rPr sz="700" spc="3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reserved.	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7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3143" y="458546"/>
            <a:ext cx="3299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Accessing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Remote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31864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Default</a:t>
            </a:r>
            <a:r>
              <a:rPr spc="-75" dirty="0"/>
              <a:t> </a:t>
            </a:r>
            <a:r>
              <a:rPr dirty="0"/>
              <a:t>Gateway</a:t>
            </a:r>
          </a:p>
        </p:txBody>
      </p:sp>
      <p:sp>
        <p:nvSpPr>
          <p:cNvPr id="8" name="object 8"/>
          <p:cNvSpPr/>
          <p:nvPr/>
        </p:nvSpPr>
        <p:spPr>
          <a:xfrm>
            <a:off x="1341119" y="1540586"/>
            <a:ext cx="6413586" cy="5171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3299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Accessing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Remote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805878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Communicating Device / Remote</a:t>
            </a:r>
            <a:r>
              <a:rPr spc="-160" dirty="0"/>
              <a:t> </a:t>
            </a:r>
            <a:r>
              <a:rPr dirty="0"/>
              <a:t>Network</a:t>
            </a:r>
          </a:p>
        </p:txBody>
      </p:sp>
      <p:sp>
        <p:nvSpPr>
          <p:cNvPr id="4" name="object 4"/>
          <p:cNvSpPr/>
          <p:nvPr/>
        </p:nvSpPr>
        <p:spPr>
          <a:xfrm>
            <a:off x="614172" y="1266444"/>
            <a:ext cx="7869935" cy="502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69655" y="6665258"/>
            <a:ext cx="1911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t>37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4432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Network Protocols and</a:t>
            </a:r>
            <a:r>
              <a:rPr sz="1800" b="1" spc="-6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Communications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9655" y="6665258"/>
            <a:ext cx="1911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t>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18783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Sum</a:t>
            </a:r>
            <a:r>
              <a:rPr spc="-15" dirty="0"/>
              <a:t>m</a:t>
            </a:r>
            <a:r>
              <a:rPr dirty="0"/>
              <a:t>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346" y="1248892"/>
            <a:ext cx="8568690" cy="49949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latin typeface="Arial"/>
                <a:cs typeface="Arial"/>
              </a:rPr>
              <a:t>In this chapter, you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learned:</a:t>
            </a:r>
            <a:endParaRPr sz="2000">
              <a:latin typeface="Arial"/>
              <a:cs typeface="Arial"/>
            </a:endParaRPr>
          </a:p>
          <a:p>
            <a:pPr marL="248920" marR="5080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Data networks are systems of end devices, intermediary devices, and the  media connecting the devices. For communication to occur, these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devices  must know how to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communicate.</a:t>
            </a:r>
            <a:endParaRPr sz="2000">
              <a:latin typeface="Arial"/>
              <a:cs typeface="Arial"/>
            </a:endParaRPr>
          </a:p>
          <a:p>
            <a:pPr marL="248920" marR="592455" indent="-236220">
              <a:lnSpc>
                <a:spcPts val="228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These devices must comply with communication rules and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protocols.  TCP/IP is an example of a protocol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suite.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Most protocols are created by a standards organization such as the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IETF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IEEE.</a:t>
            </a:r>
            <a:endParaRPr sz="2000">
              <a:latin typeface="Arial"/>
              <a:cs typeface="Arial"/>
            </a:endParaRPr>
          </a:p>
          <a:p>
            <a:pPr marL="248920" marR="906780" indent="-236220">
              <a:lnSpc>
                <a:spcPts val="2280"/>
              </a:lnSpc>
              <a:spcBef>
                <a:spcPts val="126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most widely-used networking models are the OSI and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TCP/IP  models.</a:t>
            </a:r>
            <a:endParaRPr sz="2000">
              <a:latin typeface="Arial"/>
              <a:cs typeface="Arial"/>
            </a:endParaRPr>
          </a:p>
          <a:p>
            <a:pPr marL="248920" marR="73025" indent="-236220">
              <a:lnSpc>
                <a:spcPct val="95000"/>
              </a:lnSpc>
              <a:spcBef>
                <a:spcPts val="114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Data that passes down the stack of the OSI model is segmented into  pieces and encapsulated with addresses and other labels. The process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 reversed as the pieces are de-encapsulated and passed up the  destination protocol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stack.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4432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Network Protocols and</a:t>
            </a:r>
            <a:r>
              <a:rPr sz="1800" b="1" spc="-6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Communications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9655" y="6665258"/>
            <a:ext cx="1911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t>39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Summary</a:t>
            </a:r>
            <a:r>
              <a:rPr spc="-80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346" y="1248892"/>
            <a:ext cx="8492490" cy="441579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latin typeface="Arial"/>
                <a:cs typeface="Arial"/>
              </a:rPr>
              <a:t>In this chapter, you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learned: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OSI </a:t>
            </a:r>
            <a:r>
              <a:rPr sz="2000" spc="-5" dirty="0">
                <a:latin typeface="Arial"/>
                <a:cs typeface="Arial"/>
              </a:rPr>
              <a:t>model </a:t>
            </a:r>
            <a:r>
              <a:rPr sz="2000" dirty="0">
                <a:latin typeface="Arial"/>
                <a:cs typeface="Arial"/>
              </a:rPr>
              <a:t>describes the processes of encoding,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formatting,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segmenting, and encapsulating data for transmission over the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network.</a:t>
            </a:r>
            <a:endParaRPr sz="2000">
              <a:latin typeface="Arial"/>
              <a:cs typeface="Arial"/>
            </a:endParaRPr>
          </a:p>
          <a:p>
            <a:pPr marL="248920" marR="451484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TCP/IP protocol suite is an open standard protocol that has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been  endorsed by the networking industry and </a:t>
            </a:r>
            <a:r>
              <a:rPr sz="2000" spc="-5" dirty="0">
                <a:latin typeface="Arial"/>
                <a:cs typeface="Arial"/>
              </a:rPr>
              <a:t>ratified, </a:t>
            </a:r>
            <a:r>
              <a:rPr sz="2000" dirty="0">
                <a:latin typeface="Arial"/>
                <a:cs typeface="Arial"/>
              </a:rPr>
              <a:t>or approved, by a  standards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organization.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Internet Protocol </a:t>
            </a:r>
            <a:r>
              <a:rPr sz="2000" spc="-5" dirty="0">
                <a:latin typeface="Arial"/>
                <a:cs typeface="Arial"/>
              </a:rPr>
              <a:t>Suite </a:t>
            </a:r>
            <a:r>
              <a:rPr sz="2000" dirty="0">
                <a:latin typeface="Arial"/>
                <a:cs typeface="Arial"/>
              </a:rPr>
              <a:t>is a suite of protocols required for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transmitting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and receiving information using the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Internet.</a:t>
            </a:r>
            <a:endParaRPr sz="2000">
              <a:latin typeface="Arial"/>
              <a:cs typeface="Arial"/>
            </a:endParaRPr>
          </a:p>
          <a:p>
            <a:pPr marL="248920" marR="185420" indent="-236220">
              <a:lnSpc>
                <a:spcPts val="2280"/>
              </a:lnSpc>
              <a:spcBef>
                <a:spcPts val="126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Protocol Data Units (PDUs) are named according to the protocols of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TCP/IP suite: data, segment, packet, frame, and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bits.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Applying models allows individuals, companies, and trade associations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analyze current networks and plan the networks of the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future.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363" y="118871"/>
            <a:ext cx="1171956" cy="905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491" y="2618994"/>
            <a:ext cx="214439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605790" algn="l"/>
              </a:tabLst>
            </a:pP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3.1	Rules </a:t>
            </a:r>
            <a:r>
              <a:rPr sz="2400" b="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sz="2400" b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unication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69655" y="6665258"/>
            <a:ext cx="1911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t>40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1117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The</a:t>
            </a:r>
            <a:r>
              <a:rPr sz="1800" b="1" spc="-8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Rules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4901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</a:t>
            </a:r>
            <a:r>
              <a:rPr spc="-114" dirty="0"/>
              <a:t> </a:t>
            </a:r>
            <a:r>
              <a:rPr dirty="0"/>
              <a:t>Communication?</a:t>
            </a:r>
          </a:p>
        </p:txBody>
      </p:sp>
      <p:sp>
        <p:nvSpPr>
          <p:cNvPr id="4" name="object 4"/>
          <p:cNvSpPr/>
          <p:nvPr/>
        </p:nvSpPr>
        <p:spPr>
          <a:xfrm>
            <a:off x="1336802" y="1379219"/>
            <a:ext cx="6487287" cy="508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1117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The</a:t>
            </a:r>
            <a:r>
              <a:rPr sz="1800" b="1" spc="-8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Rules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43783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Establishing </a:t>
            </a:r>
            <a:r>
              <a:rPr dirty="0"/>
              <a:t>the</a:t>
            </a:r>
            <a:r>
              <a:rPr spc="-90" dirty="0"/>
              <a:t> </a:t>
            </a:r>
            <a:r>
              <a:rPr dirty="0"/>
              <a:t>Rules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346" y="1248892"/>
            <a:ext cx="8214359" cy="252539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1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An identified sender and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receiver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Agreed upon method of communicating (face-to-face, telephone,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letter,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photograph)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Common language and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grammar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Speed and timing of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delivery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Confirmation or acknowledgment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1117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The</a:t>
            </a:r>
            <a:r>
              <a:rPr sz="1800" b="1" spc="-8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Rules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37039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Message</a:t>
            </a:r>
            <a:r>
              <a:rPr spc="-90" dirty="0"/>
              <a:t> </a:t>
            </a:r>
            <a:r>
              <a:rPr dirty="0"/>
              <a:t>Encoding</a:t>
            </a:r>
          </a:p>
        </p:txBody>
      </p:sp>
      <p:sp>
        <p:nvSpPr>
          <p:cNvPr id="4" name="object 4"/>
          <p:cNvSpPr/>
          <p:nvPr/>
        </p:nvSpPr>
        <p:spPr>
          <a:xfrm>
            <a:off x="448842" y="1379219"/>
            <a:ext cx="8354746" cy="5010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1117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The</a:t>
            </a:r>
            <a:r>
              <a:rPr sz="1800" b="1" spc="-8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Rules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76930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Message </a:t>
            </a:r>
            <a:r>
              <a:rPr dirty="0"/>
              <a:t>Formatting and</a:t>
            </a:r>
            <a:r>
              <a:rPr spc="-100" dirty="0"/>
              <a:t> </a:t>
            </a:r>
            <a:r>
              <a:rPr spc="-5" dirty="0"/>
              <a:t>Encapsulation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346" y="1248892"/>
            <a:ext cx="6463030" cy="35617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latin typeface="Arial"/>
                <a:cs typeface="Arial"/>
              </a:rPr>
              <a:t>Example: Personal </a:t>
            </a:r>
            <a:r>
              <a:rPr sz="2000" spc="-5" dirty="0">
                <a:latin typeface="Arial"/>
                <a:cs typeface="Arial"/>
              </a:rPr>
              <a:t>letter </a:t>
            </a:r>
            <a:r>
              <a:rPr sz="2000" dirty="0">
                <a:latin typeface="Arial"/>
                <a:cs typeface="Arial"/>
              </a:rPr>
              <a:t>contains the following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elements: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Identifier of the </a:t>
            </a:r>
            <a:r>
              <a:rPr sz="2000" spc="-5" dirty="0">
                <a:latin typeface="Arial"/>
                <a:cs typeface="Arial"/>
              </a:rPr>
              <a:t>recipient’s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location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spc="-5" dirty="0">
                <a:latin typeface="Arial"/>
                <a:cs typeface="Arial"/>
              </a:rPr>
              <a:t>Identifier </a:t>
            </a:r>
            <a:r>
              <a:rPr sz="2000" dirty="0">
                <a:latin typeface="Arial"/>
                <a:cs typeface="Arial"/>
              </a:rPr>
              <a:t>of the sender’s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location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Salutation 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greeting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Recipient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identifier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message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content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Source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identifier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End of message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indicator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41520" y="3517391"/>
            <a:ext cx="4421124" cy="2875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458546"/>
            <a:ext cx="1117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The</a:t>
            </a:r>
            <a:r>
              <a:rPr sz="1800" b="1" spc="-8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Rules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678561"/>
            <a:ext cx="26657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Message</a:t>
            </a:r>
            <a:r>
              <a:rPr spc="-90" dirty="0"/>
              <a:t> </a:t>
            </a:r>
            <a:r>
              <a:rPr dirty="0"/>
              <a:t>Size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346" y="1248892"/>
            <a:ext cx="8556625" cy="29521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latin typeface="Arial"/>
                <a:cs typeface="Arial"/>
              </a:rPr>
              <a:t>An overview of the segmenting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process:</a:t>
            </a:r>
            <a:endParaRPr sz="2000">
              <a:latin typeface="Arial"/>
              <a:cs typeface="Arial"/>
            </a:endParaRPr>
          </a:p>
          <a:p>
            <a:pPr marL="248920" marR="5080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size restrictions of frames require the source host to break a long  message </a:t>
            </a:r>
            <a:r>
              <a:rPr sz="2000" spc="-5" dirty="0">
                <a:latin typeface="Arial"/>
                <a:cs typeface="Arial"/>
              </a:rPr>
              <a:t>into </a:t>
            </a:r>
            <a:r>
              <a:rPr sz="2000" dirty="0">
                <a:latin typeface="Arial"/>
                <a:cs typeface="Arial"/>
              </a:rPr>
              <a:t>individual pieces (or segments) that meet both the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minimum  and maximum size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requirements.</a:t>
            </a:r>
            <a:endParaRPr sz="2000">
              <a:latin typeface="Arial"/>
              <a:cs typeface="Arial"/>
            </a:endParaRPr>
          </a:p>
          <a:p>
            <a:pPr marL="248920" marR="666750" indent="-236220">
              <a:lnSpc>
                <a:spcPts val="228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Each segment is encapsulated in a separate frame with the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  information, and is sent over the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network.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At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receiving host, the messages are de-encapsulated and put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back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together to be processed and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interpreted.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1655</Words>
  <Application>Microsoft Office PowerPoint</Application>
  <PresentationFormat>On-screen Show (4:3)</PresentationFormat>
  <Paragraphs>339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Office Theme</vt:lpstr>
      <vt:lpstr>PowerPoint Presentation</vt:lpstr>
      <vt:lpstr>Chapter 3: Objectives</vt:lpstr>
      <vt:lpstr>Chapter 3</vt:lpstr>
      <vt:lpstr>3.1 Rules of  Communication</vt:lpstr>
      <vt:lpstr>What is Communication?</vt:lpstr>
      <vt:lpstr>Establishing the Rules</vt:lpstr>
      <vt:lpstr>Message Encoding</vt:lpstr>
      <vt:lpstr>Message Formatting and Encapsulation</vt:lpstr>
      <vt:lpstr>Message Size</vt:lpstr>
      <vt:lpstr>Message Timing</vt:lpstr>
      <vt:lpstr>Message Delivery Options</vt:lpstr>
      <vt:lpstr>3.2 Network Protocols and Standards</vt:lpstr>
      <vt:lpstr>Rules that Govern Communications</vt:lpstr>
      <vt:lpstr>Network Protocols</vt:lpstr>
      <vt:lpstr>Interaction of Protocols</vt:lpstr>
      <vt:lpstr>Protocol Suites and Industry Standards</vt:lpstr>
      <vt:lpstr>Creation of Internet, Development of TCP/IP</vt:lpstr>
      <vt:lpstr>TCP/IP Protocol Suite and Communication</vt:lpstr>
      <vt:lpstr>Open Standards</vt:lpstr>
      <vt:lpstr>ISOC, IAB, and IETF</vt:lpstr>
      <vt:lpstr>IEEE</vt:lpstr>
      <vt:lpstr>ISO</vt:lpstr>
      <vt:lpstr>Other Standards Organization</vt:lpstr>
      <vt:lpstr>Benefits of Using a Layered Model</vt:lpstr>
      <vt:lpstr>The OSI Reference Model</vt:lpstr>
      <vt:lpstr>The TCP/IP Reference Model</vt:lpstr>
      <vt:lpstr>Comparing the OSI and TCP/IP Models</vt:lpstr>
      <vt:lpstr>3.3 Moving Data in the Network</vt:lpstr>
      <vt:lpstr>Communicating the Messages</vt:lpstr>
      <vt:lpstr>Protocol Data Units (PDUs)</vt:lpstr>
      <vt:lpstr>Protocol Encapsulation</vt:lpstr>
      <vt:lpstr>Protocol De-encapsulation</vt:lpstr>
      <vt:lpstr>Accessing Local Resources</vt:lpstr>
      <vt:lpstr>Communicating with Device / Same Network</vt:lpstr>
      <vt:lpstr>Accessing Local Resources MAC and IP Addresses</vt:lpstr>
      <vt:lpstr>Default Gateway</vt:lpstr>
      <vt:lpstr>Communicating Device / Remote Network</vt:lpstr>
      <vt:lpstr>Summary</vt:lpstr>
      <vt:lpstr>Summary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Nguyen</dc:creator>
  <cp:lastModifiedBy>Michael OS</cp:lastModifiedBy>
  <cp:revision>1</cp:revision>
  <dcterms:created xsi:type="dcterms:W3CDTF">2019-03-04T01:27:27Z</dcterms:created>
  <dcterms:modified xsi:type="dcterms:W3CDTF">2019-03-04T01:35:24Z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2019-03-04T00:00:00Z</vt:filetime>
  </property>
</Properties>
</file>