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0796" y="2556510"/>
            <a:ext cx="8382406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0" y="2741676"/>
            <a:ext cx="6097523" cy="8819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861" y="814832"/>
            <a:ext cx="53289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653" y="1364335"/>
            <a:ext cx="7930692" cy="3546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3143" y="6708892"/>
            <a:ext cx="65531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9908" y="6665258"/>
            <a:ext cx="1911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2556510"/>
            <a:ext cx="35471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Chapter 5: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Inter-VLAN 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96" y="4657090"/>
            <a:ext cx="3004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Routing &amp;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Switching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334000" y="4657090"/>
            <a:ext cx="300482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Instructor: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Arial"/>
                <a:cs typeface="Arial"/>
              </a:rPr>
              <a:t>Nguyen </a:t>
            </a:r>
            <a:r>
              <a:rPr lang="en-US" sz="2400" b="1" spc="-5" dirty="0" err="1" smtClean="0">
                <a:latin typeface="Arial"/>
                <a:cs typeface="Arial"/>
              </a:rPr>
              <a:t>Anh</a:t>
            </a:r>
            <a:r>
              <a:rPr lang="en-US" sz="2400" b="1" spc="-5" dirty="0" smtClean="0">
                <a:latin typeface="Arial"/>
                <a:cs typeface="Arial"/>
              </a:rPr>
              <a:t> Minh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err="1" smtClean="0">
                <a:latin typeface="Arial"/>
                <a:cs typeface="Arial"/>
              </a:rPr>
              <a:t>M.Sc</a:t>
            </a:r>
            <a:r>
              <a:rPr lang="en-US" sz="2400" b="1" spc="-5" dirty="0" smtClean="0">
                <a:latin typeface="Arial"/>
                <a:cs typeface="Arial"/>
              </a:rPr>
              <a:t> CCNP TOGAF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111" y="486536"/>
            <a:ext cx="414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Legacy Inter-VLAN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111" y="705993"/>
            <a:ext cx="363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Preparation</a:t>
            </a:r>
            <a:r>
              <a:rPr spc="-11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318515" y="1424940"/>
            <a:ext cx="8493022" cy="4908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943" y="1420367"/>
            <a:ext cx="8516620" cy="4945380"/>
          </a:xfrm>
          <a:custGeom>
            <a:avLst/>
            <a:gdLst/>
            <a:ahLst/>
            <a:cxnLst/>
            <a:rect l="l" t="t" r="r" b="b"/>
            <a:pathLst>
              <a:path w="8516620" h="4945380">
                <a:moveTo>
                  <a:pt x="0" y="4945380"/>
                </a:moveTo>
                <a:lnTo>
                  <a:pt x="8516112" y="4945380"/>
                </a:lnTo>
                <a:lnTo>
                  <a:pt x="8516112" y="0"/>
                </a:lnTo>
                <a:lnTo>
                  <a:pt x="0" y="0"/>
                </a:lnTo>
                <a:lnTo>
                  <a:pt x="0" y="494538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088" y="500888"/>
            <a:ext cx="414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 Legacy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</a:t>
            </a:r>
            <a:r>
              <a:rPr sz="1800" b="1" spc="-2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088" y="720039"/>
            <a:ext cx="41167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</a:t>
            </a:r>
            <a:r>
              <a:rPr spc="-65" dirty="0"/>
              <a:t> </a:t>
            </a:r>
            <a:r>
              <a:rPr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67284" y="1440180"/>
            <a:ext cx="8487156" cy="467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247" y="500888"/>
            <a:ext cx="414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Legacy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47" y="720039"/>
            <a:ext cx="5919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Router Interface</a:t>
            </a:r>
            <a:r>
              <a:rPr spc="-105" dirty="0"/>
              <a:t> </a:t>
            </a:r>
            <a:r>
              <a:rPr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27659" y="1551432"/>
            <a:ext cx="8215397" cy="4829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" y="500888"/>
            <a:ext cx="308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49" y="720039"/>
            <a:ext cx="22853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</a:t>
            </a:r>
            <a:r>
              <a:rPr spc="-15" dirty="0"/>
              <a:t>p</a:t>
            </a:r>
            <a:r>
              <a:rPr dirty="0"/>
              <a:t>ar</a:t>
            </a:r>
            <a:r>
              <a:rPr spc="-15" dirty="0"/>
              <a:t>a</a:t>
            </a:r>
            <a:r>
              <a:rPr dirty="0"/>
              <a:t>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4850" y="1442720"/>
            <a:ext cx="7790815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An alternative to legacy inter-VLAN routing is to </a:t>
            </a: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VLAN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trunking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subinterfaces.</a:t>
            </a:r>
            <a:endParaRPr sz="2000">
              <a:latin typeface="Arial"/>
              <a:cs typeface="Arial"/>
            </a:endParaRPr>
          </a:p>
          <a:p>
            <a:pPr marL="248285" marR="461009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VLAN trunking allows a single physical router interface to route  traffic for multiple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physical interface of the router must be connected to a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trunk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link on the adjacent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On the router, subinterfaces </a:t>
            </a:r>
            <a:r>
              <a:rPr sz="2000" spc="5" dirty="0">
                <a:latin typeface="Arial"/>
                <a:cs typeface="Arial"/>
              </a:rPr>
              <a:t>are </a:t>
            </a:r>
            <a:r>
              <a:rPr sz="2000" dirty="0">
                <a:latin typeface="Arial"/>
                <a:cs typeface="Arial"/>
              </a:rPr>
              <a:t>created for each unique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285" marR="16700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subinterface is assigned an IP address specific to its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  or VLAN and is also configured to tag frames for that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719" y="515492"/>
            <a:ext cx="308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5719" y="734949"/>
            <a:ext cx="411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</a:t>
            </a:r>
            <a:r>
              <a:rPr spc="-100" dirty="0"/>
              <a:t> </a:t>
            </a:r>
            <a:r>
              <a:rPr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98406" y="1908091"/>
            <a:ext cx="6198698" cy="4712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82414" y="6721592"/>
            <a:ext cx="3110865" cy="99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tabLst>
                <a:tab pos="2399665" algn="l"/>
              </a:tabLst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Systems,  Inc.</a:t>
            </a:r>
            <a:r>
              <a:rPr sz="700" spc="3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All rights</a:t>
            </a:r>
            <a:r>
              <a:rPr sz="700" spc="30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D2D2D2"/>
                </a:solidFill>
                <a:latin typeface="Arial"/>
                <a:cs typeface="Arial"/>
              </a:rPr>
              <a:t>reserved.	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7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858" y="617346"/>
            <a:ext cx="308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858" y="836802"/>
            <a:ext cx="6681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Router Subinterface</a:t>
            </a:r>
            <a:r>
              <a:rPr spc="-8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43571" y="1427993"/>
            <a:ext cx="6628287" cy="5201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529539"/>
            <a:ext cx="308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4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5343" y="749553"/>
            <a:ext cx="4563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</a:t>
            </a:r>
            <a:r>
              <a:rPr spc="-60" dirty="0"/>
              <a:t> </a:t>
            </a:r>
            <a:r>
              <a:rPr spc="-5" dirty="0"/>
              <a:t>Subinterfaces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416051" y="1520952"/>
            <a:ext cx="8300635" cy="4715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305" y="486536"/>
            <a:ext cx="308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705993"/>
            <a:ext cx="5914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</a:t>
            </a:r>
            <a:r>
              <a:rPr spc="-5" dirty="0"/>
              <a:t>Subinterfaces</a:t>
            </a:r>
            <a:r>
              <a:rPr spc="-85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292352" y="1431036"/>
            <a:ext cx="6562520" cy="5177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46" y="1526489"/>
            <a:ext cx="7552055" cy="281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854">
              <a:lnSpc>
                <a:spcPts val="229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Access to devices on remote VLANs can be tested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290"/>
              </a:lnSpc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ping</a:t>
            </a:r>
            <a:r>
              <a:rPr sz="2000" b="1" spc="-68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  <a:p>
            <a:pPr marL="248920" marR="948055" indent="-236854">
              <a:lnSpc>
                <a:spcPts val="2390"/>
              </a:lnSpc>
              <a:spcBef>
                <a:spcPts val="117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ping</a:t>
            </a:r>
            <a:r>
              <a:rPr sz="2000" b="1" spc="-83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command sends an ICMP echo request to the  destination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 marL="248920" indent="-236854">
              <a:lnSpc>
                <a:spcPts val="2340"/>
              </a:lnSpc>
              <a:spcBef>
                <a:spcPts val="100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When a host receives an ICMP echo request, it responds with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ICMP echo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reply.</a:t>
            </a:r>
            <a:endParaRPr sz="2000">
              <a:latin typeface="Arial"/>
              <a:cs typeface="Arial"/>
            </a:endParaRPr>
          </a:p>
          <a:p>
            <a:pPr marL="248920" marR="556260" indent="-236854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Tracert is a useful </a:t>
            </a:r>
            <a:r>
              <a:rPr sz="2000" spc="-5" dirty="0">
                <a:latin typeface="Arial"/>
                <a:cs typeface="Arial"/>
              </a:rPr>
              <a:t>utility </a:t>
            </a:r>
            <a:r>
              <a:rPr sz="2000" dirty="0">
                <a:latin typeface="Arial"/>
                <a:cs typeface="Arial"/>
              </a:rPr>
              <a:t>for confirming the routed path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taken  between two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946" y="588390"/>
            <a:ext cx="308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</a:t>
            </a:r>
            <a:r>
              <a:rPr sz="1800" b="1" spc="-3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Router-on-a-Stick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946" y="807846"/>
            <a:ext cx="3393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Verifying</a:t>
            </a:r>
            <a:r>
              <a:rPr spc="-70" dirty="0"/>
              <a:t> </a:t>
            </a:r>
            <a:r>
              <a:rPr dirty="0"/>
              <a:t>Routing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618994"/>
            <a:ext cx="311150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6.2 Troubleshoot 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Inter- 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VLAN</a:t>
            </a:r>
            <a:r>
              <a:rPr sz="2400" b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Routing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91" y="763600"/>
            <a:ext cx="18980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spc="-110" dirty="0"/>
              <a:t> </a:t>
            </a:r>
            <a:r>
              <a:rPr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643" y="1369542"/>
            <a:ext cx="4544060" cy="1793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05459" lvl="1" indent="-49339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505459" algn="l"/>
                <a:tab pos="506095" algn="l"/>
              </a:tabLst>
            </a:pPr>
            <a:r>
              <a:rPr sz="2000" spc="-5" dirty="0">
                <a:latin typeface="Arial"/>
                <a:cs typeface="Arial"/>
              </a:rPr>
              <a:t>Inter-VLAN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Configuration</a:t>
            </a:r>
            <a:endParaRPr sz="2000">
              <a:latin typeface="Arial"/>
              <a:cs typeface="Arial"/>
            </a:endParaRPr>
          </a:p>
          <a:p>
            <a:pPr marL="434340" lvl="1" indent="-4222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Troubleshooting Inter-VLAN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marL="434340" lvl="1" indent="-4222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Layer 3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Switching</a:t>
            </a:r>
            <a:endParaRPr sz="2000">
              <a:latin typeface="Arial"/>
              <a:cs typeface="Arial"/>
            </a:endParaRPr>
          </a:p>
          <a:p>
            <a:pPr marL="434340" lvl="1" indent="-42227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34975" algn="l"/>
              </a:tabLst>
            </a:pPr>
            <a:r>
              <a:rPr sz="2000" dirty="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46" y="1457325"/>
            <a:ext cx="7736840" cy="3547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5080" indent="-236854" algn="just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When using the legacy routing model, ensure that the switch ports  connect to the router interfaces and are configured with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  VLANs.</a:t>
            </a:r>
            <a:endParaRPr sz="2000">
              <a:latin typeface="Arial"/>
              <a:cs typeface="Arial"/>
            </a:endParaRPr>
          </a:p>
          <a:p>
            <a:pPr marL="248920" indent="-236854">
              <a:lnSpc>
                <a:spcPts val="2395"/>
              </a:lnSpc>
              <a:spcBef>
                <a:spcPts val="92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switchport access vlan </a:t>
            </a:r>
            <a:r>
              <a:rPr sz="2000" spc="-5" dirty="0">
                <a:latin typeface="Courier New"/>
                <a:cs typeface="Courier New"/>
              </a:rPr>
              <a:t>[</a:t>
            </a:r>
            <a:r>
              <a:rPr sz="2000" i="1" spc="-5" dirty="0">
                <a:latin typeface="Courier New"/>
                <a:cs typeface="Courier New"/>
              </a:rPr>
              <a:t>appropriate</a:t>
            </a:r>
            <a:r>
              <a:rPr sz="2000" i="1" spc="-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vlan#</a:t>
            </a:r>
            <a:r>
              <a:rPr sz="2000" spc="-5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24892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command to correct any erroneous VLAN port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assignment.</a:t>
            </a:r>
            <a:endParaRPr sz="2000">
              <a:latin typeface="Arial"/>
              <a:cs typeface="Arial"/>
            </a:endParaRPr>
          </a:p>
          <a:p>
            <a:pPr marL="248920" indent="-236854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Ensure that the router is connected to the correct switch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port.</a:t>
            </a:r>
            <a:endParaRPr sz="2000">
              <a:latin typeface="Arial"/>
              <a:cs typeface="Arial"/>
            </a:endParaRPr>
          </a:p>
          <a:p>
            <a:pPr marL="248920" indent="-236854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dirty="0">
                <a:latin typeface="Arial"/>
                <a:cs typeface="Arial"/>
              </a:rPr>
              <a:t>When using router-on-a-stick, ensure that the switch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connected to the router is configured as a trunk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link.</a:t>
            </a:r>
            <a:endParaRPr sz="2000">
              <a:latin typeface="Arial"/>
              <a:cs typeface="Arial"/>
            </a:endParaRPr>
          </a:p>
          <a:p>
            <a:pPr marL="248920" marR="672465" indent="-236854">
              <a:lnSpc>
                <a:spcPts val="2390"/>
              </a:lnSpc>
              <a:spcBef>
                <a:spcPts val="106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switchport mode trunk </a:t>
            </a:r>
            <a:r>
              <a:rPr sz="2000" dirty="0">
                <a:latin typeface="Arial"/>
                <a:cs typeface="Arial"/>
              </a:rPr>
              <a:t>command to make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switch port 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946" y="558749"/>
            <a:ext cx="3556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0946" y="778890"/>
            <a:ext cx="3641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Switch Port</a:t>
            </a:r>
            <a:r>
              <a:rPr spc="-90" dirty="0"/>
              <a:t> </a:t>
            </a:r>
            <a:r>
              <a:rPr dirty="0"/>
              <a:t>Issues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61" y="595376"/>
            <a:ext cx="355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Verify </a:t>
            </a:r>
            <a:r>
              <a:rPr dirty="0"/>
              <a:t>Switch</a:t>
            </a:r>
            <a:r>
              <a:rPr spc="-3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95656" y="1572767"/>
            <a:ext cx="8506968" cy="4018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687" y="1599133"/>
            <a:ext cx="7612380" cy="178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With router-on-a-stick configurations, a common problem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assigning the wrong VLAN ID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subinterface.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96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show interface </a:t>
            </a:r>
            <a:r>
              <a:rPr sz="2000" dirty="0">
                <a:latin typeface="Arial"/>
                <a:cs typeface="Arial"/>
              </a:rPr>
              <a:t>command can help detect this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If this is the case, use the </a:t>
            </a:r>
            <a:r>
              <a:rPr sz="2000" b="1" spc="-5" dirty="0">
                <a:latin typeface="Courier New"/>
                <a:cs typeface="Courier New"/>
              </a:rPr>
              <a:t>encapsulation dot1q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i="1" spc="-5" dirty="0">
                <a:latin typeface="Courier New"/>
                <a:cs typeface="Courier New"/>
              </a:rPr>
              <a:t>vlan_id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248920">
              <a:lnSpc>
                <a:spcPts val="2340"/>
              </a:lnSpc>
            </a:pPr>
            <a:r>
              <a:rPr sz="2000" b="1" spc="-5" dirty="0">
                <a:latin typeface="Courier New"/>
                <a:cs typeface="Courier New"/>
              </a:rPr>
              <a:t>interface </a:t>
            </a:r>
            <a:r>
              <a:rPr sz="2000" dirty="0">
                <a:latin typeface="Arial"/>
                <a:cs typeface="Arial"/>
              </a:rPr>
              <a:t>command to </a:t>
            </a:r>
            <a:r>
              <a:rPr sz="2000" spc="-5" dirty="0">
                <a:latin typeface="Arial"/>
                <a:cs typeface="Arial"/>
              </a:rPr>
              <a:t>fix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861" y="595376"/>
            <a:ext cx="355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Verify </a:t>
            </a:r>
            <a:r>
              <a:rPr dirty="0"/>
              <a:t>Router</a:t>
            </a:r>
            <a:r>
              <a:rPr spc="-3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597739" y="3619790"/>
            <a:ext cx="5491791" cy="2983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505714"/>
            <a:ext cx="355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r>
              <a:rPr sz="1800" b="1" spc="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5272" y="724865"/>
            <a:ext cx="6678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Verify </a:t>
            </a:r>
            <a:r>
              <a:rPr spc="-5" dirty="0"/>
              <a:t>Router Configuration</a:t>
            </a:r>
            <a:r>
              <a:rPr spc="-50" dirty="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077467" y="1328927"/>
            <a:ext cx="6989064" cy="5186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19" y="1468882"/>
            <a:ext cx="7762240" cy="31051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15811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When using legacy inter-VLAN routing, ensure that the router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  the correct IP address and mask on the interfaces connecting to 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248920" marR="10541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Ensure that the network devices are configured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  address 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mask.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390"/>
              </a:lnSpc>
              <a:spcBef>
                <a:spcPts val="10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 the router, use the </a:t>
            </a:r>
            <a:r>
              <a:rPr sz="2000" b="1" spc="-5" dirty="0">
                <a:latin typeface="Courier New"/>
                <a:cs typeface="Courier New"/>
              </a:rPr>
              <a:t>ip address </a:t>
            </a:r>
            <a:r>
              <a:rPr sz="2000" dirty="0">
                <a:latin typeface="Arial"/>
                <a:cs typeface="Arial"/>
              </a:rPr>
              <a:t>command to fix any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erroneous  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assignments.</a:t>
            </a:r>
            <a:endParaRPr sz="2000">
              <a:latin typeface="Arial"/>
              <a:cs typeface="Arial"/>
            </a:endParaRPr>
          </a:p>
          <a:p>
            <a:pPr marL="248920" marR="213995" indent="-236220">
              <a:lnSpc>
                <a:spcPts val="228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 the PCs, refer to the installed operating system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documentation  to properly change IP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73785"/>
            <a:ext cx="232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IP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Addressing</a:t>
            </a:r>
            <a:r>
              <a:rPr sz="1800" b="1" spc="-10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" y="792937"/>
            <a:ext cx="805560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Errors with IP Address and Subnet</a:t>
            </a:r>
            <a:r>
              <a:rPr spc="-360" dirty="0"/>
              <a:t> </a:t>
            </a:r>
            <a:r>
              <a:rPr spc="-5" dirty="0"/>
              <a:t>Masks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0687" y="1760296"/>
            <a:ext cx="7795259" cy="311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95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Courier New"/>
                <a:cs typeface="Courier New"/>
              </a:rPr>
              <a:t>show ip </a:t>
            </a:r>
            <a:r>
              <a:rPr sz="2000" b="1" spc="-5" dirty="0">
                <a:latin typeface="Courier New"/>
                <a:cs typeface="Courier New"/>
              </a:rPr>
              <a:t>interface </a:t>
            </a:r>
            <a:r>
              <a:rPr sz="2000" dirty="0">
                <a:latin typeface="Arial"/>
                <a:cs typeface="Arial"/>
              </a:rPr>
              <a:t>command to verify 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the correct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address is configured in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router.</a:t>
            </a:r>
            <a:endParaRPr sz="2000">
              <a:latin typeface="Arial"/>
              <a:cs typeface="Arial"/>
            </a:endParaRPr>
          </a:p>
          <a:p>
            <a:pPr marL="248920" marR="309245" indent="-236220">
              <a:lnSpc>
                <a:spcPts val="2390"/>
              </a:lnSpc>
              <a:spcBef>
                <a:spcPts val="10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show running-config </a:t>
            </a:r>
            <a:r>
              <a:rPr sz="2000" dirty="0">
                <a:latin typeface="Arial"/>
                <a:cs typeface="Arial"/>
              </a:rPr>
              <a:t>when troubleshooting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router-  related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When troubleshooting addressing issues, ensure that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subinterface is configured with the correct address for that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920" marR="4699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Subinterface IDs are </a:t>
            </a:r>
            <a:r>
              <a:rPr sz="2000" spc="-5" dirty="0">
                <a:latin typeface="Arial"/>
                <a:cs typeface="Arial"/>
              </a:rPr>
              <a:t>often </a:t>
            </a:r>
            <a:r>
              <a:rPr sz="2000" dirty="0">
                <a:latin typeface="Arial"/>
                <a:cs typeface="Arial"/>
              </a:rPr>
              <a:t>configured to match the VLAN number,  which makes it easier to manage inter-VLAN configuration, but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  is not 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389890"/>
            <a:ext cx="232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IP </a:t>
            </a: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Addressing</a:t>
            </a:r>
            <a:r>
              <a:rPr sz="1800" b="1" spc="-10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620" y="609041"/>
            <a:ext cx="7400925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-20" dirty="0"/>
              <a:t>Verifying </a:t>
            </a:r>
            <a:r>
              <a:rPr dirty="0"/>
              <a:t>IP Address and Subnet</a:t>
            </a:r>
            <a:r>
              <a:rPr spc="-340" dirty="0"/>
              <a:t> </a:t>
            </a:r>
            <a:r>
              <a:rPr spc="-5" dirty="0"/>
              <a:t>Mask  Configuration</a:t>
            </a:r>
            <a:r>
              <a:rPr spc="-45" dirty="0"/>
              <a:t> </a:t>
            </a:r>
            <a:r>
              <a:rPr spc="-5" dirty="0"/>
              <a:t>Issues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5.3 Layer 3</a:t>
            </a:r>
            <a:r>
              <a:rPr sz="2400" b="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861" y="1558797"/>
            <a:ext cx="8006080" cy="3608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Layer 3 switches usually have packet-switching throughputs in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millions of packets per second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(pps).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All Catalyst multilayer switches support the following </a:t>
            </a:r>
            <a:r>
              <a:rPr sz="2000" spc="-5" dirty="0">
                <a:latin typeface="Arial"/>
                <a:cs typeface="Arial"/>
              </a:rPr>
              <a:t>types </a:t>
            </a:r>
            <a:r>
              <a:rPr sz="2000" dirty="0">
                <a:latin typeface="Arial"/>
                <a:cs typeface="Arial"/>
              </a:rPr>
              <a:t>of Layer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  interfaces: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665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Routed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Switch virtual interface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(SVI)</a:t>
            </a:r>
            <a:endParaRPr sz="2000">
              <a:latin typeface="Arial"/>
              <a:cs typeface="Arial"/>
            </a:endParaRPr>
          </a:p>
          <a:p>
            <a:pPr marL="248920" marR="132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High-performance switches, such as the Catalyst 6500 and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Catalyst  4500, are </a:t>
            </a:r>
            <a:r>
              <a:rPr sz="2000" spc="-5" dirty="0">
                <a:latin typeface="Arial"/>
                <a:cs typeface="Arial"/>
              </a:rPr>
              <a:t>able </a:t>
            </a:r>
            <a:r>
              <a:rPr sz="2000" dirty="0">
                <a:latin typeface="Arial"/>
                <a:cs typeface="Arial"/>
              </a:rPr>
              <a:t>to perform most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router’s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Several models of Catalyst switches require enhanced software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specific routing protocol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features.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861" y="595376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861" y="814832"/>
            <a:ext cx="6452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 to </a:t>
            </a:r>
            <a:r>
              <a:rPr spc="-5" dirty="0"/>
              <a:t>Layer </a:t>
            </a:r>
            <a:r>
              <a:rPr dirty="0"/>
              <a:t>3</a:t>
            </a:r>
            <a:r>
              <a:rPr spc="-150" dirty="0"/>
              <a:t> </a:t>
            </a:r>
            <a:r>
              <a:rPr dirty="0"/>
              <a:t>Switching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576" y="1541526"/>
            <a:ext cx="7747634" cy="36842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79057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Today’s </a:t>
            </a:r>
            <a:r>
              <a:rPr sz="2000" spc="-5" dirty="0">
                <a:latin typeface="Arial"/>
                <a:cs typeface="Arial"/>
              </a:rPr>
              <a:t>routing </a:t>
            </a:r>
            <a:r>
              <a:rPr sz="2000" dirty="0">
                <a:latin typeface="Arial"/>
                <a:cs typeface="Arial"/>
              </a:rPr>
              <a:t>has become faster and cheaper and can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 performed at hardware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speed.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Routing can be transferred to core and distribution devices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spc="-5" dirty="0">
                <a:latin typeface="Arial"/>
                <a:cs typeface="Arial"/>
              </a:rPr>
              <a:t>little </a:t>
            </a:r>
            <a:r>
              <a:rPr sz="2000" dirty="0">
                <a:latin typeface="Arial"/>
                <a:cs typeface="Arial"/>
              </a:rPr>
              <a:t>to no impact on network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  <a:p>
            <a:pPr marL="248920" marR="310515" indent="-236220" algn="just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Many users are in separate VLANs, and each VLAN is usually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separate subnet. This implies that each distribution switch must  have IP addresses matching each access switch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Layer 3 (routed) ports are normally implemented between the  distribution and the core layer. This </a:t>
            </a:r>
            <a:r>
              <a:rPr sz="2000" spc="-5" dirty="0">
                <a:latin typeface="Arial"/>
                <a:cs typeface="Arial"/>
              </a:rPr>
              <a:t>model </a:t>
            </a:r>
            <a:r>
              <a:rPr sz="2000" dirty="0">
                <a:latin typeface="Arial"/>
                <a:cs typeface="Arial"/>
              </a:rPr>
              <a:t>is less dependent on  spanning tree, because there are no loops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Layer 2 portion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topology.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76" y="642873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5576" y="872997"/>
            <a:ext cx="80568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Inter-VLAN Routing </a:t>
            </a:r>
            <a:r>
              <a:rPr sz="2700" dirty="0"/>
              <a:t>with Switch </a:t>
            </a:r>
            <a:r>
              <a:rPr sz="2700" spc="-10" dirty="0"/>
              <a:t>Virtual</a:t>
            </a:r>
            <a:r>
              <a:rPr sz="2700" spc="5" dirty="0"/>
              <a:t> </a:t>
            </a:r>
            <a:r>
              <a:rPr sz="2700" spc="-5" dirty="0"/>
              <a:t>Interfaces</a:t>
            </a:r>
            <a:endParaRPr sz="2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19" y="1556131"/>
            <a:ext cx="7919084" cy="39890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3708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By default, an </a:t>
            </a:r>
            <a:r>
              <a:rPr sz="2000" spc="-5" dirty="0">
                <a:latin typeface="Arial"/>
                <a:cs typeface="Arial"/>
              </a:rPr>
              <a:t>SVI </a:t>
            </a:r>
            <a:r>
              <a:rPr sz="2000" dirty="0">
                <a:latin typeface="Arial"/>
                <a:cs typeface="Arial"/>
              </a:rPr>
              <a:t>is created for the default VLAN (VLAN 1).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  allows for remote switch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administration.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Any additional </a:t>
            </a: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must be created by 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administrator.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7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are created the first time the VLAN interface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configuration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mode is entered for a particular VLAN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SVI.</a:t>
            </a:r>
            <a:endParaRPr sz="2000">
              <a:latin typeface="Arial"/>
              <a:cs typeface="Arial"/>
            </a:endParaRPr>
          </a:p>
          <a:p>
            <a:pPr marL="248920" marR="746760" indent="-236220">
              <a:lnSpc>
                <a:spcPts val="2390"/>
              </a:lnSpc>
              <a:spcBef>
                <a:spcPts val="10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Enter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spc="-5" dirty="0">
                <a:latin typeface="Courier New"/>
                <a:cs typeface="Courier New"/>
              </a:rPr>
              <a:t>interface vlan 10 </a:t>
            </a:r>
            <a:r>
              <a:rPr sz="2000" dirty="0">
                <a:latin typeface="Arial"/>
                <a:cs typeface="Arial"/>
              </a:rPr>
              <a:t>command to create an </a:t>
            </a:r>
            <a:r>
              <a:rPr sz="2000" spc="-5" dirty="0">
                <a:latin typeface="Arial"/>
                <a:cs typeface="Arial"/>
              </a:rPr>
              <a:t>SVI  </a:t>
            </a:r>
            <a:r>
              <a:rPr sz="2000" dirty="0">
                <a:latin typeface="Arial"/>
                <a:cs typeface="Arial"/>
              </a:rPr>
              <a:t>named VLAN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VLAN number used corresponds to the VLAN tag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associated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with data frames on an 802.1Q encapsulated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trunk.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When the </a:t>
            </a:r>
            <a:r>
              <a:rPr sz="2000" spc="-5" dirty="0">
                <a:latin typeface="Arial"/>
                <a:cs typeface="Arial"/>
              </a:rPr>
              <a:t>SVI </a:t>
            </a:r>
            <a:r>
              <a:rPr sz="2000" dirty="0">
                <a:latin typeface="Arial"/>
                <a:cs typeface="Arial"/>
              </a:rPr>
              <a:t>is created, ensure that the specific VLAN is present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  the VLAN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database.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88390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" y="807846"/>
            <a:ext cx="7132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Inter-VLAN Routing with SVIs</a:t>
            </a:r>
            <a:r>
              <a:rPr spc="-150" dirty="0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719" y="763600"/>
            <a:ext cx="4200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5:</a:t>
            </a:r>
            <a:r>
              <a:rPr spc="-8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1334464"/>
            <a:ext cx="7944484" cy="341058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Describe the three primary options for enabling </a:t>
            </a:r>
            <a:r>
              <a:rPr sz="2000" spc="-10" dirty="0">
                <a:latin typeface="Arial"/>
                <a:cs typeface="Arial"/>
              </a:rPr>
              <a:t>inter-VLAN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Configure legacy </a:t>
            </a:r>
            <a:r>
              <a:rPr sz="2000" spc="-5" dirty="0">
                <a:latin typeface="Arial"/>
                <a:cs typeface="Arial"/>
              </a:rPr>
              <a:t>inter-VLAN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Configure </a:t>
            </a:r>
            <a:r>
              <a:rPr sz="2000" spc="-5" dirty="0">
                <a:latin typeface="Arial"/>
                <a:cs typeface="Arial"/>
              </a:rPr>
              <a:t>router-on-a-stick </a:t>
            </a:r>
            <a:r>
              <a:rPr sz="2000" dirty="0">
                <a:latin typeface="Arial"/>
                <a:cs typeface="Arial"/>
              </a:rPr>
              <a:t>inter-VLAN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Troubleshoot common </a:t>
            </a:r>
            <a:r>
              <a:rPr sz="2000" spc="-5" dirty="0">
                <a:latin typeface="Arial"/>
                <a:cs typeface="Arial"/>
              </a:rPr>
              <a:t>inter-VLAN </a:t>
            </a:r>
            <a:r>
              <a:rPr sz="2000" dirty="0">
                <a:latin typeface="Arial"/>
                <a:cs typeface="Arial"/>
              </a:rPr>
              <a:t>configuration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issues.</a:t>
            </a:r>
            <a:endParaRPr sz="2000">
              <a:latin typeface="Arial"/>
              <a:cs typeface="Arial"/>
            </a:endParaRPr>
          </a:p>
          <a:p>
            <a:pPr marL="248285" marR="5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Troubleshoot common IP addressing issues in an </a:t>
            </a:r>
            <a:r>
              <a:rPr sz="2000" spc="-5" dirty="0">
                <a:latin typeface="Arial"/>
                <a:cs typeface="Arial"/>
              </a:rPr>
              <a:t>inter-VLAN-routed  </a:t>
            </a:r>
            <a:r>
              <a:rPr sz="2000" dirty="0"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Configure inter-VLAN routing using Layer 3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Troubleshoot inter-VLAN routing in a Layer 3-switched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20" y="1465300"/>
            <a:ext cx="7692390" cy="31654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82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advantages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include:</a:t>
            </a:r>
            <a:endParaRPr sz="2000">
              <a:latin typeface="Arial"/>
              <a:cs typeface="Arial"/>
            </a:endParaRPr>
          </a:p>
          <a:p>
            <a:pPr marL="812165" marR="473075" lvl="1" indent="-342900">
              <a:lnSpc>
                <a:spcPts val="2280"/>
              </a:lnSpc>
              <a:spcBef>
                <a:spcPts val="894"/>
              </a:spcBef>
              <a:buClr>
                <a:srgbClr val="6F8BA0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Much faster than </a:t>
            </a:r>
            <a:r>
              <a:rPr sz="2000" spc="-5" dirty="0">
                <a:latin typeface="Arial"/>
                <a:cs typeface="Arial"/>
              </a:rPr>
              <a:t>router-on-a-stick, </a:t>
            </a:r>
            <a:r>
              <a:rPr sz="2000" dirty="0">
                <a:latin typeface="Arial"/>
                <a:cs typeface="Arial"/>
              </a:rPr>
              <a:t>because everything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hardware-switched and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routed.</a:t>
            </a:r>
            <a:endParaRPr sz="2000">
              <a:latin typeface="Arial"/>
              <a:cs typeface="Arial"/>
            </a:endParaRPr>
          </a:p>
          <a:p>
            <a:pPr marL="812165" lvl="1" indent="-342900">
              <a:lnSpc>
                <a:spcPts val="2340"/>
              </a:lnSpc>
              <a:spcBef>
                <a:spcPts val="665"/>
              </a:spcBef>
              <a:buClr>
                <a:srgbClr val="6F8BA0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No need for external links from the switch to the router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812165" marR="255270" lvl="1" indent="-342900">
              <a:lnSpc>
                <a:spcPts val="2280"/>
              </a:lnSpc>
              <a:spcBef>
                <a:spcPts val="894"/>
              </a:spcBef>
              <a:buClr>
                <a:srgbClr val="6F8BA0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Not limited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one link. Layer 2 EtherChannels can be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  between the switches to get more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bandwidth.</a:t>
            </a:r>
            <a:endParaRPr sz="2000">
              <a:latin typeface="Arial"/>
              <a:cs typeface="Arial"/>
            </a:endParaRPr>
          </a:p>
          <a:p>
            <a:pPr marL="812165" lvl="1" indent="-342900">
              <a:lnSpc>
                <a:spcPts val="2340"/>
              </a:lnSpc>
              <a:spcBef>
                <a:spcPts val="665"/>
              </a:spcBef>
              <a:buClr>
                <a:srgbClr val="6F8BA0"/>
              </a:buClr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Latency is much lower, because it does not need to leave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81216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544829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620" y="764286"/>
            <a:ext cx="7136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Inter-VLAN Routing with SVIs</a:t>
            </a:r>
            <a:r>
              <a:rPr spc="-125" dirty="0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620" y="1529841"/>
            <a:ext cx="8061959" cy="34099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12446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 routed port is a physical port that acts similarly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an interface on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router.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Routed ports are not associated with any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Layer 2 protocols, such as </a:t>
            </a:r>
            <a:r>
              <a:rPr sz="2000" spc="-5" dirty="0">
                <a:latin typeface="Arial"/>
                <a:cs typeface="Arial"/>
              </a:rPr>
              <a:t>STP, </a:t>
            </a:r>
            <a:r>
              <a:rPr sz="2000" dirty="0">
                <a:latin typeface="Arial"/>
                <a:cs typeface="Arial"/>
              </a:rPr>
              <a:t>do not function on a routed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Routed ports on a Cisco IOS switch do not support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subinterfaces.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95"/>
              </a:lnSpc>
              <a:spcBef>
                <a:spcPts val="96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To configure routed ports, use the </a:t>
            </a:r>
            <a:r>
              <a:rPr sz="2000" b="1" dirty="0">
                <a:latin typeface="Courier New"/>
                <a:cs typeface="Courier New"/>
              </a:rPr>
              <a:t>no </a:t>
            </a:r>
            <a:r>
              <a:rPr sz="2000" b="1" spc="-5" dirty="0">
                <a:latin typeface="Courier New"/>
                <a:cs typeface="Courier New"/>
              </a:rPr>
              <a:t>switchport</a:t>
            </a:r>
            <a:r>
              <a:rPr sz="2000" b="1" spc="-14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configuration mode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  <a:p>
            <a:pPr marL="248920" marR="82613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Note</a:t>
            </a:r>
            <a:r>
              <a:rPr sz="2000" dirty="0">
                <a:latin typeface="Arial"/>
                <a:cs typeface="Arial"/>
              </a:rPr>
              <a:t>: Routed ports are not supported on Catalyst 2960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Series  switches.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588390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620" y="807846"/>
            <a:ext cx="7381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Inter-VLAN Routing with Routed</a:t>
            </a:r>
            <a:r>
              <a:rPr spc="-150" dirty="0"/>
              <a:t> </a:t>
            </a:r>
            <a:r>
              <a:rPr dirty="0"/>
              <a:t>Ports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532" y="1747215"/>
            <a:ext cx="7734300" cy="280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5" dirty="0">
                <a:latin typeface="Arial"/>
                <a:cs typeface="Arial"/>
              </a:rPr>
              <a:t>Cisco </a:t>
            </a:r>
            <a:r>
              <a:rPr sz="2000" dirty="0">
                <a:latin typeface="Arial"/>
                <a:cs typeface="Arial"/>
              </a:rPr>
              <a:t>Switch </a:t>
            </a:r>
            <a:r>
              <a:rPr sz="2000" spc="5" dirty="0">
                <a:latin typeface="Arial"/>
                <a:cs typeface="Arial"/>
              </a:rPr>
              <a:t>Database </a:t>
            </a:r>
            <a:r>
              <a:rPr sz="2000" dirty="0">
                <a:latin typeface="Arial"/>
                <a:cs typeface="Arial"/>
              </a:rPr>
              <a:t>Manager (SDM) provides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templates for the Cisco Catalyst 2960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switch.</a:t>
            </a:r>
            <a:endParaRPr sz="2000">
              <a:latin typeface="Arial"/>
              <a:cs typeface="Arial"/>
            </a:endParaRPr>
          </a:p>
          <a:p>
            <a:pPr marL="248920" marR="30861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  <a:tab pos="3283585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SDM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lanbase-routing	</a:t>
            </a:r>
            <a:r>
              <a:rPr sz="2000" dirty="0">
                <a:latin typeface="Arial"/>
                <a:cs typeface="Arial"/>
              </a:rPr>
              <a:t>template can be enabled to allow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switch to route between VLANs and to support static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95"/>
              </a:lnSpc>
              <a:spcBef>
                <a:spcPts val="91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spc="5" dirty="0">
                <a:latin typeface="Arial"/>
                <a:cs typeface="Arial"/>
              </a:rPr>
              <a:t>Use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Courier New"/>
                <a:cs typeface="Courier New"/>
              </a:rPr>
              <a:t>show sdm </a:t>
            </a:r>
            <a:r>
              <a:rPr sz="2000" b="1" spc="-5" dirty="0">
                <a:latin typeface="Courier New"/>
                <a:cs typeface="Courier New"/>
              </a:rPr>
              <a:t>prefer </a:t>
            </a:r>
            <a:r>
              <a:rPr sz="2000" dirty="0">
                <a:latin typeface="Arial"/>
                <a:cs typeface="Arial"/>
              </a:rPr>
              <a:t>command to verify which template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95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  <a:p>
            <a:pPr marL="248920" marR="223520" indent="-236220">
              <a:lnSpc>
                <a:spcPts val="2170"/>
              </a:lnSpc>
              <a:spcBef>
                <a:spcPts val="134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SDM template can be changed in global configuration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  with the </a:t>
            </a:r>
            <a:r>
              <a:rPr sz="2000" b="1" spc="-5" dirty="0">
                <a:latin typeface="Courier New"/>
                <a:cs typeface="Courier New"/>
              </a:rPr>
              <a:t>sdm prefer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command.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532" y="568833"/>
            <a:ext cx="5142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 and</a:t>
            </a:r>
            <a:r>
              <a:rPr sz="1800" b="1" spc="-3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532" y="797128"/>
            <a:ext cx="762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Configuring Static Routes on a Catalyst</a:t>
            </a:r>
            <a:r>
              <a:rPr sz="2800" spc="140" dirty="0"/>
              <a:t> </a:t>
            </a:r>
            <a:r>
              <a:rPr sz="2800" spc="-5" dirty="0"/>
              <a:t>2960</a:t>
            </a:r>
            <a:endParaRPr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19" y="1468882"/>
            <a:ext cx="7209155" cy="38823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sz="2000" dirty="0">
                <a:latin typeface="Arial"/>
                <a:cs typeface="Arial"/>
              </a:rPr>
              <a:t>To troubleshoot Layer 3 switching issues, verify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accuracy: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VLANs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5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VLANs must be defined across all 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switches.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VLANs must be enabled on the trunk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ports.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Ports must be in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right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spc="-10" dirty="0">
                <a:latin typeface="Arial"/>
                <a:cs typeface="Arial"/>
              </a:rPr>
              <a:t>SVIs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must have the correct IP address or subnet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mask.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must 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up.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Arial"/>
                <a:cs typeface="Arial"/>
              </a:rPr>
              <a:t>SVIs </a:t>
            </a:r>
            <a:r>
              <a:rPr sz="2000" dirty="0">
                <a:latin typeface="Arial"/>
                <a:cs typeface="Arial"/>
              </a:rPr>
              <a:t>must match with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VLAN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88390"/>
            <a:ext cx="382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Troubleshooting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" y="807846"/>
            <a:ext cx="7016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Layer </a:t>
            </a:r>
            <a:r>
              <a:rPr dirty="0"/>
              <a:t>3 </a:t>
            </a:r>
            <a:r>
              <a:rPr spc="-5" dirty="0"/>
              <a:t>Switch </a:t>
            </a:r>
            <a:r>
              <a:rPr dirty="0"/>
              <a:t>Configuration</a:t>
            </a:r>
            <a:r>
              <a:rPr spc="-110" dirty="0"/>
              <a:t> </a:t>
            </a:r>
            <a:r>
              <a:rPr spc="-5" dirty="0"/>
              <a:t>Issues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19" y="1591818"/>
            <a:ext cx="7707630" cy="366902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4825">
              <a:lnSpc>
                <a:spcPts val="2280"/>
              </a:lnSpc>
              <a:spcBef>
                <a:spcPts val="280"/>
              </a:spcBef>
            </a:pPr>
            <a:r>
              <a:rPr sz="2000" dirty="0">
                <a:latin typeface="Arial"/>
                <a:cs typeface="Arial"/>
              </a:rPr>
              <a:t>To troubleshoot Layer 3 switching issues, verify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accuracy: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15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Routing must be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enabled.</a:t>
            </a:r>
            <a:endParaRPr sz="2000">
              <a:latin typeface="Arial"/>
              <a:cs typeface="Arial"/>
            </a:endParaRPr>
          </a:p>
          <a:p>
            <a:pPr marL="812800" marR="511175" lvl="1" indent="-343535">
              <a:lnSpc>
                <a:spcPts val="2280"/>
              </a:lnSpc>
              <a:spcBef>
                <a:spcPts val="90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Each interface or network should be added to the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  protocol.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b="1" dirty="0">
                <a:latin typeface="Arial"/>
                <a:cs typeface="Arial"/>
              </a:rPr>
              <a:t>Hosts</a:t>
            </a:r>
            <a:endParaRPr sz="20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Hosts must have the correct IP address or subnet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mask.</a:t>
            </a:r>
            <a:endParaRPr sz="2000">
              <a:latin typeface="Arial"/>
              <a:cs typeface="Arial"/>
            </a:endParaRPr>
          </a:p>
          <a:p>
            <a:pPr marL="812800" marR="5080" lvl="1" indent="-343535">
              <a:lnSpc>
                <a:spcPts val="2280"/>
              </a:lnSpc>
              <a:spcBef>
                <a:spcPts val="894"/>
              </a:spcBef>
              <a:buClr>
                <a:srgbClr val="6F8BA0"/>
              </a:buClr>
              <a:buChar char="•"/>
              <a:tabLst>
                <a:tab pos="812800" algn="l"/>
                <a:tab pos="813435" algn="l"/>
              </a:tabLst>
            </a:pPr>
            <a:r>
              <a:rPr sz="2000" dirty="0">
                <a:latin typeface="Arial"/>
                <a:cs typeface="Arial"/>
              </a:rPr>
              <a:t>Hosts must have a default gateway associated with an </a:t>
            </a:r>
            <a:r>
              <a:rPr sz="2000" spc="-5" dirty="0">
                <a:latin typeface="Arial"/>
                <a:cs typeface="Arial"/>
              </a:rPr>
              <a:t>SVI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  routed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990" y="595629"/>
            <a:ext cx="3826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Troubleshooting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Layer 3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Switching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990" y="823924"/>
            <a:ext cx="79317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Layer </a:t>
            </a:r>
            <a:r>
              <a:rPr sz="2800" spc="-5" dirty="0"/>
              <a:t>3 Switching Configuration Issues</a:t>
            </a:r>
            <a:r>
              <a:rPr sz="2800" spc="140" dirty="0"/>
              <a:t> </a:t>
            </a:r>
            <a:r>
              <a:rPr sz="2800" spc="-5" dirty="0"/>
              <a:t>(Cont.)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261" y="734949"/>
            <a:ext cx="3997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5:</a:t>
            </a:r>
            <a:r>
              <a:rPr spc="-9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653" y="1364335"/>
            <a:ext cx="7726045" cy="3546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This chapter described and explained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following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concepts:</a:t>
            </a:r>
            <a:endParaRPr sz="2000">
              <a:latin typeface="Arial"/>
              <a:cs typeface="Arial"/>
            </a:endParaRPr>
          </a:p>
          <a:p>
            <a:pPr marL="248285" marR="812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Inter-VLAN routing, the process of routing traffic between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  VLANs, using either a dedicated router or a multilayer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Legacy, </a:t>
            </a:r>
            <a:r>
              <a:rPr sz="2000" spc="-5" dirty="0">
                <a:latin typeface="Arial"/>
                <a:cs typeface="Arial"/>
              </a:rPr>
              <a:t>router-on-a-stick, </a:t>
            </a:r>
            <a:r>
              <a:rPr sz="2000" dirty="0">
                <a:latin typeface="Arial"/>
                <a:cs typeface="Arial"/>
              </a:rPr>
              <a:t>and multilayer switch inter-VLAN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Layer 3 switching, SVIs, and routed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ports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Troubleshooting inter-VLAN routing with a router or a Layer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248285" marR="30543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Common errors involving VLAN, trunk, Layer 3 interface, and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  address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configurations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49" y="720039"/>
            <a:ext cx="3997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5:</a:t>
            </a:r>
            <a:r>
              <a:rPr spc="-9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1482852" y="1536191"/>
            <a:ext cx="6268212" cy="4849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004" y="290394"/>
            <a:ext cx="1076675" cy="57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618994"/>
            <a:ext cx="31756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0" spc="-5" dirty="0">
                <a:solidFill>
                  <a:srgbClr val="FFFFFF"/>
                </a:solidFill>
                <a:latin typeface="Arial"/>
                <a:cs typeface="Arial"/>
              </a:rPr>
              <a:t>5.1 Inter-VLAN Routing  Configuration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5" y="544448"/>
            <a:ext cx="3288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r>
              <a:rPr sz="1800" b="1" spc="2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75" y="763600"/>
            <a:ext cx="5464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Inter-VLAN</a:t>
            </a:r>
            <a:r>
              <a:rPr spc="-130" dirty="0"/>
              <a:t> </a:t>
            </a:r>
            <a:r>
              <a:rPr dirty="0"/>
              <a:t>routing?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007" y="1468882"/>
            <a:ext cx="7778115" cy="13525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508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Layer 2 switches cannot forward traffic between VLANs without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assistance of a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Inter-VLAN routing is a process for forwarding network </a:t>
            </a:r>
            <a:r>
              <a:rPr sz="2000" spc="-5" dirty="0">
                <a:latin typeface="Arial"/>
                <a:cs typeface="Arial"/>
              </a:rPr>
              <a:t>traffic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one VLAN to another, using 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1397" y="2983992"/>
            <a:ext cx="5297225" cy="3447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0" y="2979420"/>
            <a:ext cx="5455920" cy="3456940"/>
          </a:xfrm>
          <a:custGeom>
            <a:avLst/>
            <a:gdLst/>
            <a:ahLst/>
            <a:cxnLst/>
            <a:rect l="l" t="t" r="r" b="b"/>
            <a:pathLst>
              <a:path w="5455920" h="3456940">
                <a:moveTo>
                  <a:pt x="0" y="3456432"/>
                </a:moveTo>
                <a:lnTo>
                  <a:pt x="5455920" y="3456432"/>
                </a:lnTo>
                <a:lnTo>
                  <a:pt x="5455920" y="0"/>
                </a:lnTo>
                <a:lnTo>
                  <a:pt x="0" y="0"/>
                </a:lnTo>
                <a:lnTo>
                  <a:pt x="0" y="345643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5" y="573404"/>
            <a:ext cx="3288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r>
              <a:rPr sz="1800" b="1" spc="2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75" y="793241"/>
            <a:ext cx="5306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Legacy </a:t>
            </a:r>
            <a:r>
              <a:rPr dirty="0"/>
              <a:t>Inter-VLAN</a:t>
            </a:r>
            <a:r>
              <a:rPr spc="-100" dirty="0"/>
              <a:t> </a:t>
            </a:r>
            <a:r>
              <a:rPr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919" y="1332331"/>
            <a:ext cx="7795895" cy="38360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In 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past: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Actual routers were used to route between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VLAN was connected to a </a:t>
            </a:r>
            <a:r>
              <a:rPr sz="2000" spc="-5" dirty="0">
                <a:latin typeface="Arial"/>
                <a:cs typeface="Arial"/>
              </a:rPr>
              <a:t>different </a:t>
            </a:r>
            <a:r>
              <a:rPr sz="2000" dirty="0">
                <a:latin typeface="Arial"/>
                <a:cs typeface="Arial"/>
              </a:rPr>
              <a:t>physical router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interface.</a:t>
            </a:r>
            <a:endParaRPr sz="2000">
              <a:latin typeface="Arial"/>
              <a:cs typeface="Arial"/>
            </a:endParaRPr>
          </a:p>
          <a:p>
            <a:pPr marL="248920" marR="21907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Packets would arrive on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router through one through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interface,  be routed and leave through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ct val="95000"/>
              </a:lnSpc>
              <a:spcBef>
                <a:spcPts val="114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Because the router interfaces were connected to VLANs and had  IP addresses from that specific VLAN, routing between VLANs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  achieved.</a:t>
            </a:r>
            <a:endParaRPr sz="2000">
              <a:latin typeface="Arial"/>
              <a:cs typeface="Arial"/>
            </a:endParaRPr>
          </a:p>
          <a:p>
            <a:pPr marL="248920" marR="14668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Large networks with large number of VLANs required many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  interfaces.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261" y="529539"/>
            <a:ext cx="3289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r>
              <a:rPr sz="1800" b="1" spc="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61" y="749553"/>
            <a:ext cx="731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Router-on-a-Stick </a:t>
            </a:r>
            <a:r>
              <a:rPr dirty="0"/>
              <a:t>Inter-VLAN</a:t>
            </a:r>
            <a:r>
              <a:rPr spc="-80" dirty="0"/>
              <a:t> </a:t>
            </a:r>
            <a:r>
              <a:rPr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1585087"/>
            <a:ext cx="7889875" cy="37877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285" marR="852169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router-on-a-stick </a:t>
            </a:r>
            <a:r>
              <a:rPr sz="2000" dirty="0">
                <a:latin typeface="Arial"/>
                <a:cs typeface="Arial"/>
              </a:rPr>
              <a:t>approach uses a different path to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  between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One of the router’s physical interfaces is configured as 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802.1Q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trunk port so it can understand VLAN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tags.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Logical subinterfaces are created; one subinterface per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subinterface is configured with an IP address from the VLAN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represents.</a:t>
            </a:r>
            <a:endParaRPr sz="2000">
              <a:latin typeface="Arial"/>
              <a:cs typeface="Arial"/>
            </a:endParaRPr>
          </a:p>
          <a:p>
            <a:pPr marL="248285" marR="6654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VLAN members (hosts) are configured to use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subinterface  address as a default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gateway.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24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Only </a:t>
            </a:r>
            <a:r>
              <a:rPr sz="2000" spc="-5" dirty="0">
                <a:latin typeface="Arial"/>
                <a:cs typeface="Arial"/>
              </a:rPr>
              <a:t>one 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router’s physical interface is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used</a:t>
            </a:r>
            <a:r>
              <a:rPr sz="2400" spc="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305" y="529539"/>
            <a:ext cx="3288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F8BA0"/>
                </a:solidFill>
                <a:latin typeface="Arial"/>
                <a:cs typeface="Arial"/>
              </a:rPr>
              <a:t>Inter-VLAN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r>
              <a:rPr sz="1800" b="1" spc="10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749553"/>
            <a:ext cx="7225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Multilayer </a:t>
            </a:r>
            <a:r>
              <a:rPr dirty="0"/>
              <a:t>Switch Inter-VLAN</a:t>
            </a:r>
            <a:r>
              <a:rPr spc="-95" dirty="0"/>
              <a:t> </a:t>
            </a:r>
            <a:r>
              <a:rPr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919" y="1512570"/>
            <a:ext cx="7976234" cy="41414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8920" marR="67818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Multilayer switches can perform Layer 2 and Layer 3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functions,  replacing the need for dedicated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routers.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Multilayer switches support dynamic routing and inter-VLAN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routing.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multilayer switch must have </a:t>
            </a:r>
            <a:r>
              <a:rPr sz="2000" spc="-5" dirty="0">
                <a:latin typeface="Arial"/>
                <a:cs typeface="Arial"/>
              </a:rPr>
              <a:t>IP </a:t>
            </a:r>
            <a:r>
              <a:rPr sz="2000" dirty="0">
                <a:latin typeface="Arial"/>
                <a:cs typeface="Arial"/>
              </a:rPr>
              <a:t>routing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enabled.</a:t>
            </a:r>
            <a:endParaRPr sz="2000">
              <a:latin typeface="Arial"/>
              <a:cs typeface="Arial"/>
            </a:endParaRPr>
          </a:p>
          <a:p>
            <a:pPr marL="248920" marR="28575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A switch </a:t>
            </a:r>
            <a:r>
              <a:rPr sz="2000" spc="-5" dirty="0">
                <a:latin typeface="Arial"/>
                <a:cs typeface="Arial"/>
              </a:rPr>
              <a:t>virtual </a:t>
            </a:r>
            <a:r>
              <a:rPr sz="2000" dirty="0">
                <a:latin typeface="Arial"/>
                <a:cs typeface="Arial"/>
              </a:rPr>
              <a:t>interface </a:t>
            </a:r>
            <a:r>
              <a:rPr sz="2000" spc="-5" dirty="0">
                <a:latin typeface="Arial"/>
                <a:cs typeface="Arial"/>
              </a:rPr>
              <a:t>(SVI) </a:t>
            </a:r>
            <a:r>
              <a:rPr sz="2000" dirty="0">
                <a:latin typeface="Arial"/>
                <a:cs typeface="Arial"/>
              </a:rPr>
              <a:t>exists for VLAN 1 by default. On a  multilayer switch, a logical (layer 3) interface can be configured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 any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920" marR="34798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The switch understands network-layer </a:t>
            </a:r>
            <a:r>
              <a:rPr sz="2000" spc="5" dirty="0">
                <a:latin typeface="Arial"/>
                <a:cs typeface="Arial"/>
              </a:rPr>
              <a:t>PDUs; </a:t>
            </a:r>
            <a:r>
              <a:rPr sz="2000" dirty="0">
                <a:latin typeface="Arial"/>
                <a:cs typeface="Arial"/>
              </a:rPr>
              <a:t>therefore, can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route  between its </a:t>
            </a:r>
            <a:r>
              <a:rPr sz="2000" spc="-5" dirty="0">
                <a:latin typeface="Arial"/>
                <a:cs typeface="Arial"/>
              </a:rPr>
              <a:t>SVIs, </a:t>
            </a:r>
            <a:r>
              <a:rPr sz="2000" dirty="0">
                <a:latin typeface="Arial"/>
                <a:cs typeface="Arial"/>
              </a:rPr>
              <a:t>just as a router routes between its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With a multilayer switch, traffic is routed internal to the switch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device.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This routing process is a suitable and scalable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solution.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305" y="573404"/>
            <a:ext cx="414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Configure </a:t>
            </a:r>
            <a:r>
              <a:rPr sz="1800" b="1" spc="-5" dirty="0">
                <a:solidFill>
                  <a:srgbClr val="6F8BA0"/>
                </a:solidFill>
                <a:latin typeface="Arial"/>
                <a:cs typeface="Arial"/>
              </a:rPr>
              <a:t>Legacy Inter-VLAN</a:t>
            </a:r>
            <a:r>
              <a:rPr sz="1800" b="1" spc="-15" dirty="0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6F8BA0"/>
                </a:solidFill>
                <a:latin typeface="Arial"/>
                <a:cs typeface="Arial"/>
              </a:rPr>
              <a:t>Routing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D2D2D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10" dirty="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 </a:t>
            </a:r>
            <a:r>
              <a:rPr spc="-10" dirty="0"/>
              <a:t>2008 </a:t>
            </a:r>
            <a:r>
              <a:rPr spc="-5" dirty="0"/>
              <a:t>Cisco </a:t>
            </a:r>
            <a:r>
              <a:rPr spc="-10" dirty="0"/>
              <a:t>Systems, Inc. </a:t>
            </a:r>
            <a:r>
              <a:rPr spc="-5" dirty="0"/>
              <a:t>All rights</a:t>
            </a:r>
            <a:r>
              <a:rPr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sz="700" spc="-55" dirty="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793241"/>
            <a:ext cx="2284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Prep</a:t>
            </a:r>
            <a:r>
              <a:rPr spc="-15" dirty="0"/>
              <a:t>a</a:t>
            </a:r>
            <a:r>
              <a:rPr dirty="0"/>
              <a:t>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1526489"/>
            <a:ext cx="7710170" cy="2816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Legacy inter-VLAN routing requires routers to have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multiple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physical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interfaces.</a:t>
            </a:r>
            <a:endParaRPr sz="2000">
              <a:latin typeface="Arial"/>
              <a:cs typeface="Arial"/>
            </a:endParaRPr>
          </a:p>
          <a:p>
            <a:pPr marL="248285" marR="61214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one of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router’s physical </a:t>
            </a:r>
            <a:r>
              <a:rPr sz="2000" dirty="0">
                <a:latin typeface="Arial"/>
                <a:cs typeface="Arial"/>
              </a:rPr>
              <a:t>interfaces is connected 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 unique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Each interface is also configured with an IP address for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subnet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associated with the particular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VLAN.</a:t>
            </a:r>
            <a:endParaRPr sz="2000">
              <a:latin typeface="Arial"/>
              <a:cs typeface="Arial"/>
            </a:endParaRPr>
          </a:p>
          <a:p>
            <a:pPr marL="248285" marR="82613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sz="2000" dirty="0">
                <a:latin typeface="Arial"/>
                <a:cs typeface="Arial"/>
              </a:rPr>
              <a:t>Network devices use the router as a gateway to access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devices connected to the other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VLANs.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2322</Words>
  <Application>Microsoft Office PowerPoint</Application>
  <PresentationFormat>On-screen Show (4:3)</PresentationFormat>
  <Paragraphs>355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Wingdings</vt:lpstr>
      <vt:lpstr>Office Theme</vt:lpstr>
      <vt:lpstr>PowerPoint Presentation</vt:lpstr>
      <vt:lpstr>Chapter 5</vt:lpstr>
      <vt:lpstr>Chapter 5: Objectives</vt:lpstr>
      <vt:lpstr>5.1 Inter-VLAN Routing  Configuration</vt:lpstr>
      <vt:lpstr>What is Inter-VLAN routing?</vt:lpstr>
      <vt:lpstr>Legacy Inter-VLAN Routing</vt:lpstr>
      <vt:lpstr>Router-on-a-Stick Inter-VLAN Routing</vt:lpstr>
      <vt:lpstr>Multilayer Switch Inter-VLAN Routing</vt:lpstr>
      <vt:lpstr>Preparation</vt:lpstr>
      <vt:lpstr>Preparation (cont.)</vt:lpstr>
      <vt:lpstr>Switch Configuration</vt:lpstr>
      <vt:lpstr>Router Interface Configuration</vt:lpstr>
      <vt:lpstr>Preparation</vt:lpstr>
      <vt:lpstr>Switch Configuration</vt:lpstr>
      <vt:lpstr>Router Subinterface Configuration</vt:lpstr>
      <vt:lpstr>Verifying Subinterfaces</vt:lpstr>
      <vt:lpstr>Verifying Subinterfaces (cont.)</vt:lpstr>
      <vt:lpstr>Verifying Routing</vt:lpstr>
      <vt:lpstr>6.2 Troubleshoot Inter-  VLAN Routing</vt:lpstr>
      <vt:lpstr>Switch Port Issues</vt:lpstr>
      <vt:lpstr>Verify Switch Configuration</vt:lpstr>
      <vt:lpstr>Verify Router Configuration</vt:lpstr>
      <vt:lpstr>Verify Router Configuration (cont.)</vt:lpstr>
      <vt:lpstr>Errors with IP Address and Subnet Masks</vt:lpstr>
      <vt:lpstr>Verifying IP Address and Subnet Mask  Configuration Issues</vt:lpstr>
      <vt:lpstr>5.3 Layer 3 Switching</vt:lpstr>
      <vt:lpstr>Introduction to Layer 3 Switching</vt:lpstr>
      <vt:lpstr>Inter-VLAN Routing with Switch Virtual Interfaces</vt:lpstr>
      <vt:lpstr>Inter-VLAN Routing with SVIs (Cont.)</vt:lpstr>
      <vt:lpstr>Inter-VLAN Routing with SVIs (Cont.)</vt:lpstr>
      <vt:lpstr>Inter-VLAN Routing with Routed Ports</vt:lpstr>
      <vt:lpstr>Configuring Static Routes on a Catalyst 2960</vt:lpstr>
      <vt:lpstr>Layer 3 Switch Configuration Issues</vt:lpstr>
      <vt:lpstr>Layer 3 Switching Configuration Issues (Cont.)</vt:lpstr>
      <vt:lpstr>Chapter 5: Summary</vt:lpstr>
      <vt:lpstr>Chapter 5: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Nguyen</dc:creator>
  <cp:lastModifiedBy>Michael OS</cp:lastModifiedBy>
  <cp:revision>1</cp:revision>
  <dcterms:created xsi:type="dcterms:W3CDTF">2019-03-04T01:28:29Z</dcterms:created>
  <dcterms:modified xsi:type="dcterms:W3CDTF">2019-03-04T01:33:34Z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2019-03-04T00:00:00Z</vt:filetime>
  </property>
</Properties>
</file>