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1"/>
  </p:notesMasterIdLst>
  <p:sldIdLst>
    <p:sldId id="256" r:id="rId4"/>
    <p:sldId id="257" r:id="rId5"/>
    <p:sldId id="258" r:id="rId6"/>
    <p:sldId id="433" r:id="rId7"/>
    <p:sldId id="434" r:id="rId8"/>
    <p:sldId id="261" r:id="rId9"/>
    <p:sldId id="260" r:id="rId10"/>
    <p:sldId id="262" r:id="rId12"/>
    <p:sldId id="263" r:id="rId13"/>
    <p:sldId id="264" r:id="rId14"/>
    <p:sldId id="429" r:id="rId15"/>
    <p:sldId id="431" r:id="rId16"/>
    <p:sldId id="272" r:id="rId17"/>
    <p:sldId id="274" r:id="rId18"/>
    <p:sldId id="432" r:id="rId19"/>
    <p:sldId id="287" r:id="rId20"/>
    <p:sldId id="510" r:id="rId21"/>
    <p:sldId id="278" r:id="rId22"/>
    <p:sldId id="435" r:id="rId23"/>
    <p:sldId id="437" r:id="rId24"/>
    <p:sldId id="279" r:id="rId25"/>
    <p:sldId id="356" r:id="rId26"/>
    <p:sldId id="357" r:id="rId27"/>
    <p:sldId id="382" r:id="rId28"/>
    <p:sldId id="427" r:id="rId29"/>
    <p:sldId id="360" r:id="rId30"/>
    <p:sldId id="359" r:id="rId31"/>
    <p:sldId id="306" r:id="rId32"/>
    <p:sldId id="307" r:id="rId33"/>
    <p:sldId id="308" r:id="rId34"/>
    <p:sldId id="309" r:id="rId35"/>
    <p:sldId id="310" r:id="rId36"/>
    <p:sldId id="316" r:id="rId37"/>
    <p:sldId id="317" r:id="rId38"/>
    <p:sldId id="318" r:id="rId39"/>
    <p:sldId id="354" r:id="rId40"/>
    <p:sldId id="365" r:id="rId41"/>
    <p:sldId id="402" r:id="rId42"/>
    <p:sldId id="369" r:id="rId43"/>
    <p:sldId id="370" r:id="rId44"/>
    <p:sldId id="371" r:id="rId45"/>
    <p:sldId id="372" r:id="rId46"/>
    <p:sldId id="403" r:id="rId47"/>
    <p:sldId id="374" r:id="rId48"/>
    <p:sldId id="375" r:id="rId49"/>
    <p:sldId id="376" r:id="rId50"/>
    <p:sldId id="377" r:id="rId51"/>
    <p:sldId id="378" r:id="rId52"/>
    <p:sldId id="379" r:id="rId53"/>
    <p:sldId id="380" r:id="rId54"/>
    <p:sldId id="381" r:id="rId55"/>
    <p:sldId id="428" r:id="rId56"/>
    <p:sldId id="383" r:id="rId57"/>
    <p:sldId id="384" r:id="rId58"/>
    <p:sldId id="385" r:id="rId59"/>
    <p:sldId id="386" r:id="rId60"/>
    <p:sldId id="387" r:id="rId61"/>
    <p:sldId id="388" r:id="rId62"/>
    <p:sldId id="389" r:id="rId63"/>
    <p:sldId id="404" r:id="rId64"/>
    <p:sldId id="390" r:id="rId65"/>
    <p:sldId id="391" r:id="rId66"/>
    <p:sldId id="392" r:id="rId67"/>
    <p:sldId id="393" r:id="rId68"/>
    <p:sldId id="394" r:id="rId69"/>
    <p:sldId id="395" r:id="rId70"/>
    <p:sldId id="396" r:id="rId71"/>
    <p:sldId id="397" r:id="rId72"/>
    <p:sldId id="398" r:id="rId73"/>
    <p:sldId id="399" r:id="rId74"/>
    <p:sldId id="400" r:id="rId75"/>
    <p:sldId id="405" r:id="rId76"/>
    <p:sldId id="312" r:id="rId77"/>
    <p:sldId id="313" r:id="rId78"/>
    <p:sldId id="314" r:id="rId79"/>
    <p:sldId id="315" r:id="rId80"/>
    <p:sldId id="321" r:id="rId81"/>
    <p:sldId id="322" r:id="rId82"/>
    <p:sldId id="355" r:id="rId83"/>
    <p:sldId id="336" r:id="rId84"/>
    <p:sldId id="338"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63" d="100"/>
          <a:sy n="63" d="100"/>
        </p:scale>
        <p:origin x="138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endParaRPr lang="en-US" dirty="0"/>
          </a:p>
          <a:p>
            <a:r>
              <a:rPr lang="en-US" dirty="0"/>
              <a:t>1. What are the keys of relation?</a:t>
            </a:r>
            <a:endParaRPr lang="en-US" dirty="0"/>
          </a:p>
          <a:p>
            <a:r>
              <a:rPr lang="en-US" dirty="0"/>
              <a:t>2. What if we ignore the column </a:t>
            </a:r>
            <a:r>
              <a:rPr lang="en-US" dirty="0" err="1"/>
              <a:t>starName</a:t>
            </a:r>
            <a:r>
              <a:rPr lang="en-US" dirty="0"/>
              <a:t>?</a:t>
            </a:r>
            <a:endParaRPr lang="en-US" dirty="0"/>
          </a:p>
          <a:p>
            <a:r>
              <a:rPr lang="en-US" dirty="0"/>
              <a:t>3. Can </a:t>
            </a:r>
            <a:r>
              <a:rPr lang="en-US" dirty="0" err="1"/>
              <a:t>starName</a:t>
            </a:r>
            <a:r>
              <a:rPr lang="en-US" dirty="0"/>
              <a:t> be a key?</a:t>
            </a:r>
            <a:endParaRPr lang="vi-VN" dirty="0"/>
          </a:p>
          <a:p>
            <a:endParaRPr lang="en-US" dirty="0"/>
          </a:p>
          <a:p>
            <a:r>
              <a:rPr lang="en-US" dirty="0"/>
              <a:t>Easy to see that: the following FD is true</a:t>
            </a:r>
            <a:endParaRPr lang="en-US" dirty="0"/>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endParaRPr lang="en-US" dirty="0"/>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200" dirty="0">
                <a:solidFill>
                  <a:srgbClr val="0070C0"/>
                </a:solidFill>
                <a:latin typeface="Arial" panose="020B0604020202020204" pitchFamily="34" charset="0"/>
                <a:cs typeface="Arial" panose="020B0604020202020204" pitchFamily="34" charset="0"/>
              </a:rPr>
              <a:t>title, year </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charset="0"/>
              </a:rPr>
              <a:t>             atomic values:</a:t>
            </a:r>
            <a:endParaRPr lang="en-US" altLang="en-US" dirty="0">
              <a:solidFill>
                <a:srgbClr val="000000"/>
              </a:solidFill>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=one value for an attribute</a:t>
            </a:r>
            <a:endParaRPr lang="en-US" altLang="en-US" dirty="0">
              <a:solidFill>
                <a:srgbClr val="000000"/>
              </a:solidFill>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repeating groups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multivalued attributes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composite attributes</a:t>
            </a:r>
            <a:endParaRPr lang="en-US" altLang="en-US" dirty="0">
              <a:latin typeface="Arial" panose="020B0604020202020204" pitchFamily="34" charset="0"/>
            </a:endParaRP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endParaRPr lang="en-US" altLang="en-US">
              <a:latin typeface="Arial" panose="020B0604020202020204" pitchFamily="34" charset="0"/>
            </a:endParaRPr>
          </a:p>
          <a:p>
            <a:r>
              <a:rPr lang="en-US" altLang="en-US">
                <a:latin typeface="Arial" panose="020B0604020202020204" pitchFamily="34" charset="0"/>
              </a:rPr>
              <a:t>Second Normal Form is violated</a:t>
            </a:r>
            <a:endParaRPr lang="en-US" altLang="en-US">
              <a:latin typeface="Arial" panose="020B0604020202020204" pitchFamily="34" charset="0"/>
            </a:endParaRPr>
          </a:p>
          <a:p>
            <a:r>
              <a:rPr lang="en-US" altLang="en-US">
                <a:latin typeface="Arial" panose="020B0604020202020204" pitchFamily="34" charset="0"/>
              </a:rPr>
              <a:t>If there exists a non-key field(s) which is functionally dependent on another non-key field(s).</a:t>
            </a:r>
            <a:endParaRPr lang="en-US" altLang="en-US">
              <a:latin typeface="Arial" panose="020B0604020202020204" pitchFamily="34" charset="0"/>
            </a:endParaRP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endParaRPr lang="en-US" altLang="en-US">
              <a:latin typeface="Arial" panose="020B0604020202020204" pitchFamily="34" charset="0"/>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endParaRPr lang="en-US" altLang="en-US">
              <a:latin typeface="Arial" panose="020B0604020202020204" pitchFamily="34" charset="0"/>
            </a:endParaRPr>
          </a:p>
          <a:p>
            <a:r>
              <a:rPr lang="en-US" altLang="en-US">
                <a:latin typeface="Arial" panose="020B0604020202020204" pitchFamily="34" charset="0"/>
              </a:rPr>
              <a:t>Boyce-Codd Normal Form is violated if:</a:t>
            </a:r>
            <a:endParaRPr lang="en-US" altLang="en-US">
              <a:latin typeface="Arial" panose="020B0604020202020204" pitchFamily="34" charset="0"/>
            </a:endParaRPr>
          </a:p>
          <a:p>
            <a:r>
              <a:rPr lang="en-US" altLang="en-US">
                <a:latin typeface="Arial" panose="020B0604020202020204" pitchFamily="34" charset="0"/>
              </a:rPr>
              <a:t>Third Normal Form is violated</a:t>
            </a:r>
            <a:endParaRPr lang="en-US" altLang="en-US">
              <a:latin typeface="Arial" panose="020B0604020202020204" pitchFamily="34" charset="0"/>
            </a:endParaRPr>
          </a:p>
          <a:p>
            <a:r>
              <a:rPr lang="en-US" altLang="en-US">
                <a:latin typeface="Arial" panose="020B0604020202020204" pitchFamily="34" charset="0"/>
              </a:rPr>
              <a:t>If there exists a partial key which is functionally dependent on a non-key field(s).</a:t>
            </a:r>
            <a:endParaRPr lang="en-US" altLang="en-US">
              <a:latin typeface="Arial" panose="020B0604020202020204" pitchFamily="34" charset="0"/>
            </a:endParaRP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vi-VN"/>
          </a:p>
        </p:txBody>
      </p:sp>
      <p:sp>
        <p:nvSpPr>
          <p:cNvPr id="5" name="Rectangle 5"/>
          <p:cNvSpPr>
            <a:spLocks noGrp="1" noChangeArrowheads="1"/>
          </p:cNvSpPr>
          <p:nvPr>
            <p:ph type="ftr" sz="quarter" idx="11"/>
          </p:nvPr>
        </p:nvSpPr>
        <p:spPr/>
        <p:txBody>
          <a:bodyPr/>
          <a:lstStyle>
            <a:lvl1pPr>
              <a:defRPr/>
            </a:lvl1pPr>
          </a:lstStyle>
          <a:p>
            <a:pPr>
              <a:defRPr/>
            </a:pPr>
            <a:endParaRPr lang="vi-VN"/>
          </a:p>
        </p:txBody>
      </p:sp>
      <p:sp>
        <p:nvSpPr>
          <p:cNvPr id="6" name="Rectangle 6"/>
          <p:cNvSpPr>
            <a:spLocks noGrp="1" noChangeArrowheads="1"/>
          </p:cNvSpPr>
          <p:nvPr>
            <p:ph type="sldNum" sz="quarter" idx="12"/>
          </p:nvPr>
        </p:nvSpPr>
        <p:spPr/>
        <p:txBody>
          <a:bodyPr/>
          <a:lstStyle>
            <a:lvl1pPr>
              <a:defRPr/>
            </a:lvl1pPr>
          </a:lstStyle>
          <a:p>
            <a:fld id="{E35B752E-D2D6-4F87-9C8E-CBB485E51CAC}" type="slidenum">
              <a:rPr lang="en-SG" altLang="vi-VN"/>
            </a:fld>
            <a:endParaRPr lang="en-SG" alt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B17E894B-6E85-4E45-956F-D51B776198EE}"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98726272-BCE2-4449-AEC5-E574249AA63E}"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D261614-CBC4-4C7C-9659-7F98249C54E9}"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Date Placeholder 4"/>
          <p:cNvSpPr>
            <a:spLocks noGrp="1"/>
          </p:cNvSpPr>
          <p:nvPr>
            <p:ph type="dt" sz="half" idx="10"/>
          </p:nvPr>
        </p:nvSpPr>
        <p:spPr/>
        <p:txBody>
          <a:bodyPr/>
          <a:lstStyle/>
          <a:p>
            <a:fld id="{235D42E4-48F3-468F-AF23-0EA048B9DE56}"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7" name="Date Placeholder 6"/>
          <p:cNvSpPr>
            <a:spLocks noGrp="1"/>
          </p:cNvSpPr>
          <p:nvPr>
            <p:ph type="dt" sz="half" idx="10"/>
          </p:nvPr>
        </p:nvSpPr>
        <p:spPr/>
        <p:txBody>
          <a:bodyPr/>
          <a:lstStyle/>
          <a:p>
            <a:fld id="{FDF85EFD-258F-44B7-A01A-72E13D03C767}" type="datetime1">
              <a:rPr lang="vi-VN" smtClean="0"/>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D9D76C18-75C0-471B-938E-A9160BD5B173}" type="datetime1">
              <a:rPr lang="vi-VN" smtClean="0"/>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27C-4A5C-4B46-88BC-AE88B4555013}" type="datetime1">
              <a:rPr lang="vi-VN" smtClean="0"/>
            </a:fld>
            <a:endParaRPr lang="vi-VN"/>
          </a:p>
        </p:txBody>
      </p:sp>
      <p:sp>
        <p:nvSpPr>
          <p:cNvPr id="3" name="Footer Placeholder 2"/>
          <p:cNvSpPr>
            <a:spLocks noGrp="1"/>
          </p:cNvSpPr>
          <p:nvPr>
            <p:ph type="ftr" sz="quarter" idx="11"/>
          </p:nvPr>
        </p:nvSpPr>
        <p:spPr/>
        <p:txBody>
          <a:bodyPr/>
          <a:lstStyle/>
          <a:p>
            <a:r>
              <a:rPr lang="en-US"/>
              <a:t>Design Theory for Relational Databases</a:t>
            </a:r>
            <a:endParaRPr lang="vi-VN"/>
          </a:p>
        </p:txBody>
      </p:sp>
      <p:sp>
        <p:nvSpPr>
          <p:cNvPr id="4" name="Slide Number Placeholder 3"/>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endParaRPr lang="en-US" dirty="0"/>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63CB9631-E834-448C-8D9A-06C8E7419970}"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F853E19-4E85-4178-AA3F-EF5B090174BD}"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91E9114-0A83-4C37-A543-BD51898CA435}"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AAF1C83B-61BD-4397-BB6B-BB95E4BFD0BB}"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10"/>
          </p:nvPr>
        </p:nvSpPr>
        <p:spPr/>
        <p:txBody>
          <a:bodyPr/>
          <a:lstStyle/>
          <a:p>
            <a:fld id="{376435F7-39FC-437C-965D-3CBB36E1E094}"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E27BCB-BBA5-4D4A-B956-6F3A7866E772}" type="datetime1">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40401B-3B78-43A5-8112-62B40809FBC7}" type="datetime1">
              <a:rPr lang="vi-VN" smtClean="0"/>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image" Target="../media/image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4.emf"/><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p:cNvSpPr>
            <a:spLocks noGrp="1"/>
          </p:cNvSpPr>
          <p:nvPr>
            <p:ph type="subTitle" idx="1"/>
          </p:nvPr>
        </p:nvSpPr>
        <p:spPr/>
        <p:txBody>
          <a:bodyPr>
            <a:normAutofit/>
          </a:bodyPr>
          <a:lstStyle/>
          <a:p>
            <a:pPr algn="ctr"/>
            <a:endParaRPr lang="vi-VN" sz="6000" b="1"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dirty="0"/>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endParaRPr lang="en-US" sz="2400" i="1" dirty="0"/>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endParaRPr lang="en-US" sz="2400" i="1" dirty="0"/>
          </a:p>
          <a:p>
            <a:pPr>
              <a:buFont typeface="Wingdings" panose="05000000000000000000" pitchFamily="2" charset="2"/>
              <a:buChar char="§"/>
            </a:pPr>
            <a:endParaRPr lang="vi-VN" sz="24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3.1</a:t>
            </a:r>
            <a:endParaRPr lang="en-SG"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ffectLst/>
                <a:ea typeface="Calibri" panose="020F0502020204030204" pitchFamily="34" charset="0"/>
              </a:rPr>
              <a:t>relation R(A,B,C,D,E,G,H)</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C, 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D, CD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E, CE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GH, G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A}</a:t>
            </a:r>
            <a:endParaRPr lang="en-SG" sz="2400" dirty="0">
              <a:effectLst/>
              <a:ea typeface="Calibri" panose="020F0502020204030204" pitchFamily="34" charset="0"/>
            </a:endParaRP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E</a:t>
            </a:r>
            <a:endParaRPr lang="en-SG" sz="2400" dirty="0">
              <a:effectLst/>
              <a:ea typeface="Calibri" panose="020F0502020204030204" pitchFamily="34" charset="0"/>
            </a:endParaRP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3.2</a:t>
            </a:r>
            <a:endParaRPr lang="en-SG" dirty="0"/>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a typeface="Calibri" panose="020F0502020204030204" pitchFamily="34" charset="0"/>
              </a:rPr>
              <a:t>R</a:t>
            </a:r>
            <a:r>
              <a:rPr lang="en-SG" sz="2400" dirty="0">
                <a:effectLst/>
                <a:ea typeface="Calibri" panose="020F0502020204030204" pitchFamily="34" charset="0"/>
              </a:rPr>
              <a:t>elation R(A,B,C,D,E,G,H, I, J)</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endParaRPr lang="en-SG" sz="2400" dirty="0">
              <a:effectLst/>
              <a:ea typeface="Calibri" panose="020F0502020204030204" pitchFamily="34" charset="0"/>
            </a:endParaRP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E</a:t>
            </a:r>
            <a:r>
              <a:rPr lang="en-SG" sz="2400" dirty="0">
                <a:effectLst/>
                <a:ea typeface="Calibri" panose="020F0502020204030204" pitchFamily="34" charset="0"/>
              </a:rPr>
              <a:t>, </a:t>
            </a:r>
            <a:r>
              <a:rPr lang="en-SG" sz="2400" dirty="0">
                <a:ea typeface="Calibri" panose="020F0502020204030204" pitchFamily="34" charset="0"/>
              </a:rPr>
              <a:t>AG</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J</a:t>
            </a:r>
            <a:r>
              <a:rPr lang="en-SG" sz="2400" dirty="0">
                <a:effectLst/>
                <a:ea typeface="Calibri" panose="020F0502020204030204" pitchFamily="34" charset="0"/>
              </a:rPr>
              <a:t>, BE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I</a:t>
            </a:r>
            <a:r>
              <a:rPr lang="en-SG" sz="2400" dirty="0">
                <a:effectLst/>
                <a:ea typeface="Calibri" panose="020F0502020204030204" pitchFamily="34" charset="0"/>
              </a:rPr>
              <a:t>, 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 GI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H</a:t>
            </a:r>
            <a:r>
              <a:rPr lang="en-SG" sz="2400" dirty="0">
                <a:effectLst/>
                <a:ea typeface="Calibri" panose="020F0502020204030204" pitchFamily="34" charset="0"/>
              </a:rPr>
              <a:t>}</a:t>
            </a:r>
            <a:endParaRPr lang="en-SG" sz="2400" dirty="0">
              <a:effectLst/>
              <a:ea typeface="Calibri" panose="020F0502020204030204" pitchFamily="34" charset="0"/>
            </a:endParaRP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GH</a:t>
            </a:r>
            <a:endParaRPr lang="en-SG" sz="2400" dirty="0">
              <a:effectLst/>
              <a:ea typeface="Calibri" panose="020F0502020204030204" pitchFamily="34" charset="0"/>
            </a:endParaRP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panose="05050102010706020507"/>
              </a:rPr>
              <a:t> The closure of  a set of attributes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under FD’s in </a:t>
            </a:r>
            <a:r>
              <a:rPr lang="en-US" sz="2600" i="1" dirty="0">
                <a:sym typeface="Symbol" panose="05050102010706020507"/>
              </a:rPr>
              <a:t>S (denoted </a:t>
            </a:r>
            <a:r>
              <a:rPr lang="en-US" sz="2600" dirty="0">
                <a:sym typeface="Symbol" panose="05050102010706020507"/>
              </a:rPr>
              <a:t>{</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a:t>
            </a:r>
            <a:r>
              <a:rPr lang="en-US" sz="2600" baseline="30000" dirty="0">
                <a:sym typeface="Symbol" panose="05050102010706020507"/>
              </a:rPr>
              <a:t>+</a:t>
            </a:r>
            <a:r>
              <a:rPr lang="en-US" sz="2600" i="1" dirty="0">
                <a:sym typeface="Symbol" panose="05050102010706020507"/>
              </a:rPr>
              <a:t>)</a:t>
            </a:r>
            <a:r>
              <a:rPr lang="en-US" sz="2600" dirty="0">
                <a:sym typeface="Symbol" panose="05050102010706020507"/>
              </a:rPr>
              <a:t> is the set of attributes </a:t>
            </a:r>
            <a:r>
              <a:rPr lang="en-US" sz="2600" i="1" dirty="0">
                <a:sym typeface="Symbol" panose="05050102010706020507"/>
              </a:rPr>
              <a:t>B</a:t>
            </a:r>
            <a:r>
              <a:rPr lang="en-US" sz="2600" dirty="0">
                <a:sym typeface="Symbol" panose="05050102010706020507"/>
              </a:rPr>
              <a:t> such that every relation that satisfies all the FD’s in set </a:t>
            </a:r>
            <a:r>
              <a:rPr lang="en-US" sz="2600" i="1" dirty="0">
                <a:sym typeface="Symbol" panose="05050102010706020507"/>
              </a:rPr>
              <a:t>S</a:t>
            </a:r>
            <a:r>
              <a:rPr lang="en-US" sz="2600" dirty="0">
                <a:sym typeface="Symbol" panose="05050102010706020507"/>
              </a:rPr>
              <a:t> also satisfies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endParaRPr lang="en-US" sz="2600" i="1" dirty="0">
              <a:sym typeface="Symbol" panose="05050102010706020507"/>
            </a:endParaRPr>
          </a:p>
          <a:p>
            <a:pPr>
              <a:buFont typeface="Wingdings" panose="05000000000000000000" pitchFamily="2" charset="2"/>
              <a:buChar char="§"/>
            </a:pPr>
            <a:r>
              <a:rPr lang="en-US" sz="2600" dirty="0">
                <a:sym typeface="Symbol" panose="05050102010706020507"/>
              </a:rPr>
              <a:t> That is,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r>
              <a:rPr lang="en-US" sz="2600" dirty="0">
                <a:sym typeface="Symbol" panose="05050102010706020507"/>
              </a:rPr>
              <a:t> follows from the FD’s of </a:t>
            </a:r>
            <a:r>
              <a:rPr lang="en-US" sz="2600" i="1" dirty="0">
                <a:sym typeface="Symbol" panose="05050102010706020507"/>
              </a:rPr>
              <a:t>S</a:t>
            </a:r>
            <a:endParaRPr lang="en-US" sz="2600" i="1" dirty="0">
              <a:sym typeface="Symbol" panose="05050102010706020507"/>
            </a:endParaRPr>
          </a:p>
          <a:p>
            <a:pPr>
              <a:buFont typeface="Wingdings" panose="05000000000000000000" pitchFamily="2" charset="2"/>
              <a:buChar char="§"/>
            </a:pPr>
            <a:r>
              <a:rPr lang="en-US" sz="2600" i="1" dirty="0">
                <a:sym typeface="Symbol" panose="05050102010706020507"/>
              </a:rPr>
              <a:t> 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because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A</a:t>
            </a:r>
            <a:r>
              <a:rPr lang="en-US" sz="2600" i="1" baseline="-25000" dirty="0">
                <a:sym typeface="Symbol" panose="05050102010706020507"/>
              </a:rPr>
              <a:t>i</a:t>
            </a:r>
            <a:r>
              <a:rPr lang="en-US" sz="2600" dirty="0">
                <a:sym typeface="Symbol" panose="05050102010706020507"/>
              </a:rPr>
              <a:t> is trivial</a:t>
            </a:r>
            <a:endParaRPr lang="en-US" sz="2600"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panose="05050102010706020507"/>
              </a:rPr>
              <a:t>Algorithm 3.7: Closure of a set of attributes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Input: A set of attributes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 and a set of FD’s </a:t>
            </a:r>
            <a:r>
              <a:rPr lang="en-US" i="1" dirty="0">
                <a:sym typeface="Symbol" panose="05050102010706020507"/>
              </a:rPr>
              <a:t>S</a:t>
            </a:r>
            <a:endParaRPr lang="en-US" i="1" dirty="0">
              <a:sym typeface="Symbol" panose="05050102010706020507"/>
            </a:endParaRPr>
          </a:p>
          <a:p>
            <a:pPr lvl="1">
              <a:buFont typeface="Wingdings" panose="05000000000000000000" pitchFamily="2" charset="2"/>
              <a:buChar char="§"/>
            </a:pPr>
            <a:r>
              <a:rPr lang="en-US" dirty="0">
                <a:sym typeface="Symbol" panose="05050102010706020507"/>
              </a:rPr>
              <a:t>Output: The closure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r>
              <a:rPr lang="en-US" baseline="30000" dirty="0">
                <a:sym typeface="Symbol" panose="05050102010706020507"/>
              </a:rPr>
              <a:t>+</a:t>
            </a:r>
            <a:endParaRPr lang="en-US" baseline="30000" dirty="0">
              <a:sym typeface="Symbol" panose="05050102010706020507"/>
            </a:endParaRPr>
          </a:p>
          <a:p>
            <a:pPr marL="1051560" lvl="2" indent="-457200">
              <a:buSzPct val="100000"/>
              <a:buFont typeface="+mj-lt"/>
              <a:buAutoNum type="arabicPeriod"/>
            </a:pPr>
            <a:r>
              <a:rPr lang="en-US" dirty="0">
                <a:sym typeface="Symbol" panose="05050102010706020507"/>
              </a:rPr>
              <a:t>If necessary, split the FD’s of </a:t>
            </a:r>
            <a:r>
              <a:rPr lang="en-US" i="1" dirty="0">
                <a:sym typeface="Symbol" panose="05050102010706020507"/>
              </a:rPr>
              <a:t>S</a:t>
            </a:r>
            <a:r>
              <a:rPr lang="en-US" dirty="0">
                <a:sym typeface="Symbol" panose="05050102010706020507"/>
              </a:rPr>
              <a:t>, so each FD in </a:t>
            </a:r>
            <a:r>
              <a:rPr lang="en-US" i="1" dirty="0">
                <a:sym typeface="Symbol" panose="05050102010706020507"/>
              </a:rPr>
              <a:t>S</a:t>
            </a:r>
            <a:r>
              <a:rPr lang="en-US" dirty="0">
                <a:sym typeface="Symbol" panose="05050102010706020507"/>
              </a:rPr>
              <a:t> have singleton right side</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Let </a:t>
            </a:r>
            <a:r>
              <a:rPr lang="en-US" i="1" dirty="0">
                <a:sym typeface="Symbol" panose="05050102010706020507"/>
              </a:rPr>
              <a:t>X</a:t>
            </a:r>
            <a:r>
              <a:rPr lang="en-US" dirty="0">
                <a:sym typeface="Symbol" panose="05050102010706020507"/>
              </a:rPr>
              <a:t> be a set of attributes that will become the closure. Initialize </a:t>
            </a:r>
            <a:r>
              <a:rPr lang="en-US" i="1" dirty="0">
                <a:sym typeface="Symbol" panose="05050102010706020507"/>
              </a:rPr>
              <a:t>X</a:t>
            </a:r>
            <a:r>
              <a:rPr lang="en-US" dirty="0">
                <a:sym typeface="Symbol" panose="05050102010706020507"/>
              </a:rPr>
              <a:t> to be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Repeatedly search for some FD: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a:t>
            </a:r>
            <a:r>
              <a:rPr lang="en-US" i="1" dirty="0" err="1">
                <a:sym typeface="Symbol" panose="05050102010706020507"/>
              </a:rPr>
              <a:t>B</a:t>
            </a:r>
            <a:r>
              <a:rPr lang="en-US" i="1" baseline="-25000" dirty="0" err="1">
                <a:sym typeface="Symbol" panose="05050102010706020507"/>
              </a:rPr>
              <a:t>m</a:t>
            </a:r>
            <a:r>
              <a:rPr lang="en-US" i="1" dirty="0">
                <a:sym typeface="Symbol" panose="05050102010706020507"/>
              </a:rPr>
              <a:t>  C</a:t>
            </a:r>
            <a:r>
              <a:rPr lang="en-US" dirty="0">
                <a:sym typeface="Symbol" panose="05050102010706020507"/>
              </a:rPr>
              <a:t>, such that </a:t>
            </a:r>
            <a:r>
              <a:rPr lang="en-US" i="1" dirty="0" err="1">
                <a:sym typeface="Symbol" panose="05050102010706020507"/>
              </a:rPr>
              <a:t>B</a:t>
            </a:r>
            <a:r>
              <a:rPr lang="en-US" i="1" baseline="-25000" dirty="0" err="1">
                <a:sym typeface="Symbol" panose="05050102010706020507"/>
              </a:rPr>
              <a:t>1</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 …, </a:t>
            </a:r>
            <a:r>
              <a:rPr lang="en-US" i="1" dirty="0" err="1">
                <a:sym typeface="Symbol" panose="05050102010706020507"/>
              </a:rPr>
              <a:t>B</a:t>
            </a:r>
            <a:r>
              <a:rPr lang="en-US" i="1" baseline="-25000" dirty="0" err="1">
                <a:sym typeface="Symbol" panose="05050102010706020507"/>
              </a:rPr>
              <a:t>m</a:t>
            </a:r>
            <a:r>
              <a:rPr lang="en-US" dirty="0">
                <a:sym typeface="Symbol" panose="05050102010706020507"/>
              </a:rPr>
              <a:t> are in </a:t>
            </a:r>
            <a:r>
              <a:rPr lang="en-US" i="1" dirty="0">
                <a:sym typeface="Symbol" panose="05050102010706020507"/>
              </a:rPr>
              <a:t>X</a:t>
            </a:r>
            <a:r>
              <a:rPr lang="en-US" dirty="0">
                <a:sym typeface="Symbol" panose="05050102010706020507"/>
              </a:rPr>
              <a:t>, but </a:t>
            </a:r>
            <a:r>
              <a:rPr lang="en-US" i="1" dirty="0">
                <a:sym typeface="Symbol" panose="05050102010706020507"/>
              </a:rPr>
              <a:t>C</a:t>
            </a:r>
            <a:r>
              <a:rPr lang="en-US" dirty="0">
                <a:sym typeface="Symbol" panose="05050102010706020507"/>
              </a:rPr>
              <a:t> is not</a:t>
            </a:r>
            <a:endParaRPr lang="en-US" dirty="0">
              <a:sym typeface="Symbol" panose="05050102010706020507"/>
            </a:endParaRPr>
          </a:p>
          <a:p>
            <a:pPr marL="1325880" lvl="3" indent="-457200">
              <a:buSzPct val="100000"/>
              <a:buFont typeface="+mj-lt"/>
              <a:buAutoNum type="alphaLcParenR"/>
            </a:pPr>
            <a:r>
              <a:rPr lang="en-US" dirty="0">
                <a:sym typeface="Symbol" panose="05050102010706020507"/>
              </a:rPr>
              <a:t>If such C is found, add to X, and repeat the search</a:t>
            </a:r>
            <a:endParaRPr lang="en-US" dirty="0">
              <a:sym typeface="Symbol" panose="05050102010706020507"/>
            </a:endParaRPr>
          </a:p>
          <a:p>
            <a:pPr marL="1325880" lvl="3" indent="-457200">
              <a:buSzPct val="100000"/>
              <a:buFont typeface="+mj-lt"/>
              <a:buAutoNum type="alphaLcParenR"/>
            </a:pPr>
            <a:r>
              <a:rPr lang="en-US" dirty="0">
                <a:sym typeface="Symbol" panose="05050102010706020507"/>
              </a:rPr>
              <a:t>If such C is not found, no more attributes can be added to X</a:t>
            </a:r>
            <a:endParaRPr lang="en-US" dirty="0">
              <a:sym typeface="Symbol" panose="05050102010706020507"/>
            </a:endParaRPr>
          </a:p>
          <a:p>
            <a:pPr marL="1051560" lvl="2" indent="-457200">
              <a:buSzPct val="100000"/>
              <a:buFont typeface="+mj-lt"/>
              <a:buAutoNum type="arabicPeriod"/>
            </a:pPr>
            <a:r>
              <a:rPr lang="en-US" dirty="0">
                <a:sym typeface="Symbol" panose="05050102010706020507"/>
              </a:rPr>
              <a:t>The set X is the correct value of {</a:t>
            </a:r>
            <a:r>
              <a:rPr lang="en-US" dirty="0" err="1">
                <a:sym typeface="Symbol" panose="05050102010706020507"/>
              </a:rPr>
              <a:t>A</a:t>
            </a:r>
            <a:r>
              <a:rPr lang="en-US" baseline="-25000" dirty="0" err="1">
                <a:sym typeface="Symbol" panose="05050102010706020507"/>
              </a:rPr>
              <a:t>1</a:t>
            </a:r>
            <a:r>
              <a:rPr lang="en-US" dirty="0">
                <a:sym typeface="Symbol" panose="05050102010706020507"/>
              </a:rPr>
              <a:t>, </a:t>
            </a:r>
            <a:r>
              <a:rPr lang="en-US" dirty="0" err="1">
                <a:sym typeface="Symbol" panose="05050102010706020507"/>
              </a:rPr>
              <a:t>A</a:t>
            </a:r>
            <a:r>
              <a:rPr lang="en-US" baseline="-25000" dirty="0" err="1">
                <a:sym typeface="Symbol" panose="05050102010706020507"/>
              </a:rPr>
              <a:t>2</a:t>
            </a:r>
            <a:r>
              <a:rPr lang="en-US" dirty="0">
                <a:sym typeface="Symbol" panose="05050102010706020507"/>
              </a:rPr>
              <a:t>, …, A</a:t>
            </a:r>
            <a:r>
              <a:rPr lang="en-US" baseline="-25000" dirty="0">
                <a:sym typeface="Symbol" panose="05050102010706020507"/>
              </a:rPr>
              <a:t>n</a:t>
            </a:r>
            <a:r>
              <a:rPr lang="en-US" dirty="0">
                <a:sym typeface="Symbol" panose="05050102010706020507"/>
              </a:rPr>
              <a:t>}+</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Closure of Attributes</a:t>
            </a:r>
            <a:endParaRPr lang="en-SG" dirty="0"/>
          </a:p>
        </p:txBody>
      </p:sp>
      <p:pic>
        <p:nvPicPr>
          <p:cNvPr id="7" name="Content Placeholder 6"/>
          <p:cNvPicPr>
            <a:picLocks noGrp="1" noChangeAspect="1"/>
          </p:cNvPicPr>
          <p:nvPr>
            <p:ph idx="1"/>
          </p:nvPr>
        </p:nvPicPr>
        <p:blipFill>
          <a:blip r:embed="rId1"/>
          <a:stretch>
            <a:fillRect/>
          </a:stretch>
        </p:blipFill>
        <p:spPr>
          <a:xfrm>
            <a:off x="921175" y="1127464"/>
            <a:ext cx="7872758" cy="4848467"/>
          </a:xfrm>
        </p:spPr>
      </p:pic>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endParaRPr lang="en-US" dirty="0"/>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endParaRPr lang="en-US" dirty="0"/>
          </a:p>
          <a:p>
            <a:r>
              <a:rPr lang="en-US" dirty="0"/>
              <a:t>Compute {A}</a:t>
            </a:r>
            <a:r>
              <a:rPr lang="en-US" baseline="30000" dirty="0"/>
              <a:t>+</a:t>
            </a:r>
            <a:r>
              <a:rPr lang="en-US" dirty="0"/>
              <a:t> ? {B}</a:t>
            </a:r>
            <a:r>
              <a:rPr lang="en-US" baseline="30000" dirty="0"/>
              <a:t>+</a:t>
            </a:r>
            <a:r>
              <a:rPr lang="en-US" dirty="0"/>
              <a:t> ?</a:t>
            </a:r>
            <a:endParaRPr lang="en-US" dirty="0"/>
          </a:p>
          <a:p>
            <a:r>
              <a:rPr lang="en-US" dirty="0"/>
              <a:t>What are some the keys of R?</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ym typeface="+mn-ea"/>
              </a:rPr>
              <a:t>The Closure of Attributes</a:t>
            </a:r>
            <a:endParaRPr lang="en-US"/>
          </a:p>
        </p:txBody>
      </p:sp>
      <p:sp>
        <p:nvSpPr>
          <p:cNvPr id="3" name="Content Placeholder 2"/>
          <p:cNvSpPr>
            <a:spLocks noGrp="1"/>
          </p:cNvSpPr>
          <p:nvPr>
            <p:ph idx="1"/>
          </p:nvPr>
        </p:nvSpPr>
        <p:spPr/>
        <p:txBody>
          <a:bodyPr>
            <a:normAutofit fontScale="70000"/>
          </a:bodyPr>
          <a:p>
            <a:r>
              <a:rPr lang="en-SG" dirty="0">
                <a:sym typeface="+mn-ea"/>
              </a:rPr>
              <a:t>Example 3.</a:t>
            </a:r>
            <a:r>
              <a:rPr lang="en-US" altLang="en-SG" dirty="0">
                <a:sym typeface="+mn-ea"/>
              </a:rPr>
              <a:t>3</a:t>
            </a:r>
            <a:endParaRPr lang="en-SG" dirty="0"/>
          </a:p>
          <a:p>
            <a:r>
              <a:rPr lang="en-US" dirty="0">
                <a:sym typeface="+mn-ea"/>
              </a:rPr>
              <a:t>U = {A, B, C, D, E, G}</a:t>
            </a:r>
            <a:endParaRPr lang="en-US" dirty="0">
              <a:sym typeface="+mn-ea"/>
            </a:endParaRPr>
          </a:p>
          <a:p>
            <a:r>
              <a:rPr lang="en-US">
                <a:sym typeface="+mn-ea"/>
              </a:rPr>
              <a:t>F = {AB → D, A → G, C → E, GE → B}</a:t>
            </a:r>
            <a:endParaRPr lang="en-US">
              <a:sym typeface="+mn-ea"/>
            </a:endParaRPr>
          </a:p>
          <a:p>
            <a:r>
              <a:rPr lang="en-US" dirty="0">
                <a:sym typeface="+mn-ea"/>
              </a:rPr>
              <a:t>Compute {AC}</a:t>
            </a:r>
            <a:r>
              <a:rPr lang="en-US" baseline="30000" dirty="0">
                <a:sym typeface="+mn-ea"/>
              </a:rPr>
              <a:t>+</a:t>
            </a:r>
            <a:r>
              <a:rPr lang="en-US" dirty="0">
                <a:sym typeface="+mn-ea"/>
              </a:rPr>
              <a:t> ? </a:t>
            </a:r>
            <a:endParaRPr lang="en-US" dirty="0">
              <a:sym typeface="+mn-ea"/>
            </a:endParaRPr>
          </a:p>
          <a:p>
            <a:r>
              <a:rPr lang="en-US" dirty="0">
                <a:sym typeface="+mn-ea"/>
              </a:rPr>
              <a:t>---------------------------------------------------------------------------------------</a:t>
            </a:r>
            <a:endParaRPr lang="en-US" dirty="0"/>
          </a:p>
          <a:p>
            <a:r>
              <a:rPr lang="en-SG" dirty="0">
                <a:sym typeface="+mn-ea"/>
              </a:rPr>
              <a:t>Example 3.</a:t>
            </a:r>
            <a:r>
              <a:rPr lang="en-US" altLang="en-SG" dirty="0">
                <a:sym typeface="+mn-ea"/>
              </a:rPr>
              <a:t>4</a:t>
            </a:r>
            <a:endParaRPr lang="en-SG" dirty="0"/>
          </a:p>
          <a:p>
            <a:r>
              <a:rPr lang="en-US"/>
              <a:t>R = (U, F) , U= {A,B,C,D,E,G,H} </a:t>
            </a:r>
            <a:endParaRPr lang="en-US"/>
          </a:p>
          <a:p>
            <a:r>
              <a:rPr lang="en-US"/>
              <a:t>F= {AB→C, D→EG, ACD→B, C→A, BE→C, CE→AG, BC→D, CG→BD, G→ H}</a:t>
            </a:r>
            <a:endParaRPr lang="en-US"/>
          </a:p>
          <a:p>
            <a:r>
              <a:rPr lang="en-US" dirty="0">
                <a:sym typeface="+mn-ea"/>
              </a:rPr>
              <a:t> {</a:t>
            </a:r>
            <a:r>
              <a:rPr lang="en-US"/>
              <a:t>D</a:t>
            </a:r>
            <a:r>
              <a:rPr lang="en-US" dirty="0">
                <a:sym typeface="+mn-ea"/>
              </a:rPr>
              <a:t>}</a:t>
            </a:r>
            <a:r>
              <a:rPr lang="en-US"/>
              <a:t>+ ? </a:t>
            </a:r>
            <a:r>
              <a:rPr lang="en-US" dirty="0">
                <a:sym typeface="+mn-ea"/>
              </a:rPr>
              <a:t> {</a:t>
            </a:r>
            <a:r>
              <a:rPr lang="en-US"/>
              <a:t>DE}+ ? {BE}+ ?</a:t>
            </a:r>
            <a:endParaRPr lang="en-US"/>
          </a:p>
          <a:p>
            <a:r>
              <a:rPr lang="en-US"/>
              <a:t>{CG}+ ?</a:t>
            </a:r>
            <a:endParaRPr lang="en-US"/>
          </a:p>
        </p:txBody>
      </p:sp>
      <p:sp>
        <p:nvSpPr>
          <p:cNvPr id="4" name="Footer Placeholder 3"/>
          <p:cNvSpPr>
            <a:spLocks noGrp="1"/>
          </p:cNvSpPr>
          <p:nvPr>
            <p:ph type="ftr" sz="quarter" idx="11"/>
          </p:nvPr>
        </p:nvSpPr>
        <p:spPr/>
        <p:txBody>
          <a:bodyPr/>
          <a:p>
            <a:r>
              <a:rPr lang="en-US"/>
              <a:t>Design Theory for Relational Databases</a:t>
            </a:r>
            <a:endParaRPr lang="vi-VN"/>
          </a:p>
        </p:txBody>
      </p:sp>
      <p:sp>
        <p:nvSpPr>
          <p:cNvPr id="5" name="Slide Number Placeholder 4"/>
          <p:cNvSpPr>
            <a:spLocks noGrp="1"/>
          </p:cNvSpPr>
          <p:nvPr>
            <p:ph type="sldNum" sz="quarter" idx="12"/>
          </p:nvPr>
        </p:nvSpPr>
        <p:spPr/>
        <p:txBody>
          <a:bodyPr/>
          <a:p>
            <a:fld id="{CC2FDD2D-D1AD-4AA7-93C2-8410BB90945D}" type="slidenum">
              <a:rPr lang="vi-VN" smtClean="0"/>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panose="05050102010706020507"/>
              </a:rPr>
              <a:t>Suppose a set of FD’s </a:t>
            </a:r>
            <a:r>
              <a:rPr lang="en-US" i="1" dirty="0">
                <a:sym typeface="Symbol" panose="05050102010706020507"/>
              </a:rPr>
              <a:t>S</a:t>
            </a:r>
            <a:r>
              <a:rPr lang="en-US" dirty="0">
                <a:sym typeface="Symbol" panose="05050102010706020507"/>
              </a:rPr>
              <a:t>, any set of FD’s T equivalent to </a:t>
            </a:r>
            <a:r>
              <a:rPr lang="en-US" i="1" dirty="0">
                <a:sym typeface="Symbol" panose="05050102010706020507"/>
              </a:rPr>
              <a:t>S</a:t>
            </a:r>
            <a:r>
              <a:rPr lang="en-US" dirty="0">
                <a:sym typeface="Symbol" panose="05050102010706020507"/>
              </a:rPr>
              <a:t> is said to be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r>
              <a:rPr lang="en-US" dirty="0">
                <a:sym typeface="Symbol" panose="05050102010706020507"/>
              </a:rPr>
              <a:t>. </a:t>
            </a:r>
            <a:br>
              <a:rPr lang="en-US" dirty="0">
                <a:sym typeface="Symbol" panose="05050102010706020507"/>
              </a:rPr>
            </a:br>
            <a:r>
              <a:rPr lang="en-US" dirty="0">
                <a:sym typeface="Symbol" panose="05050102010706020507"/>
              </a:rPr>
              <a:t>Then we say T is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endParaRPr lang="en-US" i="1" dirty="0">
              <a:sym typeface="Symbol" panose="05050102010706020507"/>
            </a:endParaRPr>
          </a:p>
          <a:p>
            <a:r>
              <a:rPr lang="en-US" dirty="0">
                <a:sym typeface="Symbol" panose="05050102010706020507"/>
              </a:rPr>
              <a:t>Just work with only FD’s that have </a:t>
            </a:r>
            <a:r>
              <a:rPr lang="en-US" i="1" dirty="0">
                <a:sym typeface="Symbol" panose="05050102010706020507"/>
              </a:rPr>
              <a:t>singleton right sides</a:t>
            </a:r>
            <a:endParaRPr lang="en-US" dirty="0">
              <a:sym typeface="Symbol" panose="05050102010706020507"/>
            </a:endParaRPr>
          </a:p>
          <a:p>
            <a:r>
              <a:rPr lang="en-US" dirty="0">
                <a:sym typeface="Symbol" panose="05050102010706020507"/>
              </a:rPr>
              <a:t>A </a:t>
            </a:r>
            <a:r>
              <a:rPr lang="en-US" b="1" i="1" dirty="0">
                <a:sym typeface="Symbol" panose="05050102010706020507"/>
              </a:rPr>
              <a:t>minimal basis</a:t>
            </a:r>
            <a:r>
              <a:rPr lang="en-US" dirty="0">
                <a:sym typeface="Symbol" panose="05050102010706020507"/>
              </a:rPr>
              <a:t> for FD’s </a:t>
            </a:r>
            <a:r>
              <a:rPr lang="en-US" i="1" dirty="0">
                <a:sym typeface="Symbol" panose="05050102010706020507"/>
              </a:rPr>
              <a:t>S</a:t>
            </a:r>
            <a:r>
              <a:rPr lang="en-US" dirty="0">
                <a:sym typeface="Symbol" panose="05050102010706020507"/>
              </a:rPr>
              <a:t> is a </a:t>
            </a:r>
            <a:r>
              <a:rPr lang="en-US" b="1" i="1" dirty="0">
                <a:sym typeface="Symbol" panose="05050102010706020507"/>
              </a:rPr>
              <a:t>basis B</a:t>
            </a:r>
            <a:r>
              <a:rPr lang="en-US" dirty="0">
                <a:sym typeface="Symbol" panose="05050102010706020507"/>
              </a:rPr>
              <a:t> that satisfies three conditions: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All the FD’s in </a:t>
            </a:r>
            <a:r>
              <a:rPr lang="en-US" i="1" dirty="0">
                <a:sym typeface="Symbol" panose="05050102010706020507"/>
              </a:rPr>
              <a:t>B</a:t>
            </a:r>
            <a:r>
              <a:rPr lang="en-US" dirty="0">
                <a:sym typeface="Symbol" panose="05050102010706020507"/>
              </a:rPr>
              <a:t> have singleton right sides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If any FD is removed from </a:t>
            </a:r>
            <a:r>
              <a:rPr lang="en-US" i="1" dirty="0">
                <a:sym typeface="Symbol" panose="05050102010706020507"/>
              </a:rPr>
              <a:t>B</a:t>
            </a:r>
            <a:r>
              <a:rPr lang="en-US" dirty="0">
                <a:sym typeface="Symbol" panose="05050102010706020507"/>
              </a:rPr>
              <a:t>, the result is no longer a basis</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If for any FD in </a:t>
            </a:r>
            <a:r>
              <a:rPr lang="en-US" i="1" dirty="0">
                <a:sym typeface="Symbol" panose="05050102010706020507"/>
              </a:rPr>
              <a:t>B</a:t>
            </a:r>
            <a:r>
              <a:rPr lang="en-US" dirty="0">
                <a:sym typeface="Symbol" panose="05050102010706020507"/>
              </a:rPr>
              <a:t> we remove one or more attributes from the left side, the result is no longer a basis</a:t>
            </a:r>
            <a:endParaRPr lang="en-US" dirty="0">
              <a:sym typeface="Symbol" panose="05050102010706020507"/>
            </a:endParaRP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rmAutofit/>
          </a:bodyPr>
          <a:lstStyle/>
          <a:p>
            <a:r>
              <a:rPr lang="en-US" dirty="0">
                <a:sym typeface="Wingdings" panose="05000000000000000000" pitchFamily="2" charset="2"/>
              </a:rPr>
              <a:t> </a:t>
            </a:r>
            <a:r>
              <a:rPr lang="en-US" dirty="0"/>
              <a:t>Relation R(U), U={A, B, C, D},</a:t>
            </a:r>
            <a:endParaRPr lang="en-US" dirty="0"/>
          </a:p>
          <a:p>
            <a:r>
              <a:rPr lang="en-US" dirty="0">
                <a:sym typeface="Wingdings" panose="05000000000000000000" pitchFamily="2" charset="2"/>
              </a:rPr>
              <a:t> </a:t>
            </a:r>
            <a:r>
              <a:rPr lang="en-US" dirty="0"/>
              <a:t>F = { A → B, B → C, A → D, B → D}</a:t>
            </a:r>
            <a:endParaRPr lang="en-US" dirty="0"/>
          </a:p>
          <a:p>
            <a:r>
              <a:rPr lang="en-US" dirty="0">
                <a:sym typeface="Wingdings" panose="05000000000000000000" pitchFamily="2" charset="2"/>
              </a:rPr>
              <a:t> </a:t>
            </a:r>
            <a:r>
              <a:rPr lang="en-US" dirty="0"/>
              <a:t>F</a:t>
            </a:r>
            <a:r>
              <a:rPr lang="en-US" baseline="30000" dirty="0"/>
              <a:t>+  </a:t>
            </a:r>
            <a:r>
              <a:rPr lang="en-US" dirty="0"/>
              <a:t>?</a:t>
            </a:r>
            <a:endParaRPr lang="en-US" dirty="0"/>
          </a:p>
          <a:p>
            <a:r>
              <a:rPr lang="en-US" dirty="0">
                <a:sym typeface="Wingdings" panose="05000000000000000000" pitchFamily="2" charset="2"/>
              </a:rPr>
              <a:t> </a:t>
            </a:r>
            <a:r>
              <a:rPr lang="en-US" dirty="0">
                <a:sym typeface="Symbol" panose="05050102010706020507"/>
              </a:rPr>
              <a:t>{A </a:t>
            </a:r>
            <a:r>
              <a:rPr lang="en-US" dirty="0"/>
              <a:t>→ B &amp; B →C} </a:t>
            </a:r>
            <a:r>
              <a:rPr lang="en-US" dirty="0">
                <a:sym typeface="Wingdings" panose="05000000000000000000" pitchFamily="2" charset="2"/>
              </a:rPr>
              <a:t> A</a:t>
            </a:r>
            <a:r>
              <a:rPr lang="en-US" dirty="0"/>
              <a:t> → C 	</a:t>
            </a:r>
            <a:r>
              <a:rPr lang="en-US" sz="2800" dirty="0">
                <a:sym typeface="Symbol" panose="05050102010706020507"/>
              </a:rPr>
              <a:t> </a:t>
            </a:r>
            <a:r>
              <a:rPr lang="en-US" dirty="0"/>
              <a:t>F</a:t>
            </a:r>
            <a:r>
              <a:rPr lang="en-US" baseline="30000" dirty="0"/>
              <a:t>+ </a:t>
            </a:r>
            <a:r>
              <a:rPr lang="en-US" sz="2200" dirty="0">
                <a:sym typeface="Symbol" panose="05050102010706020507"/>
              </a:rPr>
              <a:t>(</a:t>
            </a:r>
            <a:r>
              <a:rPr lang="en-US" sz="2200" dirty="0"/>
              <a:t>Transitivity</a:t>
            </a:r>
            <a:r>
              <a:rPr lang="en-US" sz="2200" dirty="0">
                <a:sym typeface="Symbol" panose="05050102010706020507"/>
              </a:rPr>
              <a:t>)</a:t>
            </a:r>
            <a:endParaRPr lang="en-US" sz="2200" dirty="0">
              <a:sym typeface="Symbol" panose="05050102010706020507"/>
            </a:endParaRPr>
          </a:p>
          <a:p>
            <a:r>
              <a:rPr lang="en-US" dirty="0">
                <a:sym typeface="Wingdings" panose="05000000000000000000" pitchFamily="2" charset="2"/>
              </a:rPr>
              <a:t> </a:t>
            </a:r>
            <a:r>
              <a:rPr lang="en-US" dirty="0">
                <a:sym typeface="Symbol" panose="05050102010706020507"/>
              </a:rPr>
              <a:t>{B </a:t>
            </a:r>
            <a:r>
              <a:rPr lang="en-US" dirty="0"/>
              <a:t>→ C &amp; B →D} </a:t>
            </a:r>
            <a:r>
              <a:rPr lang="en-US" dirty="0">
                <a:sym typeface="Wingdings" panose="05000000000000000000" pitchFamily="2" charset="2"/>
              </a:rPr>
              <a:t> B</a:t>
            </a:r>
            <a:r>
              <a:rPr lang="en-US" dirty="0"/>
              <a:t> → CD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 &amp; A →C} </a:t>
            </a:r>
            <a:r>
              <a:rPr lang="en-US" dirty="0">
                <a:sym typeface="Wingdings" panose="05000000000000000000" pitchFamily="2" charset="2"/>
              </a:rPr>
              <a:t> A</a:t>
            </a:r>
            <a:r>
              <a:rPr lang="en-US" dirty="0"/>
              <a:t> → BC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 &amp; A →D} </a:t>
            </a:r>
            <a:r>
              <a:rPr lang="en-US" dirty="0">
                <a:sym typeface="Wingdings" panose="05000000000000000000" pitchFamily="2" charset="2"/>
              </a:rPr>
              <a:t> A</a:t>
            </a:r>
            <a:r>
              <a:rPr lang="en-US" dirty="0"/>
              <a:t> → BD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r>
              <a:rPr lang="en-US" dirty="0">
                <a:sym typeface="Symbol" panose="05050102010706020507"/>
              </a:rPr>
              <a:t>{A </a:t>
            </a:r>
            <a:r>
              <a:rPr lang="en-US" dirty="0"/>
              <a:t>→ BD &amp; A →C} </a:t>
            </a:r>
            <a:r>
              <a:rPr lang="en-US" dirty="0">
                <a:sym typeface="Wingdings" panose="05000000000000000000" pitchFamily="2" charset="2"/>
              </a:rPr>
              <a:t> A</a:t>
            </a:r>
            <a:r>
              <a:rPr lang="en-US" dirty="0"/>
              <a:t> → BDC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endParaRPr lang="en-US" sz="2000" dirty="0">
              <a:sym typeface="Symbol" panose="05050102010706020507"/>
            </a:endParaRPr>
          </a:p>
          <a:p>
            <a:r>
              <a:rPr lang="en-US" dirty="0">
                <a:sym typeface="Wingdings" panose="05000000000000000000" pitchFamily="2" charset="2"/>
              </a:rPr>
              <a:t> …</a:t>
            </a:r>
            <a:endParaRPr lang="en-US" dirty="0"/>
          </a:p>
          <a:p>
            <a:pPr lvl="1"/>
            <a:endParaRPr lang="en-US" baseline="30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44157" y="1280674"/>
            <a:ext cx="8220172" cy="4678531"/>
          </a:xfrm>
        </p:spPr>
        <p:txBody>
          <a:bodyPr>
            <a:normAutofit/>
          </a:bodyPr>
          <a:lstStyle/>
          <a:p>
            <a:r>
              <a:rPr lang="en-US" dirty="0"/>
              <a:t>Understand concepts of:</a:t>
            </a:r>
            <a:endParaRPr lang="en-US" dirty="0"/>
          </a:p>
          <a:p>
            <a:pPr lvl="1">
              <a:buFont typeface="Wingdings" panose="05000000000000000000" pitchFamily="2" charset="2"/>
              <a:buChar char="§"/>
            </a:pPr>
            <a:r>
              <a:rPr lang="en-US" dirty="0"/>
              <a:t>Functional Dependencies – </a:t>
            </a:r>
            <a:r>
              <a:rPr lang="en-US" dirty="0" err="1"/>
              <a:t>phụ</a:t>
            </a:r>
            <a:r>
              <a:rPr lang="en-US" dirty="0"/>
              <a:t> </a:t>
            </a:r>
            <a:r>
              <a:rPr lang="en-US" dirty="0" err="1"/>
              <a:t>thuộc</a:t>
            </a:r>
            <a:r>
              <a:rPr lang="en-US" dirty="0"/>
              <a:t> </a:t>
            </a:r>
            <a:r>
              <a:rPr lang="en-US" dirty="0" err="1"/>
              <a:t>hàm</a:t>
            </a:r>
            <a:endParaRPr lang="en-US" dirty="0"/>
          </a:p>
          <a:p>
            <a:pPr lvl="1">
              <a:buFont typeface="Wingdings" panose="05000000000000000000" pitchFamily="2" charset="2"/>
              <a:buChar char="§"/>
            </a:pPr>
            <a:r>
              <a:rPr lang="en-US" dirty="0"/>
              <a:t>Normalization – </a:t>
            </a:r>
            <a:r>
              <a:rPr lang="en-US" dirty="0" err="1"/>
              <a:t>chuẩn</a:t>
            </a:r>
            <a:r>
              <a:rPr lang="en-US" dirty="0"/>
              <a:t> </a:t>
            </a:r>
            <a:r>
              <a:rPr lang="en-US" dirty="0" err="1"/>
              <a:t>hóa</a:t>
            </a:r>
            <a:r>
              <a:rPr lang="en-US" dirty="0"/>
              <a:t> </a:t>
            </a:r>
            <a:endParaRPr lang="en-US" dirty="0"/>
          </a:p>
          <a:p>
            <a:pPr lvl="1">
              <a:buFont typeface="Wingdings" panose="05000000000000000000" pitchFamily="2" charset="2"/>
              <a:buChar char="§"/>
            </a:pPr>
            <a:r>
              <a:rPr lang="en-US" dirty="0"/>
              <a:t>Decomposition – </a:t>
            </a:r>
            <a:r>
              <a:rPr lang="en-US" dirty="0" err="1"/>
              <a:t>phân</a:t>
            </a:r>
            <a:r>
              <a:rPr lang="en-US" dirty="0"/>
              <a:t> </a:t>
            </a:r>
            <a:r>
              <a:rPr lang="en-US" dirty="0" err="1"/>
              <a:t>rã</a:t>
            </a:r>
            <a:r>
              <a:rPr lang="en-US" dirty="0"/>
              <a:t> </a:t>
            </a:r>
            <a:endParaRPr lang="en-US" dirty="0"/>
          </a:p>
          <a:p>
            <a:pPr lvl="1">
              <a:buFont typeface="Wingdings" panose="05000000000000000000" pitchFamily="2" charset="2"/>
              <a:buChar char="§"/>
            </a:pPr>
            <a:r>
              <a:rPr lang="en-US" dirty="0"/>
              <a:t>Multi-valued Dependencies - </a:t>
            </a:r>
            <a:r>
              <a:rPr lang="en-SG" b="0" i="0" dirty="0" err="1">
                <a:solidFill>
                  <a:srgbClr val="4D5156"/>
                </a:solidFill>
                <a:effectLst/>
                <a:latin typeface="Arial" panose="020B0604020202020204" pitchFamily="34" charset="0"/>
              </a:rPr>
              <a:t>Phụ</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thuộc</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đa</a:t>
            </a:r>
            <a:r>
              <a:rPr lang="en-SG" b="0" i="0" dirty="0">
                <a:solidFill>
                  <a:srgbClr val="4D5156"/>
                </a:solidFill>
                <a:effectLst/>
                <a:latin typeface="Arial" panose="020B0604020202020204" pitchFamily="34" charset="0"/>
              </a:rPr>
              <a:t> </a:t>
            </a:r>
            <a:r>
              <a:rPr lang="en-SG" b="0" i="0">
                <a:solidFill>
                  <a:srgbClr val="4D5156"/>
                </a:solidFill>
                <a:effectLst/>
                <a:latin typeface="Arial" panose="020B0604020202020204" pitchFamily="34" charset="0"/>
              </a:rPr>
              <a:t>trị</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Autofit/>
          </a:bodyPr>
          <a:lstStyle/>
          <a:p>
            <a:r>
              <a:rPr lang="en-US" sz="2000" dirty="0">
                <a:sym typeface="Wingdings" panose="05000000000000000000" pitchFamily="2" charset="2"/>
              </a:rPr>
              <a:t> </a:t>
            </a:r>
            <a:r>
              <a:rPr lang="en-US" sz="2000" dirty="0"/>
              <a:t>Relation R(U), U={A, B, C, X, Z},</a:t>
            </a:r>
            <a:endParaRPr lang="en-US" sz="2000" dirty="0"/>
          </a:p>
          <a:p>
            <a:r>
              <a:rPr lang="en-US" sz="2000" dirty="0">
                <a:sym typeface="Wingdings" panose="05000000000000000000" pitchFamily="2" charset="2"/>
              </a:rPr>
              <a:t> </a:t>
            </a:r>
            <a:r>
              <a:rPr lang="en-US" sz="2000" dirty="0"/>
              <a:t>F = { A → B, C → X, BX → Z}</a:t>
            </a:r>
            <a:endParaRPr lang="en-US" sz="2000" dirty="0"/>
          </a:p>
          <a:p>
            <a:r>
              <a:rPr lang="en-US" sz="2000" dirty="0">
                <a:sym typeface="Wingdings" panose="05000000000000000000" pitchFamily="2" charset="2"/>
              </a:rPr>
              <a:t> { AC </a:t>
            </a:r>
            <a:r>
              <a:rPr lang="en-US" sz="2000" dirty="0"/>
              <a:t>→ Z} </a:t>
            </a:r>
            <a:r>
              <a:rPr lang="en-US" sz="2000" dirty="0">
                <a:sym typeface="Symbol" panose="05050102010706020507"/>
              </a:rPr>
              <a:t> </a:t>
            </a:r>
            <a:r>
              <a:rPr lang="en-US" sz="2000" dirty="0"/>
              <a:t>F</a:t>
            </a:r>
            <a:r>
              <a:rPr lang="en-US" sz="2000" baseline="30000" dirty="0"/>
              <a:t>+  </a:t>
            </a:r>
            <a:r>
              <a:rPr lang="en-US" sz="2000" dirty="0"/>
              <a:t>?</a:t>
            </a:r>
            <a:endParaRPr lang="en-US" sz="2000" dirty="0"/>
          </a:p>
          <a:p>
            <a:r>
              <a:rPr lang="en-US" sz="2000" dirty="0">
                <a:sym typeface="Wingdings" panose="05000000000000000000" pitchFamily="2" charset="2"/>
              </a:rPr>
              <a:t>1. </a:t>
            </a:r>
            <a:r>
              <a:rPr lang="en-US" sz="2000" dirty="0">
                <a:sym typeface="Symbol" panose="05050102010706020507"/>
              </a:rPr>
              <a:t> A </a:t>
            </a:r>
            <a:r>
              <a:rPr lang="en-US" sz="2000" dirty="0"/>
              <a:t>→ B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2. AX</a:t>
            </a:r>
            <a:r>
              <a:rPr lang="en-US" sz="2000" dirty="0">
                <a:sym typeface="Symbol" panose="05050102010706020507"/>
              </a:rPr>
              <a:t> </a:t>
            </a:r>
            <a:r>
              <a:rPr lang="en-US" sz="2000" dirty="0"/>
              <a:t>→ BX 		 </a:t>
            </a:r>
            <a:r>
              <a:rPr lang="en-US" sz="2000" dirty="0">
                <a:sym typeface="Symbol" panose="05050102010706020507"/>
              </a:rPr>
              <a:t>(</a:t>
            </a:r>
            <a:r>
              <a:rPr lang="en-US" sz="2000" dirty="0"/>
              <a:t>Augmentation</a:t>
            </a:r>
            <a:r>
              <a:rPr lang="en-US" sz="2000" dirty="0">
                <a:sym typeface="Symbol" panose="05050102010706020507"/>
              </a:rPr>
              <a:t>)</a:t>
            </a:r>
            <a:endParaRPr lang="en-US" sz="2000" dirty="0">
              <a:sym typeface="Symbol" panose="05050102010706020507"/>
            </a:endParaRPr>
          </a:p>
          <a:p>
            <a:r>
              <a:rPr lang="en-US" sz="2000" dirty="0">
                <a:sym typeface="Symbol" panose="05050102010706020507"/>
              </a:rPr>
              <a:t>3. BX </a:t>
            </a:r>
            <a:r>
              <a:rPr lang="en-US" sz="2000" dirty="0"/>
              <a:t>→ Z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4. </a:t>
            </a:r>
            <a:r>
              <a:rPr lang="en-US" sz="2000" dirty="0">
                <a:sym typeface="Symbol" panose="05050102010706020507"/>
              </a:rPr>
              <a:t>AX </a:t>
            </a:r>
            <a:r>
              <a:rPr lang="en-US" sz="2000" dirty="0"/>
              <a:t>→ Z    		 </a:t>
            </a:r>
            <a:r>
              <a:rPr lang="en-US" sz="2000" dirty="0">
                <a:sym typeface="Symbol" panose="05050102010706020507"/>
              </a:rPr>
              <a:t>(</a:t>
            </a:r>
            <a:r>
              <a:rPr lang="en-US" sz="2000" dirty="0"/>
              <a:t>Transitivity </a:t>
            </a:r>
            <a:r>
              <a:rPr lang="en-US" sz="2000" dirty="0">
                <a:sym typeface="Symbol" panose="05050102010706020507"/>
              </a:rPr>
              <a:t>2&amp;3)</a:t>
            </a:r>
            <a:endParaRPr lang="en-US" sz="2000" dirty="0">
              <a:sym typeface="Symbol" panose="05050102010706020507"/>
            </a:endParaRPr>
          </a:p>
          <a:p>
            <a:r>
              <a:rPr lang="en-US" sz="2000" dirty="0">
                <a:sym typeface="Wingdings" panose="05000000000000000000" pitchFamily="2" charset="2"/>
              </a:rPr>
              <a:t>5. </a:t>
            </a:r>
            <a:r>
              <a:rPr lang="en-US" sz="2000" dirty="0">
                <a:sym typeface="Symbol" panose="05050102010706020507"/>
              </a:rPr>
              <a:t>C </a:t>
            </a:r>
            <a:r>
              <a:rPr lang="en-US" sz="2000" dirty="0"/>
              <a:t>→ X</a:t>
            </a:r>
            <a:r>
              <a:rPr lang="en-US" sz="2000" baseline="30000" dirty="0"/>
              <a:t> 		</a:t>
            </a:r>
            <a:r>
              <a:rPr lang="en-US" sz="2000" dirty="0">
                <a:sym typeface="Symbol" panose="05050102010706020507"/>
              </a:rPr>
              <a:t>(hypothetically)</a:t>
            </a:r>
            <a:endParaRPr lang="en-US" sz="2000" dirty="0">
              <a:sym typeface="Symbol" panose="05050102010706020507"/>
            </a:endParaRPr>
          </a:p>
          <a:p>
            <a:r>
              <a:rPr lang="en-US" sz="2000" dirty="0">
                <a:sym typeface="Wingdings" panose="05000000000000000000" pitchFamily="2" charset="2"/>
              </a:rPr>
              <a:t>6. AC </a:t>
            </a:r>
            <a:r>
              <a:rPr lang="en-US" sz="2000" dirty="0"/>
              <a:t>→ AX 		(Augmentation)</a:t>
            </a:r>
            <a:endParaRPr lang="en-US" sz="2000" dirty="0"/>
          </a:p>
          <a:p>
            <a:r>
              <a:rPr lang="en-US" sz="2000" dirty="0">
                <a:sym typeface="Wingdings" panose="05000000000000000000" pitchFamily="2" charset="2"/>
              </a:rPr>
              <a:t>7. AC </a:t>
            </a:r>
            <a:r>
              <a:rPr lang="en-US" sz="2000" dirty="0"/>
              <a:t>→ Z 		(Transitivity 6&amp;4)</a:t>
            </a:r>
            <a:endParaRPr lang="en-US" sz="2000" dirty="0"/>
          </a:p>
          <a:p>
            <a:endParaRPr lang="en-US" sz="2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panose="05050102010706020507"/>
              </a:rPr>
              <a:t>Example</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R(</a:t>
            </a:r>
            <a:r>
              <a:rPr lang="en-US" dirty="0" err="1">
                <a:sym typeface="Symbol" panose="05050102010706020507"/>
              </a:rPr>
              <a:t>A,B,C</a:t>
            </a:r>
            <a:r>
              <a:rPr lang="en-US" dirty="0">
                <a:sym typeface="Symbol" panose="05050102010706020507"/>
              </a:rPr>
              <a:t>)</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S={A B, A  C, B  A, B  C, C  A, C  B, AB  C, BC  A, AC  B, A  BC, B  AC, C  AB}</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R and its FD’s have several minimal basis</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{A  B, B  A, B  C, C  B}, or</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{A  B, B  C, C  A}</a:t>
            </a:r>
            <a:endParaRPr lang="en-US" dirty="0">
              <a:sym typeface="Symbol" panose="05050102010706020507"/>
            </a:endParaRP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endParaRPr lang="en-US" dirty="0"/>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panose="05050102010706020507"/>
              </a:rPr>
              <a:t></a:t>
            </a:r>
            <a:r>
              <a:rPr lang="en-US" i="1" baseline="-25000" dirty="0">
                <a:sym typeface="Symbol" panose="05050102010706020507"/>
              </a:rPr>
              <a:t>L</a:t>
            </a:r>
            <a:r>
              <a:rPr lang="en-US" i="1" dirty="0">
                <a:sym typeface="Symbol" panose="05050102010706020507"/>
              </a:rPr>
              <a:t>(R)</a:t>
            </a:r>
            <a:r>
              <a:rPr lang="en-US" dirty="0">
                <a:sym typeface="Symbol" panose="05050102010706020507"/>
              </a:rPr>
              <a:t>. What FD’s hold in R</a:t>
            </a:r>
            <a:r>
              <a:rPr lang="en-US" baseline="-25000" dirty="0">
                <a:sym typeface="Symbol" panose="05050102010706020507"/>
              </a:rPr>
              <a:t>1</a:t>
            </a:r>
            <a:r>
              <a:rPr lang="en-US" dirty="0">
                <a:sym typeface="Symbol" panose="05050102010706020507"/>
              </a:rPr>
              <a:t>?</a:t>
            </a:r>
            <a:endParaRPr lang="en-US" dirty="0"/>
          </a:p>
        </p:txBody>
      </p:sp>
      <p:sp>
        <p:nvSpPr>
          <p:cNvPr id="2" name="Title 1"/>
          <p:cNvSpPr>
            <a:spLocks noGrp="1"/>
          </p:cNvSpPr>
          <p:nvPr>
            <p:ph type="title"/>
          </p:nvPr>
        </p:nvSpPr>
        <p:spPr/>
        <p:txBody>
          <a:bodyPr/>
          <a:lstStyle/>
          <a:p>
            <a:pPr algn="ctr"/>
            <a:r>
              <a:rPr lang="en-US" dirty="0"/>
              <a:t>What happens to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endParaRPr lang="en-US" dirty="0"/>
          </a:p>
          <a:p>
            <a:pPr lvl="1">
              <a:buFont typeface="Wingdings" panose="05000000000000000000" pitchFamily="2" charset="2"/>
              <a:buChar char="§"/>
            </a:pPr>
            <a:r>
              <a:rPr lang="en-US" dirty="0"/>
              <a:t>Follow from </a:t>
            </a:r>
            <a:r>
              <a:rPr lang="en-US" i="1" dirty="0"/>
              <a:t>S</a:t>
            </a:r>
            <a:r>
              <a:rPr lang="en-US" dirty="0"/>
              <a:t>, and</a:t>
            </a:r>
            <a:endParaRPr lang="en-US" dirty="0"/>
          </a:p>
          <a:p>
            <a:pPr lvl="1">
              <a:buFont typeface="Wingdings" panose="05000000000000000000" pitchFamily="2" charset="2"/>
              <a:buChar char="§"/>
            </a:pPr>
            <a:r>
              <a:rPr lang="en-US" dirty="0"/>
              <a:t>Involve only attributes of </a:t>
            </a:r>
            <a:r>
              <a:rPr lang="en-US" i="1" dirty="0"/>
              <a:t>R</a:t>
            </a:r>
            <a:r>
              <a:rPr lang="en-US" i="1" baseline="-25000" dirty="0"/>
              <a:t>1</a:t>
            </a:r>
            <a:endParaRPr lang="en-US" i="1" baseline="-25000" dirty="0"/>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endParaRPr lang="en-US" dirty="0"/>
          </a:p>
          <a:p>
            <a:pPr lvl="1">
              <a:buFont typeface="Wingdings" panose="05000000000000000000" pitchFamily="2" charset="2"/>
              <a:buChar char="§"/>
            </a:pPr>
            <a:r>
              <a:rPr lang="en-US" dirty="0"/>
              <a:t>Input: R, R</a:t>
            </a:r>
            <a:r>
              <a:rPr lang="en-US" baseline="-25000" dirty="0"/>
              <a:t>1</a:t>
            </a:r>
            <a:r>
              <a:rPr lang="en-US" dirty="0"/>
              <a:t>=</a:t>
            </a:r>
            <a:r>
              <a:rPr lang="en-US" dirty="0">
                <a:sym typeface="Symbol" panose="05050102010706020507"/>
              </a:rPr>
              <a:t></a:t>
            </a:r>
            <a:r>
              <a:rPr lang="en-US" baseline="-25000" dirty="0">
                <a:sym typeface="Symbol" panose="05050102010706020507"/>
              </a:rPr>
              <a:t>L</a:t>
            </a:r>
            <a:r>
              <a:rPr lang="en-US" dirty="0">
                <a:sym typeface="Symbol" panose="05050102010706020507"/>
              </a:rPr>
              <a:t>(R), </a:t>
            </a:r>
            <a:r>
              <a:rPr lang="en-US" i="1" dirty="0">
                <a:sym typeface="Symbol" panose="05050102010706020507"/>
              </a:rPr>
              <a:t>S</a:t>
            </a:r>
            <a:r>
              <a:rPr lang="en-US" dirty="0">
                <a:sym typeface="Symbol" panose="05050102010706020507"/>
              </a:rPr>
              <a:t> a set of FD’s that hold in R</a:t>
            </a:r>
            <a:endParaRPr lang="en-US" dirty="0">
              <a:sym typeface="Symbol" panose="05050102010706020507"/>
            </a:endParaRPr>
          </a:p>
          <a:p>
            <a:pPr lvl="1">
              <a:buFont typeface="Wingdings" panose="05000000000000000000" pitchFamily="2" charset="2"/>
              <a:buChar char="§"/>
            </a:pPr>
            <a:r>
              <a:rPr lang="en-US" dirty="0">
                <a:sym typeface="Symbol" panose="05050102010706020507"/>
              </a:rPr>
              <a:t>Output: the set of FD’s that hold in </a:t>
            </a:r>
            <a:r>
              <a:rPr lang="en-US" i="1" dirty="0">
                <a:sym typeface="Symbol" panose="05050102010706020507"/>
              </a:rPr>
              <a:t>R</a:t>
            </a:r>
            <a:r>
              <a:rPr lang="en-US" i="1" baseline="-25000" dirty="0">
                <a:sym typeface="Symbol" panose="05050102010706020507"/>
              </a:rPr>
              <a:t>1</a:t>
            </a:r>
            <a:endParaRPr lang="en-US" i="1" baseline="-25000" dirty="0">
              <a:sym typeface="Symbol" panose="05050102010706020507"/>
            </a:endParaRPr>
          </a:p>
          <a:p>
            <a:pPr lvl="1">
              <a:buFont typeface="Wingdings" panose="05000000000000000000" pitchFamily="2" charset="2"/>
              <a:buChar char="§"/>
            </a:pPr>
            <a:r>
              <a:rPr lang="en-US" dirty="0">
                <a:sym typeface="Symbol" panose="05050102010706020507"/>
              </a:rPr>
              <a:t>Method:</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T is the set of FD’s that hold in R</a:t>
            </a:r>
            <a:r>
              <a:rPr lang="en-US" baseline="-25000" dirty="0">
                <a:sym typeface="Symbol" panose="05050102010706020507"/>
              </a:rPr>
              <a:t>1</a:t>
            </a:r>
            <a:r>
              <a:rPr lang="en-US" dirty="0">
                <a:sym typeface="Symbol" panose="05050102010706020507"/>
              </a:rPr>
              <a:t>. Initially, T is empty</a:t>
            </a:r>
            <a:endParaRPr lang="en-US" dirty="0">
              <a:sym typeface="Symbol" panose="05050102010706020507"/>
            </a:endParaRPr>
          </a:p>
          <a:p>
            <a:pPr lvl="2">
              <a:buFont typeface="Wingdings" panose="05000000000000000000" pitchFamily="2" charset="2"/>
              <a:buChar char="§"/>
            </a:pPr>
            <a:r>
              <a:rPr lang="en-US" dirty="0">
                <a:sym typeface="Symbol" panose="05050102010706020507"/>
              </a:rPr>
              <a:t>For each set of attributes X of R</a:t>
            </a:r>
            <a:r>
              <a:rPr lang="en-US" baseline="-25000" dirty="0">
                <a:sym typeface="Symbol" panose="05050102010706020507"/>
              </a:rPr>
              <a:t>1</a:t>
            </a:r>
            <a:r>
              <a:rPr lang="en-US" dirty="0">
                <a:sym typeface="Symbol" panose="05050102010706020507"/>
              </a:rPr>
              <a:t>, compute </a:t>
            </a:r>
            <a:r>
              <a:rPr lang="en-US" i="1" dirty="0">
                <a:sym typeface="Symbol" panose="05050102010706020507"/>
              </a:rPr>
              <a:t>X</a:t>
            </a:r>
            <a:r>
              <a:rPr lang="en-US" dirty="0">
                <a:sym typeface="Symbol" panose="05050102010706020507"/>
              </a:rPr>
              <a:t>+. Add to </a:t>
            </a:r>
            <a:r>
              <a:rPr lang="en-US" i="1" dirty="0">
                <a:sym typeface="Symbol" panose="05050102010706020507"/>
              </a:rPr>
              <a:t>T</a:t>
            </a:r>
            <a:r>
              <a:rPr lang="en-US" dirty="0">
                <a:sym typeface="Symbol" panose="05050102010706020507"/>
              </a:rPr>
              <a:t> all non-trivial FD’s </a:t>
            </a:r>
            <a:r>
              <a:rPr lang="en-US" i="1" dirty="0">
                <a:sym typeface="Symbol" panose="05050102010706020507"/>
              </a:rPr>
              <a:t>X → A</a:t>
            </a:r>
            <a:r>
              <a:rPr lang="en-US" dirty="0">
                <a:sym typeface="Symbol" panose="05050102010706020507"/>
              </a:rPr>
              <a:t> such that </a:t>
            </a:r>
            <a:r>
              <a:rPr lang="en-US" i="1" dirty="0">
                <a:sym typeface="Symbol" panose="05050102010706020507"/>
              </a:rPr>
              <a:t>A</a:t>
            </a:r>
            <a:r>
              <a:rPr lang="en-US" dirty="0">
                <a:sym typeface="Symbol" panose="05050102010706020507"/>
              </a:rPr>
              <a:t> is both in </a:t>
            </a:r>
            <a:r>
              <a:rPr lang="en-US" i="1" dirty="0">
                <a:sym typeface="Symbol" panose="05050102010706020507"/>
              </a:rPr>
              <a:t>X</a:t>
            </a:r>
            <a:r>
              <a:rPr lang="en-US" dirty="0">
                <a:sym typeface="Symbol" panose="05050102010706020507"/>
              </a:rPr>
              <a:t>+ and an attribute of </a:t>
            </a:r>
            <a:r>
              <a:rPr lang="en-US" i="1" dirty="0">
                <a:sym typeface="Symbol" panose="05050102010706020507"/>
              </a:rPr>
              <a:t>R</a:t>
            </a:r>
            <a:r>
              <a:rPr lang="en-US" i="1" baseline="-25000" dirty="0">
                <a:sym typeface="Symbol" panose="05050102010706020507"/>
              </a:rPr>
              <a:t>1</a:t>
            </a:r>
            <a:endParaRPr lang="en-US" i="1" baseline="-25000" dirty="0">
              <a:sym typeface="Symbol" panose="05050102010706020507"/>
            </a:endParaRPr>
          </a:p>
          <a:p>
            <a:pPr lvl="2">
              <a:buFont typeface="Wingdings" panose="05000000000000000000" pitchFamily="2" charset="2"/>
              <a:buChar char="§"/>
            </a:pPr>
            <a:r>
              <a:rPr lang="en-US" dirty="0">
                <a:sym typeface="Symbol" panose="05050102010706020507"/>
              </a:rPr>
              <a:t>Construct a minimal basis from </a:t>
            </a:r>
            <a:r>
              <a:rPr lang="en-US" i="1" dirty="0">
                <a:sym typeface="Symbol" panose="05050102010706020507"/>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endParaRPr lang="en-US" dirty="0"/>
          </a:p>
          <a:p>
            <a:pPr lvl="1">
              <a:buFont typeface="Wingdings" panose="05000000000000000000" pitchFamily="2" charset="2"/>
              <a:buChar char="§"/>
            </a:pPr>
            <a:r>
              <a:rPr lang="en-US" dirty="0">
                <a:sym typeface="Symbol" panose="05050102010706020507"/>
              </a:rPr>
              <a:t>Compute a minimal basis from </a:t>
            </a:r>
            <a:r>
              <a:rPr lang="en-US" i="1" dirty="0">
                <a:sym typeface="Symbol" panose="05050102010706020507"/>
              </a:rPr>
              <a:t>T</a:t>
            </a:r>
            <a:endParaRPr lang="en-US" i="1" dirty="0">
              <a:sym typeface="Symbol" panose="05050102010706020507"/>
            </a:endParaRPr>
          </a:p>
          <a:p>
            <a:pPr lvl="2">
              <a:buFont typeface="Wingdings" panose="05000000000000000000" pitchFamily="2" charset="2"/>
              <a:buChar char="§"/>
            </a:pPr>
            <a:r>
              <a:rPr lang="en-US" dirty="0">
                <a:sym typeface="Symbol" panose="05050102010706020507"/>
              </a:rPr>
              <a:t>If there is an FD </a:t>
            </a:r>
            <a:r>
              <a:rPr lang="en-US" i="1" dirty="0">
                <a:sym typeface="Symbol" panose="05050102010706020507"/>
              </a:rPr>
              <a:t>F</a:t>
            </a:r>
            <a:r>
              <a:rPr lang="en-US" dirty="0">
                <a:sym typeface="Symbol" panose="05050102010706020507"/>
              </a:rPr>
              <a:t> in </a:t>
            </a:r>
            <a:r>
              <a:rPr lang="en-US" i="1" dirty="0">
                <a:sym typeface="Symbol" panose="05050102010706020507"/>
              </a:rPr>
              <a:t>T</a:t>
            </a:r>
            <a:r>
              <a:rPr lang="en-US" dirty="0">
                <a:sym typeface="Symbol" panose="05050102010706020507"/>
              </a:rPr>
              <a:t> that follows from other FD’s in </a:t>
            </a:r>
            <a:r>
              <a:rPr lang="en-US" i="1" dirty="0">
                <a:sym typeface="Symbol" panose="05050102010706020507"/>
              </a:rPr>
              <a:t>T</a:t>
            </a:r>
            <a:r>
              <a:rPr lang="en-US" dirty="0">
                <a:sym typeface="Symbol" panose="05050102010706020507"/>
              </a:rPr>
              <a:t>, then remove </a:t>
            </a:r>
            <a:r>
              <a:rPr lang="en-US" i="1" dirty="0">
                <a:sym typeface="Symbol" panose="05050102010706020507"/>
              </a:rPr>
              <a:t>F</a:t>
            </a:r>
            <a:r>
              <a:rPr lang="en-US" dirty="0">
                <a:sym typeface="Symbol" panose="05050102010706020507"/>
              </a:rPr>
              <a:t> from </a:t>
            </a:r>
            <a:r>
              <a:rPr lang="en-US" i="1" dirty="0">
                <a:sym typeface="Symbol" panose="05050102010706020507"/>
              </a:rPr>
              <a:t>T</a:t>
            </a:r>
            <a:endParaRPr lang="en-US" i="1" dirty="0">
              <a:sym typeface="Symbol" panose="05050102010706020507"/>
            </a:endParaRPr>
          </a:p>
          <a:p>
            <a:pPr lvl="2">
              <a:buFont typeface="Wingdings" panose="05000000000000000000" pitchFamily="2" charset="2"/>
              <a:buChar char="§"/>
            </a:pPr>
            <a:r>
              <a:rPr lang="en-US" dirty="0">
                <a:sym typeface="Symbol" panose="05050102010706020507"/>
              </a:rPr>
              <a:t>Let Y </a:t>
            </a:r>
            <a:r>
              <a:rPr lang="en-US" dirty="0">
                <a:sym typeface="Wingdings" panose="05000000000000000000" pitchFamily="2" charset="2"/>
              </a:rPr>
              <a:t> B is a FD in </a:t>
            </a:r>
            <a:r>
              <a:rPr lang="en-US" i="1" dirty="0">
                <a:sym typeface="Wingdings" panose="05000000000000000000" pitchFamily="2" charset="2"/>
              </a:rPr>
              <a:t>T</a:t>
            </a:r>
            <a:r>
              <a:rPr lang="en-US" dirty="0">
                <a:sym typeface="Wingdings" panose="05000000000000000000" pitchFamily="2" charset="2"/>
              </a:rPr>
              <a:t> , with at least two attributes in </a:t>
            </a:r>
            <a:r>
              <a:rPr lang="en-US" i="1" dirty="0">
                <a:sym typeface="Wingdings" panose="05000000000000000000" pitchFamily="2" charset="2"/>
              </a:rPr>
              <a:t>Y</a:t>
            </a:r>
            <a:r>
              <a:rPr lang="en-US" dirty="0">
                <a:sym typeface="Wingdings" panose="05000000000000000000" pitchFamily="2" charset="2"/>
              </a:rPr>
              <a:t>, and let </a:t>
            </a:r>
            <a:r>
              <a:rPr lang="en-US" i="1" dirty="0">
                <a:sym typeface="Wingdings" panose="05000000000000000000" pitchFamily="2" charset="2"/>
              </a:rPr>
              <a:t>Z</a:t>
            </a:r>
            <a:r>
              <a:rPr lang="en-US" dirty="0">
                <a:sym typeface="Wingdings" panose="05000000000000000000" pitchFamily="2" charset="2"/>
              </a:rPr>
              <a:t> is </a:t>
            </a:r>
            <a:r>
              <a:rPr lang="en-US" i="1" dirty="0">
                <a:sym typeface="Wingdings" panose="05000000000000000000" pitchFamily="2" charset="2"/>
              </a:rPr>
              <a:t>Y</a:t>
            </a:r>
            <a:r>
              <a:rPr lang="en-US" dirty="0">
                <a:sym typeface="Wingdings" panose="05000000000000000000" pitchFamily="2" charset="2"/>
              </a:rPr>
              <a:t> with one of its attributes removed:</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If </a:t>
            </a:r>
            <a:r>
              <a:rPr lang="en-US" i="1" dirty="0">
                <a:sym typeface="Wingdings" panose="05000000000000000000" pitchFamily="2" charset="2"/>
              </a:rPr>
              <a:t>Z  B</a:t>
            </a:r>
            <a:r>
              <a:rPr lang="en-US" dirty="0">
                <a:sym typeface="Wingdings" panose="05000000000000000000" pitchFamily="2" charset="2"/>
              </a:rPr>
              <a:t> follows from the other FD’s in T (including </a:t>
            </a:r>
            <a:r>
              <a:rPr lang="en-US" i="1" dirty="0">
                <a:sym typeface="Wingdings" panose="05000000000000000000" pitchFamily="2" charset="2"/>
              </a:rPr>
              <a:t>Y  B</a:t>
            </a:r>
            <a:r>
              <a:rPr lang="en-US" dirty="0">
                <a:sym typeface="Wingdings" panose="05000000000000000000" pitchFamily="2" charset="2"/>
              </a:rPr>
              <a:t>), then replace </a:t>
            </a:r>
            <a:r>
              <a:rPr lang="en-US" i="1" dirty="0">
                <a:sym typeface="Wingdings" panose="05000000000000000000" pitchFamily="2" charset="2"/>
              </a:rPr>
              <a:t>Y  B</a:t>
            </a:r>
            <a:r>
              <a:rPr lang="en-US" dirty="0">
                <a:sym typeface="Wingdings" panose="05000000000000000000" pitchFamily="2" charset="2"/>
              </a:rPr>
              <a:t> by </a:t>
            </a:r>
            <a:r>
              <a:rPr lang="en-US" i="1" dirty="0">
                <a:sym typeface="Wingdings" panose="05000000000000000000" pitchFamily="2" charset="2"/>
              </a:rPr>
              <a:t>Z  B</a:t>
            </a:r>
            <a:endParaRPr lang="en-US" i="1" dirty="0">
              <a:sym typeface="Wingdings" panose="05000000000000000000" pitchFamily="2" charset="2"/>
            </a:endParaRPr>
          </a:p>
          <a:p>
            <a:pPr lvl="2">
              <a:buFont typeface="Wingdings" panose="05000000000000000000" pitchFamily="2" charset="2"/>
              <a:buChar char="§"/>
            </a:pPr>
            <a:r>
              <a:rPr lang="en-US" dirty="0">
                <a:sym typeface="Wingdings" panose="05000000000000000000" pitchFamily="2" charset="2"/>
              </a:rPr>
              <a:t>Repeat the above steps in all possible ways until no more changes to </a:t>
            </a:r>
            <a:r>
              <a:rPr lang="en-US" i="1" dirty="0">
                <a:sym typeface="Wingdings" panose="05000000000000000000" pitchFamily="2" charset="2"/>
              </a:rPr>
              <a:t>T</a:t>
            </a:r>
            <a:r>
              <a:rPr lang="en-US" dirty="0">
                <a:sym typeface="Wingdings" panose="05000000000000000000"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endParaRPr lang="en-US" dirty="0"/>
          </a:p>
          <a:p>
            <a:pPr lvl="1">
              <a:buFont typeface="Wingdings" panose="05000000000000000000" pitchFamily="2" charset="2"/>
              <a:buChar char="§"/>
            </a:pPr>
            <a:r>
              <a:rPr lang="en-US" dirty="0"/>
              <a:t>(1) Closing the empty set and the set of all attributes cannot yield a nontrivial FD</a:t>
            </a:r>
            <a:endParaRPr lang="en-US" dirty="0"/>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endParaRPr lang="en-US" i="1" dirty="0"/>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panose="05050102010706020507"/>
              </a:rPr>
              <a:t></a:t>
            </a:r>
            <a:r>
              <a:rPr lang="en-US" baseline="-25000" dirty="0">
                <a:sym typeface="Symbol" panose="05050102010706020507"/>
              </a:rPr>
              <a:t>A,C,D</a:t>
            </a:r>
            <a:r>
              <a:rPr lang="en-US" dirty="0">
                <a:sym typeface="Symbol" panose="05050102010706020507"/>
              </a:rPr>
              <a:t>(R). Find the FD’s of R1?</a:t>
            </a:r>
            <a:endParaRPr lang="en-US" dirty="0">
              <a:sym typeface="Symbol" panose="05050102010706020507"/>
            </a:endParaRPr>
          </a:p>
          <a:p>
            <a:pPr lvl="1"/>
            <a:r>
              <a:rPr lang="en-US" dirty="0">
                <a:sym typeface="Symbol" panose="05050102010706020507"/>
              </a:rPr>
              <a:t>Compute the closure of the singleton set</a:t>
            </a:r>
            <a:endParaRPr lang="en-US" dirty="0">
              <a:sym typeface="Symbol" panose="05050102010706020507"/>
            </a:endParaRPr>
          </a:p>
          <a:p>
            <a:pPr lvl="2"/>
            <a:r>
              <a:rPr lang="en-US" dirty="0">
                <a:sym typeface="Symbol" panose="05050102010706020507"/>
              </a:rPr>
              <a:t>{A}+={A,B,C,D}, and B is not in R1, then new FD’s A→C, A→D</a:t>
            </a:r>
            <a:endParaRPr lang="en-US" dirty="0">
              <a:sym typeface="Symbol" panose="05050102010706020507"/>
            </a:endParaRPr>
          </a:p>
          <a:p>
            <a:pPr lvl="2"/>
            <a:r>
              <a:rPr lang="en-US" dirty="0">
                <a:sym typeface="Symbol" panose="05050102010706020507"/>
              </a:rPr>
              <a:t>{C}+={C,D}, then new FD’s C→D</a:t>
            </a:r>
            <a:endParaRPr lang="en-US" dirty="0">
              <a:sym typeface="Symbol" panose="05050102010706020507"/>
            </a:endParaRPr>
          </a:p>
          <a:p>
            <a:pPr lvl="2"/>
            <a:r>
              <a:rPr lang="en-US" dirty="0">
                <a:sym typeface="Symbol" panose="05050102010706020507"/>
              </a:rPr>
              <a:t>{D}+={D}, no new FD’s</a:t>
            </a:r>
            <a:endParaRPr lang="en-US" dirty="0">
              <a:sym typeface="Symbol" panose="05050102010706020507"/>
            </a:endParaRPr>
          </a:p>
          <a:p>
            <a:pPr lvl="1"/>
            <a:r>
              <a:rPr lang="en-US" dirty="0"/>
              <a:t>Compute the closure of the doubleton set</a:t>
            </a:r>
            <a:endParaRPr lang="en-US" dirty="0"/>
          </a:p>
          <a:p>
            <a:pPr lvl="2"/>
            <a:r>
              <a:rPr lang="en-US" dirty="0"/>
              <a:t>Since {A}+ include all attributes, no care any more for supersets of {A}</a:t>
            </a:r>
            <a:endParaRPr lang="en-US" dirty="0"/>
          </a:p>
          <a:p>
            <a:pPr lvl="2"/>
            <a:r>
              <a:rPr lang="en-US" dirty="0"/>
              <a:t>{C,D}+={C,D}, no new FD’s holds in R1</a:t>
            </a:r>
            <a:endParaRPr lang="en-US" dirty="0"/>
          </a:p>
          <a:p>
            <a:pPr lvl="1"/>
            <a:r>
              <a:rPr lang="en-US" dirty="0"/>
              <a:t>Finally, there are three FD’s A→C, A→D, C→D hold in R1</a:t>
            </a:r>
            <a:endParaRPr lang="en-US" dirty="0"/>
          </a:p>
          <a:p>
            <a:pPr lvl="1"/>
            <a:r>
              <a:rPr lang="en-US" dirty="0"/>
              <a:t>A→D is transitive from A→C, and C→D</a:t>
            </a:r>
            <a:endParaRPr lang="en-US" dirty="0"/>
          </a:p>
          <a:p>
            <a:pPr lvl="1"/>
            <a:r>
              <a:rPr lang="en-US" dirty="0"/>
              <a:t>So, minimal basis is {A→C, C→D}</a:t>
            </a:r>
            <a:endParaRPr lang="en-US" dirty="0"/>
          </a:p>
        </p:txBody>
      </p:sp>
      <p:sp>
        <p:nvSpPr>
          <p:cNvPr id="2" name="Title 1"/>
          <p:cNvSpPr>
            <a:spLocks noGrp="1"/>
          </p:cNvSpPr>
          <p:nvPr>
            <p:ph type="title"/>
          </p:nvPr>
        </p:nvSpPr>
        <p:spPr/>
        <p:txBody>
          <a:bodyPr>
            <a:normAutofit/>
          </a:bodyPr>
          <a:lstStyle/>
          <a:p>
            <a:r>
              <a:rPr lang="en-US" dirty="0"/>
              <a:t>Projecting Functional Dependencies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(Dị thường) introduction</a:t>
            </a:r>
            <a:endParaRPr lang="en-US" altLang="en-US" dirty="0"/>
          </a:p>
        </p:txBody>
      </p:sp>
      <p:sp>
        <p:nvSpPr>
          <p:cNvPr id="11267" name="Rectangle 3"/>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endParaRPr lang="en-US" altLang="en-US" dirty="0"/>
          </a:p>
          <a:p>
            <a:pPr eaLnBrk="1" hangingPunct="1"/>
            <a:r>
              <a:rPr lang="en-US" altLang="en-US" dirty="0"/>
              <a:t>So, in this session we shall tackle the problems of relational database designing</a:t>
            </a:r>
            <a:endParaRPr lang="en-US" altLang="en-US" dirty="0"/>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endParaRPr lang="en-US" altLang="en-US" i="1" dirty="0">
              <a:solidFill>
                <a:srgbClr val="33CC33"/>
              </a:solidFill>
            </a:endParaRPr>
          </a:p>
          <a:p>
            <a:pPr eaLnBrk="1" hangingPunct="1"/>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22225"/>
            <a:ext cx="7772400" cy="1143000"/>
          </a:xfrm>
        </p:spPr>
        <p:txBody>
          <a:bodyPr/>
          <a:lstStyle/>
          <a:p>
            <a:pPr algn="ctr" eaLnBrk="1" hangingPunct="1"/>
            <a:r>
              <a:rPr lang="en-US" altLang="en-US" dirty="0"/>
              <a:t>Anomalies</a:t>
            </a:r>
            <a:endParaRPr lang="en-US" altLang="en-US" dirty="0"/>
          </a:p>
        </p:txBody>
      </p:sp>
      <p:sp>
        <p:nvSpPr>
          <p:cNvPr id="241667" name="Rectangle 3"/>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endParaRPr lang="en-US" altLang="en-US" sz="2200" dirty="0"/>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endParaRPr lang="en-US" altLang="en-US" sz="2200" dirty="0"/>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endParaRPr lang="en-US" altLang="en-US" sz="2200" dirty="0"/>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endParaRPr lang="en-US" altLang="en-US" sz="2200" dirty="0"/>
          </a:p>
        </p:txBody>
      </p:sp>
      <p:pic>
        <p:nvPicPr>
          <p:cNvPr id="24166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3" name="Content Placeholder 2"/>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endParaRPr lang="en-US" sz="2400" b="0" dirty="0"/>
          </a:p>
          <a:p>
            <a:pPr>
              <a:buFont typeface="Wingdings" panose="05000000000000000000" pitchFamily="2" charset="2"/>
              <a:buChar char="§"/>
            </a:pPr>
            <a:r>
              <a:rPr lang="en-US" sz="2400" dirty="0"/>
              <a:t>Normal forms</a:t>
            </a:r>
            <a:endParaRPr lang="en-SG" sz="2400" b="0" dirty="0"/>
          </a:p>
        </p:txBody>
      </p:sp>
      <p:sp>
        <p:nvSpPr>
          <p:cNvPr id="4" name="Slide Number Placeholder 3"/>
          <p:cNvSpPr>
            <a:spLocks noGrp="1"/>
          </p:cNvSpPr>
          <p:nvPr>
            <p:ph type="sldNum" sz="quarter" idx="12"/>
          </p:nvPr>
        </p:nvSpPr>
        <p:spPr/>
        <p:txBody>
          <a:bodyPr/>
          <a:lstStyle/>
          <a:p>
            <a:fld id="{CC2FDD2D-D1AD-4AA7-93C2-8410BB90945D}" type="slidenum">
              <a:rPr lang="vi-VN" smtClean="0"/>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 - phân hủy</a:t>
            </a:r>
            <a:endParaRPr lang="en-US" altLang="en-US" sz="3200" dirty="0"/>
          </a:p>
        </p:txBody>
      </p:sp>
      <p:sp>
        <p:nvSpPr>
          <p:cNvPr id="13315" name="Rectangle 3"/>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endParaRPr lang="en-US" altLang="en-US" sz="2400" dirty="0"/>
          </a:p>
          <a:p>
            <a:pPr eaLnBrk="1" hangingPunct="1"/>
            <a:r>
              <a:rPr lang="en-US" altLang="en-US" sz="2400" dirty="0"/>
              <a:t>Decomposition of a relation R involves splitting the attributes of R to make the schemas of 2 new relations</a:t>
            </a:r>
            <a:endParaRPr lang="en-US" altLang="en-US" sz="2400" dirty="0"/>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endParaRPr lang="en-US" altLang="en-US" sz="2400" dirty="0">
              <a:cs typeface="Tahom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endParaRPr lang="en-US" altLang="en-US" dirty="0"/>
          </a:p>
        </p:txBody>
      </p:sp>
      <p:pic>
        <p:nvPicPr>
          <p:cNvPr id="153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endParaRPr lang="en-US" altLang="en-US" sz="2800"/>
          </a:p>
        </p:txBody>
      </p:sp>
      <p:sp>
        <p:nvSpPr>
          <p:cNvPr id="16387" name="Rectangle 3"/>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endParaRPr lang="en-US" altLang="en-US" sz="2200" dirty="0"/>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endParaRPr lang="en-US" altLang="en-US" sz="2200" dirty="0"/>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endParaRPr lang="en-US" altLang="en-US" sz="2200" dirty="0"/>
          </a:p>
        </p:txBody>
      </p:sp>
      <p:pic>
        <p:nvPicPr>
          <p:cNvPr id="163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endParaRPr lang="en-US" altLang="en-US" sz="3200" dirty="0"/>
          </a:p>
        </p:txBody>
      </p:sp>
      <p:sp>
        <p:nvSpPr>
          <p:cNvPr id="17411" name="Rectangle 3"/>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endParaRPr lang="en-US" altLang="en-US" sz="2400" dirty="0"/>
          </a:p>
          <a:p>
            <a:pPr lvl="1" eaLnBrk="1" hangingPunct="1">
              <a:lnSpc>
                <a:spcPct val="90000"/>
              </a:lnSpc>
            </a:pPr>
            <a:r>
              <a:rPr lang="en-US" altLang="en-US" sz="2400" dirty="0"/>
              <a:t>Maybe we can’t recovery the original information; OR</a:t>
            </a:r>
            <a:endParaRPr lang="en-US" altLang="en-US" sz="2400" dirty="0"/>
          </a:p>
          <a:p>
            <a:pPr lvl="1" eaLnBrk="1" hangingPunct="1">
              <a:lnSpc>
                <a:spcPct val="90000"/>
              </a:lnSpc>
            </a:pPr>
            <a:r>
              <a:rPr lang="en-US" altLang="en-US" sz="2400" dirty="0"/>
              <a:t>After reconstruction, the FDs maybe not hold</a:t>
            </a:r>
            <a:endParaRPr lang="en-US" alt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endParaRPr lang="en-US" altLang="en-US" dirty="0"/>
          </a:p>
        </p:txBody>
      </p:sp>
      <p:sp>
        <p:nvSpPr>
          <p:cNvPr id="18435" name="Rectangle 3"/>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endParaRPr lang="en-US" altLang="en-US" sz="2800" dirty="0"/>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endParaRPr lang="en-US" altLang="en-US" sz="2800" dirty="0"/>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endParaRPr lang="en-US" altLang="en-US" sz="2800" dirty="0"/>
          </a:p>
        </p:txBody>
      </p:sp>
      <p:pic>
        <p:nvPicPr>
          <p:cNvPr id="184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endParaRPr lang="en-US" altLang="en-US" dirty="0"/>
          </a:p>
        </p:txBody>
      </p:sp>
      <p:sp>
        <p:nvSpPr>
          <p:cNvPr id="19459" name="Rectangle 3"/>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dirty="0"/>
              <a:t>Normal Forms</a:t>
            </a:r>
            <a:endParaRPr lang="en-US" altLang="en-US" dirty="0"/>
          </a:p>
        </p:txBody>
      </p:sp>
      <p:sp>
        <p:nvSpPr>
          <p:cNvPr id="20483" name="Content Placeholder 2"/>
          <p:cNvSpPr>
            <a:spLocks noGrp="1"/>
          </p:cNvSpPr>
          <p:nvPr>
            <p:ph idx="1"/>
          </p:nvPr>
        </p:nvSpPr>
        <p:spPr/>
        <p:txBody>
          <a:bodyPr/>
          <a:lstStyle/>
          <a:p>
            <a:endParaRPr lang="en-US" altLang="en-US"/>
          </a:p>
        </p:txBody>
      </p:sp>
      <p:pic>
        <p:nvPicPr>
          <p:cNvPr id="2048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389731"/>
            <a:ext cx="7010400" cy="928688"/>
          </a:xfrm>
        </p:spPr>
        <p:txBody>
          <a:bodyPr>
            <a:normAutofit/>
          </a:bodyPr>
          <a:lstStyle/>
          <a:p>
            <a:r>
              <a:rPr lang="en-US" altLang="en-US" dirty="0"/>
              <a:t>Dependencies: Definitions </a:t>
            </a:r>
            <a:endParaRPr lang="en-US" altLang="en-US" dirty="0"/>
          </a:p>
        </p:txBody>
      </p:sp>
      <p:sp>
        <p:nvSpPr>
          <p:cNvPr id="22531" name="Rectangle 3"/>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endParaRPr lang="en-US" altLang="en-US" sz="2400" dirty="0"/>
          </a:p>
        </p:txBody>
      </p:sp>
      <p:sp>
        <p:nvSpPr>
          <p:cNvPr id="14" name="Rectangle 3"/>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endParaRPr lang="en-US" altLang="en-US" sz="2400" dirty="0"/>
          </a:p>
        </p:txBody>
      </p:sp>
      <p:sp>
        <p:nvSpPr>
          <p:cNvPr id="15" name="Rectangle 3"/>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sym typeface="+mn-ea"/>
              </a:rPr>
              <a:t>Partial Dependency</a:t>
            </a:r>
            <a:r>
              <a:rPr lang="en-US" altLang="en-US" sz="2400" dirty="0">
                <a:sym typeface="+mn-ea"/>
              </a:rPr>
              <a:t> – when a non-key attribute is determined by a part, but not the whole, of a </a:t>
            </a:r>
            <a:r>
              <a:rPr lang="en-US" altLang="en-US" sz="2400" b="1" dirty="0">
                <a:sym typeface="+mn-ea"/>
              </a:rPr>
              <a:t>COMPOSITE</a:t>
            </a:r>
            <a:r>
              <a:rPr lang="en-US" altLang="en-US" sz="2400" dirty="0">
                <a:sym typeface="+mn-ea"/>
              </a:rPr>
              <a:t> primary key.</a:t>
            </a:r>
            <a:endParaRPr lang="en-US" altLang="en-US" sz="2400" dirty="0"/>
          </a:p>
          <a:p>
            <a:pPr>
              <a:buFont typeface="Wingdings" panose="05000000000000000000" pitchFamily="2" charset="2"/>
              <a:buChar char="§"/>
            </a:pPr>
            <a:r>
              <a:rPr lang="en-US" altLang="en-US" sz="2400" dirty="0"/>
              <a:t>.</a:t>
            </a:r>
            <a:endParaRPr lang="en-US" altLang="en-US" sz="24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endParaRPr lang="en-US" altLang="en-US" dirty="0">
              <a:solidFill>
                <a:srgbClr val="FF0066"/>
              </a:solidFill>
            </a:endParaRPr>
          </a:p>
          <a:p>
            <a:pPr eaLnBrk="1" hangingPunct="1">
              <a:lnSpc>
                <a:spcPct val="90000"/>
              </a:lnSpc>
            </a:pPr>
            <a:endParaRPr lang="en-US" altLang="en-US" dirty="0"/>
          </a:p>
        </p:txBody>
      </p:sp>
      <p:sp>
        <p:nvSpPr>
          <p:cNvPr id="5" name="Title 1"/>
          <p:cNvSpPr txBox="1"/>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endParaRPr lang="en-AU" sz="2400" b="0" dirty="0"/>
          </a:p>
          <a:p>
            <a:pPr>
              <a:defRPr/>
            </a:pPr>
            <a:br>
              <a:rPr lang="en-AU" sz="2400" b="0" dirty="0"/>
            </a:br>
            <a:r>
              <a:rPr lang="en-AU" sz="2400" b="0" dirty="0"/>
              <a:t>    </a:t>
            </a:r>
            <a:r>
              <a:rPr lang="en-AU" sz="2400" b="0" i="1" dirty="0" err="1"/>
              <a:t>StudentID</a:t>
            </a:r>
            <a:r>
              <a:rPr lang="en-AU" sz="2400" b="0" i="1" dirty="0"/>
              <a:t> is the primary key.</a:t>
            </a:r>
            <a:endParaRPr lang="en-AU" sz="2400" b="0" i="1"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endParaRPr lang="en-AU" altLang="en-US" sz="4000" dirty="0">
              <a:latin typeface="Calibri" panose="020F050202020403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endParaRPr lang="en-AU" altLang="en-US" sz="2400"/>
          </a:p>
        </p:txBody>
      </p:sp>
      <p:pic>
        <p:nvPicPr>
          <p:cNvPr id="2867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endParaRPr lang="en-AU" sz="4000" dirty="0">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7" name="Picture 6"/>
          <p:cNvPicPr>
            <a:picLocks noChangeAspect="1"/>
          </p:cNvPicPr>
          <p:nvPr/>
        </p:nvPicPr>
        <p:blipFill>
          <a:blip r:embed="rId1"/>
          <a:stretch>
            <a:fillRect/>
          </a:stretch>
        </p:blipFill>
        <p:spPr>
          <a:xfrm>
            <a:off x="1178561" y="1762760"/>
            <a:ext cx="6587604" cy="28715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endParaRPr lang="en-AU" altLang="en-US" sz="3000" dirty="0"/>
          </a:p>
        </p:txBody>
      </p:sp>
      <p:pic>
        <p:nvPicPr>
          <p:cNvPr id="296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endParaRPr lang="en-AU" sz="4000" dirty="0">
              <a:latin typeface="+mj-lt"/>
              <a:ea typeface="+mj-ea"/>
              <a:cs typeface="+mj-cs"/>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endParaRPr lang="en-AU" altLang="en-US" dirty="0"/>
          </a:p>
        </p:txBody>
      </p:sp>
      <p:pic>
        <p:nvPicPr>
          <p:cNvPr id="307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endParaRPr lang="en-AU" sz="3200" dirty="0">
              <a:latin typeface="+mj-lt"/>
              <a:ea typeface="+mj-ea"/>
              <a:cs typeface="+mj-cs"/>
            </a:endParaRP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endParaRPr lang="en-AU" sz="3200" dirty="0">
              <a:latin typeface="+mj-lt"/>
              <a:ea typeface="+mj-ea"/>
              <a:cs typeface="+mj-cs"/>
            </a:endParaRPr>
          </a:p>
        </p:txBody>
      </p:sp>
      <p:cxnSp>
        <p:nvCxnSpPr>
          <p:cNvPr id="11" name="Straight Arrow Connector 10"/>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endParaRPr lang="en-AU" altLang="en-US" sz="4000" dirty="0"/>
          </a:p>
        </p:txBody>
      </p:sp>
      <p:pic>
        <p:nvPicPr>
          <p:cNvPr id="3174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endParaRPr lang="en-AU" sz="5400" dirty="0">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endParaRPr lang="en-US" altLang="en-US" sz="2800" dirty="0"/>
          </a:p>
        </p:txBody>
      </p:sp>
      <p:sp>
        <p:nvSpPr>
          <p:cNvPr id="5" name="Title 1"/>
          <p:cNvSpPr txBox="1"/>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endParaRPr lang="en-AU" sz="2400" dirty="0">
              <a:latin typeface="+mj-lt"/>
              <a:ea typeface="+mj-ea"/>
              <a:cs typeface="+mj-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endParaRPr lang="en-AU" altLang="en-US" sz="2400" dirty="0"/>
          </a:p>
        </p:txBody>
      </p:sp>
      <p:pic>
        <p:nvPicPr>
          <p:cNvPr id="348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endParaRPr lang="en-AU" sz="2400" dirty="0">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endParaRPr lang="en-AU" sz="5400" dirty="0">
              <a:latin typeface="+mj-lt"/>
              <a:ea typeface="+mj-ea"/>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eaLnBrk="1" hangingPunct="1"/>
            <a:r>
              <a:rPr lang="en-AU" altLang="en-US" dirty="0"/>
              <a:t>Make new tables</a:t>
            </a:r>
            <a:endParaRPr lang="en-AU" altLang="en-US" dirty="0"/>
          </a:p>
        </p:txBody>
      </p:sp>
      <p:sp>
        <p:nvSpPr>
          <p:cNvPr id="36867" name="Content Placeholder 2"/>
          <p:cNvSpPr>
            <a:spLocks noGrp="1"/>
          </p:cNvSpPr>
          <p:nvPr>
            <p:ph idx="1"/>
          </p:nvPr>
        </p:nvSpPr>
        <p:spPr/>
        <p:txBody>
          <a:bodyPr/>
          <a:lstStyle/>
          <a:p>
            <a:pPr eaLnBrk="1" hangingPunct="1"/>
            <a:r>
              <a:rPr lang="en-AU" altLang="en-US"/>
              <a:t>Make a new table for each primary key field</a:t>
            </a:r>
            <a:endParaRPr lang="en-AU" altLang="en-US"/>
          </a:p>
          <a:p>
            <a:pPr eaLnBrk="1" hangingPunct="1"/>
            <a:r>
              <a:rPr lang="en-AU" altLang="en-US"/>
              <a:t>Give each new table its own primary key</a:t>
            </a:r>
            <a:endParaRPr lang="en-AU" altLang="en-US"/>
          </a:p>
          <a:p>
            <a:pPr eaLnBrk="1" hangingPunct="1"/>
            <a:r>
              <a:rPr lang="en-AU" altLang="en-US"/>
              <a:t>Move columns from the original table to the new table that matches their primary key…</a:t>
            </a:r>
            <a:endParaRPr lang="en-AU"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AU" altLang="en-US" dirty="0"/>
              <a:t>Step 1</a:t>
            </a:r>
            <a:endParaRPr lang="en-AU" altLang="en-US" dirty="0"/>
          </a:p>
        </p:txBody>
      </p:sp>
      <p:pic>
        <p:nvPicPr>
          <p:cNvPr id="378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AU" altLang="en-US" dirty="0"/>
              <a:t>Step 2</a:t>
            </a:r>
            <a:endParaRPr lang="en-AU" altLang="en-US" dirty="0"/>
          </a:p>
        </p:txBody>
      </p:sp>
      <p:pic>
        <p:nvPicPr>
          <p:cNvPr id="3891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38919"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eaLnBrk="1" hangingPunct="1"/>
            <a:r>
              <a:rPr lang="en-AU" altLang="en-US" dirty="0"/>
              <a:t>Step 3</a:t>
            </a:r>
            <a:endParaRPr lang="en-AU" altLang="en-US" dirty="0"/>
          </a:p>
        </p:txBody>
      </p:sp>
      <p:pic>
        <p:nvPicPr>
          <p:cNvPr id="3993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39946"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39947"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7" name="Picture 6"/>
          <p:cNvPicPr>
            <a:picLocks noChangeAspect="1"/>
          </p:cNvPicPr>
          <p:nvPr/>
        </p:nvPicPr>
        <p:blipFill>
          <a:blip r:embed="rId1"/>
          <a:stretch>
            <a:fillRect/>
          </a:stretch>
        </p:blipFill>
        <p:spPr>
          <a:xfrm>
            <a:off x="826608" y="1818641"/>
            <a:ext cx="7731468" cy="277563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hangingPunct="1"/>
            <a:r>
              <a:rPr lang="en-AU" altLang="en-US" dirty="0"/>
              <a:t>Step 3</a:t>
            </a:r>
            <a:endParaRPr lang="en-AU" altLang="en-US" dirty="0"/>
          </a:p>
        </p:txBody>
      </p:sp>
      <p:pic>
        <p:nvPicPr>
          <p:cNvPr id="4096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0970"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0971"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eaLnBrk="1" hangingPunct="1"/>
            <a:r>
              <a:rPr lang="en-AU" altLang="en-US"/>
              <a:t>Step 4 - relationships</a:t>
            </a:r>
            <a:endParaRPr lang="en-AU" altLang="en-US"/>
          </a:p>
        </p:txBody>
      </p:sp>
      <p:pic>
        <p:nvPicPr>
          <p:cNvPr id="4198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199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1994" name="TextBox 10"/>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30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301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3018" name="TextBox 10"/>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endParaRPr lang="en-AU" dirty="0">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403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404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4042" name="TextBox 10"/>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404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endParaRPr lang="en-AU" dirty="0">
              <a:latin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505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506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5066" name="TextBox 10"/>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507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5071"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endParaRPr lang="en-AU" dirty="0">
              <a:latin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AU" altLang="en-US" dirty="0"/>
              <a:t>Step 4 - cardinality</a:t>
            </a:r>
            <a:endParaRPr lang="en-AU" altLang="en-US" dirty="0"/>
          </a:p>
        </p:txBody>
      </p:sp>
      <p:pic>
        <p:nvPicPr>
          <p:cNvPr id="4608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608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6090" name="TextBox 10"/>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609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609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609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20" name="TextBox 19"/>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endParaRPr lang="en-AU" dirty="0">
              <a:latin typeface="+mn-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endParaRPr lang="en-AU" altLang="en-US" dirty="0"/>
          </a:p>
        </p:txBody>
      </p:sp>
      <p:pic>
        <p:nvPicPr>
          <p:cNvPr id="4710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711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7114" name="TextBox 10"/>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7118"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7119"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7120"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7121" name="TextBox 19"/>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endParaRPr lang="en-AU" altLang="en-US" sz="24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endParaRPr lang="en-AU" altLang="en-US" sz="2400" i="1">
              <a:latin typeface="Calibri" panose="020F0502020204030204" pitchFamily="34" charset="0"/>
              <a:cs typeface="Arial" panose="020B0604020202020204" pitchFamily="34" charset="0"/>
            </a:endParaRPr>
          </a:p>
        </p:txBody>
      </p:sp>
      <p:sp>
        <p:nvSpPr>
          <p:cNvPr id="18" name="Smiley Face 17"/>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AU" altLang="en-US"/>
              <a:t>A 2NF check</a:t>
            </a:r>
            <a:endParaRPr lang="en-AU" altLang="en-US"/>
          </a:p>
        </p:txBody>
      </p:sp>
      <p:pic>
        <p:nvPicPr>
          <p:cNvPr id="4813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4813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8138" name="TextBox 10"/>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814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814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814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8145" name="TextBox 19"/>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endParaRPr lang="en-AU" altLang="en-US" sz="2400">
              <a:latin typeface="Calibri" panose="020F0502020204030204" pitchFamily="34" charset="0"/>
              <a:cs typeface="Arial" panose="020B0604020202020204" pitchFamily="34" charset="0"/>
            </a:endParaRPr>
          </a:p>
        </p:txBody>
      </p:sp>
      <p:sp>
        <p:nvSpPr>
          <p:cNvPr id="18" name="Smiley Face 17"/>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AU" altLang="en-US"/>
              <a:t>A 2NF check</a:t>
            </a:r>
            <a:endParaRPr lang="en-AU" altLang="en-US"/>
          </a:p>
        </p:txBody>
      </p:sp>
      <p:pic>
        <p:nvPicPr>
          <p:cNvPr id="4915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sp>
        <p:nvSpPr>
          <p:cNvPr id="4916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49162" name="TextBox 10"/>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916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4916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916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49169"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endParaRPr lang="en-AU" altLang="en-US" sz="24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endParaRPr lang="en-AU" altLang="en-US" sz="2400">
              <a:latin typeface="Calibri" panose="020F0502020204030204" pitchFamily="34" charset="0"/>
              <a:cs typeface="Arial" panose="020B0604020202020204" pitchFamily="34" charset="0"/>
            </a:endParaRPr>
          </a:p>
        </p:txBody>
      </p:sp>
      <p:sp>
        <p:nvSpPr>
          <p:cNvPr id="18" name="Smiley Face 17"/>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endParaRPr lang="en-AU" altLang="en-US" sz="5400"/>
          </a:p>
        </p:txBody>
      </p:sp>
      <p:pic>
        <p:nvPicPr>
          <p:cNvPr id="501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018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018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019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019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019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0193" name="TextBox 19"/>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endParaRPr lang="en-AU" altLang="en-US" sz="5400">
              <a:latin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endParaRPr lang="en-US" dirty="0"/>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endParaRPr lang="en-US" dirty="0"/>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sym typeface="Symbol" panose="05050102010706020507"/>
              </a:rPr>
              <a:t> holds on relation </a:t>
            </a:r>
            <a:r>
              <a:rPr lang="en-US" i="1" dirty="0">
                <a:sym typeface="Symbol" panose="05050102010706020507"/>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endParaRPr lang="en-US" altLang="en-US" sz="2800" dirty="0"/>
          </a:p>
          <a:p>
            <a:pPr eaLnBrk="1" hangingPunct="1">
              <a:lnSpc>
                <a:spcPct val="80000"/>
              </a:lnSpc>
            </a:pPr>
            <a:r>
              <a:rPr lang="en-US" altLang="en-US" sz="2800" dirty="0"/>
              <a:t>An attribute C is transitively dependent on attribute A if there exists an attribute B such that: A-&gt;B and B-&gt;C</a:t>
            </a:r>
            <a:endParaRPr lang="en-US" altLang="en-US" sz="2800" dirty="0"/>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endParaRPr lang="en-US" altLang="en-US" sz="28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325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325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3258" name="TextBox 10"/>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326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326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326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3265" name="TextBox 19"/>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endParaRPr lang="en-AU" altLang="en-US" sz="8000">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427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428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4282" name="TextBox 10"/>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428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428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428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4289"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52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530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5306" name="TextBox 10"/>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531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531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531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5313"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63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632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6330" name="TextBox 10"/>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633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633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633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6337" name="TextBox 19"/>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endParaRPr lang="en-AU" altLang="en-US" sz="2800" i="1">
              <a:latin typeface="Calibri" panose="020F0502020204030204" pitchFamily="34" charset="0"/>
              <a:cs typeface="Arial" panose="020B0604020202020204" pitchFamily="34" charset="0"/>
            </a:endParaRP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583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5837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58378" name="TextBox 10"/>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838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5838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838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58385" name="TextBox 19"/>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endParaRPr lang="en-AU" altLang="en-US" dirty="0"/>
          </a:p>
        </p:txBody>
      </p:sp>
      <p:pic>
        <p:nvPicPr>
          <p:cNvPr id="604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endParaRPr lang="en-AU" altLang="en-US" sz="1800">
              <a:solidFill>
                <a:srgbClr val="FF0000"/>
              </a:solidFill>
              <a:latin typeface="Calibri" panose="020F0502020204030204" pitchFamily="34" charset="0"/>
              <a:cs typeface="Arial" panose="020B0604020202020204" pitchFamily="34" charset="0"/>
            </a:endParaRPr>
          </a:p>
        </p:txBody>
      </p:sp>
      <p:sp>
        <p:nvSpPr>
          <p:cNvPr id="6042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0426" name="TextBox 10"/>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043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043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043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0433"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95288" y="1287463"/>
            <a:ext cx="7391400" cy="563562"/>
          </a:xfrm>
        </p:spPr>
        <p:txBody>
          <a:bodyPr/>
          <a:lstStyle/>
          <a:p>
            <a:pPr eaLnBrk="1" hangingPunct="1"/>
            <a:r>
              <a:rPr lang="en-AU" altLang="en-US" sz="2400"/>
              <a:t>Again, carve off the offending fields</a:t>
            </a:r>
            <a:endParaRPr lang="en-AU" altLang="en-US" sz="2400"/>
          </a:p>
        </p:txBody>
      </p:sp>
      <p:pic>
        <p:nvPicPr>
          <p:cNvPr id="614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1448" name="TextBox 10"/>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endParaRPr lang="en-AU" altLang="en-US" sz="1800" dirty="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1452"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145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145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145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endParaRPr lang="en-AU" altLang="en-US" dirty="0"/>
          </a:p>
        </p:txBody>
      </p:sp>
      <p:pic>
        <p:nvPicPr>
          <p:cNvPr id="6246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2472"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2476"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247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247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247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endParaRPr lang="en-AU" altLang="en-US" dirty="0"/>
          </a:p>
        </p:txBody>
      </p:sp>
      <p:pic>
        <p:nvPicPr>
          <p:cNvPr id="6349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endParaRPr lang="en-AU" altLang="en-US" sz="1800">
              <a:solidFill>
                <a:srgbClr val="FF0000"/>
              </a:solidFill>
              <a:latin typeface="Calibri" panose="020F0502020204030204" pitchFamily="34" charset="0"/>
              <a:cs typeface="Arial" panose="020B0604020202020204" pitchFamily="34" charset="0"/>
            </a:endParaRPr>
          </a:p>
        </p:txBody>
      </p:sp>
      <p:sp>
        <p:nvSpPr>
          <p:cNvPr id="6349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endParaRPr lang="en-AU" altLang="en-US" sz="18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0"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350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35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3507" name="TextBox 27"/>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3429000"/>
            <a:ext cx="7936637" cy="2767613"/>
          </a:xfrm>
        </p:spPr>
        <p:txBody>
          <a:bodyPr/>
          <a:lstStyle/>
          <a:p>
            <a:r>
              <a:rPr lang="en-US" dirty="0"/>
              <a:t>Easy to see that: the following FD is true</a:t>
            </a:r>
            <a:endParaRPr lang="en-US" dirty="0"/>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endParaRPr lang="en-US" dirty="0"/>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600" dirty="0">
                <a:solidFill>
                  <a:srgbClr val="0070C0"/>
                </a:solidFill>
                <a:latin typeface="Arial" panose="020B0604020202020204" pitchFamily="34" charset="0"/>
                <a:cs typeface="Arial" panose="020B0604020202020204" pitchFamily="34" charset="0"/>
              </a:rPr>
              <a:t>title, year </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sz="3600"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pic>
        <p:nvPicPr>
          <p:cNvPr id="6" name="Picture 5"/>
          <p:cNvPicPr>
            <a:picLocks noChangeAspect="1"/>
          </p:cNvPicPr>
          <p:nvPr/>
        </p:nvPicPr>
        <p:blipFill>
          <a:blip r:embed="rId1"/>
          <a:stretch>
            <a:fillRect/>
          </a:stretch>
        </p:blipFill>
        <p:spPr>
          <a:xfrm>
            <a:off x="742853" y="1259050"/>
            <a:ext cx="7666510" cy="203836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ctr" eaLnBrk="1" hangingPunct="1"/>
            <a:r>
              <a:rPr lang="en-AU" altLang="en-US"/>
              <a:t>A 3NF win!</a:t>
            </a:r>
            <a:endParaRPr lang="en-AU" altLang="en-US"/>
          </a:p>
        </p:txBody>
      </p:sp>
      <p:grpSp>
        <p:nvGrpSpPr>
          <p:cNvPr id="64515" name="Group 19"/>
          <p:cNvGrpSpPr/>
          <p:nvPr/>
        </p:nvGrpSpPr>
        <p:grpSpPr bwMode="auto">
          <a:xfrm>
            <a:off x="250825" y="1341438"/>
            <a:ext cx="4903788" cy="2459037"/>
            <a:chOff x="467544" y="1988840"/>
            <a:chExt cx="10093827" cy="5063584"/>
          </a:xfrm>
        </p:grpSpPr>
        <p:pic>
          <p:nvPicPr>
            <p:cNvPr id="645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endParaRPr lang="en-AU" altLang="en-US" sz="1200">
                <a:solidFill>
                  <a:srgbClr val="FF0000"/>
                </a:solidFill>
                <a:latin typeface="Calibri" panose="020F0502020204030204" pitchFamily="34" charset="0"/>
                <a:cs typeface="Arial" panose="020B0604020202020204" pitchFamily="34" charset="0"/>
              </a:endParaRPr>
            </a:p>
          </p:txBody>
        </p:sp>
        <p:sp>
          <p:nvSpPr>
            <p:cNvPr id="64523" name="TextBox 10"/>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endParaRPr lang="en-AU" altLang="en-US" sz="1100">
                <a:solidFill>
                  <a:srgbClr val="FF0000"/>
                </a:solidFill>
                <a:latin typeface="Calibri" panose="020F0502020204030204" pitchFamily="34" charset="0"/>
                <a:cs typeface="Arial" panose="020B0604020202020204" pitchFamily="34" charset="0"/>
              </a:endParaRPr>
            </a:p>
          </p:txBody>
        </p:sp>
        <p:cxnSp>
          <p:nvCxnSpPr>
            <p:cNvPr id="13" name="Straight Arrow Connector 12"/>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27" name="TextBox 16"/>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28" name="TextBox 17"/>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4529" name="TextBox 18"/>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453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4534" name="TextBox 27"/>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grpSp>
      <p:pic>
        <p:nvPicPr>
          <p:cNvPr id="6451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p:cNvSpPr txBox="1"/>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endParaRPr lang="en-AU" sz="4400" dirty="0">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1268413"/>
          </a:xfrm>
        </p:spPr>
        <p:txBody>
          <a:bodyPr/>
          <a:lstStyle/>
          <a:p>
            <a:pPr algn="ctr" eaLnBrk="1" hangingPunct="1"/>
            <a:r>
              <a:rPr lang="en-AU" altLang="en-US" sz="2400"/>
              <a:t>The Reveal</a:t>
            </a:r>
            <a:endParaRPr lang="en-AU" altLang="en-US" sz="2400"/>
          </a:p>
        </p:txBody>
      </p:sp>
      <p:sp>
        <p:nvSpPr>
          <p:cNvPr id="23" name="Title 1"/>
          <p:cNvSpPr txBox="1"/>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endParaRPr lang="en-AU" sz="4400" dirty="0">
              <a:solidFill>
                <a:srgbClr val="FF0000"/>
              </a:solidFill>
              <a:latin typeface="+mj-lt"/>
              <a:ea typeface="+mj-ea"/>
              <a:cs typeface="+mj-cs"/>
            </a:endParaRPr>
          </a:p>
        </p:txBody>
      </p:sp>
      <p:pic>
        <p:nvPicPr>
          <p:cNvPr id="655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p:cNvSpPr txBox="1"/>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endParaRPr lang="en-AU" sz="4400" dirty="0">
              <a:solidFill>
                <a:srgbClr val="FF0000"/>
              </a:solidFill>
              <a:latin typeface="+mj-lt"/>
              <a:ea typeface="+mj-ea"/>
              <a:cs typeface="+mj-cs"/>
            </a:endParaRPr>
          </a:p>
        </p:txBody>
      </p:sp>
      <p:pic>
        <p:nvPicPr>
          <p:cNvPr id="655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endParaRPr lang="en-AU" altLang="en-US" sz="1200">
              <a:solidFill>
                <a:srgbClr val="FF0000"/>
              </a:solidFill>
              <a:latin typeface="Calibri" panose="020F0502020204030204" pitchFamily="34" charset="0"/>
              <a:cs typeface="Arial" panose="020B0604020202020204" pitchFamily="34" charset="0"/>
            </a:endParaRPr>
          </a:p>
        </p:txBody>
      </p:sp>
      <p:cxnSp>
        <p:nvCxnSpPr>
          <p:cNvPr id="33" name="Straight Arrow Connector 32"/>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0" name="TextBox 35"/>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1" name="TextBox 36"/>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5552" name="TextBox 37"/>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pic>
        <p:nvPicPr>
          <p:cNvPr id="6555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endParaRPr lang="en-AU" altLang="en-US" sz="1800">
              <a:latin typeface="Calibri" panose="020F0502020204030204" pitchFamily="34" charset="0"/>
              <a:cs typeface="Arial" panose="020B0604020202020204" pitchFamily="34" charset="0"/>
            </a:endParaRPr>
          </a:p>
        </p:txBody>
      </p:sp>
      <p:sp>
        <p:nvSpPr>
          <p:cNvPr id="65557" name="TextBox 42"/>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endParaRPr lang="en-AU" altLang="en-US" sz="1800">
              <a:latin typeface="Calibri" panose="020F0502020204030204" pitchFamily="34" charset="0"/>
              <a:cs typeface="Arial" panose="020B0604020202020204" pitchFamily="34" charset="0"/>
            </a:endParaRPr>
          </a:p>
        </p:txBody>
      </p:sp>
      <p:sp>
        <p:nvSpPr>
          <p:cNvPr id="65558" name="TextBox 48"/>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endParaRPr lang="en-AU" altLang="en-US" sz="1200">
              <a:solidFill>
                <a:srgbClr val="FF0000"/>
              </a:solidFill>
              <a:latin typeface="Calibri" panose="020F0502020204030204" pitchFamily="34" charset="0"/>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endParaRPr lang="en-US" altLang="en-US" sz="3200"/>
          </a:p>
        </p:txBody>
      </p:sp>
      <p:sp>
        <p:nvSpPr>
          <p:cNvPr id="66563" name="Rectangle 3"/>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endParaRPr lang="en-US" altLang="en-US" sz="1800"/>
          </a:p>
        </p:txBody>
      </p:sp>
      <p:sp>
        <p:nvSpPr>
          <p:cNvPr id="66564" name="Rectangle 4"/>
          <p:cNvSpPr>
            <a:spLocks noChangeArrowheads="1"/>
          </p:cNvSpPr>
          <p:nvPr/>
        </p:nvSpPr>
        <p:spPr bwMode="auto">
          <a:xfrm>
            <a:off x="1022350" y="2749550"/>
            <a:ext cx="5778500" cy="90170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endParaRPr lang="en-US" altLang="en-US" sz="1800"/>
          </a:p>
        </p:txBody>
      </p:sp>
      <p:sp>
        <p:nvSpPr>
          <p:cNvPr id="66566" name="Rectangle 6"/>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endParaRPr lang="en-US" altLang="en-US" sz="1800"/>
          </a:p>
        </p:txBody>
      </p:sp>
      <p:sp>
        <p:nvSpPr>
          <p:cNvPr id="66567" name="Rectangle 7"/>
          <p:cNvSpPr>
            <a:spLocks noChangeArrowheads="1"/>
          </p:cNvSpPr>
          <p:nvPr/>
        </p:nvSpPr>
        <p:spPr bwMode="auto">
          <a:xfrm>
            <a:off x="2952750" y="2921000"/>
            <a:ext cx="3136900" cy="6159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p:cNvSpPr>
            <a:spLocks noChangeArrowheads="1"/>
          </p:cNvSpPr>
          <p:nvPr/>
        </p:nvSpPr>
        <p:spPr bwMode="auto">
          <a:xfrm>
            <a:off x="1530350" y="3949700"/>
            <a:ext cx="18161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endParaRPr lang="en-US" altLang="en-US" sz="1800"/>
          </a:p>
        </p:txBody>
      </p:sp>
      <p:sp>
        <p:nvSpPr>
          <p:cNvPr id="66571" name="Rectangle 11"/>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endParaRPr lang="en-US" altLang="en-US" sz="1800"/>
          </a:p>
        </p:txBody>
      </p:sp>
      <p:sp>
        <p:nvSpPr>
          <p:cNvPr id="66572" name="Rectangle 12"/>
          <p:cNvSpPr>
            <a:spLocks noChangeArrowheads="1"/>
          </p:cNvSpPr>
          <p:nvPr/>
        </p:nvSpPr>
        <p:spPr bwMode="auto">
          <a:xfrm>
            <a:off x="4171950" y="5035550"/>
            <a:ext cx="3136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p:cNvSpPr>
            <a:spLocks noChangeArrowheads="1"/>
          </p:cNvSpPr>
          <p:nvPr/>
        </p:nvSpPr>
        <p:spPr bwMode="auto">
          <a:xfrm rot="2760000">
            <a:off x="5086350" y="3949700"/>
            <a:ext cx="1104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endParaRPr lang="en-US" altLang="en-US" sz="1800"/>
          </a:p>
        </p:txBody>
      </p:sp>
      <p:sp>
        <p:nvSpPr>
          <p:cNvPr id="66575" name="Line 15"/>
          <p:cNvSpPr>
            <a:spLocks noChangeShapeType="1"/>
          </p:cNvSpPr>
          <p:nvPr/>
        </p:nvSpPr>
        <p:spPr bwMode="auto">
          <a:xfrm flipH="1">
            <a:off x="3341688" y="4229100"/>
            <a:ext cx="1547812"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p:cNvSpPr>
            <a:spLocks noChangeShapeType="1"/>
          </p:cNvSpPr>
          <p:nvPr/>
        </p:nvSpPr>
        <p:spPr bwMode="auto">
          <a:xfrm>
            <a:off x="5588000" y="4700588"/>
            <a:ext cx="0" cy="315912"/>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endParaRPr lang="en-US" altLang="en-US" sz="2800" dirty="0"/>
          </a:p>
        </p:txBody>
      </p:sp>
      <p:sp>
        <p:nvSpPr>
          <p:cNvPr id="68611" name="Rectangle 3"/>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endParaRPr lang="en-US" altLang="en-US" sz="2400" b="1" dirty="0">
              <a:solidFill>
                <a:srgbClr val="FF0000"/>
              </a:solidFill>
            </a:endParaRP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endParaRPr lang="en-US" altLang="en-US" sz="2400" dirty="0"/>
          </a:p>
        </p:txBody>
      </p:sp>
      <p:sp>
        <p:nvSpPr>
          <p:cNvPr id="247811" name="Rectangle 3"/>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endParaRPr lang="en-US" altLang="en-US"/>
          </a:p>
        </p:txBody>
      </p:sp>
      <p:pic>
        <p:nvPicPr>
          <p:cNvPr id="24781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endParaRPr lang="en-US" altLang="en-US" sz="2400" dirty="0"/>
          </a:p>
        </p:txBody>
      </p:sp>
      <p:sp>
        <p:nvSpPr>
          <p:cNvPr id="71683" name="Rectangle 3"/>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endParaRPr lang="en-US" altLang="en-US" sz="2800">
              <a:solidFill>
                <a:srgbClr val="33CC33"/>
              </a:solidFill>
            </a:endParaRP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endParaRPr lang="en-US" altLang="en-US" sz="2400"/>
          </a:p>
        </p:txBody>
      </p:sp>
      <p:sp>
        <p:nvSpPr>
          <p:cNvPr id="72707" name="Rectangle 3"/>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endParaRPr lang="en-US" altLang="en-US"/>
          </a:p>
        </p:txBody>
      </p:sp>
      <p:pic>
        <p:nvPicPr>
          <p:cNvPr id="7270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endParaRPr lang="en-US" altLang="en-US" sz="2400"/>
          </a:p>
        </p:txBody>
      </p:sp>
      <p:graphicFrame>
        <p:nvGraphicFramePr>
          <p:cNvPr id="256003" name="Group 3"/>
          <p:cNvGraphicFramePr>
            <a:graphicFrameLocks noGrp="1"/>
          </p:cNvGraphicFramePr>
          <p:nvPr>
            <p:ph idx="1"/>
          </p:nvPr>
        </p:nvGraphicFramePr>
        <p:xfrm>
          <a:off x="685800" y="1697038"/>
          <a:ext cx="7772400" cy="4480314"/>
        </p:xfrm>
        <a:graphic>
          <a:graphicData uri="http://schemas.openxmlformats.org/drawingml/2006/table">
            <a:tbl>
              <a:tblPr/>
              <a:tblGrid>
                <a:gridCol w="3733800"/>
                <a:gridCol w="4038600"/>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endParaRPr kumimoji="0" lang="en-US" sz="2000" b="1"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endParaRPr kumimoji="0" lang="en-US" sz="2000" b="1"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1"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a:ln>
                            <a:noFill/>
                          </a:ln>
                          <a:solidFill>
                            <a:schemeClr val="tx1"/>
                          </a:solidFill>
                          <a:effectLst/>
                          <a:latin typeface="Arial" panose="020B0604020202020204" pitchFamily="34" charset="0"/>
                        </a:rPr>
                        <a:t>Note</a:t>
                      </a:r>
                      <a:r>
                        <a:rPr kumimoji="0" lang="en-US" sz="2000" b="0" i="0" u="none" strike="noStrike" cap="none" normalizeH="0" baseline="0">
                          <a:ln>
                            <a:noFill/>
                          </a:ln>
                          <a:solidFill>
                            <a:schemeClr val="tx1"/>
                          </a:solidFill>
                          <a:effectLst/>
                          <a:latin typeface="Arial" panose="020B0604020202020204" pitchFamily="34" charset="0"/>
                        </a:rPr>
                        <a:t>:A 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Y </a:t>
                      </a:r>
                      <a:r>
                        <a:rPr kumimoji="0" lang="en-US" sz="2000" b="0" i="0" u="none" strike="noStrike" cap="none" normalizeH="0" baseline="0">
                          <a:ln>
                            <a:noFill/>
                          </a:ln>
                          <a:solidFill>
                            <a:schemeClr val="tx1"/>
                          </a:solidFill>
                          <a:effectLst/>
                          <a:latin typeface="Arial" panose="020B0604020202020204" pitchFamily="34" charset="0"/>
                        </a:rPr>
                        <a:t>is a </a:t>
                      </a:r>
                      <a:r>
                        <a:rPr kumimoji="0" lang="en-US" sz="2000" b="1" i="0" u="none" strike="noStrike" cap="none" normalizeH="0" baseline="0">
                          <a:ln>
                            <a:noFill/>
                          </a:ln>
                          <a:solidFill>
                            <a:schemeClr val="tx1"/>
                          </a:solidFill>
                          <a:effectLst/>
                          <a:latin typeface="Arial" panose="020B0604020202020204" pitchFamily="34" charset="0"/>
                        </a:rPr>
                        <a:t>full functional dependency </a:t>
                      </a:r>
                      <a:r>
                        <a:rPr kumimoji="0" lang="en-US" sz="2000" b="0" i="0" u="none" strike="noStrike" cap="none" normalizeH="0" baseline="0">
                          <a:ln>
                            <a:noFill/>
                          </a:ln>
                          <a:solidFill>
                            <a:schemeClr val="tx1"/>
                          </a:solidFill>
                          <a:effectLst/>
                          <a:latin typeface="Arial" panose="020B0604020202020204" pitchFamily="34" charset="0"/>
                        </a:rPr>
                        <a:t>if removal of any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from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a:ln>
                            <a:noFill/>
                          </a:ln>
                          <a:solidFill>
                            <a:schemeClr val="tx1"/>
                          </a:solidFill>
                          <a:effectLst/>
                          <a:latin typeface="Arial" panose="020B0604020202020204" pitchFamily="34" charset="0"/>
                        </a:rPr>
                        <a:t>partial functional dependency </a:t>
                      </a:r>
                      <a:r>
                        <a:rPr kumimoji="0" lang="en-US" sz="2000" b="0" i="0" u="none" strike="noStrike" cap="none" normalizeH="0" baseline="0">
                          <a:ln>
                            <a:noFill/>
                          </a:ln>
                          <a:solidFill>
                            <a:schemeClr val="tx1"/>
                          </a:solidFill>
                          <a:effectLst/>
                          <a:latin typeface="Arial" panose="020B0604020202020204" pitchFamily="34" charset="0"/>
                        </a:rPr>
                        <a:t>is not a </a:t>
                      </a:r>
                      <a:r>
                        <a:rPr kumimoji="0" lang="en-US" sz="2000" b="1" i="0" u="sng" strike="noStrike" cap="none" normalizeH="0" baseline="0">
                          <a:ln>
                            <a:noFill/>
                          </a:ln>
                          <a:solidFill>
                            <a:schemeClr val="tx1"/>
                          </a:solidFill>
                          <a:effectLst/>
                          <a:latin typeface="Arial" panose="020B0604020202020204" pitchFamily="34" charset="0"/>
                        </a:rPr>
                        <a:t>full functional dependency</a:t>
                      </a:r>
                      <a:endParaRPr kumimoji="0" lang="en-US" sz="2000" b="1" i="0" u="sng"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endParaRPr lang="en-US" altLang="en-US" dirty="0"/>
          </a:p>
        </p:txBody>
      </p:sp>
      <p:sp>
        <p:nvSpPr>
          <p:cNvPr id="77827" name="Rectangle 3"/>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endParaRPr lang="en-US" altLang="en-US" sz="2600"/>
          </a:p>
          <a:p>
            <a:pPr lvl="1" eaLnBrk="1" hangingPunct="1"/>
            <a:r>
              <a:rPr lang="en-SG" altLang="en-US" sz="2400"/>
              <a:t>At each step compute the key for the sub-relation R</a:t>
            </a:r>
            <a:endParaRPr lang="en-SG" altLang="en-US" sz="2400"/>
          </a:p>
          <a:p>
            <a:pPr lvl="1" eaLnBrk="1" hangingPunct="1"/>
            <a:r>
              <a:rPr lang="en-SG" altLang="en-US" sz="2400"/>
              <a:t>if not in BCNF, pick any FD X-&gt;Y which violates </a:t>
            </a:r>
            <a:endParaRPr lang="en-SG" altLang="en-US" sz="2400"/>
          </a:p>
          <a:p>
            <a:pPr lvl="1" eaLnBrk="1" hangingPunct="1"/>
            <a:r>
              <a:rPr lang="en-SG" altLang="en-US" sz="2400"/>
              <a:t>break the relation into 2 sub-relations</a:t>
            </a:r>
            <a:endParaRPr lang="en-SG" altLang="en-US" sz="2400"/>
          </a:p>
          <a:p>
            <a:pPr lvl="2" eaLnBrk="1" hangingPunct="1"/>
            <a:r>
              <a:rPr lang="en-SG" altLang="en-US" sz="2000"/>
              <a:t>R1(XY) </a:t>
            </a:r>
            <a:endParaRPr lang="en-SG" altLang="en-US" sz="2000"/>
          </a:p>
          <a:p>
            <a:pPr lvl="2" eaLnBrk="1" hangingPunct="1"/>
            <a:r>
              <a:rPr lang="en-SG" altLang="en-US" sz="2000"/>
              <a:t>R2(S - Y) </a:t>
            </a:r>
            <a:endParaRPr lang="en-SG" altLang="en-US" sz="2000"/>
          </a:p>
          <a:p>
            <a:pPr lvl="2" eaLnBrk="1" hangingPunct="1"/>
            <a:r>
              <a:rPr lang="en-SG" altLang="en-US" sz="2000"/>
              <a:t>this has a lossless join </a:t>
            </a:r>
            <a:endParaRPr lang="en-SG" altLang="en-US" sz="2000"/>
          </a:p>
          <a:p>
            <a:pPr lvl="2" eaLnBrk="1" hangingPunct="1"/>
            <a:r>
              <a:rPr lang="en-SG" altLang="en-US" sz="2000"/>
              <a:t>project FD's onto each sub-relation  </a:t>
            </a:r>
            <a:endParaRPr lang="en-SG" altLang="en-US" sz="2000"/>
          </a:p>
          <a:p>
            <a:pPr lvl="1" eaLnBrk="1" hangingPunct="1"/>
            <a:r>
              <a:rPr lang="en-SG" altLang="en-US" sz="2400"/>
              <a:t>continue until no more offending FD's</a:t>
            </a:r>
            <a:endParaRPr lang="en-US" altLang="en-US" sz="2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endParaRPr lang="en-US" altLang="en-US" dirty="0"/>
          </a:p>
        </p:txBody>
      </p:sp>
      <p:sp>
        <p:nvSpPr>
          <p:cNvPr id="80899" name="Rectangle 3"/>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endParaRPr lang="en-US" altLang="en-US" sz="2400" dirty="0"/>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endParaRPr lang="en-US" altLang="en-US" sz="2400" dirty="0"/>
          </a:p>
          <a:p>
            <a:pPr eaLnBrk="1" hangingPunct="1"/>
            <a:r>
              <a:rPr lang="en-US" altLang="en-US" sz="2400" b="1" dirty="0"/>
              <a:t>Method</a:t>
            </a:r>
            <a:r>
              <a:rPr lang="en-US" altLang="en-US" sz="2400" dirty="0"/>
              <a:t>:</a:t>
            </a:r>
            <a:endParaRPr lang="en-US" altLang="en-US" sz="2400" dirty="0"/>
          </a:p>
          <a:p>
            <a:pPr lvl="1" eaLnBrk="1" hangingPunct="1"/>
            <a:r>
              <a:rPr lang="en-US" altLang="en-US" sz="2400" dirty="0"/>
              <a:t>Find minimal basic for F, say G.</a:t>
            </a:r>
            <a:endParaRPr lang="en-US" altLang="en-US" sz="2400" dirty="0"/>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endParaRPr lang="en-US" altLang="zh-CN" sz="2400" dirty="0">
              <a:ea typeface="SimSun" panose="02010600030101010101" pitchFamily="2" charset="-122"/>
            </a:endParaRPr>
          </a:p>
          <a:p>
            <a:pPr lvl="1" eaLnBrk="1" hangingPunct="1"/>
            <a:r>
              <a:rPr lang="en-US" altLang="en-US" sz="2400" dirty="0"/>
              <a:t>If none of the sets of relations from Step 2 is a super key for R, add another relation whose schema is a key for R.</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endParaRPr lang="en-US" dirty="0"/>
          </a:p>
          <a:p>
            <a:pPr>
              <a:buFont typeface="Wingdings" panose="05000000000000000000" pitchFamily="2" charset="2"/>
              <a:buChar char="§"/>
            </a:pPr>
            <a:r>
              <a:rPr lang="en-US" dirty="0"/>
              <a:t> Super-key</a:t>
            </a:r>
            <a:endParaRPr lang="en-US" dirty="0"/>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endParaRPr lang="en-US" sz="2400" dirty="0"/>
          </a:p>
          <a:p>
            <a:pPr lvl="1">
              <a:buFont typeface="Wingdings" panose="05000000000000000000" pitchFamily="2" charset="2"/>
              <a:buChar char="§"/>
            </a:pPr>
            <a:r>
              <a:rPr lang="en-US" sz="2400" dirty="0"/>
              <a:t>If K is a key, L is a super key, then: K </a:t>
            </a:r>
            <a:r>
              <a:rPr lang="en-US" sz="2400" dirty="0">
                <a:sym typeface="Symbol" panose="05050102010706020507"/>
              </a:rPr>
              <a:t> L</a:t>
            </a:r>
            <a:endParaRPr lang="en-US" sz="2400" dirty="0">
              <a:sym typeface="Symbol" panose="05050102010706020507"/>
            </a:endParaRPr>
          </a:p>
          <a:p>
            <a:pPr lvl="1">
              <a:buFont typeface="Wingdings" panose="05000000000000000000" pitchFamily="2" charset="2"/>
              <a:buChar char="§"/>
            </a:pPr>
            <a:r>
              <a:rPr lang="en-US" sz="2400" dirty="0">
                <a:sym typeface="Symbol" panose="05050102010706020507"/>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endParaRPr lang="en-US" altLang="en-US" sz="4400" dirty="0"/>
          </a:p>
        </p:txBody>
      </p:sp>
      <p:sp>
        <p:nvSpPr>
          <p:cNvPr id="95235" name="Rectangle 3"/>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endParaRPr lang="en-US" altLang="en-US" sz="2400" dirty="0"/>
          </a:p>
          <a:p>
            <a:pPr eaLnBrk="1" hangingPunct="1"/>
            <a:r>
              <a:rPr lang="en-US" altLang="en-US" sz="2400" dirty="0"/>
              <a:t>But BCNF can cause information loss and dependency loss</a:t>
            </a:r>
            <a:endParaRPr lang="en-US" altLang="en-US" sz="2400" dirty="0"/>
          </a:p>
          <a:p>
            <a:pPr eaLnBrk="1" hangingPunct="1"/>
            <a:r>
              <a:rPr lang="en-US" altLang="en-US" sz="2400" dirty="0" err="1"/>
              <a:t>3NF</a:t>
            </a:r>
            <a:r>
              <a:rPr lang="en-US" altLang="en-US" sz="2400" dirty="0"/>
              <a:t> is a relax solution of BCNF that keep loss-less join and dependency-preservation properties</a:t>
            </a:r>
            <a:endParaRPr lang="en-US" altLang="en-US" sz="2400" dirty="0"/>
          </a:p>
          <a:p>
            <a:pPr eaLnBrk="1" hangingPunct="1"/>
            <a:endParaRPr lang="en-US"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endParaRPr lang="en-US" altLang="en-US" b="0" u="sng" dirty="0"/>
          </a:p>
        </p:txBody>
      </p:sp>
      <p:graphicFrame>
        <p:nvGraphicFramePr>
          <p:cNvPr id="273411" name="Group 3"/>
          <p:cNvGraphicFramePr>
            <a:graphicFrameLocks noGrp="1"/>
          </p:cNvGraphicFramePr>
          <p:nvPr>
            <p:ph idx="1"/>
          </p:nvPr>
        </p:nvGraphicFramePr>
        <p:xfrm>
          <a:off x="304800" y="1263869"/>
          <a:ext cx="8534400" cy="5151438"/>
        </p:xfrm>
        <a:graphic>
          <a:graphicData uri="http://schemas.openxmlformats.org/drawingml/2006/table">
            <a:tbl>
              <a:tblPr/>
              <a:tblGrid>
                <a:gridCol w="2844800"/>
                <a:gridCol w="2844800"/>
                <a:gridCol w="2844800"/>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2NF</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endParaRPr kumimoji="0" lang="en-US" sz="2000" b="1"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every nonprime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is not partially</a:t>
                      </a: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dependent on </a:t>
                      </a:r>
                      <a:r>
                        <a:rPr kumimoji="0" lang="en-US" sz="2000" b="0" i="1" u="none" strike="noStrike" cap="none" normalizeH="0" baseline="0">
                          <a:ln>
                            <a:noFill/>
                          </a:ln>
                          <a:solidFill>
                            <a:schemeClr val="tx1"/>
                          </a:solidFill>
                          <a:effectLst/>
                          <a:latin typeface="Arial" panose="020B0604020202020204" pitchFamily="34" charset="0"/>
                        </a:rPr>
                        <a:t>any </a:t>
                      </a:r>
                      <a:r>
                        <a:rPr kumimoji="0" lang="en-US" sz="2000" b="0" i="0" u="none" strike="noStrike" cap="none" normalizeH="0" baseline="0">
                          <a:ln>
                            <a:noFill/>
                          </a:ln>
                          <a:solidFill>
                            <a:schemeClr val="tx1"/>
                          </a:solidFill>
                          <a:effectLst/>
                          <a:latin typeface="Arial" panose="020B0604020202020204" pitchFamily="34" charset="0"/>
                        </a:rPr>
                        <a:t>key of R</a:t>
                      </a: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1"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dirty="0" err="1">
                          <a:ln>
                            <a:noFill/>
                          </a:ln>
                          <a:solidFill>
                            <a:schemeClr val="tx1"/>
                          </a:solidFill>
                          <a:effectLst/>
                          <a:latin typeface="Arial" panose="020B0604020202020204" pitchFamily="34" charset="0"/>
                        </a:rPr>
                        <a:t>Note</a:t>
                      </a:r>
                      <a:r>
                        <a:rPr kumimoji="0" lang="en-US" sz="2000" b="0" i="0" u="none" strike="noStrike" cap="none" normalizeH="0" baseline="0" dirty="0" err="1">
                          <a:ln>
                            <a:noFill/>
                          </a:ln>
                          <a:solidFill>
                            <a:schemeClr val="tx1"/>
                          </a:solidFill>
                          <a:effectLst/>
                          <a:latin typeface="Arial" panose="020B0604020202020204" pitchFamily="34" charset="0"/>
                        </a:rPr>
                        <a:t>:A</a:t>
                      </a:r>
                      <a:r>
                        <a:rPr kumimoji="0" lang="en-US" sz="2000" b="0" i="0" u="none" strike="noStrike" cap="none" normalizeH="0" baseline="0" dirty="0">
                          <a:ln>
                            <a:noFill/>
                          </a:ln>
                          <a:solidFill>
                            <a:schemeClr val="tx1"/>
                          </a:solidFill>
                          <a:effectLst/>
                          <a:latin typeface="Arial" panose="020B0604020202020204" pitchFamily="34" charset="0"/>
                        </a:rPr>
                        <a:t> functional dependency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=&gt; </a:t>
                      </a:r>
                      <a:r>
                        <a:rPr kumimoji="0" lang="en-US" sz="2000" b="0" i="1" u="none" strike="noStrike" cap="none" normalizeH="0" baseline="0" dirty="0">
                          <a:ln>
                            <a:noFill/>
                          </a:ln>
                          <a:solidFill>
                            <a:schemeClr val="tx1"/>
                          </a:solidFill>
                          <a:effectLst/>
                          <a:latin typeface="Arial" panose="020B0604020202020204" pitchFamily="34" charset="0"/>
                        </a:rPr>
                        <a:t>Y </a:t>
                      </a:r>
                      <a:r>
                        <a:rPr kumimoji="0" lang="en-US" sz="2000" b="0" i="0" u="none" strike="noStrike" cap="none" normalizeH="0" baseline="0" dirty="0">
                          <a:ln>
                            <a:noFill/>
                          </a:ln>
                          <a:solidFill>
                            <a:schemeClr val="tx1"/>
                          </a:solidFill>
                          <a:effectLst/>
                          <a:latin typeface="Arial" panose="020B0604020202020204" pitchFamily="34" charset="0"/>
                        </a:rPr>
                        <a:t>is a </a:t>
                      </a:r>
                      <a:r>
                        <a:rPr kumimoji="0" lang="en-US" sz="2000" b="1" i="0" u="none" strike="noStrike" cap="none" normalizeH="0" baseline="0" dirty="0">
                          <a:ln>
                            <a:noFill/>
                          </a:ln>
                          <a:solidFill>
                            <a:schemeClr val="tx1"/>
                          </a:solidFill>
                          <a:effectLst/>
                          <a:latin typeface="Arial" panose="020B0604020202020204" pitchFamily="34" charset="0"/>
                        </a:rPr>
                        <a:t>full functional dependency </a:t>
                      </a:r>
                      <a:r>
                        <a:rPr kumimoji="0" lang="en-US" sz="2000" b="0" i="0" u="none" strike="noStrike" cap="none" normalizeH="0" baseline="0" dirty="0">
                          <a:ln>
                            <a:noFill/>
                          </a:ln>
                          <a:solidFill>
                            <a:schemeClr val="tx1"/>
                          </a:solidFill>
                          <a:effectLst/>
                          <a:latin typeface="Arial" panose="020B0604020202020204" pitchFamily="34" charset="0"/>
                        </a:rPr>
                        <a:t>if removal of any attribute </a:t>
                      </a:r>
                      <a:r>
                        <a:rPr kumimoji="0" lang="en-US" sz="2000" b="0" i="1" u="none" strike="noStrike" cap="none" normalizeH="0" baseline="0" dirty="0">
                          <a:ln>
                            <a:noFill/>
                          </a:ln>
                          <a:solidFill>
                            <a:schemeClr val="tx1"/>
                          </a:solidFill>
                          <a:effectLst/>
                          <a:latin typeface="Arial" panose="020B0604020202020204" pitchFamily="34" charset="0"/>
                        </a:rPr>
                        <a:t>A </a:t>
                      </a:r>
                      <a:r>
                        <a:rPr kumimoji="0" lang="en-US" sz="2000" b="0" i="0" u="none" strike="noStrike" cap="none" normalizeH="0" baseline="0" dirty="0">
                          <a:ln>
                            <a:noFill/>
                          </a:ln>
                          <a:solidFill>
                            <a:schemeClr val="tx1"/>
                          </a:solidFill>
                          <a:effectLst/>
                          <a:latin typeface="Arial" panose="020B0604020202020204" pitchFamily="34" charset="0"/>
                        </a:rPr>
                        <a:t>from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dirty="0">
                          <a:ln>
                            <a:noFill/>
                          </a:ln>
                          <a:solidFill>
                            <a:schemeClr val="tx1"/>
                          </a:solidFill>
                          <a:effectLst/>
                          <a:latin typeface="Arial" panose="020B0604020202020204" pitchFamily="34" charset="0"/>
                        </a:rPr>
                        <a:t>partial functional dependency </a:t>
                      </a:r>
                      <a:r>
                        <a:rPr kumimoji="0" lang="en-US" sz="2000" b="0" i="0" u="none" strike="noStrike" cap="none" normalizeH="0" baseline="0" dirty="0">
                          <a:ln>
                            <a:noFill/>
                          </a:ln>
                          <a:solidFill>
                            <a:schemeClr val="tx1"/>
                          </a:solidFill>
                          <a:effectLst/>
                          <a:latin typeface="Arial" panose="020B0604020202020204" pitchFamily="34" charset="0"/>
                        </a:rPr>
                        <a:t>is not a </a:t>
                      </a:r>
                      <a:r>
                        <a:rPr kumimoji="0" lang="en-US" sz="2000" b="1" i="0" u="sng" strike="noStrike" cap="none" normalizeH="0" baseline="0" dirty="0">
                          <a:ln>
                            <a:noFill/>
                          </a:ln>
                          <a:solidFill>
                            <a:schemeClr val="tx1"/>
                          </a:solidFill>
                          <a:effectLst/>
                          <a:latin typeface="Arial" panose="020B0604020202020204" pitchFamily="34" charset="0"/>
                        </a:rPr>
                        <a:t>full functional dependency</a:t>
                      </a:r>
                      <a:endParaRPr kumimoji="0" lang="en-US" sz="20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cPr/>
                </a:tc>
                <a:tc hMerge="1">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a:t>
            </a:r>
            <a:r>
              <a:rPr lang="en-US" dirty="0" err="1"/>
              <a:t>Luật</a:t>
            </a:r>
            <a:r>
              <a:rPr lang="en-US" dirty="0"/>
              <a:t> </a:t>
            </a:r>
            <a:r>
              <a:rPr lang="en-US" dirty="0" err="1"/>
              <a:t>phản</a:t>
            </a:r>
            <a:r>
              <a:rPr lang="en-US" dirty="0"/>
              <a:t> </a:t>
            </a:r>
            <a:r>
              <a:rPr lang="en-US" dirty="0" err="1"/>
              <a:t>xạ</a:t>
            </a:r>
            <a:r>
              <a:rPr lang="en-US" dirty="0"/>
              <a:t>): </a:t>
            </a:r>
            <a:endParaRPr lang="en-US" dirty="0"/>
          </a:p>
          <a:p>
            <a:pPr marL="749935"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 (</a:t>
            </a:r>
            <a:r>
              <a:rPr lang="en-US" dirty="0" err="1"/>
              <a:t>Luật</a:t>
            </a:r>
            <a:r>
              <a:rPr lang="en-US" dirty="0"/>
              <a:t> </a:t>
            </a:r>
            <a:r>
              <a:rPr lang="en-US" dirty="0" err="1"/>
              <a:t>tăng</a:t>
            </a:r>
            <a:r>
              <a:rPr lang="en-US" dirty="0"/>
              <a:t> </a:t>
            </a:r>
            <a:r>
              <a:rPr lang="en-US" dirty="0" err="1"/>
              <a:t>trưởng</a:t>
            </a:r>
            <a:r>
              <a:rPr lang="en-US" dirty="0"/>
              <a:t>)</a:t>
            </a:r>
            <a:endParaRPr lang="en-US" dirty="0"/>
          </a:p>
          <a:p>
            <a:pPr marL="749935"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 (</a:t>
            </a:r>
            <a:r>
              <a:rPr lang="en-US" dirty="0" err="1"/>
              <a:t>Luật</a:t>
            </a:r>
            <a:r>
              <a:rPr lang="en-US" dirty="0"/>
              <a:t> </a:t>
            </a:r>
            <a:r>
              <a:rPr lang="en-US" dirty="0" err="1"/>
              <a:t>bắc</a:t>
            </a:r>
            <a:r>
              <a:rPr lang="en-US" dirty="0"/>
              <a:t> </a:t>
            </a:r>
            <a:r>
              <a:rPr lang="en-US" dirty="0" err="1"/>
              <a:t>cầu</a:t>
            </a:r>
            <a:r>
              <a:rPr lang="en-US" dirty="0"/>
              <a:t>)</a:t>
            </a:r>
            <a:endParaRPr lang="en-US" dirty="0"/>
          </a:p>
          <a:p>
            <a:pPr marL="567055"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a:t>
            </a:r>
            <a:r>
              <a:rPr lang="en-US" dirty="0" err="1"/>
              <a:t>Luật</a:t>
            </a:r>
            <a:r>
              <a:rPr lang="en-US" dirty="0"/>
              <a:t> </a:t>
            </a:r>
            <a:r>
              <a:rPr lang="en-US" dirty="0" err="1"/>
              <a:t>cộng</a:t>
            </a:r>
            <a:r>
              <a:rPr lang="en-US" dirty="0"/>
              <a:t> </a:t>
            </a:r>
            <a:r>
              <a:rPr lang="en-US" dirty="0" err="1"/>
              <a:t>thêm</a:t>
            </a:r>
            <a:r>
              <a:rPr lang="en-US" dirty="0"/>
              <a:t>): if X</a:t>
            </a:r>
            <a:r>
              <a:rPr lang="en-US" dirty="0">
                <a:sym typeface="Wingdings" panose="05000000000000000000" pitchFamily="2" charset="2"/>
              </a:rPr>
              <a:t>Y AND XZ then XYZ</a:t>
            </a:r>
            <a:endParaRPr lang="en-US" dirty="0"/>
          </a:p>
          <a:p>
            <a:pPr lvl="3">
              <a:buFont typeface="Wingdings" panose="05000000000000000000" pitchFamily="2" charset="2"/>
              <a:buChar char="§"/>
            </a:pPr>
            <a:r>
              <a:rPr lang="en-US" dirty="0"/>
              <a:t> Decomposition/Splitting(</a:t>
            </a:r>
            <a:r>
              <a:rPr lang="en-US" dirty="0" err="1"/>
              <a:t>Luật</a:t>
            </a:r>
            <a:r>
              <a:rPr lang="en-US" dirty="0"/>
              <a:t> </a:t>
            </a:r>
            <a:r>
              <a:rPr lang="en-US" dirty="0" err="1"/>
              <a:t>chiếu</a:t>
            </a:r>
            <a:r>
              <a:rPr lang="en-US" dirty="0"/>
              <a:t>): if X</a:t>
            </a:r>
            <a:r>
              <a:rPr lang="en-US" dirty="0">
                <a:sym typeface="Wingdings" panose="05000000000000000000" pitchFamily="2" charset="2"/>
              </a:rPr>
              <a:t>YZ, then XY and 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a:t>
            </a:r>
            <a:r>
              <a:rPr lang="en-US" altLang="vi-VN" sz="2000" dirty="0" err="1">
                <a:sym typeface="Wingdings" panose="05000000000000000000" pitchFamily="2" charset="2"/>
              </a:rPr>
              <a:t>Giả</a:t>
            </a:r>
            <a:r>
              <a:rPr lang="en-US" altLang="vi-VN" sz="2000" dirty="0">
                <a:sym typeface="Wingdings" panose="05000000000000000000" pitchFamily="2" charset="2"/>
              </a:rPr>
              <a:t> </a:t>
            </a:r>
            <a:r>
              <a:rPr lang="en-US" altLang="vi-VN" sz="2000" dirty="0" err="1">
                <a:sym typeface="Wingdings" panose="05000000000000000000" pitchFamily="2" charset="2"/>
              </a:rPr>
              <a:t>bắc</a:t>
            </a:r>
            <a:r>
              <a:rPr lang="en-US" altLang="vi-VN" sz="2000" dirty="0">
                <a:sym typeface="Wingdings" panose="05000000000000000000" pitchFamily="2" charset="2"/>
              </a:rPr>
              <a:t> </a:t>
            </a:r>
            <a:r>
              <a:rPr lang="en-US" altLang="vi-VN" sz="2000" dirty="0" err="1">
                <a:sym typeface="Wingdings" panose="05000000000000000000" pitchFamily="2" charset="2"/>
              </a:rPr>
              <a:t>cầu</a:t>
            </a:r>
            <a:r>
              <a:rPr lang="en-US" altLang="vi-VN" sz="2000" dirty="0">
                <a:sym typeface="Wingdings" panose="05000000000000000000" pitchFamily="2" charset="2"/>
              </a:rPr>
              <a:t>): If X  Y and WY  Z then WX Z</a:t>
            </a:r>
            <a:endParaRPr lang="en-US" dirty="0"/>
          </a:p>
          <a:p>
            <a:pPr>
              <a:buFont typeface="Wingdings" panose="05000000000000000000" pitchFamily="2" charset="2"/>
              <a:buChar char="§"/>
            </a:pPr>
            <a:r>
              <a:rPr lang="en-US" dirty="0"/>
              <a:t>Trivial FDs: right side is a subset of left side</a:t>
            </a:r>
            <a:endParaRPr lang="en-US" dirty="0"/>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175" lvl="2" indent="0">
              <a:buNone/>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fld>
            <a:endParaRPr lang="vi-VN"/>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19502</Words>
  <Application>WPS Presentation</Application>
  <PresentationFormat>On-screen Show (4:3)</PresentationFormat>
  <Paragraphs>888</Paragraphs>
  <Slides>81</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81</vt:i4>
      </vt:variant>
    </vt:vector>
  </HeadingPairs>
  <TitlesOfParts>
    <vt:vector size="93" baseType="lpstr">
      <vt:lpstr>Arial</vt:lpstr>
      <vt:lpstr>SimSun</vt:lpstr>
      <vt:lpstr>Wingdings</vt:lpstr>
      <vt:lpstr>Calibri</vt:lpstr>
      <vt:lpstr>Symbol</vt:lpstr>
      <vt:lpstr>Times New Roman</vt:lpstr>
      <vt:lpstr>Calibri Light</vt:lpstr>
      <vt:lpstr>Microsoft YaHei</vt:lpstr>
      <vt:lpstr>Arial Unicode MS</vt:lpstr>
      <vt:lpstr>Tahoma</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Functional dependency</vt:lpstr>
      <vt:lpstr>Functional dependency</vt:lpstr>
      <vt:lpstr>Example 3.1</vt:lpstr>
      <vt:lpstr>Example 3.2</vt:lpstr>
      <vt:lpstr>The Closure of Attributes</vt:lpstr>
      <vt:lpstr>The Closure of Attributes</vt:lpstr>
      <vt:lpstr>The Closure of Attributes</vt:lpstr>
      <vt:lpstr>The Closure of Attributes</vt:lpstr>
      <vt:lpstr>The Closure of Attributes</vt:lpstr>
      <vt:lpstr>Closing Sets of Functional Dependencies</vt:lpstr>
      <vt:lpstr>Closing Sets of Functional Dependencie</vt:lpstr>
      <vt:lpstr>Closing Sets of Functional Dependencie</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(Dị thường) introduction</vt:lpstr>
      <vt:lpstr>Anomalies</vt:lpstr>
      <vt:lpstr>Decomposition - phân hủy</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138</cp:revision>
  <dcterms:created xsi:type="dcterms:W3CDTF">2020-12-02T06:50:00Z</dcterms:created>
  <dcterms:modified xsi:type="dcterms:W3CDTF">2023-09-15T01:45:29Z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1033-12.2.0.13201</vt:lpwstr>
  </property>
  <property fmtid="{D5CDD505-2E9C-101B-9397-08002B2CF9AE}" pid="3" name="ICV">
    <vt:lpwstr>512E1905194D4A238981219E8CC1D22C_12</vt:lpwstr>
  </property>
</Properties>
</file>