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9"/>
  </p:notesMasterIdLst>
  <p:sldIdLst>
    <p:sldId id="256" r:id="rId4"/>
    <p:sldId id="257" r:id="rId5"/>
    <p:sldId id="258" r:id="rId6"/>
    <p:sldId id="259" r:id="rId7"/>
    <p:sldId id="260" r:id="rId8"/>
    <p:sldId id="261" r:id="rId10"/>
    <p:sldId id="450" r:id="rId11"/>
    <p:sldId id="264" r:id="rId12"/>
    <p:sldId id="263" r:id="rId13"/>
    <p:sldId id="265" r:id="rId14"/>
    <p:sldId id="266" r:id="rId15"/>
    <p:sldId id="485" r:id="rId16"/>
    <p:sldId id="486" r:id="rId17"/>
    <p:sldId id="267" r:id="rId18"/>
    <p:sldId id="531" r:id="rId19"/>
    <p:sldId id="308" r:id="rId20"/>
    <p:sldId id="382" r:id="rId21"/>
    <p:sldId id="402" r:id="rId22"/>
    <p:sldId id="460" r:id="rId23"/>
    <p:sldId id="436" r:id="rId24"/>
    <p:sldId id="437" r:id="rId25"/>
    <p:sldId id="268" r:id="rId26"/>
    <p:sldId id="468" r:id="rId27"/>
    <p:sldId id="475" r:id="rId28"/>
    <p:sldId id="477" r:id="rId29"/>
    <p:sldId id="478" r:id="rId30"/>
    <p:sldId id="479" r:id="rId31"/>
    <p:sldId id="480" r:id="rId32"/>
    <p:sldId id="481" r:id="rId33"/>
    <p:sldId id="482" r:id="rId34"/>
    <p:sldId id="483" r:id="rId35"/>
    <p:sldId id="484" r:id="rId36"/>
    <p:sldId id="319" r:id="rId37"/>
    <p:sldId id="321" r:id="rId38"/>
    <p:sldId id="403" r:id="rId39"/>
    <p:sldId id="399" r:id="rId40"/>
    <p:sldId id="325" r:id="rId41"/>
    <p:sldId id="326" r:id="rId42"/>
    <p:sldId id="330" r:id="rId43"/>
    <p:sldId id="387" r:id="rId44"/>
    <p:sldId id="388" r:id="rId45"/>
    <p:sldId id="334" r:id="rId46"/>
    <p:sldId id="335" r:id="rId47"/>
    <p:sldId id="337" r:id="rId48"/>
    <p:sldId id="341" r:id="rId49"/>
    <p:sldId id="343" r:id="rId50"/>
    <p:sldId id="342" r:id="rId51"/>
    <p:sldId id="344" r:id="rId52"/>
    <p:sldId id="346" r:id="rId53"/>
    <p:sldId id="349" r:id="rId54"/>
    <p:sldId id="389" r:id="rId55"/>
    <p:sldId id="352" r:id="rId56"/>
    <p:sldId id="353" r:id="rId57"/>
    <p:sldId id="354" r:id="rId58"/>
    <p:sldId id="355" r:id="rId59"/>
    <p:sldId id="356" r:id="rId60"/>
    <p:sldId id="487" r:id="rId61"/>
    <p:sldId id="488"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59" d="100"/>
          <a:sy n="59" d="100"/>
        </p:scale>
        <p:origin x="150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t>Data Model - a group of conceptual tools that describes data, its relationships and semantics. It also consists of the consistency constraints that the data adheres to.</a:t>
            </a:r>
            <a:endParaRPr lang="en-US" sz="1200" dirty="0"/>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1"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E1977CEC-245A-470B-BDE6-06619DDAAC9E}" type="slidenum">
              <a:rPr lang="en-SG"/>
            </a:fld>
            <a:endParaRPr lang="en-S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A2656726-2D53-474C-A63A-9B9FE4C3C2A9}"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CB016374-5694-4399-A12D-17E2439BE279}"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E5E4FFC-6BA1-4A01-A828-6887D1F756C3}"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76048D62-B6E9-45CF-B3C0-C11933203B01}" type="datetime1">
              <a:rPr lang="vi-VN" smtClean="0"/>
            </a:fld>
            <a:endParaRPr lang="vi-VN"/>
          </a:p>
        </p:txBody>
      </p:sp>
      <p:sp>
        <p:nvSpPr>
          <p:cNvPr id="6" name="Footer Placeholder 5"/>
          <p:cNvSpPr>
            <a:spLocks noGrp="1"/>
          </p:cNvSpPr>
          <p:nvPr>
            <p:ph type="ftr" sz="quarter" idx="11"/>
          </p:nvPr>
        </p:nvSpPr>
        <p:spPr/>
        <p:txBody>
          <a:bodyPr/>
          <a:lstStyle/>
          <a:p>
            <a:r>
              <a:rPr lang="vi-VN"/>
              <a:t>High-Level Database Model</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42657630-4837-45A5-BE0E-4B0E9671AB31}" type="datetime1">
              <a:rPr lang="vi-VN" smtClean="0"/>
            </a:fld>
            <a:endParaRPr lang="vi-VN"/>
          </a:p>
        </p:txBody>
      </p:sp>
      <p:sp>
        <p:nvSpPr>
          <p:cNvPr id="8" name="Footer Placeholder 7"/>
          <p:cNvSpPr>
            <a:spLocks noGrp="1"/>
          </p:cNvSpPr>
          <p:nvPr>
            <p:ph type="ftr" sz="quarter" idx="11"/>
          </p:nvPr>
        </p:nvSpPr>
        <p:spPr/>
        <p:txBody>
          <a:bodyPr/>
          <a:lstStyle/>
          <a:p>
            <a:r>
              <a:rPr lang="vi-VN"/>
              <a:t>High-Level Database Model</a:t>
            </a:r>
            <a:endParaRPr lang="vi-VN"/>
          </a:p>
        </p:txBody>
      </p:sp>
      <p:sp>
        <p:nvSpPr>
          <p:cNvPr id="9" name="Slide Number Placeholder 8"/>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1E41567A-A364-4FD9-A630-0C300E667FA7}" type="datetime1">
              <a:rPr lang="vi-VN" smtClean="0"/>
            </a:fld>
            <a:endParaRPr lang="vi-VN"/>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8DF3-FCE9-4FF6-B388-D6057642AFBC}" type="datetime1">
              <a:rPr lang="vi-VN" smtClean="0"/>
            </a:fld>
            <a:endParaRPr lang="vi-VN"/>
          </a:p>
        </p:txBody>
      </p:sp>
      <p:sp>
        <p:nvSpPr>
          <p:cNvPr id="3" name="Footer Placeholder 2"/>
          <p:cNvSpPr>
            <a:spLocks noGrp="1"/>
          </p:cNvSpPr>
          <p:nvPr>
            <p:ph type="ftr" sz="quarter" idx="11"/>
          </p:nvPr>
        </p:nvSpPr>
        <p:spPr/>
        <p:txBody>
          <a:bodyPr/>
          <a:lstStyle/>
          <a:p>
            <a:r>
              <a:rPr lang="vi-VN"/>
              <a:t>High-Level Database Model</a:t>
            </a:r>
            <a:endParaRPr lang="vi-VN"/>
          </a:p>
        </p:txBody>
      </p:sp>
      <p:sp>
        <p:nvSpPr>
          <p:cNvPr id="4" name="Slide Number Placeholder 3"/>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endParaRPr lang="en-US" dirty="0"/>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60B65B8-2D5C-4E71-92A5-D4481BA218F5}"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E600D11-95DB-42AC-9FD2-75F01ACA69AE}" type="datetime1">
              <a:rPr lang="vi-VN" smtClean="0"/>
            </a:fld>
            <a:endParaRPr lang="vi-VN"/>
          </a:p>
        </p:txBody>
      </p:sp>
      <p:sp>
        <p:nvSpPr>
          <p:cNvPr id="6" name="Footer Placeholder 5"/>
          <p:cNvSpPr>
            <a:spLocks noGrp="1"/>
          </p:cNvSpPr>
          <p:nvPr>
            <p:ph type="ftr" sz="quarter" idx="11"/>
          </p:nvPr>
        </p:nvSpPr>
        <p:spPr/>
        <p:txBody>
          <a:bodyPr/>
          <a:lstStyle/>
          <a:p>
            <a:r>
              <a:rPr lang="vi-VN"/>
              <a:t>High-Level Database Model</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EA82DD-F524-4602-90A2-A7B45DE0B68C}" type="datetime1">
              <a:rPr lang="vi-VN" smtClean="0"/>
            </a:fld>
            <a:endParaRPr lang="vi-VN"/>
          </a:p>
        </p:txBody>
      </p:sp>
      <p:sp>
        <p:nvSpPr>
          <p:cNvPr id="6" name="Footer Placeholder 5"/>
          <p:cNvSpPr>
            <a:spLocks noGrp="1"/>
          </p:cNvSpPr>
          <p:nvPr>
            <p:ph type="ftr" sz="quarter" idx="11"/>
          </p:nvPr>
        </p:nvSpPr>
        <p:spPr/>
        <p:txBody>
          <a:bodyPr/>
          <a:lstStyle/>
          <a:p>
            <a:r>
              <a:rPr lang="vi-VN"/>
              <a:t>High-Level Database Model</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75366AF3-65D2-4455-84DC-F8B956C5D1E7}"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1143B64C-6ECA-41C7-94C3-50B9902579B6}"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E0A8951-20BB-402A-95C4-09141AB451B6}" type="datetime1">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fld>
            <a:endParaRPr lang="vi-VN"/>
          </a:p>
        </p:txBody>
      </p:sp>
      <p:sp>
        <p:nvSpPr>
          <p:cNvPr id="6" name="Footer Placeholder 5"/>
          <p:cNvSpPr>
            <a:spLocks noGrp="1"/>
          </p:cNvSpPr>
          <p:nvPr>
            <p:ph type="ftr" sz="quarter" idx="11"/>
          </p:nvPr>
        </p:nvSpPr>
        <p:spPr/>
        <p:txBody>
          <a:bodyPr/>
          <a:lstStyle/>
          <a:p>
            <a:r>
              <a:rPr lang="vi-VN"/>
              <a:t>High-Level Database Model</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fld>
            <a:endParaRPr lang="vi-VN"/>
          </a:p>
        </p:txBody>
      </p:sp>
      <p:sp>
        <p:nvSpPr>
          <p:cNvPr id="8" name="Footer Placeholder 7"/>
          <p:cNvSpPr>
            <a:spLocks noGrp="1"/>
          </p:cNvSpPr>
          <p:nvPr>
            <p:ph type="ftr" sz="quarter" idx="11"/>
          </p:nvPr>
        </p:nvSpPr>
        <p:spPr/>
        <p:txBody>
          <a:bodyPr/>
          <a:lstStyle/>
          <a:p>
            <a:r>
              <a:rPr lang="vi-VN"/>
              <a:t>High-Level Database Model</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fld>
            <a:endParaRPr lang="vi-VN"/>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3DFEB45-924A-43BC-B08B-EA367A9840FD}" type="datetime1">
              <a:rPr lang="vi-VN" smtClean="0"/>
            </a:fld>
            <a:endParaRPr lang="vi-VN"/>
          </a:p>
        </p:txBody>
      </p:sp>
      <p:sp>
        <p:nvSpPr>
          <p:cNvPr id="6" name="Footer Placeholder 5"/>
          <p:cNvSpPr>
            <a:spLocks noGrp="1"/>
          </p:cNvSpPr>
          <p:nvPr>
            <p:ph type="ftr" sz="quarter" idx="11"/>
          </p:nvPr>
        </p:nvSpPr>
        <p:spPr/>
        <p:txBody>
          <a:bodyPr/>
          <a:lstStyle/>
          <a:p>
            <a:r>
              <a:rPr lang="vi-VN"/>
              <a:t>High-Level Database Model</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endParaRPr lang="vi-V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dirty="0"/>
          </a:p>
        </p:txBody>
      </p:sp>
      <p:sp>
        <p:nvSpPr>
          <p:cNvPr id="5" name="Footer Placeholder 4"/>
          <p:cNvSpPr>
            <a:spLocks noGrp="1"/>
          </p:cNvSpPr>
          <p:nvPr>
            <p:ph type="ftr" sz="quarter" idx="11"/>
          </p:nvPr>
        </p:nvSpPr>
        <p:spPr/>
        <p:txBody>
          <a:bodyPr/>
          <a:lstStyle/>
          <a:p>
            <a:r>
              <a:rPr lang="vi-VN" dirty="0" err="1"/>
              <a:t>High-Level</a:t>
            </a:r>
            <a:r>
              <a:rPr lang="vi-VN"/>
              <a:t> Database Model</a:t>
            </a:r>
            <a:endParaRPr lang="vi-VN"/>
          </a:p>
        </p:txBody>
      </p:sp>
      <p:sp>
        <p:nvSpPr>
          <p:cNvPr id="7" name="Subtitle 6"/>
          <p:cNvSpPr>
            <a:spLocks noGrp="1"/>
          </p:cNvSpPr>
          <p:nvPr>
            <p:ph type="subTitle" idx="1"/>
          </p:nvPr>
        </p:nvSpPr>
        <p:spPr/>
        <p:txBody>
          <a:bodyPr/>
          <a:lstStyle/>
          <a:p>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endParaRPr lang="en-US" altLang="vi-VN" sz="2400" b="1" i="1" dirty="0">
              <a:solidFill>
                <a:schemeClr val="accent2"/>
              </a:solidFill>
            </a:endParaRPr>
          </a:p>
          <a:p>
            <a:pPr lvl="1">
              <a:buSzPct val="60000"/>
              <a:buFont typeface="Wingdings" panose="05000000000000000000" pitchFamily="2" charset="2"/>
              <a:buChar char="§"/>
            </a:pPr>
            <a:r>
              <a:rPr lang="en-US" altLang="vi-VN" sz="2000" dirty="0"/>
              <a:t>Real-world thing, distinguishable from other objects.</a:t>
            </a:r>
            <a:endParaRPr lang="en-US" altLang="vi-VN" sz="2000" dirty="0"/>
          </a:p>
          <a:p>
            <a:pPr lvl="1">
              <a:buSzPct val="60000"/>
              <a:buFont typeface="Wingdings" panose="05000000000000000000" pitchFamily="2" charset="2"/>
              <a:buChar char="§"/>
            </a:pPr>
            <a:r>
              <a:rPr lang="en-US" altLang="vi-VN" sz="2000" dirty="0"/>
              <a:t>Noun phrase</a:t>
            </a:r>
            <a:endParaRPr lang="en-US" altLang="vi-VN" sz="2000" dirty="0"/>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endParaRPr lang="en-US" altLang="vi-VN" sz="2000" dirty="0">
              <a:solidFill>
                <a:schemeClr val="accent2"/>
              </a:solidFill>
            </a:endParaRP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endParaRPr lang="en-US" altLang="vi-VN" sz="2400" b="1" dirty="0"/>
          </a:p>
          <a:p>
            <a:pPr lvl="1">
              <a:buSzPct val="60000"/>
              <a:buFont typeface="Wingdings" panose="05000000000000000000" pitchFamily="2" charset="2"/>
              <a:buChar char="§"/>
            </a:pPr>
            <a:r>
              <a:rPr lang="en-US" altLang="vi-VN" sz="2000" dirty="0"/>
              <a:t>All entities in an entity set have the same set of attributes.  (Until we consider hierarchies, anyway!)</a:t>
            </a:r>
            <a:endParaRPr lang="en-US" altLang="vi-VN" sz="2000" dirty="0"/>
          </a:p>
          <a:p>
            <a:pPr lvl="1">
              <a:buSzPct val="60000"/>
              <a:buFont typeface="Wingdings" panose="05000000000000000000" pitchFamily="2" charset="2"/>
              <a:buChar char="§"/>
            </a:pPr>
            <a:r>
              <a:rPr lang="en-US" altLang="vi-VN" sz="2000" dirty="0"/>
              <a:t>Each attribute has a domain.</a:t>
            </a:r>
            <a:endParaRPr lang="en-US" altLang="vi-VN" sz="2000" dirty="0"/>
          </a:p>
          <a:p>
            <a:endParaRPr lang="vi-VN" sz="2400"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grpSp>
        <p:nvGrpSpPr>
          <p:cNvPr id="6" name="Group 6"/>
          <p:cNvGrpSpPr/>
          <p:nvPr/>
        </p:nvGrpSpPr>
        <p:grpSpPr bwMode="auto">
          <a:xfrm>
            <a:off x="4737100" y="4612673"/>
            <a:ext cx="4406900" cy="1663700"/>
            <a:chOff x="2836" y="196"/>
            <a:chExt cx="2776" cy="1048"/>
          </a:xfrm>
        </p:grpSpPr>
        <p:grpSp>
          <p:nvGrpSpPr>
            <p:cNvPr id="7" name="Group 7"/>
            <p:cNvGrpSpPr/>
            <p:nvPr/>
          </p:nvGrpSpPr>
          <p:grpSpPr bwMode="auto">
            <a:xfrm>
              <a:off x="3700" y="916"/>
              <a:ext cx="1144" cy="328"/>
              <a:chOff x="3700" y="916"/>
              <a:chExt cx="1144" cy="328"/>
            </a:xfrm>
          </p:grpSpPr>
          <p:sp>
            <p:nvSpPr>
              <p:cNvPr id="17" name="Rectangle 8"/>
              <p:cNvSpPr>
                <a:spLocks noChangeArrowheads="1"/>
              </p:cNvSpPr>
              <p:nvPr/>
            </p:nvSpPr>
            <p:spPr bwMode="auto">
              <a:xfrm>
                <a:off x="3700" y="916"/>
                <a:ext cx="1144" cy="32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endParaRPr lang="en-US" altLang="vi-VN" sz="2000" b="1" dirty="0">
                  <a:solidFill>
                    <a:schemeClr val="tx2"/>
                  </a:solidFill>
                  <a:latin typeface="Arial" panose="020B0604020202020204" pitchFamily="34" charset="0"/>
                </a:endParaRPr>
              </a:p>
            </p:txBody>
          </p:sp>
        </p:grpSp>
        <p:sp>
          <p:nvSpPr>
            <p:cNvPr id="8" name="Oval 10"/>
            <p:cNvSpPr>
              <a:spLocks noChangeArrowheads="1"/>
            </p:cNvSpPr>
            <p:nvPr/>
          </p:nvSpPr>
          <p:spPr bwMode="auto">
            <a:xfrm>
              <a:off x="2836" y="340"/>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p:cNvSpPr>
              <a:spLocks noChangeArrowheads="1"/>
            </p:cNvSpPr>
            <p:nvPr/>
          </p:nvSpPr>
          <p:spPr bwMode="auto">
            <a:xfrm>
              <a:off x="3892" y="196"/>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p:cNvSpPr>
              <a:spLocks noChangeArrowheads="1"/>
            </p:cNvSpPr>
            <p:nvPr/>
          </p:nvSpPr>
          <p:spPr bwMode="auto">
            <a:xfrm>
              <a:off x="4900" y="340"/>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endParaRPr lang="en-US" altLang="vi-VN" sz="2000" b="1">
                <a:latin typeface="Arial" panose="020B0604020202020204" pitchFamily="34" charset="0"/>
              </a:endParaRPr>
            </a:p>
          </p:txBody>
        </p:sp>
        <p:sp>
          <p:nvSpPr>
            <p:cNvPr id="13" name="Rectangle 15"/>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endParaRPr lang="en-US" altLang="vi-VN" sz="2000" b="1">
                <a:latin typeface="Arial" panose="020B0604020202020204" pitchFamily="34" charset="0"/>
              </a:endParaRPr>
            </a:p>
          </p:txBody>
        </p:sp>
        <p:sp>
          <p:nvSpPr>
            <p:cNvPr id="14" name="Line 16"/>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a:t>
            </a:r>
            <a:endParaRPr lang="vi-VN" dirty="0"/>
          </a:p>
        </p:txBody>
      </p:sp>
      <p:sp>
        <p:nvSpPr>
          <p:cNvPr id="3" name="Content Placeholder 2"/>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endParaRPr lang="en-US" altLang="vi-VN" sz="2400" dirty="0"/>
          </a:p>
          <a:p>
            <a:pPr lvl="1">
              <a:buFont typeface="Wingdings" panose="05000000000000000000" pitchFamily="2" charset="2"/>
              <a:buChar char="§"/>
            </a:pPr>
            <a:r>
              <a:rPr lang="en-US" altLang="vi-VN" sz="2400" dirty="0"/>
              <a:t>relationships can have their own attributes (descriptive attributes).</a:t>
            </a:r>
            <a:endParaRPr lang="en-US" altLang="vi-VN" sz="2400" dirty="0"/>
          </a:p>
          <a:p>
            <a:pPr lvl="1">
              <a:buFont typeface="Wingdings" panose="05000000000000000000" pitchFamily="2" charset="2"/>
              <a:buChar char="§"/>
            </a:pPr>
            <a:r>
              <a:rPr lang="en-US" altLang="vi-VN" sz="2400" dirty="0"/>
              <a:t>verb phrases</a:t>
            </a:r>
            <a:endParaRPr lang="en-US" altLang="vi-VN" sz="24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endParaRPr lang="en-US" sz="2400" dirty="0"/>
          </a:p>
          <a:p>
            <a:pPr lvl="1">
              <a:buFont typeface="Wingdings" panose="05000000000000000000" pitchFamily="2" charset="2"/>
              <a:buChar char="§"/>
            </a:pPr>
            <a:r>
              <a:rPr lang="en-US" sz="2400" dirty="0"/>
              <a:t>1-M/M-1</a:t>
            </a:r>
            <a:endParaRPr lang="en-US" sz="2400" dirty="0"/>
          </a:p>
          <a:p>
            <a:pPr lvl="1">
              <a:buFont typeface="Wingdings" panose="05000000000000000000" pitchFamily="2" charset="2"/>
              <a:buChar char="§"/>
            </a:pPr>
            <a:r>
              <a:rPr lang="en-US" sz="2400" dirty="0"/>
              <a:t>M-M</a:t>
            </a:r>
            <a:endParaRPr lang="en-US" sz="2400" dirty="0"/>
          </a:p>
          <a:p>
            <a:pPr lvl="1">
              <a:buFont typeface="Wingdings" panose="05000000000000000000" pitchFamily="2" charset="2"/>
              <a:buChar char="§"/>
            </a:pPr>
            <a:r>
              <a:rPr lang="en-US" sz="2400" dirty="0"/>
              <a:t>Degree Constraints</a:t>
            </a:r>
            <a:endParaRPr lang="en-US" sz="2400" dirty="0"/>
          </a:p>
          <a:p>
            <a:pPr lvl="1">
              <a:buFont typeface="Wingdings" panose="05000000000000000000" pitchFamily="2" charset="2"/>
              <a:buChar char="§"/>
            </a:pPr>
            <a:r>
              <a:rPr lang="en-US" sz="2400" dirty="0"/>
              <a:t>Recursive relationship</a:t>
            </a:r>
            <a:endParaRPr lang="en-US" sz="2400" dirty="0"/>
          </a:p>
          <a:p>
            <a:pPr lvl="1">
              <a:buFont typeface="Wingdings" panose="05000000000000000000" pitchFamily="2" charset="2"/>
              <a:buChar char="§"/>
            </a:pPr>
            <a:r>
              <a:rPr lang="en-US" sz="2400" dirty="0"/>
              <a:t>Unary, Binary, Ternary relationship</a:t>
            </a:r>
            <a:endParaRPr lang="en-US" sz="2400" dirty="0"/>
          </a:p>
          <a:p>
            <a:pPr>
              <a:buFont typeface="Wingdings" panose="05000000000000000000" pitchFamily="2" charset="2"/>
              <a:buChar char="§"/>
            </a:pPr>
            <a:r>
              <a:rPr lang="en-US" sz="2400" b="1" i="1" dirty="0"/>
              <a:t>A referential integrity constraints</a:t>
            </a:r>
            <a:endParaRPr lang="en-US" sz="2400" b="1" i="1" dirty="0"/>
          </a:p>
          <a:p>
            <a:pPr lvl="1">
              <a:lnSpc>
                <a:spcPct val="100000"/>
              </a:lnSpc>
              <a:buFont typeface="Wingdings" panose="05000000000000000000" pitchFamily="2" charset="2"/>
              <a:buChar char="§"/>
            </a:pPr>
            <a:r>
              <a:rPr lang="en-US" sz="2400" dirty="0"/>
              <a:t>A value appearing in one context must also appear in another</a:t>
            </a:r>
            <a:endParaRPr lang="en-US" sz="2400" dirty="0"/>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5"/>
          <p:cNvPicPr>
            <a:picLocks noChangeAspect="1"/>
          </p:cNvPicPr>
          <p:nvPr/>
        </p:nvPicPr>
        <p:blipFill>
          <a:blip r:embed="rId1"/>
          <a:stretch>
            <a:fillRect/>
          </a:stretch>
        </p:blipFill>
        <p:spPr>
          <a:xfrm>
            <a:off x="2228488" y="2375018"/>
            <a:ext cx="6180875" cy="1938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endParaRPr lang="en-SG"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800" dirty="0"/>
              <a:t>One – One (1-1)</a:t>
            </a: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One – many(1-M)/many – one(M-1)</a:t>
            </a:r>
            <a:endParaRPr lang="en-US" sz="2800" dirty="0"/>
          </a:p>
          <a:p>
            <a:pPr lvl="1">
              <a:buFont typeface="Wingdings" panose="05000000000000000000" pitchFamily="2" charset="2"/>
              <a:buChar char="§"/>
            </a:pPr>
            <a:endParaRPr lang="en-US" dirty="0"/>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Many-many(M-M)</a:t>
            </a:r>
            <a:endParaRPr lang="en-US" sz="2800" dirty="0"/>
          </a:p>
          <a:p>
            <a:endParaRPr lang="en-SG"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6" name="Rectangle 5"/>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7" name="Flowchart: Decision 6"/>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10" name="Straight Connector 9"/>
          <p:cNvCxnSpPr>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484664" y="1426029"/>
            <a:ext cx="628650" cy="369332"/>
          </a:xfrm>
          <a:prstGeom prst="rect">
            <a:avLst/>
          </a:prstGeom>
          <a:noFill/>
        </p:spPr>
        <p:txBody>
          <a:bodyPr wrap="square" rtlCol="0">
            <a:spAutoFit/>
          </a:bodyPr>
          <a:lstStyle/>
          <a:p>
            <a:r>
              <a:rPr lang="en-US" dirty="0"/>
              <a:t>1</a:t>
            </a:r>
            <a:endParaRPr lang="en-SG" dirty="0"/>
          </a:p>
        </p:txBody>
      </p:sp>
      <p:sp>
        <p:nvSpPr>
          <p:cNvPr id="15" name="TextBox 14"/>
          <p:cNvSpPr txBox="1"/>
          <p:nvPr/>
        </p:nvSpPr>
        <p:spPr>
          <a:xfrm>
            <a:off x="6264252" y="1459468"/>
            <a:ext cx="628650" cy="369332"/>
          </a:xfrm>
          <a:prstGeom prst="rect">
            <a:avLst/>
          </a:prstGeom>
          <a:noFill/>
        </p:spPr>
        <p:txBody>
          <a:bodyPr wrap="square" rtlCol="0">
            <a:spAutoFit/>
          </a:bodyPr>
          <a:lstStyle/>
          <a:p>
            <a:r>
              <a:rPr lang="en-US" dirty="0"/>
              <a:t>1</a:t>
            </a:r>
            <a:endParaRPr lang="en-SG" dirty="0"/>
          </a:p>
        </p:txBody>
      </p:sp>
      <p:sp>
        <p:nvSpPr>
          <p:cNvPr id="23" name="Rectangle 22"/>
          <p:cNvSpPr/>
          <p:nvPr/>
        </p:nvSpPr>
        <p:spPr>
          <a:xfrm>
            <a:off x="1088571" y="35205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24" name="Flowchart: Decision 23"/>
          <p:cNvSpPr/>
          <p:nvPr/>
        </p:nvSpPr>
        <p:spPr>
          <a:xfrm>
            <a:off x="3880757" y="3444324"/>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25" name="Rectangle 24"/>
          <p:cNvSpPr/>
          <p:nvPr/>
        </p:nvSpPr>
        <p:spPr>
          <a:xfrm>
            <a:off x="6610113" y="34824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26" name="Straight Connector 25"/>
          <p:cNvCxnSpPr>
            <a:endCxn id="24" idx="1"/>
          </p:cNvCxnSpPr>
          <p:nvPr/>
        </p:nvCxnSpPr>
        <p:spPr>
          <a:xfrm>
            <a:off x="2362200" y="3694694"/>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199172" y="3702859"/>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484664" y="3346353"/>
            <a:ext cx="628650" cy="369332"/>
          </a:xfrm>
          <a:prstGeom prst="rect">
            <a:avLst/>
          </a:prstGeom>
          <a:noFill/>
        </p:spPr>
        <p:txBody>
          <a:bodyPr wrap="square" rtlCol="0">
            <a:spAutoFit/>
          </a:bodyPr>
          <a:lstStyle/>
          <a:p>
            <a:r>
              <a:rPr lang="en-US" dirty="0"/>
              <a:t>1</a:t>
            </a:r>
            <a:endParaRPr lang="en-SG" dirty="0"/>
          </a:p>
        </p:txBody>
      </p:sp>
      <p:sp>
        <p:nvSpPr>
          <p:cNvPr id="29" name="TextBox 28"/>
          <p:cNvSpPr txBox="1"/>
          <p:nvPr/>
        </p:nvSpPr>
        <p:spPr>
          <a:xfrm>
            <a:off x="6264252" y="3379792"/>
            <a:ext cx="628650" cy="369332"/>
          </a:xfrm>
          <a:prstGeom prst="rect">
            <a:avLst/>
          </a:prstGeom>
          <a:noFill/>
        </p:spPr>
        <p:txBody>
          <a:bodyPr wrap="square" rtlCol="0">
            <a:spAutoFit/>
          </a:bodyPr>
          <a:lstStyle/>
          <a:p>
            <a:r>
              <a:rPr lang="en-US" dirty="0"/>
              <a:t>M</a:t>
            </a:r>
            <a:endParaRPr lang="en-SG" dirty="0"/>
          </a:p>
        </p:txBody>
      </p:sp>
      <p:sp>
        <p:nvSpPr>
          <p:cNvPr id="30" name="Rectangle 29"/>
          <p:cNvSpPr/>
          <p:nvPr/>
        </p:nvSpPr>
        <p:spPr>
          <a:xfrm>
            <a:off x="1088571" y="51858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31" name="Flowchart: Decision 30"/>
          <p:cNvSpPr/>
          <p:nvPr/>
        </p:nvSpPr>
        <p:spPr>
          <a:xfrm>
            <a:off x="3880757" y="5109616"/>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32" name="Rectangle 31"/>
          <p:cNvSpPr/>
          <p:nvPr/>
        </p:nvSpPr>
        <p:spPr>
          <a:xfrm>
            <a:off x="6610113" y="51477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33" name="Straight Connector 32"/>
          <p:cNvCxnSpPr>
            <a:endCxn id="31" idx="1"/>
          </p:cNvCxnSpPr>
          <p:nvPr/>
        </p:nvCxnSpPr>
        <p:spPr>
          <a:xfrm>
            <a:off x="2362200" y="5359986"/>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99172" y="5368151"/>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484664" y="5011645"/>
            <a:ext cx="628650" cy="369332"/>
          </a:xfrm>
          <a:prstGeom prst="rect">
            <a:avLst/>
          </a:prstGeom>
          <a:noFill/>
        </p:spPr>
        <p:txBody>
          <a:bodyPr wrap="square" rtlCol="0">
            <a:spAutoFit/>
          </a:bodyPr>
          <a:lstStyle/>
          <a:p>
            <a:r>
              <a:rPr lang="en-US" dirty="0"/>
              <a:t>M</a:t>
            </a:r>
            <a:endParaRPr lang="en-SG" dirty="0"/>
          </a:p>
        </p:txBody>
      </p:sp>
      <p:sp>
        <p:nvSpPr>
          <p:cNvPr id="36" name="TextBox 35"/>
          <p:cNvSpPr txBox="1"/>
          <p:nvPr/>
        </p:nvSpPr>
        <p:spPr>
          <a:xfrm>
            <a:off x="6264252" y="5045084"/>
            <a:ext cx="628650" cy="369332"/>
          </a:xfrm>
          <a:prstGeom prst="rect">
            <a:avLst/>
          </a:prstGeom>
          <a:noFill/>
        </p:spPr>
        <p:txBody>
          <a:bodyPr wrap="square" rtlCol="0">
            <a:spAutoFit/>
          </a:bodyPr>
          <a:lstStyle/>
          <a:p>
            <a:r>
              <a:rPr lang="en-US" dirty="0"/>
              <a:t>M</a:t>
            </a:r>
            <a:endParaRPr lang="en-S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endParaRPr lang="en-SG" dirty="0"/>
          </a:p>
        </p:txBody>
      </p:sp>
      <p:sp>
        <p:nvSpPr>
          <p:cNvPr id="3" name="Content Placeholder 2"/>
          <p:cNvSpPr>
            <a:spLocks noGrp="1"/>
          </p:cNvSpPr>
          <p:nvPr>
            <p:ph idx="1"/>
          </p:nvPr>
        </p:nvSpPr>
        <p:spPr/>
        <p:txBody>
          <a:bodyPr/>
          <a:lstStyle/>
          <a:p>
            <a:endParaRPr lang="en-US" dirty="0"/>
          </a:p>
          <a:p>
            <a:endParaRPr lang="en-SG" dirty="0"/>
          </a:p>
          <a:p>
            <a:r>
              <a:rPr lang="en-SG" dirty="0"/>
              <a:t>● (0,1) : zero or one</a:t>
            </a:r>
            <a:endParaRPr lang="en-SG" dirty="0"/>
          </a:p>
          <a:p>
            <a:r>
              <a:rPr lang="en-SG" dirty="0"/>
              <a:t>● (1,0) :  one or zero</a:t>
            </a:r>
            <a:endParaRPr lang="en-SG" dirty="0"/>
          </a:p>
          <a:p>
            <a:r>
              <a:rPr lang="en-SG" dirty="0"/>
              <a:t>● (1,1): only one</a:t>
            </a:r>
            <a:endParaRPr lang="en-SG" dirty="0"/>
          </a:p>
          <a:p>
            <a:r>
              <a:rPr lang="en-SG" dirty="0"/>
              <a:t>● (1, M): one or many</a:t>
            </a:r>
            <a:endParaRPr lang="en-SG" dirty="0"/>
          </a:p>
          <a:p>
            <a:r>
              <a:rPr lang="en-SG" dirty="0"/>
              <a:t>● (M,1): many or one</a:t>
            </a:r>
            <a:endParaRPr lang="en-SG"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6" name="Rectangle 5"/>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a:t>
            </a:r>
            <a:endParaRPr lang="en-SG" sz="2400" dirty="0"/>
          </a:p>
        </p:txBody>
      </p:sp>
      <p:sp>
        <p:nvSpPr>
          <p:cNvPr id="7" name="Flowchart: Decision 6"/>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a:t>
            </a:r>
            <a:endParaRPr lang="en-SG" sz="2400" dirty="0"/>
          </a:p>
        </p:txBody>
      </p:sp>
      <p:cxnSp>
        <p:nvCxnSpPr>
          <p:cNvPr id="9" name="Straight Connector 8"/>
          <p:cNvCxnSpPr>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484664" y="142602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
        <p:nvSpPr>
          <p:cNvPr id="13" name="TextBox 12"/>
          <p:cNvSpPr txBox="1"/>
          <p:nvPr/>
        </p:nvSpPr>
        <p:spPr>
          <a:xfrm>
            <a:off x="5619274" y="148123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of Attributes</a:t>
            </a: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Key attribute</a:t>
            </a:r>
            <a:endParaRPr lang="en-US" dirty="0"/>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Derived attribute</a:t>
            </a:r>
            <a:r>
              <a:rPr lang="en-SG" dirty="0"/>
              <a:t>:</a:t>
            </a:r>
            <a:endParaRPr lang="vi-VN" sz="1200" dirty="0"/>
          </a:p>
          <a:p>
            <a:pPr>
              <a:buFont typeface="Wingdings" panose="05000000000000000000" pitchFamily="2" charset="2"/>
              <a:buChar char="§"/>
            </a:pPr>
            <a:r>
              <a:rPr lang="vi-VN" dirty="0"/>
              <a:t> Composite attribute</a:t>
            </a:r>
            <a:r>
              <a:rPr lang="en-SG" dirty="0"/>
              <a:t>: </a:t>
            </a:r>
            <a:endParaRPr lang="vi-VN"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6" name="Rectangle 34"/>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charset="0"/>
              </a:rPr>
              <a:t>children</a:t>
            </a:r>
            <a:endParaRPr lang="en-US" altLang="vi-VN" sz="2400" dirty="0">
              <a:solidFill>
                <a:schemeClr val="bg1"/>
              </a:solidFill>
              <a:latin typeface="Times New Roman" panose="02020603050405020304" charset="0"/>
            </a:endParaRPr>
          </a:p>
        </p:txBody>
      </p:sp>
      <p:sp>
        <p:nvSpPr>
          <p:cNvPr id="7" name="Rectangle 35"/>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charset="0"/>
              </a:rPr>
              <a:t>seniority</a:t>
            </a:r>
            <a:endParaRPr lang="en-US" altLang="vi-VN" sz="2000">
              <a:solidFill>
                <a:schemeClr val="bg1"/>
              </a:solidFill>
              <a:latin typeface="Times New Roman" panose="02020603050405020304" charset="0"/>
            </a:endParaRPr>
          </a:p>
        </p:txBody>
      </p:sp>
      <p:sp>
        <p:nvSpPr>
          <p:cNvPr id="8" name="Oval 75"/>
          <p:cNvSpPr>
            <a:spLocks noChangeArrowheads="1"/>
          </p:cNvSpPr>
          <p:nvPr/>
        </p:nvSpPr>
        <p:spPr bwMode="auto">
          <a:xfrm>
            <a:off x="4951265" y="1788935"/>
            <a:ext cx="1052513" cy="358775"/>
          </a:xfrm>
          <a:prstGeom prst="ellipse">
            <a:avLst/>
          </a:prstGeom>
          <a:noFill/>
          <a:ln w="38100" cmpd="dbl">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p:cNvSpPr>
            <a:spLocks noChangeArrowheads="1"/>
          </p:cNvSpPr>
          <p:nvPr/>
        </p:nvSpPr>
        <p:spPr bwMode="auto">
          <a:xfrm>
            <a:off x="4967140" y="2427110"/>
            <a:ext cx="1028700" cy="382587"/>
          </a:xfrm>
          <a:prstGeom prst="ellipse">
            <a:avLst/>
          </a:prstGeom>
          <a:noFill/>
          <a:ln w="952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p:cNvPicPr>
            <a:picLocks noChangeAspect="1"/>
          </p:cNvPicPr>
          <p:nvPr/>
        </p:nvPicPr>
        <p:blipFill>
          <a:blip r:embed="rId1"/>
          <a:stretch>
            <a:fillRect/>
          </a:stretch>
        </p:blipFill>
        <p:spPr>
          <a:xfrm>
            <a:off x="472764" y="3230695"/>
            <a:ext cx="8198471" cy="2981793"/>
          </a:xfrm>
          <a:prstGeom prst="rect">
            <a:avLst/>
          </a:prstGeom>
        </p:spPr>
      </p:pic>
      <p:sp>
        <p:nvSpPr>
          <p:cNvPr id="13" name="Oval 12"/>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4878240" y="30371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Type of Attributes</a:t>
            </a:r>
            <a:endParaRPr lang="en-US"/>
          </a:p>
        </p:txBody>
      </p:sp>
      <p:sp>
        <p:nvSpPr>
          <p:cNvPr id="3" name="Content Placeholder 2"/>
          <p:cNvSpPr>
            <a:spLocks noGrp="1"/>
          </p:cNvSpPr>
          <p:nvPr>
            <p:ph idx="1"/>
          </p:nvPr>
        </p:nvSpPr>
        <p:spPr>
          <a:xfrm>
            <a:off x="586105" y="1298575"/>
            <a:ext cx="7936865" cy="4898390"/>
          </a:xfrm>
        </p:spPr>
        <p:txBody>
          <a:bodyPr>
            <a:normAutofit fontScale="90000" lnSpcReduction="10000"/>
          </a:bodyPr>
          <a:p>
            <a:pPr lvl="1"/>
            <a:r>
              <a:rPr lang="vi-VN" dirty="0" err="1">
                <a:sym typeface="+mn-ea"/>
              </a:rPr>
              <a:t>Multivalued</a:t>
            </a:r>
            <a:r>
              <a:rPr lang="vi-VN" dirty="0">
                <a:sym typeface="+mn-ea"/>
              </a:rPr>
              <a:t> </a:t>
            </a:r>
            <a:r>
              <a:rPr lang="vi-VN" dirty="0" err="1">
                <a:sym typeface="+mn-ea"/>
              </a:rPr>
              <a:t>attribute</a:t>
            </a:r>
            <a:r>
              <a:rPr lang="en-US" altLang="vi-VN" dirty="0" err="1">
                <a:sym typeface="+mn-ea"/>
              </a:rPr>
              <a:t>: a</a:t>
            </a:r>
            <a:r>
              <a:rPr lang="en-US"/>
              <a:t> multivalued attribute of an entity is an attribute that can have more than one value associated with the key of the entity (Ex: mobile_number).</a:t>
            </a:r>
            <a:endParaRPr lang="en-US"/>
          </a:p>
          <a:p>
            <a:pPr lvl="1"/>
            <a:endParaRPr lang="en-US"/>
          </a:p>
          <a:p>
            <a:pPr lvl="1"/>
            <a:r>
              <a:rPr lang="en-US"/>
              <a:t>Derived attribute: Derived attributes are the attributes that do not exist in the physical database, but their values are derived from other attributes present in the database (Ex: average_salary)</a:t>
            </a:r>
            <a:endParaRPr lang="en-US"/>
          </a:p>
          <a:p>
            <a:pPr lvl="1"/>
            <a:endParaRPr lang="en-US"/>
          </a:p>
          <a:p>
            <a:pPr lvl="1"/>
            <a:r>
              <a:rPr lang="vi-VN" dirty="0">
                <a:sym typeface="+mn-ea"/>
              </a:rPr>
              <a:t>Composite attribute</a:t>
            </a:r>
            <a:r>
              <a:rPr lang="en-US"/>
              <a:t>: An attribute that can be split into components is a composite attribute (Ex: address (street number, city, state, country...))</a:t>
            </a:r>
            <a:endParaRPr lang="en-US"/>
          </a:p>
          <a:p>
            <a:pPr lvl="1"/>
            <a:endParaRPr lang="en-US"/>
          </a:p>
        </p:txBody>
      </p:sp>
      <p:sp>
        <p:nvSpPr>
          <p:cNvPr id="4" name="Footer Placeholder 3"/>
          <p:cNvSpPr>
            <a:spLocks noGrp="1"/>
          </p:cNvSpPr>
          <p:nvPr>
            <p:ph type="ftr" sz="quarter" idx="11"/>
          </p:nvPr>
        </p:nvSpPr>
        <p:spPr/>
        <p:txBody>
          <a:bodyPr/>
          <a:p>
            <a:r>
              <a:rPr lang="vi-VN"/>
              <a:t>High-Level Database Model</a:t>
            </a:r>
            <a:endParaRPr lang="vi-VN"/>
          </a:p>
        </p:txBody>
      </p:sp>
      <p:sp>
        <p:nvSpPr>
          <p:cNvPr id="5" name="Slide Number Placeholder 4"/>
          <p:cNvSpPr>
            <a:spLocks noGrp="1"/>
          </p:cNvSpPr>
          <p:nvPr>
            <p:ph type="sldNum" sz="quarter" idx="12"/>
          </p:nvPr>
        </p:nvSpPr>
        <p:spPr/>
        <p:txBody>
          <a:bodyPr/>
          <a:p>
            <a:fld id="{CC2FDD2D-D1AD-4AA7-93C2-8410BB90945D}" type="slidenum">
              <a:rPr lang="vi-VN" smtClean="0"/>
            </a:fld>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endParaRPr lang="en-US" dirty="0"/>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endParaRPr lang="en-US" dirty="0"/>
          </a:p>
          <a:p>
            <a:pPr lvl="1"/>
            <a:endParaRPr lang="en-US" dirty="0"/>
          </a:p>
        </p:txBody>
      </p:sp>
      <p:sp>
        <p:nvSpPr>
          <p:cNvPr id="2" name="Title 1"/>
          <p:cNvSpPr>
            <a:spLocks noGrp="1"/>
          </p:cNvSpPr>
          <p:nvPr>
            <p:ph type="title"/>
          </p:nvPr>
        </p:nvSpPr>
        <p:spPr/>
        <p:txBody>
          <a:bodyPr/>
          <a:lstStyle/>
          <a:p>
            <a:pPr algn="ctr"/>
            <a:r>
              <a:rPr lang="en-US" dirty="0"/>
              <a:t>Weak Entity Sets</a:t>
            </a:r>
            <a:endParaRPr lang="en-US" dirty="0"/>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Studios</a:t>
              </a:r>
              <a:endParaRPr lang="en-US" b="1" dirty="0">
                <a:solidFill>
                  <a:schemeClr val="tx1"/>
                </a:solidFill>
                <a:latin typeface="Arial" panose="020B0604020202020204" pitchFamily="34" charset="0"/>
                <a:cs typeface="Arial" panose="020B0604020202020204" pitchFamily="34" charset="0"/>
              </a:endParaRP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crewChief</a:t>
              </a:r>
              <a:endParaRPr lang="en-US" dirty="0">
                <a:solidFill>
                  <a:schemeClr val="tx1"/>
                </a:solidFill>
                <a:latin typeface="Arial" panose="020B0604020202020204" pitchFamily="34" charset="0"/>
                <a:cs typeface="Arial" panose="020B0604020202020204"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Weak entity set</a:t>
                </a:r>
                <a:endParaRPr lang="en-US" dirty="0">
                  <a:latin typeface="Arial" panose="020B0604020202020204" pitchFamily="34" charset="0"/>
                  <a:cs typeface="Arial" panose="020B0604020202020204" pitchFamily="34" charset="0"/>
                </a:endParaRP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Supporting entity set</a:t>
                </a:r>
                <a:endParaRPr lang="en-US" dirty="0">
                  <a:latin typeface="Arial" panose="020B0604020202020204" pitchFamily="34" charset="0"/>
                  <a:cs typeface="Arial" panose="020B0604020202020204" pitchFamily="34" charset="0"/>
                </a:endParaRP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Crews</a:t>
              </a:r>
              <a:endParaRPr lang="en-US" b="1" dirty="0">
                <a:solidFill>
                  <a:schemeClr val="tx1"/>
                </a:solidFill>
                <a:latin typeface="Arial" panose="020B0604020202020204" pitchFamily="34" charset="0"/>
                <a:cs typeface="Arial" panose="020B0604020202020204" pitchFamily="34" charset="0"/>
              </a:endParaRP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Unit-of</a:t>
              </a:r>
              <a:endParaRPr lang="en-US" dirty="0">
                <a:solidFill>
                  <a:schemeClr val="tx1"/>
                </a:solidFill>
                <a:latin typeface="Arial" panose="020B0604020202020204" pitchFamily="34" charset="0"/>
                <a:cs typeface="Arial" panose="020B0604020202020204" pitchFamily="34" charset="0"/>
              </a:endParaRP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number</a:t>
              </a:r>
              <a:endParaRPr lang="en-US" u="sng" dirty="0">
                <a:solidFill>
                  <a:schemeClr val="tx1"/>
                </a:solidFill>
                <a:latin typeface="Arial" panose="020B0604020202020204" pitchFamily="34" charset="0"/>
                <a:cs typeface="Arial" panose="020B0604020202020204" pitchFamily="34" charset="0"/>
              </a:endParaRP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endParaRPr lang="en-US" u="sng" dirty="0">
                <a:solidFill>
                  <a:schemeClr val="tx1"/>
                </a:solidFill>
                <a:latin typeface="Arial" panose="020B0604020202020204" pitchFamily="34" charset="0"/>
                <a:cs typeface="Arial" panose="020B0604020202020204" pitchFamily="34" charset="0"/>
              </a:endParaRP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address</a:t>
              </a:r>
              <a:endParaRPr lang="en-US" dirty="0">
                <a:solidFill>
                  <a:schemeClr val="tx1"/>
                </a:solidFill>
                <a:latin typeface="Arial" panose="020B0604020202020204" pitchFamily="34" charset="0"/>
                <a:cs typeface="Arial" panose="020B0604020202020204" pitchFamily="34" charset="0"/>
              </a:endParaRPr>
            </a:p>
          </p:txBody>
        </p:sp>
      </p:grpSp>
      <p:sp>
        <p:nvSpPr>
          <p:cNvPr id="5" name="TextBox 4"/>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endParaRPr lang="en-US" dirty="0"/>
          </a:p>
          <a:p>
            <a:r>
              <a:rPr lang="en-US" dirty="0"/>
              <a:t>R is called </a:t>
            </a:r>
            <a:r>
              <a:rPr lang="en-US" i="1" dirty="0"/>
              <a:t>supporting relationship</a:t>
            </a:r>
            <a:r>
              <a:rPr lang="en-US" dirty="0"/>
              <a:t> if</a:t>
            </a:r>
            <a:endParaRPr lang="en-US" dirty="0"/>
          </a:p>
          <a:p>
            <a:pPr lvl="1">
              <a:buSzPct val="80000"/>
              <a:buFont typeface="Wingdings" panose="05000000000000000000" pitchFamily="2" charset="2"/>
              <a:buChar char="§"/>
            </a:pPr>
            <a:r>
              <a:rPr lang="en-US" dirty="0"/>
              <a:t>R must be a binary, many-one relationship from E to F</a:t>
            </a:r>
            <a:endParaRPr lang="en-US" dirty="0"/>
          </a:p>
          <a:p>
            <a:pPr lvl="1">
              <a:buSzPct val="80000"/>
              <a:buFont typeface="Wingdings" panose="05000000000000000000" pitchFamily="2" charset="2"/>
              <a:buChar char="§"/>
            </a:pPr>
            <a:r>
              <a:rPr lang="en-US" dirty="0"/>
              <a:t>R must have referential integrity from E to F</a:t>
            </a:r>
            <a:endParaRPr lang="en-US" dirty="0"/>
          </a:p>
          <a:p>
            <a:pPr lvl="1">
              <a:buSzPct val="80000"/>
              <a:buFont typeface="Wingdings" panose="05000000000000000000" pitchFamily="2" charset="2"/>
              <a:buChar char="§"/>
            </a:pPr>
            <a:r>
              <a:rPr lang="en-US" dirty="0"/>
              <a:t>The attributes that F supplies for the key of E must be key attributes of F</a:t>
            </a:r>
            <a:endParaRPr lang="en-US" dirty="0"/>
          </a:p>
        </p:txBody>
      </p:sp>
      <p:sp>
        <p:nvSpPr>
          <p:cNvPr id="2" name="Title 1"/>
          <p:cNvSpPr>
            <a:spLocks noGrp="1"/>
          </p:cNvSpPr>
          <p:nvPr>
            <p:ph type="title"/>
          </p:nvPr>
        </p:nvSpPr>
        <p:spPr/>
        <p:txBody>
          <a:bodyPr>
            <a:normAutofit/>
          </a:bodyPr>
          <a:lstStyle/>
          <a:p>
            <a:r>
              <a:rPr lang="en-US" dirty="0"/>
              <a:t>Requirements for Weak Entity Sets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endParaRPr lang="en-US" dirty="0"/>
          </a:p>
        </p:txBody>
      </p:sp>
      <p:sp>
        <p:nvSpPr>
          <p:cNvPr id="2" name="Title 1"/>
          <p:cNvSpPr>
            <a:spLocks noGrp="1"/>
          </p:cNvSpPr>
          <p:nvPr>
            <p:ph type="title"/>
          </p:nvPr>
        </p:nvSpPr>
        <p:spPr/>
        <p:txBody>
          <a:bodyPr/>
          <a:lstStyle/>
          <a:p>
            <a:pPr algn="ctr"/>
            <a:r>
              <a:rPr lang="en-US" dirty="0"/>
              <a:t>Weak Entity Sets</a:t>
            </a:r>
            <a:endParaRPr lang="en-US" dirty="0"/>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Movies</a:t>
              </a:r>
              <a:endParaRPr lang="en-US" b="1"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addr</a:t>
              </a:r>
              <a:endParaRPr lang="en-US" dirty="0">
                <a:solidFill>
                  <a:schemeClr val="tx1"/>
                </a:solidFill>
                <a:latin typeface="Arial" panose="020B0604020202020204" pitchFamily="34" charset="0"/>
                <a:cs typeface="Arial" panose="020B0604020202020204"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endParaRPr lang="en-US" u="sng"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Contracts</a:t>
              </a:r>
              <a:endParaRPr lang="en-US" b="1" dirty="0">
                <a:solidFill>
                  <a:schemeClr val="tx1"/>
                </a:solidFill>
                <a:latin typeface="Arial" panose="020B0604020202020204" pitchFamily="34" charset="0"/>
                <a:cs typeface="Arial" panose="020B0604020202020204" pitchFamily="34" charset="0"/>
              </a:endParaRP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salary</a:t>
              </a:r>
              <a:endParaRPr lang="en-US" dirty="0">
                <a:solidFill>
                  <a:schemeClr val="tx1"/>
                </a:solidFill>
                <a:latin typeface="Arial" panose="020B0604020202020204" pitchFamily="34" charset="0"/>
                <a:cs typeface="Arial" panose="020B0604020202020204" pitchFamily="34" charset="0"/>
              </a:endParaRP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Star-of</a:t>
              </a:r>
              <a:endParaRPr lang="en-US" dirty="0">
                <a:solidFill>
                  <a:schemeClr val="tx1"/>
                </a:solidFill>
                <a:latin typeface="Arial" panose="020B0604020202020204" pitchFamily="34" charset="0"/>
                <a:cs typeface="Arial" panose="020B0604020202020204" pitchFamily="34" charset="0"/>
              </a:endParaRP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Studio-of</a:t>
              </a:r>
              <a:endParaRPr lang="en-US" dirty="0">
                <a:solidFill>
                  <a:schemeClr val="tx1"/>
                </a:solidFill>
                <a:latin typeface="Arial" panose="020B0604020202020204" pitchFamily="34" charset="0"/>
                <a:cs typeface="Arial" panose="020B0604020202020204" pitchFamily="34" charset="0"/>
              </a:endParaRP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Movie-of</a:t>
              </a:r>
              <a:endParaRPr lang="en-US" dirty="0">
                <a:solidFill>
                  <a:schemeClr val="tx1"/>
                </a:solidFill>
                <a:latin typeface="Arial" panose="020B0604020202020204" pitchFamily="34" charset="0"/>
                <a:cs typeface="Arial" panose="020B0604020202020204" pitchFamily="34" charset="0"/>
              </a:endParaRP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Studios</a:t>
              </a:r>
              <a:endParaRPr lang="en-US" b="1" dirty="0">
                <a:solidFill>
                  <a:schemeClr val="tx1"/>
                </a:solidFill>
                <a:latin typeface="Arial" panose="020B0604020202020204" pitchFamily="34" charset="0"/>
                <a:cs typeface="Arial" panose="020B0604020202020204" pitchFamily="34" charset="0"/>
              </a:endParaRP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Stars</a:t>
              </a:r>
              <a:endParaRPr lang="en-US" b="1" dirty="0">
                <a:solidFill>
                  <a:schemeClr val="tx1"/>
                </a:solidFill>
                <a:latin typeface="Arial" panose="020B0604020202020204" pitchFamily="34" charset="0"/>
                <a:cs typeface="Arial" panose="020B0604020202020204" pitchFamily="34" charset="0"/>
              </a:endParaRP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addr</a:t>
              </a:r>
              <a:endParaRPr lang="en-US" dirty="0">
                <a:solidFill>
                  <a:schemeClr val="tx1"/>
                </a:solidFill>
                <a:latin typeface="Arial" panose="020B0604020202020204" pitchFamily="34" charset="0"/>
                <a:cs typeface="Arial" panose="020B0604020202020204"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endParaRPr lang="en-US" u="sng" dirty="0">
                <a:solidFill>
                  <a:schemeClr val="tx1"/>
                </a:solidFill>
                <a:latin typeface="Arial" panose="020B0604020202020204" pitchFamily="34" charset="0"/>
                <a:cs typeface="Arial" panose="020B0604020202020204" pitchFamily="34" charset="0"/>
              </a:endParaRP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length</a:t>
              </a:r>
              <a:endParaRPr lang="en-US" dirty="0">
                <a:solidFill>
                  <a:schemeClr val="tx1"/>
                </a:solidFill>
                <a:latin typeface="Arial" panose="020B0604020202020204" pitchFamily="34" charset="0"/>
                <a:cs typeface="Arial" panose="020B0604020202020204" pitchFamily="34" charset="0"/>
              </a:endParaRP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year</a:t>
              </a:r>
              <a:endParaRPr lang="en-US" u="sng" dirty="0">
                <a:solidFill>
                  <a:schemeClr val="tx1"/>
                </a:solidFill>
                <a:latin typeface="Arial" panose="020B0604020202020204" pitchFamily="34" charset="0"/>
                <a:cs typeface="Arial" panose="020B0604020202020204" pitchFamily="34" charset="0"/>
              </a:endParaRP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title</a:t>
              </a:r>
              <a:endParaRPr lang="en-US" dirty="0">
                <a:solidFill>
                  <a:schemeClr val="tx1"/>
                </a:solidFill>
                <a:latin typeface="Arial" panose="020B0604020202020204" pitchFamily="34" charset="0"/>
                <a:cs typeface="Arial" panose="020B0604020202020204"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genre</a:t>
              </a:r>
              <a:endParaRPr lang="en-US" dirty="0">
                <a:solidFill>
                  <a:schemeClr val="tx1"/>
                </a:solidFill>
                <a:latin typeface="Arial" panose="020B0604020202020204" pitchFamily="34" charset="0"/>
                <a:cs typeface="Arial" panose="020B0604020202020204" pitchFamily="34" charset="0"/>
              </a:endParaRP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endParaRPr lang="en-US" sz="2600" dirty="0"/>
          </a:p>
        </p:txBody>
      </p:sp>
      <p:sp>
        <p:nvSpPr>
          <p:cNvPr id="2" name="Title 1"/>
          <p:cNvSpPr>
            <a:spLocks noGrp="1"/>
          </p:cNvSpPr>
          <p:nvPr>
            <p:ph type="title"/>
          </p:nvPr>
        </p:nvSpPr>
        <p:spPr/>
        <p:txBody>
          <a:bodyPr/>
          <a:lstStyle/>
          <a:p>
            <a:pPr algn="ctr"/>
            <a:r>
              <a:rPr lang="en-US" dirty="0"/>
              <a:t>Subclasses in E/R Model</a:t>
            </a:r>
            <a:endParaRPr lang="en-US" dirty="0"/>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endParaRPr lang="en-US" b="1" dirty="0">
                  <a:solidFill>
                    <a:srgbClr val="FF0000"/>
                  </a:solidFill>
                  <a:latin typeface="Arial" panose="020B0604020202020204" pitchFamily="34" charset="0"/>
                  <a:cs typeface="Arial" panose="020B0604020202020204" pitchFamily="34" charset="0"/>
                </a:endParaRP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length</a:t>
                    </a:r>
                    <a:endParaRPr lang="en-US" dirty="0">
                      <a:latin typeface="Arial" panose="020B0604020202020204" pitchFamily="34" charset="0"/>
                      <a:cs typeface="Arial" panose="020B0604020202020204" pitchFamily="34" charset="0"/>
                    </a:endParaRP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title</a:t>
                  </a:r>
                  <a:endParaRPr lang="en-US" dirty="0">
                    <a:latin typeface="Arial" panose="020B0604020202020204" pitchFamily="34" charset="0"/>
                    <a:cs typeface="Arial" panose="020B0604020202020204" pitchFamily="34" charset="0"/>
                  </a:endParaRP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year</a:t>
                  </a:r>
                  <a:endParaRPr lang="en-US" dirty="0">
                    <a:latin typeface="Arial" panose="020B0604020202020204" pitchFamily="34" charset="0"/>
                    <a:cs typeface="Arial" panose="020B0604020202020204" pitchFamily="34" charset="0"/>
                  </a:endParaRP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genre</a:t>
                  </a:r>
                  <a:endParaRPr lang="en-US" dirty="0">
                    <a:latin typeface="Arial" panose="020B0604020202020204" pitchFamily="34" charset="0"/>
                    <a:cs typeface="Arial" panose="020B0604020202020204" pitchFamily="34" charset="0"/>
                  </a:endParaRP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endParaRPr lang="en-US" b="1" dirty="0">
                    <a:solidFill>
                      <a:srgbClr val="FF0000"/>
                    </a:solidFill>
                    <a:latin typeface="Arial" panose="020B0604020202020204" pitchFamily="34" charset="0"/>
                    <a:cs typeface="Arial" panose="020B0604020202020204" pitchFamily="34" charset="0"/>
                  </a:endParaRP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weapon</a:t>
                  </a:r>
                  <a:endParaRPr lang="en-US" dirty="0">
                    <a:latin typeface="Arial" panose="020B0604020202020204" pitchFamily="34" charset="0"/>
                    <a:cs typeface="Arial" panose="020B0604020202020204" pitchFamily="34" charset="0"/>
                  </a:endParaRP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endParaRPr lang="en-US" b="1" dirty="0">
                  <a:solidFill>
                    <a:srgbClr val="FF0000"/>
                  </a:solidFill>
                  <a:latin typeface="Arial" panose="020B0604020202020204" pitchFamily="34" charset="0"/>
                  <a:cs typeface="Arial" panose="020B0604020202020204" pitchFamily="34" charset="0"/>
                </a:endParaRP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Voices</a:t>
                </a:r>
                <a:endParaRPr lang="en-US" dirty="0">
                  <a:latin typeface="Arial" panose="020B0604020202020204" pitchFamily="34" charset="0"/>
                  <a:cs typeface="Arial" panose="020B0604020202020204" pitchFamily="34" charset="0"/>
                </a:endParaRP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to Stars</a:t>
                </a:r>
                <a:endParaRPr lang="en-US" dirty="0">
                  <a:latin typeface="Arial" panose="020B0604020202020204" pitchFamily="34" charset="0"/>
                  <a:cs typeface="Arial" panose="020B0604020202020204" pitchFamily="34" charset="0"/>
                </a:endParaRP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endParaRPr lang="en-US" sz="2800" dirty="0"/>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endParaRPr lang="en-US" sz="2500" i="1" dirty="0"/>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endParaRPr lang="en-US" sz="2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endParaRPr lang="en-US" sz="2500" dirty="0"/>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endParaRPr lang="en-US" sz="2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endParaRPr lang="en-US" dirty="0"/>
          </a:p>
          <a:p>
            <a:pPr lvl="1">
              <a:buSzPct val="80000"/>
              <a:buFont typeface="Wingdings" panose="05000000000000000000" pitchFamily="2" charset="2"/>
              <a:buChar char="§"/>
            </a:pPr>
            <a:r>
              <a:rPr lang="en-US" dirty="0"/>
              <a:t>1 entity = 1 relation</a:t>
            </a:r>
            <a:endParaRPr lang="en-US" dirty="0"/>
          </a:p>
          <a:p>
            <a:pPr lvl="1">
              <a:buSzPct val="80000"/>
              <a:buFont typeface="Wingdings" panose="05000000000000000000" pitchFamily="2" charset="2"/>
              <a:buChar char="§"/>
            </a:pPr>
            <a:r>
              <a:rPr lang="en-US" dirty="0"/>
              <a:t> attributes of entity ~ attributes of relation</a:t>
            </a:r>
            <a:endParaRPr lang="en-US" dirty="0"/>
          </a:p>
          <a:p>
            <a:pPr lvl="1">
              <a:buSzPct val="80000"/>
              <a:buFont typeface="Wingdings" panose="05000000000000000000" pitchFamily="2" charset="2"/>
              <a:buChar char="§"/>
            </a:pPr>
            <a:r>
              <a:rPr lang="en-US" dirty="0"/>
              <a:t> key of entity ~ key of relation</a:t>
            </a:r>
            <a:endParaRPr lang="en-US" dirty="0"/>
          </a:p>
          <a:p>
            <a:pPr>
              <a:buFont typeface="Wingdings" panose="05000000000000000000" pitchFamily="2" charset="2"/>
              <a:buChar char="§"/>
            </a:pPr>
            <a:r>
              <a:rPr lang="en-US" dirty="0"/>
              <a:t>Convert 1-1 relationship</a:t>
            </a:r>
            <a:endParaRPr lang="en-US" dirty="0"/>
          </a:p>
          <a:p>
            <a:pPr>
              <a:buFont typeface="Wingdings" panose="05000000000000000000" pitchFamily="2" charset="2"/>
              <a:buChar char="§"/>
            </a:pPr>
            <a:r>
              <a:rPr lang="en-US" dirty="0"/>
              <a:t>Convert 1-M relationship</a:t>
            </a:r>
            <a:endParaRPr lang="en-US" dirty="0"/>
          </a:p>
          <a:p>
            <a:pPr lvl="1">
              <a:buSzPct val="80000"/>
              <a:buFont typeface="Wingdings" panose="05000000000000000000" pitchFamily="2" charset="2"/>
              <a:buChar char="§"/>
            </a:pPr>
            <a:r>
              <a:rPr lang="en-US" dirty="0"/>
              <a:t> Put key attribute of one-side to M-side </a:t>
            </a:r>
            <a:endParaRPr lang="en-US" dirty="0"/>
          </a:p>
          <a:p>
            <a:pPr>
              <a:buFont typeface="Wingdings" panose="05000000000000000000" pitchFamily="2" charset="2"/>
              <a:buChar char="§"/>
            </a:pPr>
            <a:r>
              <a:rPr lang="en-US" dirty="0"/>
              <a:t>Convert M-M relationship</a:t>
            </a:r>
            <a:endParaRPr lang="en-US" dirty="0"/>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endParaRPr lang="en-US"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endParaRPr lang="en-US" altLang="zh-TW" sz="2400" dirty="0"/>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endParaRPr lang="en-US" altLang="zh-TW" sz="2400" dirty="0"/>
          </a:p>
          <a:p>
            <a:r>
              <a:rPr lang="en-US" altLang="zh-TW" sz="2400" u="sng" dirty="0"/>
              <a:t>For one-to-one relationship with one entity set having total participation</a:t>
            </a:r>
            <a:endParaRPr lang="en-US" altLang="zh-TW" sz="2400" u="sng" dirty="0"/>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endParaRPr lang="en-US" altLang="zh-TW" sz="3200" dirty="0">
              <a:solidFill>
                <a:srgbClr val="0000FF"/>
              </a:solidFill>
            </a:endParaRP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gridCol w="1422400"/>
                <a:gridCol w="1422400"/>
                <a:gridCol w="1422400"/>
                <a:gridCol w="1422400"/>
              </a:tblGrid>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P-Key1</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P-Key2</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P-Key3</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A-Key</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D-Attribute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7777</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6666</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Yes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9012</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3456</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No</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endParaRPr lang="en-US" altLang="zh-TW"/>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endParaRPr lang="en-US" altLang="zh-TW" u="sng"/>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endParaRPr lang="en-US" altLang="zh-TW"/>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endParaRPr lang="en-US" altLang="zh-TW" dirty="0"/>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endParaRPr lang="en-US" altLang="zh-TW"/>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endParaRPr lang="en-US" altLang="zh-TW"/>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endParaRPr lang="en-US" altLang="zh-TW" u="sng"/>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endParaRPr lang="en-US" altLang="zh-TW"/>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endParaRPr lang="en-US" altLang="zh-TW" u="sng"/>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endParaRPr lang="en-US" altLang="zh-TW"/>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endParaRPr lang="en-US" altLang="zh-TW" u="sng"/>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endParaRPr lang="en-US" altLang="zh-TW" sz="4000" dirty="0">
              <a:solidFill>
                <a:srgbClr val="0000FF"/>
              </a:solidFill>
            </a:endParaRP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endParaRPr lang="en-US" altLang="zh-TW" sz="2800" dirty="0"/>
          </a:p>
          <a:p>
            <a:r>
              <a:rPr lang="en-US" altLang="zh-TW" sz="2800" dirty="0"/>
              <a:t>One column for each component attribute</a:t>
            </a:r>
            <a:endParaRPr lang="en-US" altLang="zh-TW" sz="2800" dirty="0"/>
          </a:p>
          <a:p>
            <a:r>
              <a:rPr lang="en-US" altLang="zh-TW" sz="2800" dirty="0"/>
              <a:t>NO column for the composite attribute itself</a:t>
            </a:r>
            <a:endParaRPr lang="en-US" altLang="zh-TW" sz="2800" dirty="0"/>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endParaRPr lang="en-US" altLang="zh-TW"/>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endParaRPr lang="en-US" altLang="zh-TW" u="sng"/>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endParaRPr lang="en-US" altLang="zh-TW"/>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gridCol w="1295400"/>
                <a:gridCol w="1295400"/>
                <a:gridCol w="1295400"/>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Street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City</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9999</a:t>
                      </a:r>
                      <a:endPar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Dr. Smith</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PMingLiU"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 St.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Fake City</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Dr. Lee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 B St.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San Jose</a:t>
                      </a:r>
                      <a:endPar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endParaRPr lang="en-US" altLang="zh-TW"/>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endParaRPr lang="en-US" altLang="zh-TW" u="sng"/>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endParaRPr lang="en-US" altLang="zh-TW" sz="4000" dirty="0">
              <a:solidFill>
                <a:srgbClr val="0000FF"/>
              </a:solidFill>
            </a:endParaRP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endParaRPr lang="en-US" altLang="zh-TW" sz="2800" dirty="0"/>
          </a:p>
          <a:p>
            <a:pPr lvl="1">
              <a:buFont typeface="Wingdings" panose="05000000000000000000" pitchFamily="2" charset="2"/>
              <a:buChar char="§"/>
            </a:pPr>
            <a:r>
              <a:rPr lang="en-US" altLang="zh-TW" sz="2400" dirty="0"/>
              <a:t>Build a new relation schema with two columns</a:t>
            </a:r>
            <a:endParaRPr lang="en-US" altLang="zh-TW" sz="2400" dirty="0"/>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endParaRPr lang="en-US" altLang="zh-TW" sz="2400" dirty="0"/>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endParaRPr lang="en-US" altLang="zh-TW" sz="2400" dirty="0"/>
          </a:p>
          <a:p>
            <a:pPr lvl="1">
              <a:buFont typeface="Wingdings" panose="05000000000000000000" pitchFamily="2" charset="2"/>
              <a:buChar char="§"/>
            </a:pPr>
            <a:r>
              <a:rPr lang="en-US" altLang="zh-TW" sz="2400" dirty="0"/>
              <a:t>Primary key for this schema is the union of all attributes</a:t>
            </a:r>
            <a:endParaRPr lang="en-US" altLang="zh-TW"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endParaRPr lang="en-US" altLang="zh-TW" dirty="0">
              <a:solidFill>
                <a:srgbClr val="0000FF"/>
              </a:solidFill>
            </a:endParaRP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gridCol w="971550"/>
                <a:gridCol w="971550"/>
                <a:gridCol w="971550"/>
              </a:tblGrid>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SID</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endParaRPr lang="en-US" altLang="zh-TW"/>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endParaRPr lang="en-US" altLang="zh-TW" u="sng"/>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endParaRPr lang="en-US" altLang="zh-TW"/>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endParaRPr lang="en-US" altLang="zh-TW"/>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gridCol w="1295400"/>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Stud_SID</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Children</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Johnson</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Mary</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Bart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Lisa</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Maggie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endParaRPr lang="en-US" altLang="zh-TW"/>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endParaRPr lang="en-US" altLang="zh-TW"/>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endParaRPr lang="en-US" altLang="zh-TW" dirty="0">
              <a:solidFill>
                <a:srgbClr val="0000FF"/>
              </a:solidFill>
            </a:endParaRP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endParaRPr lang="en-US" altLang="zh-TW" sz="2800" dirty="0"/>
          </a:p>
          <a:p>
            <a:pPr lvl="1">
              <a:buFont typeface="Wingdings" panose="05000000000000000000" pitchFamily="2" charset="2"/>
              <a:buChar char="§"/>
            </a:pPr>
            <a:r>
              <a:rPr lang="en-US" altLang="zh-TW" dirty="0"/>
              <a:t>For non-disjoint and/or non-complete class hierarchy: </a:t>
            </a:r>
            <a:endParaRPr lang="en-US" altLang="zh-TW" dirty="0"/>
          </a:p>
          <a:p>
            <a:pPr lvl="2">
              <a:buFont typeface="Wingdings" panose="05000000000000000000" pitchFamily="2" charset="2"/>
              <a:buChar char="§"/>
            </a:pPr>
            <a:r>
              <a:rPr lang="en-US" altLang="zh-TW" dirty="0"/>
              <a:t>create a table for each super class entity set according to normal entity set translation method. </a:t>
            </a:r>
            <a:endParaRPr lang="en-US" altLang="zh-TW" dirty="0"/>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endParaRPr lang="en-US" altLang="zh-TW" dirty="0"/>
          </a:p>
          <a:p>
            <a:pPr lvl="2">
              <a:buFont typeface="Wingdings" panose="05000000000000000000" pitchFamily="2" charset="2"/>
              <a:buChar char="§"/>
            </a:pPr>
            <a:r>
              <a:rPr lang="en-US" altLang="zh-TW" dirty="0"/>
              <a:t>This primary key from super class entity set is also used as the primary key for this new table</a:t>
            </a:r>
            <a:endParaRPr lang="en-US" altLang="zh-TW" dirty="0"/>
          </a:p>
          <a:p>
            <a:pPr lvl="1"/>
            <a:endParaRPr lang="en-US" altLang="zh-TW"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endParaRPr lang="en-US" altLang="zh-TW" dirty="0">
              <a:solidFill>
                <a:srgbClr val="0000FF"/>
              </a:solidFill>
            </a:endParaRP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gridCol w="944562"/>
                <a:gridCol w="946150"/>
                <a:gridCol w="944563"/>
                <a:gridCol w="944562"/>
              </a:tblGrid>
              <a:tr h="3810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SID</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Status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Full</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Part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endParaRPr lang="en-US" altLang="zh-TW"/>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endParaRPr lang="en-US" altLang="zh-TW"/>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endParaRPr lang="en-US" altLang="zh-TW"/>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endParaRPr lang="en-US" altLang="zh-TW"/>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endParaRPr lang="en-US" altLang="zh-TW"/>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gridCol w="1295400"/>
                <a:gridCol w="1295400"/>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Gender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Male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Marge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Female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endParaRPr lang="en-US" altLang="zh-TW"/>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endParaRPr lang="en-US" altLang="zh-TW"/>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endParaRPr lang="en-US" altLang="zh-TW" u="sng"/>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endParaRPr lang="en-US" altLang="zh-TW"/>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vi-VN"/>
              <a:t>High-Level Database Model</a:t>
            </a:r>
            <a:endParaRPr lang="vi-VN"/>
          </a:p>
        </p:txBody>
      </p:sp>
      <p:sp>
        <p:nvSpPr>
          <p:cNvPr id="6" name="Content Placeholder 2"/>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endParaRPr lang="en-US" altLang="zh-TW" dirty="0">
              <a:solidFill>
                <a:srgbClr val="0000FF"/>
              </a:solidFill>
            </a:endParaRP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endParaRPr lang="en-US" altLang="zh-TW" sz="2800" dirty="0"/>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endParaRPr lang="en-US" altLang="zh-TW" sz="2400" dirty="0"/>
          </a:p>
          <a:p>
            <a:pPr lvl="1">
              <a:buFont typeface="Wingdings" panose="05000000000000000000" pitchFamily="2" charset="2"/>
              <a:buChar char="§"/>
            </a:pPr>
            <a:r>
              <a:rPr lang="en-US" altLang="zh-TW" sz="2400" dirty="0"/>
              <a:t>DO NOT create a table for the super class entity set</a:t>
            </a:r>
            <a:endParaRPr lang="en-US" altLang="zh-TW" sz="2400" dirty="0"/>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endParaRPr lang="en-US" altLang="zh-TW" sz="2400" dirty="0"/>
          </a:p>
          <a:p>
            <a:pPr lvl="1"/>
            <a:endParaRPr lang="en-US" altLang="zh-TW" sz="2400" dirty="0"/>
          </a:p>
          <a:p>
            <a:pPr lvl="1"/>
            <a:r>
              <a:rPr lang="en-US" altLang="zh-TW" sz="2400" dirty="0"/>
              <a:t>Simple and Intuitive enough, need example?</a:t>
            </a:r>
            <a:endParaRPr lang="en-US" altLang="zh-TW"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endParaRPr lang="en-US" altLang="zh-TW" dirty="0">
              <a:solidFill>
                <a:srgbClr val="0000FF"/>
              </a:solidFill>
            </a:endParaRP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gridCol w="944562"/>
                <a:gridCol w="944563"/>
                <a:gridCol w="944562"/>
                <a:gridCol w="944563"/>
              </a:tblGrid>
              <a:tr h="3810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SID</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Mary</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endParaRPr lang="en-US" altLang="zh-TW"/>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endParaRPr lang="en-US" altLang="zh-TW" u="sng"/>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endParaRPr lang="en-US" altLang="zh-TW"/>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endParaRPr lang="en-US" altLang="zh-TW"/>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gridCol w="1295400"/>
                <a:gridCol w="1295400"/>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Dept</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Marge</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Math</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endParaRPr lang="en-US" altLang="zh-TW"/>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endParaRPr lang="en-US" altLang="zh-TW" u="sng"/>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endParaRPr lang="en-US" altLang="zh-TW"/>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endParaRPr lang="en-US" altLang="zh-TW"/>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endParaRPr lang="en-US" altLang="zh-TW"/>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endParaRPr lang="en-US" altLang="zh-TW"/>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endParaRPr lang="en-US" altLang="zh-TW"/>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endParaRPr lang="en-US" altLang="zh-TW" dirty="0">
              <a:solidFill>
                <a:srgbClr val="0000FF"/>
              </a:solidFill>
            </a:endParaRP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endParaRPr lang="en-US" altLang="zh-TW"/>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endParaRPr lang="en-US" altLang="zh-TW" u="sng"/>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endParaRPr lang="en-US" altLang="zh-TW"/>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endParaRPr lang="en-US" altLang="zh-TW"/>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endParaRPr lang="en-US" altLang="zh-TW" u="sng"/>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endParaRPr lang="en-US" altLang="zh-TW"/>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endParaRPr lang="en-US" altLang="zh-TW"/>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endParaRPr lang="en-US" altLang="zh-TW"/>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endParaRPr lang="en-US" altLang="zh-TW" u="sng"/>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endParaRPr lang="en-US" altLang="zh-TW"/>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gridCol w="1009650"/>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SID</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Code</a:t>
                      </a:r>
                      <a:endPar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04</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08</a:t>
                      </a:r>
                      <a:endPar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endParaRPr lang="en-US" altLang="zh-TW" i="1"/>
          </a:p>
        </p:txBody>
      </p:sp>
      <p:sp>
        <p:nvSpPr>
          <p:cNvPr id="2" name="TextBox 1"/>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endParaRPr lang="en-US" dirty="0"/>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endParaRPr lang="en-US" b="1" dirty="0">
                <a:solidFill>
                  <a:srgbClr val="FF0000"/>
                </a:solidFill>
              </a:endParaRP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endParaRPr lang="en-US" b="1" dirty="0">
                <a:solidFill>
                  <a:srgbClr val="FF0000"/>
                </a:solidFill>
              </a:endParaRP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endParaRPr lang="en-US" dirty="0"/>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endParaRPr lang="en-US" b="1" dirty="0">
                <a:solidFill>
                  <a:srgbClr val="FF0000"/>
                </a:solidFill>
              </a:endParaRP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endParaRPr lang="en-US" dirty="0"/>
            </a:p>
            <a:p>
              <a:r>
                <a:rPr lang="en-US" dirty="0"/>
                <a:t>of star</a:t>
              </a:r>
              <a:endParaRPr lang="en-US" dirty="0"/>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endParaRPr lang="en-US" dirty="0"/>
            </a:p>
            <a:p>
              <a:r>
                <a:rPr lang="en-US" dirty="0"/>
                <a:t>studio</a:t>
              </a:r>
              <a:endParaRPr lang="en-US" dirty="0"/>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Contracts(</a:t>
            </a:r>
            <a:r>
              <a:rPr lang="en-US" dirty="0" err="1">
                <a:latin typeface="Arial" panose="020B0604020202020204" pitchFamily="34" charset="0"/>
                <a:cs typeface="Arial" panose="020B0604020202020204" pitchFamily="34" charset="0"/>
              </a:rPr>
              <a:t>starName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title,year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studioOfStar_name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producingStudio_name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endParaRPr lang="en-US" dirty="0"/>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endParaRPr lang="en-US" dirty="0"/>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endParaRPr lang="en-US" b="1" dirty="0">
                  <a:solidFill>
                    <a:srgbClr val="FF0000"/>
                  </a:solidFill>
                </a:endParaRP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endParaRPr lang="en-US" b="1" dirty="0">
                  <a:solidFill>
                    <a:srgbClr val="FF0000"/>
                  </a:solidFill>
                </a:endParaRP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endParaRPr lang="en-US" b="1" dirty="0">
                  <a:solidFill>
                    <a:srgbClr val="FF0000"/>
                  </a:solidFill>
                </a:endParaRP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endParaRPr lang="en-US" dirty="0"/>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endParaRPr lang="en-US" dirty="0"/>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endParaRPr lang="en-US" u="sng" dirty="0"/>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endParaRPr lang="en-US" dirty="0"/>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endParaRPr lang="en-US" u="sng" dirty="0"/>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endParaRPr lang="en-US" dirty="0"/>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endParaRPr lang="en-US" u="sng" dirty="0"/>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endParaRPr lang="en-US" u="sng" dirty="0"/>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endParaRPr lang="en-US" dirty="0"/>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endParaRPr lang="en-US" dirty="0"/>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endParaRPr lang="en-US" dirty="0"/>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endParaRPr lang="en-US" dirty="0"/>
            </a:p>
          </p:txBody>
        </p:sp>
      </p:grpSp>
      <p:sp>
        <p:nvSpPr>
          <p:cNvPr id="47" name="Content Placeholder 2"/>
          <p:cNvSpPr>
            <a:spLocks noGrp="1"/>
          </p:cNvSpPr>
          <p:nvPr>
            <p:ph idx="1"/>
          </p:nvPr>
        </p:nvSpPr>
        <p:spPr>
          <a:xfrm>
            <a:off x="533400" y="4648200"/>
            <a:ext cx="8458200" cy="1981200"/>
          </a:xfrm>
        </p:spPr>
        <p:txBody>
          <a:bodyPr>
            <a:noAutofit/>
          </a:bodyPr>
          <a:lstStyle/>
          <a:p>
            <a:pPr marL="438785" lvl="1" indent="-320040">
              <a:spcBef>
                <a:spcPts val="0"/>
              </a:spcBef>
              <a:buClr>
                <a:schemeClr val="accent1"/>
              </a:buClr>
              <a:buSzPct val="80000"/>
              <a:buFont typeface="Wingdings 2" panose="05020102010507070707"/>
              <a:buChar char=""/>
            </a:pPr>
            <a:r>
              <a:rPr lang="en-US" sz="2000" dirty="0"/>
              <a:t>Suppose an entity set E and a many-one relationship R from E to F. We can combine two relations E and R into one relation with a schema consisting of: </a:t>
            </a:r>
            <a:endParaRPr lang="en-US" sz="2000" dirty="0"/>
          </a:p>
          <a:p>
            <a:pPr marL="704215" lvl="2" indent="-320040">
              <a:spcBef>
                <a:spcPts val="0"/>
              </a:spcBef>
              <a:buClr>
                <a:schemeClr val="accent1"/>
              </a:buClr>
              <a:buSzPct val="80000"/>
              <a:buFont typeface="Wingdings 2" panose="05020102010507070707"/>
              <a:buChar char=""/>
            </a:pPr>
            <a:r>
              <a:rPr lang="en-US" sz="2000" dirty="0"/>
              <a:t>All attributes of E, </a:t>
            </a:r>
            <a:endParaRPr lang="en-US" sz="2000" dirty="0"/>
          </a:p>
          <a:p>
            <a:pPr marL="704215" lvl="2" indent="-320040">
              <a:spcBef>
                <a:spcPts val="0"/>
              </a:spcBef>
              <a:buClr>
                <a:schemeClr val="accent1"/>
              </a:buClr>
              <a:buSzPct val="80000"/>
              <a:buFont typeface="Wingdings 2" panose="05020102010507070707"/>
              <a:buChar char=""/>
            </a:pPr>
            <a:r>
              <a:rPr lang="en-US" sz="2000" dirty="0"/>
              <a:t>The key attributes of F,  and  all own attributes belonging to relationship R</a:t>
            </a:r>
            <a:endParaRPr lang="en-US" sz="2000" dirty="0"/>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endParaRPr lang="en-US" dirty="0"/>
          </a:p>
          <a:p>
            <a:pPr marL="612775" lvl="4">
              <a:buFont typeface="Arial" panose="020B0604020202020204" pitchFamily="34" charset="0"/>
              <a:buChar char="•"/>
            </a:pPr>
            <a:r>
              <a:rPr lang="en-US" sz="2600" dirty="0"/>
              <a:t>All attributes of W</a:t>
            </a:r>
            <a:endParaRPr lang="en-US" sz="2600" dirty="0"/>
          </a:p>
          <a:p>
            <a:pPr marL="612775" lvl="4">
              <a:buFont typeface="Arial" panose="020B0604020202020204" pitchFamily="34" charset="0"/>
              <a:buChar char="•"/>
            </a:pPr>
            <a:r>
              <a:rPr lang="en-US" sz="2600" dirty="0"/>
              <a:t>All own attributes of supporting relationships for W</a:t>
            </a:r>
            <a:endParaRPr lang="en-US" sz="2600" dirty="0"/>
          </a:p>
          <a:p>
            <a:pPr marL="612775" lvl="4">
              <a:buFont typeface="Arial" panose="020B0604020202020204" pitchFamily="34" charset="0"/>
              <a:buChar char="•"/>
            </a:pPr>
            <a:r>
              <a:rPr lang="en-US" sz="2600" dirty="0"/>
              <a:t>For each supporting relationship for W, say a many-one relationship from W to entity set E, all the key attributes of E</a:t>
            </a:r>
            <a:endParaRPr lang="en-US" sz="2600" dirty="0"/>
          </a:p>
          <a:p>
            <a:r>
              <a:rPr lang="en-US" dirty="0"/>
              <a:t>Rename attributes, if necessary, to avoid name conflicts</a:t>
            </a:r>
            <a:endParaRPr lang="en-US" dirty="0"/>
          </a:p>
          <a:p>
            <a:r>
              <a:rPr lang="en-US" dirty="0"/>
              <a:t>Do not construct a relation for any supporting relationship for W</a:t>
            </a:r>
            <a:endParaRPr lang="en-US" dirty="0"/>
          </a:p>
          <a:p>
            <a:pPr marL="182880" lvl="2">
              <a:buFont typeface="Arial" panose="020B0604020202020204"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endParaRPr lang="en-US" dirty="0"/>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endParaRPr lang="en-US" b="1" dirty="0">
                <a:solidFill>
                  <a:srgbClr val="FF0000"/>
                </a:solidFill>
              </a:endParaRP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endParaRPr lang="en-US" dirty="0">
                <a:solidFill>
                  <a:srgbClr val="FF0000"/>
                </a:solidFill>
              </a:endParaRP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endParaRPr lang="en-US" b="1" dirty="0">
                <a:solidFill>
                  <a:srgbClr val="FF0000"/>
                </a:solidFill>
              </a:endParaRP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endParaRPr lang="en-US" u="sng" dirty="0"/>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endParaRPr lang="en-US" u="sng" dirty="0"/>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endParaRPr lang="en-US" dirty="0"/>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anose="020B0604020202020204" pitchFamily="34" charset="0"/>
                  <a:cs typeface="Arial" panose="020B0604020202020204" pitchFamily="34" charset="0"/>
                </a:rPr>
                <a:t>Studios(</a:t>
              </a:r>
              <a:r>
                <a:rPr lang="en-US" u="sng" dirty="0">
                  <a:latin typeface="Arial" panose="020B0604020202020204" pitchFamily="34" charset="0"/>
                  <a:cs typeface="Arial" panose="020B0604020202020204" pitchFamily="34" charset="0"/>
                </a:rPr>
                <a:t>name</a:t>
              </a:r>
              <a:r>
                <a:rPr lang="en-US" dirty="0">
                  <a:latin typeface="Arial" panose="020B0604020202020204" pitchFamily="34" charset="0"/>
                  <a:cs typeface="Arial" panose="020B0604020202020204" pitchFamily="34" charset="0"/>
                </a:rPr>
                <a:t>,address)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Crews(</a:t>
              </a:r>
              <a:r>
                <a:rPr lang="en-US" u="sng" dirty="0">
                  <a:latin typeface="Arial" panose="020B0604020202020204" pitchFamily="34" charset="0"/>
                  <a:cs typeface="Arial" panose="020B0604020202020204" pitchFamily="34" charset="0"/>
                </a:rPr>
                <a:t>number,</a:t>
              </a:r>
              <a:r>
                <a:rPr lang="en-US" dirty="0">
                  <a:latin typeface="Arial" panose="020B0604020202020204" pitchFamily="34" charset="0"/>
                  <a:cs typeface="Arial" panose="020B0604020202020204" pitchFamily="34" charset="0"/>
                </a:rPr>
                <a:t>crewChief,</a:t>
              </a:r>
              <a:r>
                <a:rPr lang="en-US" u="sng" dirty="0">
                  <a:latin typeface="Arial" panose="020B0604020202020204" pitchFamily="34" charset="0"/>
                  <a:cs typeface="Arial" panose="020B0604020202020204" pitchFamily="34" charset="0"/>
                </a:rPr>
                <a:t>studioName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endParaRPr lang="en-US" dirty="0"/>
          </a:p>
        </p:txBody>
      </p:sp>
      <p:sp>
        <p:nvSpPr>
          <p:cNvPr id="2" name="Title 1"/>
          <p:cNvSpPr>
            <a:spLocks noGrp="1"/>
          </p:cNvSpPr>
          <p:nvPr>
            <p:ph type="title"/>
          </p:nvPr>
        </p:nvSpPr>
        <p:spPr/>
        <p:txBody>
          <a:bodyPr>
            <a:normAutofit fontScale="90000"/>
          </a:bodyPr>
          <a:lstStyle/>
          <a:p>
            <a:pPr algn="ctr"/>
            <a:r>
              <a:rPr lang="en-US" dirty="0"/>
              <a:t>Converting Subclass Structures to Relations</a:t>
            </a:r>
            <a:endParaRPr lang="en-US" dirty="0"/>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endParaRPr lang="en-US" b="1" dirty="0">
                <a:solidFill>
                  <a:srgbClr val="FF0000"/>
                </a:solidFill>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endParaRPr lang="en-US" b="1" dirty="0">
                <a:solidFill>
                  <a:srgbClr val="FF0000"/>
                </a:solidFill>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endParaRPr lang="en-US" b="1" dirty="0">
                <a:solidFill>
                  <a:srgbClr val="FF0000"/>
                </a:solidFill>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endParaRPr lang="en-US" dirty="0"/>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endParaRPr lang="en-US" dirty="0"/>
          </a:p>
          <a:p>
            <a:pPr lvl="1"/>
            <a:r>
              <a:rPr lang="en-US" dirty="0"/>
              <a:t>Follow E/R viewpoint</a:t>
            </a:r>
            <a:endParaRPr lang="en-US" dirty="0"/>
          </a:p>
          <a:p>
            <a:pPr lvl="2"/>
            <a:r>
              <a:rPr lang="en-US" dirty="0"/>
              <a:t>For each entity set E in the hierarchy, create a relation that includes the key attributes from the root and any attributes belong to E</a:t>
            </a:r>
            <a:endParaRPr lang="en-US" dirty="0"/>
          </a:p>
          <a:p>
            <a:pPr lvl="1"/>
            <a:r>
              <a:rPr lang="en-US" dirty="0"/>
              <a:t>Treat entities as object-oriented</a:t>
            </a:r>
            <a:endParaRPr lang="en-US" dirty="0"/>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endParaRPr lang="en-US" dirty="0"/>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endParaRPr lang="en-US" dirty="0"/>
          </a:p>
        </p:txBody>
      </p:sp>
      <p:sp>
        <p:nvSpPr>
          <p:cNvPr id="2" name="Title 1"/>
          <p:cNvSpPr>
            <a:spLocks noGrp="1"/>
          </p:cNvSpPr>
          <p:nvPr>
            <p:ph type="title"/>
          </p:nvPr>
        </p:nvSpPr>
        <p:spPr/>
        <p:txBody>
          <a:bodyPr>
            <a:normAutofit fontScale="90000"/>
          </a:bodyPr>
          <a:lstStyle/>
          <a:p>
            <a:pPr algn="ctr"/>
            <a:r>
              <a:rPr lang="en-US" dirty="0"/>
              <a:t>Converting Subclass Structures to Relations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endParaRPr lang="en-US" dirty="0"/>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endParaRPr lang="en-US" b="1" dirty="0">
                <a:solidFill>
                  <a:srgbClr val="FF0000"/>
                </a:solidFill>
                <a:latin typeface="Arial" panose="020B0604020202020204" pitchFamily="34" charset="0"/>
                <a:cs typeface="Arial" panose="020B0604020202020204"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endParaRPr lang="en-US" b="1" dirty="0">
                <a:solidFill>
                  <a:srgbClr val="FF0000"/>
                </a:solidFill>
                <a:latin typeface="Arial" panose="020B0604020202020204" pitchFamily="34" charset="0"/>
                <a:cs typeface="Arial" panose="020B0604020202020204"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endParaRPr lang="en-US" b="1" dirty="0">
                <a:solidFill>
                  <a:srgbClr val="FF0000"/>
                </a:solidFill>
                <a:latin typeface="Arial" panose="020B0604020202020204" pitchFamily="34" charset="0"/>
                <a:cs typeface="Arial" panose="020B0604020202020204"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length</a:t>
                </a:r>
                <a:endParaRPr lang="en-US" dirty="0">
                  <a:latin typeface="Arial" panose="020B0604020202020204" pitchFamily="34" charset="0"/>
                  <a:cs typeface="Arial" panose="020B0604020202020204" pitchFamily="34" charset="0"/>
                </a:endParaRP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title</a:t>
              </a:r>
              <a:endParaRPr lang="en-US" dirty="0">
                <a:latin typeface="Arial" panose="020B0604020202020204" pitchFamily="34" charset="0"/>
                <a:cs typeface="Arial" panose="020B0604020202020204" pitchFamily="34" charset="0"/>
              </a:endParaRP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year</a:t>
              </a:r>
              <a:endParaRPr lang="en-US" dirty="0">
                <a:latin typeface="Arial" panose="020B0604020202020204" pitchFamily="34" charset="0"/>
                <a:cs typeface="Arial" panose="020B0604020202020204" pitchFamily="34" charset="0"/>
              </a:endParaRP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genre</a:t>
              </a:r>
              <a:endParaRPr lang="en-US" dirty="0">
                <a:latin typeface="Arial" panose="020B0604020202020204" pitchFamily="34" charset="0"/>
                <a:cs typeface="Arial" panose="020B0604020202020204" pitchFamily="34" charset="0"/>
              </a:endParaRP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weapon</a:t>
              </a:r>
              <a:endParaRPr lang="en-US" dirty="0">
                <a:latin typeface="Arial" panose="020B0604020202020204" pitchFamily="34" charset="0"/>
                <a:cs typeface="Arial" panose="020B0604020202020204" pitchFamily="34" charset="0"/>
              </a:endParaRP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Voices</a:t>
              </a:r>
              <a:endParaRPr lang="en-US" dirty="0">
                <a:latin typeface="Arial" panose="020B0604020202020204" pitchFamily="34" charset="0"/>
                <a:cs typeface="Arial" panose="020B0604020202020204" pitchFamily="34" charset="0"/>
              </a:endParaRP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to Stars</a:t>
              </a:r>
              <a:endParaRPr lang="en-US" dirty="0">
                <a:latin typeface="Arial" panose="020B0604020202020204" pitchFamily="34" charset="0"/>
                <a:cs typeface="Arial" panose="020B0604020202020204" pitchFamily="34" charset="0"/>
              </a:endParaRP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anose="020B0604020202020204" pitchFamily="34" charset="0"/>
                <a:cs typeface="Arial" panose="020B0604020202020204" pitchFamily="34" charset="0"/>
              </a:rPr>
              <a:t>Movies(</a:t>
            </a:r>
            <a:r>
              <a:rPr lang="en-US" sz="2200" u="sng" dirty="0">
                <a:solidFill>
                  <a:srgbClr val="FF0000"/>
                </a:solidFill>
                <a:latin typeface="Arial" panose="020B0604020202020204" pitchFamily="34" charset="0"/>
                <a:cs typeface="Arial" panose="020B0604020202020204" pitchFamily="34" charset="0"/>
              </a:rPr>
              <a:t>title,year</a:t>
            </a:r>
            <a:r>
              <a:rPr lang="en-US" sz="2200" dirty="0">
                <a:solidFill>
                  <a:srgbClr val="FF000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length,genre)</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MurderMysteries(</a:t>
            </a:r>
            <a:r>
              <a:rPr lang="en-US" sz="2200" u="sng" dirty="0">
                <a:solidFill>
                  <a:srgbClr val="FF0000"/>
                </a:solidFill>
                <a:latin typeface="Arial" panose="020B0604020202020204" pitchFamily="34" charset="0"/>
                <a:cs typeface="Arial" panose="020B0604020202020204" pitchFamily="34" charset="0"/>
              </a:rPr>
              <a:t>title,year</a:t>
            </a:r>
            <a:r>
              <a:rPr lang="en-US" sz="2200" dirty="0">
                <a:solidFill>
                  <a:srgbClr val="FF000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weapon)</a:t>
            </a:r>
            <a:endParaRPr lang="en-US" sz="2200" dirty="0">
              <a:latin typeface="Arial" panose="020B0604020202020204" pitchFamily="34" charset="0"/>
              <a:cs typeface="Arial" panose="020B0604020202020204" pitchFamily="34" charset="0"/>
            </a:endParaRPr>
          </a:p>
          <a:p>
            <a:pPr lvl="1"/>
            <a:r>
              <a:rPr lang="en-US" sz="2200" strike="sngStrike" dirty="0">
                <a:latin typeface="Arial" panose="020B0604020202020204" pitchFamily="34" charset="0"/>
                <a:cs typeface="Arial" panose="020B0604020202020204" pitchFamily="34" charset="0"/>
              </a:rPr>
              <a:t>Cartoons(</a:t>
            </a:r>
            <a:r>
              <a:rPr lang="en-US" sz="2200" u="sng" strike="sngStrike" dirty="0" err="1">
                <a:solidFill>
                  <a:srgbClr val="FF0000"/>
                </a:solidFill>
                <a:latin typeface="Arial" panose="020B0604020202020204" pitchFamily="34" charset="0"/>
                <a:cs typeface="Arial" panose="020B0604020202020204" pitchFamily="34" charset="0"/>
              </a:rPr>
              <a:t>title,year</a:t>
            </a:r>
            <a:r>
              <a:rPr lang="en-US" sz="2200" strike="sngStrike"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sym typeface="Wingdings" panose="05000000000000000000" pitchFamily="2" charset="2"/>
              </a:rPr>
              <a:t> remove</a:t>
            </a:r>
            <a:endParaRPr lang="en-US" sz="2200" dirty="0">
              <a:latin typeface="Arial" panose="020B0604020202020204" pitchFamily="34" charset="0"/>
              <a:cs typeface="Arial" panose="020B0604020202020204" pitchFamily="34" charset="0"/>
              <a:sym typeface="Wingdings" panose="05000000000000000000" pitchFamily="2" charset="2"/>
            </a:endParaRPr>
          </a:p>
          <a:p>
            <a:pPr lvl="1"/>
            <a:r>
              <a:rPr lang="en-US" sz="2200" dirty="0">
                <a:latin typeface="Arial" panose="020B0604020202020204" pitchFamily="34" charset="0"/>
                <a:cs typeface="Arial" panose="020B0604020202020204" pitchFamily="34" charset="0"/>
              </a:rPr>
              <a:t>Voices(</a:t>
            </a:r>
            <a:r>
              <a:rPr lang="en-US" sz="2200" u="sng" dirty="0" err="1">
                <a:solidFill>
                  <a:srgbClr val="FF0000"/>
                </a:solidFill>
                <a:latin typeface="Arial" panose="020B0604020202020204" pitchFamily="34" charset="0"/>
                <a:cs typeface="Arial" panose="020B0604020202020204" pitchFamily="34" charset="0"/>
              </a:rPr>
              <a:t>title,year</a:t>
            </a:r>
            <a:r>
              <a:rPr lang="en-US" sz="2200" dirty="0" err="1">
                <a:solidFill>
                  <a:srgbClr val="FF0000"/>
                </a:solidFill>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starName</a:t>
            </a:r>
            <a:r>
              <a:rPr lang="en-US" sz="2200"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model - Overview</a:t>
            </a:r>
            <a:endParaRPr lang="vi-VN"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5"/>
          <p:cNvPicPr>
            <a:picLocks noChangeAspect="1"/>
          </p:cNvPicPr>
          <p:nvPr/>
        </p:nvPicPr>
        <p:blipFill>
          <a:blip r:embed="rId1"/>
          <a:stretch>
            <a:fillRect/>
          </a:stretch>
        </p:blipFill>
        <p:spPr>
          <a:xfrm>
            <a:off x="1393653" y="1312543"/>
            <a:ext cx="6031691" cy="49621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endParaRPr lang="en-US" dirty="0"/>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endParaRPr lang="en-US" b="1" dirty="0">
                <a:solidFill>
                  <a:srgbClr val="FF0000"/>
                </a:solidFill>
                <a:latin typeface="Arial" panose="020B0604020202020204" pitchFamily="34" charset="0"/>
                <a:cs typeface="Arial" panose="020B0604020202020204"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endParaRPr lang="en-US" b="1" dirty="0">
                <a:solidFill>
                  <a:srgbClr val="FF0000"/>
                </a:solidFill>
                <a:latin typeface="Arial" panose="020B0604020202020204" pitchFamily="34" charset="0"/>
                <a:cs typeface="Arial" panose="020B0604020202020204"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endParaRPr lang="en-US" b="1" dirty="0">
                <a:solidFill>
                  <a:srgbClr val="FF0000"/>
                </a:solidFill>
                <a:latin typeface="Arial" panose="020B0604020202020204" pitchFamily="34" charset="0"/>
                <a:cs typeface="Arial" panose="020B0604020202020204"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endParaRPr lang="en-US" dirty="0"/>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anose="020B0604020202020204" pitchFamily="34" charset="0"/>
                <a:cs typeface="Arial" panose="020B0604020202020204" pitchFamily="34" charset="0"/>
              </a:rPr>
              <a:t>Movies(title,year,length,genre)</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MoviesC(title,year,length,genre)</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MoviesMM(title,year,length,genre,weapon)</a:t>
            </a:r>
            <a:endParaRPr lang="en-US" sz="2200" dirty="0">
              <a:latin typeface="Arial" panose="020B0604020202020204" pitchFamily="34"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MoviesCMM(title,year,length,genre,weapon)</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endParaRPr lang="en-US" dirty="0"/>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endParaRPr lang="en-US" b="1" dirty="0">
                <a:solidFill>
                  <a:srgbClr val="FF0000"/>
                </a:solidFill>
                <a:latin typeface="Arial" panose="020B0604020202020204" pitchFamily="34" charset="0"/>
                <a:cs typeface="Arial" panose="020B0604020202020204" pitchFamily="34" charset="0"/>
              </a:endParaRP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endParaRPr lang="en-US" b="1" dirty="0">
                <a:solidFill>
                  <a:srgbClr val="FF0000"/>
                </a:solidFill>
                <a:latin typeface="Arial" panose="020B0604020202020204" pitchFamily="34" charset="0"/>
                <a:cs typeface="Arial" panose="020B0604020202020204" pitchFamily="34" charset="0"/>
              </a:endParaRP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endParaRPr lang="en-US" b="1" dirty="0">
                <a:solidFill>
                  <a:srgbClr val="FF0000"/>
                </a:solidFill>
                <a:latin typeface="Arial" panose="020B0604020202020204" pitchFamily="34" charset="0"/>
                <a:cs typeface="Arial" panose="020B0604020202020204" pitchFamily="34" charset="0"/>
              </a:endParaRP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endParaRPr lang="en-US" dirty="0"/>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endParaRPr lang="en-US" dirty="0"/>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endParaRPr lang="en-US" dirty="0"/>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endParaRPr lang="en-US" dirty="0"/>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endParaRPr lang="en-US" dirty="0"/>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endParaRPr lang="en-US" dirty="0"/>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endParaRPr lang="en-US" dirty="0"/>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anose="020B0604020202020204" pitchFamily="34" charset="0"/>
                <a:cs typeface="Arial" panose="020B0604020202020204" pitchFamily="34" charset="0"/>
              </a:rPr>
              <a:t>Movie(title,year,length,genre,weapon)</a:t>
            </a:r>
            <a:endParaRPr lang="en-US"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endParaRPr lang="en-US" dirty="0"/>
          </a:p>
          <a:p>
            <a:pPr lvl="1"/>
            <a:r>
              <a:rPr lang="en-US" dirty="0"/>
              <a:t>UML is designed to model software in an object-oriented style, but has been adapted as a database modeling language</a:t>
            </a:r>
            <a:endParaRPr lang="en-US" dirty="0"/>
          </a:p>
          <a:p>
            <a:pPr lvl="1"/>
            <a:r>
              <a:rPr lang="en-US" dirty="0"/>
              <a:t>UML offers much the same capabilities as the E/R model, with the exception of multi-way relationships, only binary relationships in UML.</a:t>
            </a:r>
            <a:endParaRPr lang="en-US" dirty="0"/>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gridCol w="3619663"/>
              </a:tblGrid>
              <a:tr h="414236">
                <a:tc>
                  <a:txBody>
                    <a:bodyPr/>
                    <a:lstStyle/>
                    <a:p>
                      <a:r>
                        <a:rPr lang="en-US" dirty="0">
                          <a:latin typeface="Arial" panose="020B0604020202020204" pitchFamily="34" charset="0"/>
                          <a:cs typeface="Arial" panose="020B0604020202020204" pitchFamily="34" charset="0"/>
                        </a:rPr>
                        <a:t>UML</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E/R Model</a:t>
                      </a:r>
                      <a:endParaRPr lang="en-US" dirty="0">
                        <a:latin typeface="Arial" panose="020B0604020202020204" pitchFamily="34" charset="0"/>
                        <a:cs typeface="Arial" panose="020B0604020202020204" pitchFamily="34" charset="0"/>
                      </a:endParaRPr>
                    </a:p>
                  </a:txBody>
                  <a:tcPr/>
                </a:tc>
              </a:tr>
              <a:tr h="414236">
                <a:tc>
                  <a:txBody>
                    <a:bodyPr/>
                    <a:lstStyle/>
                    <a:p>
                      <a:r>
                        <a:rPr lang="en-US" dirty="0">
                          <a:latin typeface="Arial" panose="020B0604020202020204" pitchFamily="34" charset="0"/>
                          <a:cs typeface="Arial" panose="020B0604020202020204" pitchFamily="34" charset="0"/>
                        </a:rPr>
                        <a:t>Class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Entity Set</a:t>
                      </a:r>
                      <a:endParaRPr lang="en-US" dirty="0">
                        <a:latin typeface="Arial" panose="020B0604020202020204" pitchFamily="34" charset="0"/>
                        <a:cs typeface="Arial" panose="020B0604020202020204" pitchFamily="34" charset="0"/>
                      </a:endParaRPr>
                    </a:p>
                  </a:txBody>
                  <a:tcPr/>
                </a:tc>
              </a:tr>
              <a:tr h="414236">
                <a:tc>
                  <a:txBody>
                    <a:bodyPr/>
                    <a:lstStyle/>
                    <a:p>
                      <a:r>
                        <a:rPr lang="en-US" dirty="0">
                          <a:latin typeface="Arial" panose="020B0604020202020204" pitchFamily="34" charset="0"/>
                          <a:cs typeface="Arial" panose="020B0604020202020204" pitchFamily="34" charset="0"/>
                        </a:rPr>
                        <a:t>Association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Binary relationship</a:t>
                      </a:r>
                      <a:endParaRPr lang="en-US" dirty="0">
                        <a:latin typeface="Arial" panose="020B0604020202020204" pitchFamily="34" charset="0"/>
                        <a:cs typeface="Arial" panose="020B0604020202020204" pitchFamily="34" charset="0"/>
                      </a:endParaRPr>
                    </a:p>
                  </a:txBody>
                  <a:tcPr/>
                </a:tc>
              </a:tr>
              <a:tr h="414236">
                <a:tc>
                  <a:txBody>
                    <a:bodyPr/>
                    <a:lstStyle/>
                    <a:p>
                      <a:r>
                        <a:rPr lang="en-US" dirty="0">
                          <a:latin typeface="Arial" panose="020B0604020202020204" pitchFamily="34" charset="0"/>
                          <a:cs typeface="Arial" panose="020B0604020202020204" pitchFamily="34" charset="0"/>
                        </a:rPr>
                        <a:t>Association</a:t>
                      </a:r>
                      <a:r>
                        <a:rPr lang="en-US" baseline="0" dirty="0">
                          <a:latin typeface="Arial" panose="020B0604020202020204" pitchFamily="34" charset="0"/>
                          <a:cs typeface="Arial" panose="020B0604020202020204" pitchFamily="34" charset="0"/>
                        </a:rPr>
                        <a:t> class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Attributes on a relationship</a:t>
                      </a:r>
                      <a:endParaRPr lang="en-US" dirty="0">
                        <a:latin typeface="Arial" panose="020B0604020202020204" pitchFamily="34" charset="0"/>
                        <a:cs typeface="Arial" panose="020B0604020202020204" pitchFamily="34" charset="0"/>
                      </a:endParaRPr>
                    </a:p>
                  </a:txBody>
                  <a:tcPr/>
                </a:tc>
              </a:tr>
              <a:tr h="414236">
                <a:tc>
                  <a:txBody>
                    <a:bodyPr/>
                    <a:lstStyle/>
                    <a:p>
                      <a:r>
                        <a:rPr lang="en-US" dirty="0">
                          <a:latin typeface="Arial" panose="020B0604020202020204" pitchFamily="34" charset="0"/>
                          <a:cs typeface="Arial" panose="020B0604020202020204" pitchFamily="34" charset="0"/>
                        </a:rPr>
                        <a:t>Subclass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is-a hierarchy</a:t>
                      </a:r>
                      <a:endParaRPr lang="en-US" dirty="0">
                        <a:latin typeface="Arial" panose="020B0604020202020204" pitchFamily="34" charset="0"/>
                        <a:cs typeface="Arial" panose="020B0604020202020204" pitchFamily="34" charset="0"/>
                      </a:endParaRPr>
                    </a:p>
                  </a:txBody>
                  <a:tcPr/>
                </a:tc>
              </a:tr>
              <a:tr h="414236">
                <a:tc>
                  <a:txBody>
                    <a:bodyPr/>
                    <a:lstStyle/>
                    <a:p>
                      <a:r>
                        <a:rPr lang="en-US" dirty="0">
                          <a:latin typeface="Arial" panose="020B0604020202020204" pitchFamily="34" charset="0"/>
                          <a:cs typeface="Arial" panose="020B0604020202020204" pitchFamily="34" charset="0"/>
                        </a:rPr>
                        <a:t>Aggregation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Many-one relationship</a:t>
                      </a:r>
                      <a:endParaRPr lang="en-US" dirty="0">
                        <a:latin typeface="Arial" panose="020B0604020202020204" pitchFamily="34" charset="0"/>
                        <a:cs typeface="Arial" panose="020B0604020202020204" pitchFamily="34" charset="0"/>
                      </a:endParaRPr>
                    </a:p>
                  </a:txBody>
                  <a:tcPr/>
                </a:tc>
              </a:tr>
              <a:tr h="714983">
                <a:tc>
                  <a:txBody>
                    <a:bodyPr/>
                    <a:lstStyle/>
                    <a:p>
                      <a:r>
                        <a:rPr lang="en-US" dirty="0">
                          <a:latin typeface="Arial" panose="020B0604020202020204" pitchFamily="34" charset="0"/>
                          <a:cs typeface="Arial" panose="020B0604020202020204" pitchFamily="34" charset="0"/>
                        </a:rPr>
                        <a:t>Composition</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Many-one relationship with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referential integrity</a:t>
                      </a:r>
                      <a:endParaRPr lang="en-US" dirty="0">
                        <a:latin typeface="Arial" panose="020B0604020202020204" pitchFamily="34" charset="0"/>
                        <a:cs typeface="Arial" panose="020B0604020202020204" pitchFamily="34" charset="0"/>
                      </a:endParaRPr>
                    </a:p>
                  </a:txBody>
                  <a:tcPr/>
                </a:tc>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Figure 4.34: Comparison between UML and E/R terminology</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endParaRPr lang="en-US" dirty="0"/>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tblGrid>
              <a:tr h="561696">
                <a:tc>
                  <a:txBody>
                    <a:bodyPr/>
                    <a:lstStyle/>
                    <a:p>
                      <a:r>
                        <a:rPr lang="en-US" dirty="0"/>
                        <a:t>Movies</a:t>
                      </a:r>
                      <a:endParaRPr lang="en-US" dirty="0"/>
                    </a:p>
                  </a:txBody>
                  <a:tcPr anchor="ctr"/>
                </a:tc>
              </a:tr>
              <a:tr h="1800504">
                <a:tc>
                  <a:txBody>
                    <a:bodyPr/>
                    <a:lstStyle/>
                    <a:p>
                      <a:r>
                        <a:rPr lang="en-US" dirty="0"/>
                        <a:t>title         PK</a:t>
                      </a:r>
                      <a:endParaRPr lang="en-US" baseline="0" dirty="0"/>
                    </a:p>
                    <a:p>
                      <a:r>
                        <a:rPr lang="en-US" baseline="0" dirty="0"/>
                        <a:t>year         PK</a:t>
                      </a:r>
                      <a:endParaRPr lang="en-US" baseline="0" dirty="0"/>
                    </a:p>
                    <a:p>
                      <a:r>
                        <a:rPr lang="en-US" baseline="0" dirty="0"/>
                        <a:t>length</a:t>
                      </a:r>
                      <a:endParaRPr lang="en-US" baseline="0" dirty="0"/>
                    </a:p>
                    <a:p>
                      <a:r>
                        <a:rPr lang="en-US" baseline="0" dirty="0"/>
                        <a:t>genre </a:t>
                      </a:r>
                      <a:endParaRPr lang="en-US" baseline="0" dirty="0"/>
                    </a:p>
                    <a:p>
                      <a:endParaRPr lang="en-US" baseline="0" dirty="0"/>
                    </a:p>
                    <a:p>
                      <a:r>
                        <a:rPr lang="en-US" baseline="0" dirty="0"/>
                        <a:t>init()</a:t>
                      </a:r>
                      <a:endParaRPr lang="en-US" baseline="0" dirty="0"/>
                    </a:p>
                    <a:p>
                      <a:r>
                        <a:rPr lang="en-US" dirty="0"/>
                        <a:t>modify()</a:t>
                      </a:r>
                      <a:endParaRPr lang="en-US" dirty="0"/>
                    </a:p>
                  </a:txBody>
                  <a:tcPr/>
                </a:tc>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Class’ name</a:t>
            </a:r>
            <a:endParaRPr lang="en-US" dirty="0">
              <a:latin typeface="Arial" panose="020B0604020202020204" pitchFamily="34" charset="0"/>
              <a:cs typeface="Arial" panose="020B0604020202020204" pitchFamily="34" charset="0"/>
            </a:endParaRP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State</a:t>
            </a:r>
            <a:endParaRPr lang="en-US" dirty="0">
              <a:latin typeface="Arial" panose="020B0604020202020204" pitchFamily="34" charset="0"/>
              <a:cs typeface="Arial" panose="020B0604020202020204" pitchFamily="34" charset="0"/>
            </a:endParaRP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Behavior</a:t>
            </a:r>
            <a:endParaRPr lang="en-US" dirty="0">
              <a:latin typeface="Arial" panose="020B0604020202020204" pitchFamily="34" charset="0"/>
              <a:cs typeface="Arial" panose="020B0604020202020204" pitchFamily="34" charset="0"/>
            </a:endParaRP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endParaRPr lang="en-US" dirty="0"/>
          </a:p>
        </p:txBody>
      </p:sp>
      <p:sp>
        <p:nvSpPr>
          <p:cNvPr id="2" name="Title 1"/>
          <p:cNvSpPr>
            <a:spLocks noGrp="1"/>
          </p:cNvSpPr>
          <p:nvPr>
            <p:ph type="title"/>
          </p:nvPr>
        </p:nvSpPr>
        <p:spPr/>
        <p:txBody>
          <a:bodyPr/>
          <a:lstStyle/>
          <a:p>
            <a:pPr algn="ctr"/>
            <a:r>
              <a:rPr lang="en-US" dirty="0"/>
              <a:t>Associations</a:t>
            </a:r>
            <a:endParaRPr lang="en-US" dirty="0"/>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Studios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Stars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Owns</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endParaRPr lang="en-US" dirty="0">
                <a:latin typeface="Arial" panose="020B0604020202020204" pitchFamily="34" charset="0"/>
                <a:cs typeface="Arial" panose="020B0604020202020204" pitchFamily="34"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endParaRPr lang="en-US" dirty="0"/>
          </a:p>
        </p:txBody>
      </p:sp>
      <p:sp>
        <p:nvSpPr>
          <p:cNvPr id="2" name="Title 1"/>
          <p:cNvSpPr>
            <a:spLocks noGrp="1"/>
          </p:cNvSpPr>
          <p:nvPr>
            <p:ph type="title"/>
          </p:nvPr>
        </p:nvSpPr>
        <p:spPr/>
        <p:txBody>
          <a:bodyPr/>
          <a:lstStyle/>
          <a:p>
            <a:pPr algn="ctr"/>
            <a:r>
              <a:rPr lang="en-US" dirty="0"/>
              <a:t>Associations</a:t>
            </a:r>
            <a:endParaRPr lang="en-US" dirty="0"/>
          </a:p>
        </p:txBody>
      </p:sp>
      <p:sp>
        <p:nvSpPr>
          <p:cNvPr id="4" name="Text Box 3"/>
          <p:cNvSpPr txBox="1">
            <a:spLocks noChangeArrowheads="1"/>
          </p:cNvSpPr>
          <p:nvPr/>
        </p:nvSpPr>
        <p:spPr bwMode="auto">
          <a:xfrm>
            <a:off x="2041525" y="2217738"/>
            <a:ext cx="4903788" cy="579437"/>
          </a:xfrm>
          <a:prstGeom prst="rect">
            <a:avLst/>
          </a:prstGeom>
          <a:noFill/>
          <a:ln w="9525">
            <a:noFill/>
            <a:miter lim="800000"/>
          </a:ln>
          <a:effectLst/>
        </p:spPr>
        <p:txBody>
          <a:bodyPr wrap="none">
            <a:spAutoFit/>
          </a:bodyPr>
          <a:lstStyle/>
          <a:p>
            <a:r>
              <a:rPr lang="en-US" sz="3200"/>
              <a:t>E/R                          UML</a:t>
            </a:r>
            <a:endParaRPr lang="en-US" sz="3200"/>
          </a:p>
        </p:txBody>
      </p:sp>
      <p:grpSp>
        <p:nvGrpSpPr>
          <p:cNvPr id="5" name="Group 4"/>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ln>
            <a:effectLst/>
          </p:spPr>
          <p:txBody>
            <a:bodyPr wrap="none">
              <a:spAutoFit/>
            </a:bodyPr>
            <a:lstStyle/>
            <a:p>
              <a:r>
                <a:rPr lang="en-US" dirty="0"/>
                <a:t>0..*              0..*</a:t>
              </a:r>
              <a:endParaRPr lang="en-US" dirty="0"/>
            </a:p>
          </p:txBody>
        </p:sp>
      </p:grpSp>
      <p:grpSp>
        <p:nvGrpSpPr>
          <p:cNvPr id="15" name="Group 14"/>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ln>
            <a:effectLst/>
          </p:spPr>
          <p:txBody>
            <a:bodyPr wrap="none">
              <a:spAutoFit/>
            </a:bodyPr>
            <a:lstStyle/>
            <a:p>
              <a:r>
                <a:rPr lang="en-US" dirty="0"/>
                <a:t>0..*              0..1</a:t>
              </a:r>
              <a:endParaRPr lang="en-US" dirty="0"/>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tailEnd type="triangle" w="med" len="med"/>
          </a:ln>
          <a:effectLst/>
        </p:spPr>
        <p:txBody>
          <a:bodyPr/>
          <a:lstStyle/>
          <a:p>
            <a:endParaRPr lang="en-US"/>
          </a:p>
        </p:txBody>
      </p:sp>
      <p:grpSp>
        <p:nvGrpSpPr>
          <p:cNvPr id="26" name="Group 25"/>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ln>
            <a:effectLst/>
          </p:spPr>
          <p:txBody>
            <a:bodyPr wrap="none">
              <a:spAutoFit/>
            </a:bodyPr>
            <a:lstStyle/>
            <a:p>
              <a:r>
                <a:rPr lang="en-US" dirty="0"/>
                <a:t>0..*               1..1</a:t>
              </a:r>
              <a:endParaRPr lang="en-US" dirty="0"/>
            </a:p>
          </p:txBody>
        </p:sp>
      </p:grpSp>
      <p:sp>
        <p:nvSpPr>
          <p:cNvPr id="36" name="Freeform 35"/>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ln>
          <a:effec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endParaRPr lang="en-US" dirty="0">
              <a:solidFill>
                <a:srgbClr val="FF0000"/>
              </a:solidFill>
            </a:endParaRPr>
          </a:p>
          <a:p>
            <a:r>
              <a:rPr lang="en-US" dirty="0"/>
              <a:t>Example</a:t>
            </a:r>
            <a:endParaRPr lang="en-US" dirty="0"/>
          </a:p>
        </p:txBody>
      </p:sp>
      <p:sp>
        <p:nvSpPr>
          <p:cNvPr id="2" name="Title 1"/>
          <p:cNvSpPr>
            <a:spLocks noGrp="1"/>
          </p:cNvSpPr>
          <p:nvPr>
            <p:ph type="title"/>
          </p:nvPr>
        </p:nvSpPr>
        <p:spPr/>
        <p:txBody>
          <a:bodyPr/>
          <a:lstStyle/>
          <a:p>
            <a:pPr algn="ctr"/>
            <a:r>
              <a:rPr lang="en-US" dirty="0"/>
              <a:t>Self-Associations</a:t>
            </a:r>
            <a:endParaRPr lang="en-US" dirty="0"/>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endParaRPr lang="en-US" dirty="0"/>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endParaRPr lang="en-US" dirty="0"/>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endParaRPr lang="en-US" dirty="0"/>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Stars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tblGrid>
              <a:tr h="370840">
                <a:tc>
                  <a:txBody>
                    <a:bodyPr/>
                    <a:lstStyle/>
                    <a:p>
                      <a:r>
                        <a:rPr lang="en-US" dirty="0"/>
                        <a:t>Compensation</a:t>
                      </a:r>
                      <a:endParaRPr lang="en-US" dirty="0"/>
                    </a:p>
                  </a:txBody>
                  <a:tcPr/>
                </a:tc>
              </a:tr>
              <a:tr h="370840">
                <a:tc>
                  <a:txBody>
                    <a:bodyPr/>
                    <a:lstStyle/>
                    <a:p>
                      <a:r>
                        <a:rPr lang="en-US" dirty="0"/>
                        <a:t>salary</a:t>
                      </a:r>
                      <a:endParaRPr lang="en-US" dirty="0"/>
                    </a:p>
                  </a:txBody>
                  <a:tcPr/>
                </a:tc>
              </a:tr>
              <a:tr h="370840">
                <a:tc>
                  <a:txBody>
                    <a:bodyPr/>
                    <a:lstStyle/>
                    <a:p>
                      <a:r>
                        <a:rPr lang="en-US" dirty="0"/>
                        <a:t>residuals</a:t>
                      </a:r>
                      <a:endParaRPr lang="en-US" dirty="0"/>
                    </a:p>
                  </a:txBody>
                  <a:tcPr/>
                </a:tc>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endParaRPr lang="en-US" dirty="0"/>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endParaRPr lang="en-US" dirty="0"/>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endParaRPr lang="en-US" dirty="0"/>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endParaRPr lang="en-US" dirty="0"/>
          </a:p>
        </p:txBody>
      </p:sp>
      <p:sp>
        <p:nvSpPr>
          <p:cNvPr id="2" name="Title 1"/>
          <p:cNvSpPr>
            <a:spLocks noGrp="1"/>
          </p:cNvSpPr>
          <p:nvPr>
            <p:ph type="title"/>
          </p:nvPr>
        </p:nvSpPr>
        <p:spPr/>
        <p:txBody>
          <a:bodyPr/>
          <a:lstStyle/>
          <a:p>
            <a:pPr algn="ctr"/>
            <a:r>
              <a:rPr lang="en-US" dirty="0"/>
              <a:t>Subclasses in UML</a:t>
            </a:r>
            <a:endParaRPr lang="en-US" dirty="0"/>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endParaRPr lang="en-US" dirty="0"/>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a:t>Murder Mysteries</a:t>
                      </a:r>
                      <a:endParaRPr lang="en-US" dirty="0"/>
                    </a:p>
                  </a:txBody>
                  <a:tcPr/>
                </a:tc>
              </a:tr>
              <a:tr h="370840">
                <a:tc>
                  <a:txBody>
                    <a:bodyPr/>
                    <a:lstStyle/>
                    <a:p>
                      <a:r>
                        <a:rPr lang="en-US" dirty="0"/>
                        <a:t>weapon</a:t>
                      </a:r>
                      <a:endParaRPr lang="en-US" dirty="0"/>
                    </a:p>
                  </a:txBody>
                  <a:tcPr/>
                </a:tc>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a:t>Cartoons</a:t>
                      </a:r>
                      <a:endParaRPr lang="en-US" dirty="0"/>
                    </a:p>
                  </a:txBody>
                  <a:tcPr/>
                </a:tc>
              </a:tr>
              <a:tr h="370840">
                <a:tc>
                  <a:txBody>
                    <a:bodyPr/>
                    <a:lstStyle/>
                    <a:p>
                      <a:endParaRPr lang="en-US" dirty="0"/>
                    </a:p>
                  </a:txBody>
                  <a:tcPr/>
                </a:tc>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a:t>Cartoon-Murder</a:t>
                      </a:r>
                      <a:r>
                        <a:rPr lang="en-US" baseline="0" dirty="0"/>
                        <a:t> Mysteries</a:t>
                      </a:r>
                      <a:endParaRPr lang="en-US" dirty="0"/>
                    </a:p>
                  </a:txBody>
                  <a:tcPr/>
                </a:tc>
              </a:tr>
              <a:tr h="370840">
                <a:tc>
                  <a:txBody>
                    <a:bodyPr/>
                    <a:lstStyle/>
                    <a:p>
                      <a:r>
                        <a:rPr lang="en-US" dirty="0"/>
                        <a:t>weapon</a:t>
                      </a:r>
                      <a:endParaRPr lang="en-US" dirty="0"/>
                    </a:p>
                  </a:txBody>
                  <a:tcPr/>
                </a:tc>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7" name="AutoShape 4"/>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anose="020B0604020202020204" pitchFamily="34" charset="0"/>
                <a:cs typeface="Arial" panose="020B0604020202020204" pitchFamily="34" charset="0"/>
              </a:rPr>
              <a:t>Getting </a:t>
            </a:r>
            <a:endParaRPr lang="en-US" dirty="0">
              <a:solidFill>
                <a:srgbClr val="FFFF00"/>
              </a:solidFill>
              <a:latin typeface="Arial" panose="020B0604020202020204" pitchFamily="34" charset="0"/>
              <a:cs typeface="Arial" panose="020B0604020202020204" pitchFamily="34" charset="0"/>
            </a:endParaRPr>
          </a:p>
          <a:p>
            <a:pPr algn="ctr" eaLnBrk="1" hangingPunct="1"/>
            <a:r>
              <a:rPr lang="en-US" dirty="0">
                <a:solidFill>
                  <a:srgbClr val="FFFF00"/>
                </a:solidFill>
                <a:latin typeface="Arial" panose="020B0604020202020204" pitchFamily="34" charset="0"/>
                <a:cs typeface="Arial" panose="020B0604020202020204" pitchFamily="34" charset="0"/>
              </a:rPr>
              <a:t>User </a:t>
            </a:r>
            <a:endParaRPr lang="en-US" dirty="0">
              <a:solidFill>
                <a:srgbClr val="FFFF00"/>
              </a:solidFill>
              <a:latin typeface="Arial" panose="020B0604020202020204" pitchFamily="34" charset="0"/>
              <a:cs typeface="Arial" panose="020B0604020202020204" pitchFamily="34" charset="0"/>
            </a:endParaRPr>
          </a:p>
          <a:p>
            <a:pPr algn="ctr" eaLnBrk="1" hangingPunct="1"/>
            <a:r>
              <a:rPr lang="en-US" dirty="0">
                <a:solidFill>
                  <a:srgbClr val="FFFF00"/>
                </a:solidFill>
                <a:latin typeface="Arial" panose="020B0604020202020204" pitchFamily="34" charset="0"/>
                <a:cs typeface="Arial" panose="020B0604020202020204" pitchFamily="34" charset="0"/>
              </a:rPr>
              <a:t>Requirement</a:t>
            </a:r>
            <a:endParaRPr lang="en-US" dirty="0">
              <a:solidFill>
                <a:srgbClr val="FFFF00"/>
              </a:solidFill>
              <a:latin typeface="Arial" panose="020B0604020202020204" pitchFamily="34" charset="0"/>
              <a:cs typeface="Arial" panose="020B0604020202020204" pitchFamily="34" charset="0"/>
            </a:endParaRPr>
          </a:p>
        </p:txBody>
      </p:sp>
      <p:sp>
        <p:nvSpPr>
          <p:cNvPr id="8" name="AutoShape 5"/>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anose="020B0604020202020204" pitchFamily="34" charset="0"/>
                <a:cs typeface="Arial" panose="020B0604020202020204" pitchFamily="34" charset="0"/>
              </a:rPr>
              <a:t>High-Level</a:t>
            </a:r>
            <a:endParaRPr lang="en-US">
              <a:solidFill>
                <a:srgbClr val="3366CC"/>
              </a:solidFill>
              <a:latin typeface="Arial" panose="020B0604020202020204" pitchFamily="34" charset="0"/>
              <a:cs typeface="Arial" panose="020B0604020202020204" pitchFamily="34" charset="0"/>
            </a:endParaRPr>
          </a:p>
          <a:p>
            <a:pPr algn="ctr" eaLnBrk="1" hangingPunct="1"/>
            <a:r>
              <a:rPr lang="en-US">
                <a:solidFill>
                  <a:srgbClr val="3366CC"/>
                </a:solidFill>
                <a:latin typeface="Arial" panose="020B0604020202020204" pitchFamily="34" charset="0"/>
                <a:cs typeface="Arial" panose="020B0604020202020204" pitchFamily="34" charset="0"/>
              </a:rPr>
              <a:t>Design</a:t>
            </a:r>
            <a:endParaRPr lang="en-US">
              <a:solidFill>
                <a:srgbClr val="3366CC"/>
              </a:solidFill>
              <a:latin typeface="Arial" panose="020B0604020202020204" pitchFamily="34" charset="0"/>
              <a:cs typeface="Arial" panose="020B0604020202020204" pitchFamily="34" charset="0"/>
            </a:endParaRPr>
          </a:p>
        </p:txBody>
      </p:sp>
      <p:sp>
        <p:nvSpPr>
          <p:cNvPr id="9" name="AutoShape 6"/>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anose="020B0604020202020204" pitchFamily="34" charset="0"/>
                <a:cs typeface="Arial" panose="020B0604020202020204" pitchFamily="34" charset="0"/>
              </a:rPr>
              <a:t>Relational </a:t>
            </a:r>
            <a:endParaRPr lang="en-US" dirty="0">
              <a:solidFill>
                <a:srgbClr val="FFFF00"/>
              </a:solidFill>
              <a:latin typeface="Arial" panose="020B0604020202020204" pitchFamily="34" charset="0"/>
              <a:cs typeface="Arial" panose="020B0604020202020204" pitchFamily="34" charset="0"/>
            </a:endParaRPr>
          </a:p>
          <a:p>
            <a:pPr algn="ctr" eaLnBrk="1" hangingPunct="1"/>
            <a:r>
              <a:rPr lang="en-US" dirty="0">
                <a:solidFill>
                  <a:srgbClr val="FFFF00"/>
                </a:solidFill>
                <a:latin typeface="Arial" panose="020B0604020202020204" pitchFamily="34" charset="0"/>
                <a:cs typeface="Arial" panose="020B0604020202020204" pitchFamily="34" charset="0"/>
              </a:rPr>
              <a:t>Database </a:t>
            </a:r>
            <a:endParaRPr lang="en-US" dirty="0">
              <a:solidFill>
                <a:srgbClr val="FFFF00"/>
              </a:solidFill>
              <a:latin typeface="Arial" panose="020B0604020202020204" pitchFamily="34" charset="0"/>
              <a:cs typeface="Arial" panose="020B0604020202020204" pitchFamily="34" charset="0"/>
            </a:endParaRPr>
          </a:p>
          <a:p>
            <a:pPr algn="ctr" eaLnBrk="1" hangingPunct="1"/>
            <a:r>
              <a:rPr lang="en-US" dirty="0">
                <a:solidFill>
                  <a:srgbClr val="FFFF00"/>
                </a:solidFill>
                <a:latin typeface="Arial" panose="020B0604020202020204" pitchFamily="34" charset="0"/>
                <a:cs typeface="Arial" panose="020B0604020202020204" pitchFamily="34" charset="0"/>
              </a:rPr>
              <a:t>Schema</a:t>
            </a:r>
            <a:endParaRPr lang="en-US" dirty="0">
              <a:solidFill>
                <a:srgbClr val="FFFF00"/>
              </a:solidFill>
              <a:latin typeface="Arial" panose="020B0604020202020204" pitchFamily="34" charset="0"/>
              <a:cs typeface="Arial" panose="020B0604020202020204" pitchFamily="34" charset="0"/>
            </a:endParaRPr>
          </a:p>
          <a:p>
            <a:pPr algn="ctr" eaLnBrk="1" hangingPunct="1"/>
            <a:r>
              <a:rPr lang="en-US" dirty="0">
                <a:solidFill>
                  <a:srgbClr val="FFFF00"/>
                </a:solidFill>
                <a:latin typeface="Arial" panose="020B0604020202020204" pitchFamily="34" charset="0"/>
                <a:cs typeface="Arial" panose="020B0604020202020204" pitchFamily="34" charset="0"/>
              </a:rPr>
              <a:t>Design</a:t>
            </a:r>
            <a:endParaRPr lang="en-US" dirty="0">
              <a:solidFill>
                <a:srgbClr val="FFFF00"/>
              </a:solidFill>
              <a:latin typeface="Arial" panose="020B0604020202020204" pitchFamily="34" charset="0"/>
              <a:cs typeface="Arial" panose="020B0604020202020204" pitchFamily="34" charset="0"/>
            </a:endParaRPr>
          </a:p>
        </p:txBody>
      </p:sp>
      <p:sp>
        <p:nvSpPr>
          <p:cNvPr id="10" name="AutoShape 8"/>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anose="020B0604020202020204" pitchFamily="34" charset="0"/>
                <a:cs typeface="Arial" panose="020B0604020202020204" pitchFamily="34" charset="0"/>
              </a:rPr>
              <a:t>ER diagram</a:t>
            </a:r>
            <a:endParaRPr lang="en-US">
              <a:solidFill>
                <a:srgbClr val="FFFF00"/>
              </a:solidFill>
              <a:latin typeface="Arial" panose="020B0604020202020204" pitchFamily="34" charset="0"/>
              <a:cs typeface="Arial" panose="020B0604020202020204" pitchFamily="34" charset="0"/>
            </a:endParaRPr>
          </a:p>
        </p:txBody>
      </p:sp>
      <p:sp>
        <p:nvSpPr>
          <p:cNvPr id="11" name="AutoShape 10"/>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anose="020B0604020202020204" pitchFamily="34" charset="0"/>
                <a:cs typeface="Arial" panose="020B0604020202020204" pitchFamily="34" charset="0"/>
              </a:rPr>
              <a:t>Relational Database Schema</a:t>
            </a:r>
            <a:endParaRPr lang="en-US" dirty="0">
              <a:solidFill>
                <a:srgbClr val="FFFF00"/>
              </a:solidFill>
              <a:latin typeface="Arial" panose="020B0604020202020204" pitchFamily="34" charset="0"/>
              <a:cs typeface="Arial" panose="020B0604020202020204" pitchFamily="34" charset="0"/>
            </a:endParaRPr>
          </a:p>
        </p:txBody>
      </p:sp>
      <p:sp>
        <p:nvSpPr>
          <p:cNvPr id="12" name="AutoShape 11"/>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anose="020B0604020202020204" pitchFamily="34" charset="0"/>
                <a:cs typeface="Arial" panose="020B0604020202020204" pitchFamily="34" charset="0"/>
              </a:rPr>
              <a:t>Relational </a:t>
            </a:r>
            <a:br>
              <a:rPr lang="en-US" b="1" dirty="0">
                <a:solidFill>
                  <a:srgbClr val="0070C0"/>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DBMS</a:t>
            </a:r>
            <a:endParaRPr lang="en-US" b="1" dirty="0">
              <a:solidFill>
                <a:srgbClr val="0070C0"/>
              </a:solidFill>
              <a:latin typeface="Arial" panose="020B0604020202020204" pitchFamily="34" charset="0"/>
              <a:cs typeface="Arial" panose="020B0604020202020204" pitchFamily="34" charset="0"/>
            </a:endParaRPr>
          </a:p>
        </p:txBody>
      </p:sp>
      <p:sp>
        <p:nvSpPr>
          <p:cNvPr id="13" name="TextBox 12"/>
          <p:cNvSpPr txBox="1"/>
          <p:nvPr/>
        </p:nvSpPr>
        <p:spPr>
          <a:xfrm>
            <a:off x="1061596" y="3897952"/>
            <a:ext cx="66495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Figure 4.1: The database modeling and implementation process</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endParaRPr lang="en-US" dirty="0"/>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Studios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a:t>Presidents</a:t>
                      </a:r>
                      <a:endParaRPr lang="en-US" dirty="0"/>
                    </a:p>
                  </a:txBody>
                  <a:tcPr/>
                </a:tc>
              </a:tr>
              <a:tr h="370840">
                <a:tc>
                  <a:txBody>
                    <a:bodyPr/>
                    <a:lstStyle/>
                    <a:p>
                      <a:endParaRPr lang="en-US" dirty="0"/>
                    </a:p>
                  </a:txBody>
                  <a:tcPr/>
                </a:tc>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tblGrid>
              <a:tr h="370840">
                <a:tc>
                  <a:txBody>
                    <a:bodyPr/>
                    <a:lstStyle/>
                    <a:p>
                      <a:r>
                        <a:rPr lang="en-US" dirty="0" err="1"/>
                        <a:t>MovieExecs</a:t>
                      </a:r>
                      <a:endParaRPr lang="en-US" dirty="0"/>
                    </a:p>
                  </a:txBody>
                  <a:tcPr/>
                </a:tc>
              </a:tr>
              <a:tr h="370840">
                <a:tc>
                  <a:txBody>
                    <a:bodyPr/>
                    <a:lstStyle/>
                    <a:p>
                      <a:r>
                        <a:rPr lang="en-US" dirty="0"/>
                        <a:t>cert# PK</a:t>
                      </a:r>
                      <a:endParaRPr lang="en-US" dirty="0"/>
                    </a:p>
                  </a:txBody>
                  <a:tcPr/>
                </a:tc>
              </a:tr>
              <a:tr h="370840">
                <a:tc>
                  <a:txBody>
                    <a:bodyPr/>
                    <a:lstStyle/>
                    <a:p>
                      <a:r>
                        <a:rPr lang="en-US" dirty="0"/>
                        <a:t>name</a:t>
                      </a:r>
                      <a:endParaRPr lang="en-US" dirty="0"/>
                    </a:p>
                  </a:txBody>
                  <a:tcPr/>
                </a:tc>
              </a:tr>
              <a:tr h="370840">
                <a:tc>
                  <a:txBody>
                    <a:bodyPr/>
                    <a:lstStyle/>
                    <a:p>
                      <a:r>
                        <a:rPr lang="en-US" dirty="0"/>
                        <a:t>address</a:t>
                      </a:r>
                      <a:endParaRPr lang="en-US" dirty="0"/>
                    </a:p>
                  </a:txBody>
                  <a:tcPr/>
                </a:tc>
              </a:tr>
              <a:tr h="370840">
                <a:tc>
                  <a:txBody>
                    <a:bodyPr/>
                    <a:lstStyle/>
                    <a:p>
                      <a:r>
                        <a:rPr lang="en-US" dirty="0" err="1"/>
                        <a:t>networth</a:t>
                      </a:r>
                      <a:endParaRPr lang="en-US" dirty="0"/>
                    </a:p>
                  </a:txBody>
                  <a:tcPr/>
                </a:tc>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endParaRPr lang="en-US" dirty="0"/>
            </a:p>
            <a:p>
              <a:r>
                <a:rPr lang="en-US" dirty="0"/>
                <a:t>a composition from Presidents to Studios</a:t>
              </a:r>
              <a:endParaRPr lang="en-US" dirty="0"/>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endParaRPr lang="en-US" dirty="0"/>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endParaRPr lang="en-US" dirty="0"/>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endParaRPr lang="en-US" dirty="0"/>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endParaRPr lang="en-US" dirty="0"/>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endParaRPr lang="en-US" dirty="0"/>
          </a:p>
          <a:p>
            <a:pPr lvl="1"/>
            <a:r>
              <a:rPr lang="en-US" dirty="0"/>
              <a:t>For each class, create a relation</a:t>
            </a:r>
            <a:endParaRPr lang="en-US" dirty="0"/>
          </a:p>
          <a:p>
            <a:pPr lvl="2"/>
            <a:r>
              <a:rPr lang="en-US" dirty="0"/>
              <a:t>name is the name of the class</a:t>
            </a:r>
            <a:endParaRPr lang="en-US" dirty="0"/>
          </a:p>
          <a:p>
            <a:pPr lvl="2"/>
            <a:r>
              <a:rPr lang="en-US" dirty="0"/>
              <a:t>attributes are the attributes of the class</a:t>
            </a:r>
            <a:endParaRPr lang="en-US" dirty="0"/>
          </a:p>
          <a:p>
            <a:r>
              <a:rPr lang="en-US" dirty="0"/>
              <a:t>Associations to Relations</a:t>
            </a:r>
            <a:endParaRPr lang="en-US" dirty="0"/>
          </a:p>
          <a:p>
            <a:pPr lvl="1"/>
            <a:r>
              <a:rPr lang="en-US" dirty="0"/>
              <a:t>For each association, create a relation </a:t>
            </a:r>
            <a:endParaRPr lang="en-US" dirty="0"/>
          </a:p>
          <a:p>
            <a:pPr lvl="2"/>
            <a:r>
              <a:rPr lang="en-US" dirty="0"/>
              <a:t>name is the name of that association</a:t>
            </a:r>
            <a:endParaRPr lang="en-US" dirty="0"/>
          </a:p>
          <a:p>
            <a:pPr lvl="2"/>
            <a:r>
              <a:rPr lang="en-US" dirty="0"/>
              <a:t>attributes are the key attributes of the two connected classes</a:t>
            </a:r>
            <a:endParaRPr lang="en-US" dirty="0"/>
          </a:p>
        </p:txBody>
      </p:sp>
      <p:sp>
        <p:nvSpPr>
          <p:cNvPr id="2" name="Title 1"/>
          <p:cNvSpPr>
            <a:spLocks noGrp="1"/>
          </p:cNvSpPr>
          <p:nvPr>
            <p:ph type="title"/>
          </p:nvPr>
        </p:nvSpPr>
        <p:spPr/>
        <p:txBody>
          <a:bodyPr/>
          <a:lstStyle/>
          <a:p>
            <a:pPr algn="ctr"/>
            <a:r>
              <a:rPr lang="en-US" dirty="0"/>
              <a:t>UML-to-Relations Basics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endParaRPr lang="en-US" dirty="0"/>
          </a:p>
        </p:txBody>
      </p:sp>
      <p:graphicFrame>
        <p:nvGraphicFramePr>
          <p:cNvPr id="4" name="Table 3"/>
          <p:cNvGraphicFramePr>
            <a:graphicFrameLocks noGrp="1"/>
          </p:cNvGraphicFramePr>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Studios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5" name="Table 4"/>
          <p:cNvGraphicFramePr>
            <a:graphicFrameLocks noGrp="1"/>
          </p:cNvGraphicFramePr>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Stars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6" name="Table 5"/>
          <p:cNvGraphicFramePr>
            <a:graphicFrameLocks noGrp="1"/>
          </p:cNvGraphicFramePr>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Owns</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endParaRPr lang="en-US" dirty="0">
                  <a:latin typeface="Arial" panose="020B0604020202020204" pitchFamily="34" charset="0"/>
                  <a:cs typeface="Arial" panose="020B0604020202020204" pitchFamily="34" charset="0"/>
                </a:endParaRP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Movies(</a:t>
              </a:r>
              <a:r>
                <a:rPr lang="en-US" u="sng" dirty="0" err="1">
                  <a:latin typeface="Arial" panose="020B0604020202020204" pitchFamily="34" charset="0"/>
                  <a:cs typeface="Arial" panose="020B0604020202020204" pitchFamily="34" charset="0"/>
                </a:rPr>
                <a:t>title,year</a:t>
              </a:r>
              <a:r>
                <a:rPr lang="en-US" dirty="0" err="1">
                  <a:latin typeface="Arial" panose="020B0604020202020204" pitchFamily="34" charset="0"/>
                  <a:cs typeface="Arial" panose="020B0604020202020204" pitchFamily="34" charset="0"/>
                </a:rPr>
                <a:t>,length,genre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Stars(</a:t>
              </a:r>
              <a:r>
                <a:rPr lang="en-US" u="sng" dirty="0" err="1">
                  <a:latin typeface="Arial" panose="020B0604020202020204" pitchFamily="34" charset="0"/>
                  <a:cs typeface="Arial" panose="020B0604020202020204" pitchFamily="34" charset="0"/>
                </a:rPr>
                <a:t>name</a:t>
              </a:r>
              <a:r>
                <a:rPr lang="en-US" dirty="0" err="1">
                  <a:latin typeface="Arial" panose="020B0604020202020204" pitchFamily="34" charset="0"/>
                  <a:cs typeface="Arial" panose="020B0604020202020204" pitchFamily="34" charset="0"/>
                </a:rPr>
                <a:t>,address</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Studios(</a:t>
              </a:r>
              <a:r>
                <a:rPr lang="en-US" u="sng" dirty="0" err="1">
                  <a:latin typeface="Arial" panose="020B0604020202020204" pitchFamily="34" charset="0"/>
                  <a:cs typeface="Arial" panose="020B0604020202020204" pitchFamily="34" charset="0"/>
                </a:rPr>
                <a:t>name</a:t>
              </a:r>
              <a:r>
                <a:rPr lang="en-US" dirty="0" err="1">
                  <a:latin typeface="Arial" panose="020B0604020202020204" pitchFamily="34" charset="0"/>
                  <a:cs typeface="Arial" panose="020B0604020202020204" pitchFamily="34" charset="0"/>
                </a:rPr>
                <a:t>,address</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r>
                <a:rPr lang="en-US" u="sng" dirty="0" err="1">
                  <a:latin typeface="Arial" panose="020B0604020202020204" pitchFamily="34" charset="0"/>
                  <a:cs typeface="Arial" panose="020B0604020202020204" pitchFamily="34" charset="0"/>
                </a:rPr>
                <a:t>movieTitle,movieYear,starName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Owns(</a:t>
              </a:r>
              <a:r>
                <a:rPr lang="en-US" u="sng" dirty="0" err="1">
                  <a:latin typeface="Arial" panose="020B0604020202020204" pitchFamily="34" charset="0"/>
                  <a:cs typeface="Arial" panose="020B0604020202020204" pitchFamily="34" charset="0"/>
                </a:rPr>
                <a:t>movieTitle,movieYear,</a:t>
              </a:r>
              <a:r>
                <a:rPr lang="en-US" dirty="0" err="1">
                  <a:latin typeface="Arial" panose="020B0604020202020204" pitchFamily="34" charset="0"/>
                  <a:cs typeface="Arial" panose="020B0604020202020204" pitchFamily="34" charset="0"/>
                </a:rPr>
                <a:t>studioName</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endParaRPr lang="en-US" dirty="0"/>
          </a:p>
          <a:p>
            <a:pPr lvl="1"/>
            <a:r>
              <a:rPr lang="en-US" dirty="0"/>
              <a:t>E/R-style: each subclass’ relation stores only its own attributes, plus key</a:t>
            </a:r>
            <a:endParaRPr lang="en-US" dirty="0"/>
          </a:p>
          <a:p>
            <a:pPr lvl="1"/>
            <a:r>
              <a:rPr lang="en-US" dirty="0"/>
              <a:t>OO-style: relations store attributes of subclass and all super-classes</a:t>
            </a:r>
            <a:endParaRPr lang="en-US" dirty="0"/>
          </a:p>
          <a:p>
            <a:pPr lvl="1"/>
            <a:r>
              <a:rPr lang="en-US" dirty="0"/>
              <a:t>Nulls: One relation, with NULL’s as needed</a:t>
            </a:r>
            <a:endParaRPr lang="en-US" dirty="0"/>
          </a:p>
        </p:txBody>
      </p:sp>
      <p:sp>
        <p:nvSpPr>
          <p:cNvPr id="2" name="Title 1"/>
          <p:cNvSpPr>
            <a:spLocks noGrp="1"/>
          </p:cNvSpPr>
          <p:nvPr>
            <p:ph type="title"/>
          </p:nvPr>
        </p:nvSpPr>
        <p:spPr/>
        <p:txBody>
          <a:bodyPr>
            <a:normAutofit/>
          </a:bodyPr>
          <a:lstStyle/>
          <a:p>
            <a:pPr algn="ctr"/>
            <a:r>
              <a:rPr lang="en-US" dirty="0"/>
              <a:t>From UML Subclasses to Relations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endParaRPr lang="en-US" dirty="0"/>
          </a:p>
          <a:p>
            <a:r>
              <a:rPr lang="en-US" dirty="0"/>
              <a:t>Add to the relation for the class at the non-diamond end the key attribute(s) of the class at the diamond end</a:t>
            </a:r>
            <a:endParaRPr lang="en-US" dirty="0"/>
          </a:p>
          <a:p>
            <a:pPr lvl="1"/>
            <a:r>
              <a:rPr lang="en-US" dirty="0"/>
              <a:t>In the case of an aggregation, it is possible that these attributes can be null</a:t>
            </a:r>
            <a:endParaRPr lang="en-US" dirty="0"/>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endParaRPr lang="en-US" dirty="0"/>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anose="020B0604020202020204" pitchFamily="34" charset="0"/>
                <a:cs typeface="Arial" panose="020B0604020202020204" pitchFamily="34" charset="0"/>
              </a:rPr>
              <a:t>MovieExecs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cert#,name,address,netWorth</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Presidents(</a:t>
            </a:r>
            <a:r>
              <a:rPr lang="en-US" sz="2000" dirty="0" err="1">
                <a:latin typeface="Arial" panose="020B0604020202020204" pitchFamily="34" charset="0"/>
                <a:cs typeface="Arial" panose="020B0604020202020204" pitchFamily="34" charset="0"/>
              </a:rPr>
              <a:t>cert#,studioName</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Movies(</a:t>
            </a:r>
            <a:r>
              <a:rPr lang="en-US" sz="2000" dirty="0" err="1">
                <a:latin typeface="Arial" panose="020B0604020202020204" pitchFamily="34" charset="0"/>
                <a:cs typeface="Arial" panose="020B0604020202020204" pitchFamily="34" charset="0"/>
              </a:rPr>
              <a:t>title,year,length,genre,studioName</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Studios(</a:t>
            </a:r>
            <a:r>
              <a:rPr lang="en-US" sz="2000" dirty="0" err="1">
                <a:latin typeface="Arial" panose="020B0604020202020204" pitchFamily="34" charset="0"/>
                <a:cs typeface="Arial" panose="020B0604020202020204" pitchFamily="34" charset="0"/>
              </a:rPr>
              <a:t>name,address</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Movies</a:t>
                      </a:r>
                      <a:endParaRPr lang="en-US" dirty="0"/>
                    </a:p>
                  </a:txBody>
                  <a:tcPr/>
                </a:tc>
              </a:tr>
              <a:tr h="370840">
                <a:tc>
                  <a:txBody>
                    <a:bodyPr/>
                    <a:lstStyle/>
                    <a:p>
                      <a:r>
                        <a:rPr lang="en-US" dirty="0"/>
                        <a:t>title PK</a:t>
                      </a:r>
                      <a:endParaRPr lang="en-US" dirty="0"/>
                    </a:p>
                  </a:txBody>
                  <a:tcPr/>
                </a:tc>
              </a:tr>
              <a:tr h="370840">
                <a:tc>
                  <a:txBody>
                    <a:bodyPr/>
                    <a:lstStyle/>
                    <a:p>
                      <a:r>
                        <a:rPr lang="en-US" dirty="0"/>
                        <a:t>year</a:t>
                      </a:r>
                      <a:r>
                        <a:rPr lang="en-US" baseline="0" dirty="0"/>
                        <a:t> PK</a:t>
                      </a:r>
                      <a:endParaRPr lang="en-US" dirty="0"/>
                    </a:p>
                  </a:txBody>
                  <a:tcPr/>
                </a:tc>
              </a:tr>
              <a:tr h="370840">
                <a:tc>
                  <a:txBody>
                    <a:bodyPr/>
                    <a:lstStyle/>
                    <a:p>
                      <a:r>
                        <a:rPr lang="en-US" dirty="0"/>
                        <a:t>length</a:t>
                      </a:r>
                      <a:endParaRPr lang="en-US" dirty="0"/>
                    </a:p>
                  </a:txBody>
                  <a:tcPr/>
                </a:tc>
              </a:tr>
              <a:tr h="370840">
                <a:tc>
                  <a:txBody>
                    <a:bodyPr/>
                    <a:lstStyle/>
                    <a:p>
                      <a:r>
                        <a:rPr lang="en-US" dirty="0"/>
                        <a:t>genre</a:t>
                      </a:r>
                      <a:endParaRPr lang="en-US" dirty="0"/>
                    </a:p>
                  </a:txBody>
                  <a:tcPr/>
                </a:tc>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tblGrid>
              <a:tr h="370840">
                <a:tc>
                  <a:txBody>
                    <a:bodyPr/>
                    <a:lstStyle/>
                    <a:p>
                      <a:r>
                        <a:rPr lang="en-US" dirty="0"/>
                        <a:t>Studios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tblGrid>
              <a:tr h="370840">
                <a:tc>
                  <a:txBody>
                    <a:bodyPr/>
                    <a:lstStyle/>
                    <a:p>
                      <a:r>
                        <a:rPr lang="en-US" dirty="0"/>
                        <a:t>President</a:t>
                      </a:r>
                      <a:endParaRPr lang="en-US" dirty="0"/>
                    </a:p>
                  </a:txBody>
                  <a:tcPr/>
                </a:tc>
              </a:tr>
              <a:tr h="370840">
                <a:tc>
                  <a:txBody>
                    <a:bodyPr/>
                    <a:lstStyle/>
                    <a:p>
                      <a:endParaRPr lang="en-US" dirty="0"/>
                    </a:p>
                  </a:txBody>
                  <a:tcPr/>
                </a:tc>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tblGrid>
              <a:tr h="370840">
                <a:tc>
                  <a:txBody>
                    <a:bodyPr/>
                    <a:lstStyle/>
                    <a:p>
                      <a:r>
                        <a:rPr lang="en-US" dirty="0" err="1"/>
                        <a:t>MovieExecs</a:t>
                      </a:r>
                      <a:endParaRPr lang="en-US" dirty="0"/>
                    </a:p>
                  </a:txBody>
                  <a:tcPr/>
                </a:tc>
              </a:tr>
              <a:tr h="370840">
                <a:tc>
                  <a:txBody>
                    <a:bodyPr/>
                    <a:lstStyle/>
                    <a:p>
                      <a:r>
                        <a:rPr lang="en-US" dirty="0"/>
                        <a:t>cert# PK</a:t>
                      </a:r>
                      <a:endParaRPr lang="en-US" dirty="0"/>
                    </a:p>
                  </a:txBody>
                  <a:tcPr/>
                </a:tc>
              </a:tr>
              <a:tr h="370840">
                <a:tc>
                  <a:txBody>
                    <a:bodyPr/>
                    <a:lstStyle/>
                    <a:p>
                      <a:r>
                        <a:rPr lang="en-US" dirty="0"/>
                        <a:t>name</a:t>
                      </a:r>
                      <a:endParaRPr lang="en-US" dirty="0"/>
                    </a:p>
                  </a:txBody>
                  <a:tcPr/>
                </a:tc>
              </a:tr>
              <a:tr h="370840">
                <a:tc>
                  <a:txBody>
                    <a:bodyPr/>
                    <a:lstStyle/>
                    <a:p>
                      <a:r>
                        <a:rPr lang="en-US" dirty="0"/>
                        <a:t>address</a:t>
                      </a:r>
                      <a:endParaRPr lang="en-US" dirty="0"/>
                    </a:p>
                  </a:txBody>
                  <a:tcPr/>
                </a:tc>
              </a:tr>
              <a:tr h="370840">
                <a:tc>
                  <a:txBody>
                    <a:bodyPr/>
                    <a:lstStyle/>
                    <a:p>
                      <a:r>
                        <a:rPr lang="en-US" dirty="0" err="1"/>
                        <a:t>networth</a:t>
                      </a:r>
                      <a:endParaRPr lang="en-US" dirty="0"/>
                    </a:p>
                  </a:txBody>
                  <a:tcPr/>
                </a:tc>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endParaRPr lang="en-US" dirty="0">
                <a:latin typeface="Arial" panose="020B0604020202020204" pitchFamily="34" charset="0"/>
                <a:cs typeface="Arial" panose="020B0604020202020204" pitchFamily="34" charset="0"/>
              </a:endParaRP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1..1</a:t>
              </a:r>
              <a:endParaRPr lang="en-US" dirty="0">
                <a:latin typeface="Arial" panose="020B0604020202020204" pitchFamily="34" charset="0"/>
                <a:cs typeface="Arial" panose="020B0604020202020204" pitchFamily="34" charset="0"/>
              </a:endParaRP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endParaRPr lang="en-US" dirty="0"/>
          </a:p>
          <a:p>
            <a:r>
              <a:rPr lang="en-US" dirty="0"/>
              <a:t>Example:</a:t>
            </a:r>
            <a:endParaRPr lang="en-US" dirty="0"/>
          </a:p>
        </p:txBody>
      </p:sp>
      <p:sp>
        <p:nvSpPr>
          <p:cNvPr id="2" name="Title 1"/>
          <p:cNvSpPr>
            <a:spLocks noGrp="1"/>
          </p:cNvSpPr>
          <p:nvPr>
            <p:ph type="title"/>
          </p:nvPr>
        </p:nvSpPr>
        <p:spPr/>
        <p:txBody>
          <a:bodyPr>
            <a:normAutofit/>
          </a:bodyPr>
          <a:lstStyle/>
          <a:p>
            <a:pPr algn="ctr"/>
            <a:r>
              <a:rPr lang="en-US" dirty="0"/>
              <a:t>The UML Analog of Weak Entity Sets</a:t>
            </a:r>
            <a:endParaRPr lang="en-US" dirty="0"/>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tblGrid>
              <a:tr h="370840">
                <a:tc>
                  <a:txBody>
                    <a:bodyPr/>
                    <a:lstStyle/>
                    <a:p>
                      <a:r>
                        <a:rPr lang="en-US" dirty="0"/>
                        <a:t>Crews</a:t>
                      </a:r>
                      <a:endParaRPr lang="en-US" dirty="0"/>
                    </a:p>
                  </a:txBody>
                  <a:tcPr/>
                </a:tc>
              </a:tr>
              <a:tr h="370840">
                <a:tc>
                  <a:txBody>
                    <a:bodyPr/>
                    <a:lstStyle/>
                    <a:p>
                      <a:r>
                        <a:rPr lang="en-US" dirty="0"/>
                        <a:t>number PK</a:t>
                      </a:r>
                      <a:endParaRPr lang="en-US" dirty="0"/>
                    </a:p>
                  </a:txBody>
                  <a:tcPr/>
                </a:tc>
              </a:tr>
              <a:tr h="370840">
                <a:tc>
                  <a:txBody>
                    <a:bodyPr/>
                    <a:lstStyle/>
                    <a:p>
                      <a:r>
                        <a:rPr lang="en-US" dirty="0" err="1"/>
                        <a:t>crewChief</a:t>
                      </a:r>
                      <a:endParaRPr lang="en-US" dirty="0"/>
                    </a:p>
                  </a:txBody>
                  <a:tcPr/>
                </a:tc>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tblGrid>
              <a:tr h="370840">
                <a:tc>
                  <a:txBody>
                    <a:bodyPr/>
                    <a:lstStyle/>
                    <a:p>
                      <a:r>
                        <a:rPr lang="en-US" dirty="0"/>
                        <a:t>Studios</a:t>
                      </a:r>
                      <a:endParaRPr lang="en-US" dirty="0"/>
                    </a:p>
                  </a:txBody>
                  <a:tcPr/>
                </a:tc>
              </a:tr>
              <a:tr h="370840">
                <a:tc>
                  <a:txBody>
                    <a:bodyPr/>
                    <a:lstStyle/>
                    <a:p>
                      <a:r>
                        <a:rPr lang="en-US" dirty="0"/>
                        <a:t>name PK</a:t>
                      </a:r>
                      <a:endParaRPr lang="en-US" dirty="0"/>
                    </a:p>
                  </a:txBody>
                  <a:tcPr/>
                </a:tc>
              </a:tr>
              <a:tr h="370840">
                <a:tc>
                  <a:txBody>
                    <a:bodyPr/>
                    <a:lstStyle/>
                    <a:p>
                      <a:r>
                        <a:rPr lang="en-US" dirty="0"/>
                        <a:t>address</a:t>
                      </a:r>
                      <a:endParaRPr lang="en-US" dirty="0"/>
                    </a:p>
                  </a:txBody>
                  <a:tcPr/>
                </a:tc>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PK</a:t>
                </a:r>
                <a:endParaRPr lang="en-US" dirty="0">
                  <a:latin typeface="Arial" panose="020B0604020202020204" pitchFamily="34" charset="0"/>
                  <a:cs typeface="Arial" panose="020B0604020202020204" pitchFamily="34" charset="0"/>
                </a:endParaRP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1..1</a:t>
                </a:r>
                <a:endParaRPr lang="en-US" dirty="0">
                  <a:latin typeface="Arial" panose="020B0604020202020204" pitchFamily="34" charset="0"/>
                  <a:cs typeface="Arial" panose="020B0604020202020204" pitchFamily="34" charset="0"/>
                </a:endParaRP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Studios(</a:t>
              </a:r>
              <a:r>
                <a:rPr lang="en-US" sz="2200" dirty="0" err="1">
                  <a:latin typeface="Arial" panose="020B0604020202020204" pitchFamily="34" charset="0"/>
                  <a:cs typeface="Arial" panose="020B0604020202020204" pitchFamily="34" charset="0"/>
                </a:rPr>
                <a:t>name,address</a:t>
              </a:r>
              <a:r>
                <a:rPr lang="en-US" sz="2200"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Crews(</a:t>
              </a:r>
              <a:r>
                <a:rPr lang="en-US" sz="2200" dirty="0" err="1">
                  <a:latin typeface="Arial" panose="020B0604020202020204" pitchFamily="34" charset="0"/>
                  <a:cs typeface="Arial" panose="020B0604020202020204" pitchFamily="34" charset="0"/>
                </a:rPr>
                <a:t>number,crewChief,studioName</a:t>
              </a:r>
              <a:r>
                <a:rPr lang="en-US" sz="2200" dirty="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When you draw the ERD, add the attributes that you think necessary foreach entity in the model.</a:t>
            </a:r>
            <a:endParaRPr lang="en-US" dirty="0"/>
          </a:p>
          <a:p>
            <a:r>
              <a:rPr lang="en-US" dirty="0"/>
              <a:t>Exercise 1: Create an E-R model for the following requirements.</a:t>
            </a:r>
            <a:endParaRPr lang="en-US" dirty="0"/>
          </a:p>
          <a:p>
            <a:r>
              <a:rPr lang="en-US" dirty="0"/>
              <a:t>- An INVOICE is written by a SALESREP. Each sales representative can write many invoices, but each invoice is written by a single sales representative.</a:t>
            </a:r>
            <a:endParaRPr lang="en-US" dirty="0"/>
          </a:p>
          <a:p>
            <a:r>
              <a:rPr lang="en-US" dirty="0"/>
              <a:t>- The INVOICE is written for a single CUSTOMER. However, each customer </a:t>
            </a:r>
            <a:r>
              <a:rPr lang="en-US"/>
              <a:t>may have many </a:t>
            </a:r>
            <a:r>
              <a:rPr lang="en-US" dirty="0"/>
              <a:t>invoices.</a:t>
            </a:r>
            <a:endParaRPr lang="en-US" dirty="0"/>
          </a:p>
          <a:p>
            <a:r>
              <a:rPr lang="en-US" dirty="0"/>
              <a:t>- An INVOICE may include many detail lines (LINE) which describe the products bought by the customer.</a:t>
            </a:r>
            <a:endParaRPr lang="en-US" dirty="0"/>
          </a:p>
          <a:p>
            <a:r>
              <a:rPr lang="en-US" dirty="0"/>
              <a:t>- The product information is stored in a PRODUCT entity.</a:t>
            </a:r>
            <a:endParaRPr lang="en-US" dirty="0"/>
          </a:p>
          <a:p>
            <a:r>
              <a:rPr lang="en-US" dirty="0"/>
              <a:t>- The product's vendor information is found in a VENDOR entity.</a:t>
            </a:r>
            <a:endParaRPr lang="en-SG"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6"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a:t>
            </a:r>
            <a:r>
              <a:rPr lang="en-US" altLang="zh-TW">
                <a:solidFill>
                  <a:srgbClr val="0000FF"/>
                </a:solidFill>
              </a:rPr>
              <a:t>– ERD</a:t>
            </a:r>
            <a:endParaRPr lang="en-US" altLang="zh-TW" dirty="0">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normAutofit fontScale="62500" lnSpcReduction="20000"/>
          </a:bodyPr>
          <a:lstStyle/>
          <a:p>
            <a:r>
              <a:rPr lang="en-US" dirty="0"/>
              <a:t>Exercise   3:  300   employees of  a  company  are   organized  into  different  departments.  </a:t>
            </a:r>
            <a:endParaRPr lang="en-US" dirty="0"/>
          </a:p>
          <a:p>
            <a:r>
              <a:rPr lang="en-US" dirty="0"/>
              <a:t>For   </a:t>
            </a:r>
            <a:r>
              <a:rPr lang="en-US" dirty="0" err="1"/>
              <a:t>eachemployee</a:t>
            </a:r>
            <a:r>
              <a:rPr lang="en-US" dirty="0"/>
              <a:t>, we have his social security number, name, address, sex, birthdate, phone and email.</a:t>
            </a:r>
            <a:endParaRPr lang="en-US" dirty="0"/>
          </a:p>
          <a:p>
            <a:r>
              <a:rPr lang="en-US" dirty="0"/>
              <a:t>Each  department  has   a   name,   a   role   and   a   head   (who   is   also   an   employee).  </a:t>
            </a:r>
            <a:endParaRPr lang="en-US" dirty="0"/>
          </a:p>
          <a:p>
            <a:r>
              <a:rPr lang="en-US" dirty="0"/>
              <a:t> Note   that   </a:t>
            </a:r>
            <a:r>
              <a:rPr lang="en-US" dirty="0" err="1"/>
              <a:t>eachemployee</a:t>
            </a:r>
            <a:r>
              <a:rPr lang="en-US" dirty="0"/>
              <a:t> works for only one department at a time but he could change from one department </a:t>
            </a:r>
            <a:r>
              <a:rPr lang="en-US" dirty="0" err="1"/>
              <a:t>toanother</a:t>
            </a:r>
            <a:r>
              <a:rPr lang="en-US" dirty="0"/>
              <a:t> department. </a:t>
            </a:r>
            <a:endParaRPr lang="en-US" dirty="0"/>
          </a:p>
          <a:p>
            <a:r>
              <a:rPr lang="en-US" dirty="0"/>
              <a:t>Each time he works for a department, the company signs a contract </a:t>
            </a:r>
            <a:r>
              <a:rPr lang="en-US" dirty="0" err="1"/>
              <a:t>specifyinghis</a:t>
            </a:r>
            <a:r>
              <a:rPr lang="en-US" dirty="0"/>
              <a:t> salary, start date and end date. </a:t>
            </a:r>
            <a:endParaRPr lang="en-US" dirty="0"/>
          </a:p>
          <a:p>
            <a:r>
              <a:rPr lang="en-US" dirty="0"/>
              <a:t>Each department handle a number of projects (each project </a:t>
            </a:r>
            <a:r>
              <a:rPr lang="en-US" dirty="0" err="1"/>
              <a:t>ishandled</a:t>
            </a:r>
            <a:r>
              <a:rPr lang="en-US" dirty="0"/>
              <a:t> by only one department). </a:t>
            </a:r>
            <a:endParaRPr lang="en-US" dirty="0"/>
          </a:p>
          <a:p>
            <a:r>
              <a:rPr lang="en-US" dirty="0"/>
              <a:t>Each project has a name, start date, end date, a project </a:t>
            </a:r>
            <a:r>
              <a:rPr lang="en-US" dirty="0" err="1"/>
              <a:t>managerand</a:t>
            </a:r>
            <a:r>
              <a:rPr lang="en-US" dirty="0"/>
              <a:t>  a number of employees who work on it. </a:t>
            </a:r>
            <a:endParaRPr lang="en-US" dirty="0"/>
          </a:p>
          <a:p>
            <a:r>
              <a:rPr lang="en-US" dirty="0"/>
              <a:t>Note that an employee could work on  </a:t>
            </a:r>
            <a:r>
              <a:rPr lang="en-US" dirty="0" err="1"/>
              <a:t>differentprojects</a:t>
            </a:r>
            <a:r>
              <a:rPr lang="en-US" dirty="0"/>
              <a:t> with a specified number of hour. </a:t>
            </a:r>
            <a:endParaRPr lang="en-US" dirty="0"/>
          </a:p>
          <a:p>
            <a:r>
              <a:rPr lang="en-US" dirty="0"/>
              <a:t>Each employee may have a number of dependents. Foreach dependent, we keep track of their name, sex, birthdate and relationship to the employee</a:t>
            </a:r>
            <a:endParaRPr lang="en-SG"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
        <p:nvSpPr>
          <p:cNvPr id="6" name="Rectangle 2"/>
          <p:cNvSpPr>
            <a:spLocks noGrp="1" noChangeArrowheads="1"/>
          </p:cNvSpPr>
          <p:nvPr>
            <p:ph type="title"/>
          </p:nvPr>
        </p:nvSpPr>
        <p:spPr>
          <a:xfrm>
            <a:off x="585788" y="287338"/>
            <a:ext cx="7937500" cy="839787"/>
          </a:xfrm>
        </p:spPr>
        <p:txBody>
          <a:bodyPr/>
          <a:lstStyle/>
          <a:p>
            <a:pPr algn="ctr"/>
            <a:r>
              <a:rPr lang="en-US" altLang="vi-VN" dirty="0"/>
              <a:t>Steps in Database Design</a:t>
            </a:r>
            <a:endParaRPr lang="en-US" altLang="vi-VN" dirty="0"/>
          </a:p>
        </p:txBody>
      </p:sp>
      <p:sp>
        <p:nvSpPr>
          <p:cNvPr id="7" name="Rectangle 4"/>
          <p:cNvSpPr txBox="1">
            <a:spLocks noChangeArrowheads="1"/>
          </p:cNvSpPr>
          <p:nvPr/>
        </p:nvSpPr>
        <p:spPr>
          <a:xfrm>
            <a:off x="722313" y="1127125"/>
            <a:ext cx="7800975" cy="4932363"/>
          </a:xfrm>
          <a:prstGeom prst="rect">
            <a:avLst/>
          </a:prstGeo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endParaRPr lang="en-US" altLang="vi-VN" sz="2200" b="1" dirty="0"/>
          </a:p>
          <a:p>
            <a:pPr marL="201295" lvl="1" indent="0">
              <a:buNone/>
            </a:pPr>
            <a:r>
              <a:rPr lang="en-US" altLang="vi-VN" sz="2200" dirty="0"/>
              <a:t>- user needs; what must database do?</a:t>
            </a:r>
            <a:endParaRPr lang="en-US" altLang="vi-VN" sz="2200" dirty="0"/>
          </a:p>
          <a:p>
            <a:pPr marL="514350" indent="-514350">
              <a:buFont typeface="+mj-lt"/>
              <a:buAutoNum type="arabicPeriod"/>
            </a:pPr>
            <a:r>
              <a:rPr lang="en-US" altLang="vi-VN" sz="2200" b="1" dirty="0"/>
              <a:t>Conceptual Design</a:t>
            </a:r>
            <a:endParaRPr lang="en-US" altLang="vi-VN" sz="2200" b="1" dirty="0"/>
          </a:p>
          <a:p>
            <a:pPr marL="201295" lvl="1" indent="0">
              <a:buNone/>
            </a:pPr>
            <a:r>
              <a:rPr lang="en-US" altLang="vi-VN" sz="2200" dirty="0"/>
              <a:t>- high level description (Entity Relationship diagram)</a:t>
            </a:r>
            <a:endParaRPr lang="en-US" altLang="vi-VN" sz="2200" dirty="0"/>
          </a:p>
          <a:p>
            <a:pPr marL="514350" indent="-514350">
              <a:buFont typeface="+mj-lt"/>
              <a:buAutoNum type="arabicPeriod"/>
            </a:pPr>
            <a:r>
              <a:rPr lang="en-US" altLang="vi-VN" sz="2200" b="1" dirty="0"/>
              <a:t>Logical Design</a:t>
            </a:r>
            <a:endParaRPr lang="en-US" altLang="vi-VN" sz="2200" b="1" dirty="0"/>
          </a:p>
          <a:p>
            <a:pPr marL="201295" lvl="1" indent="0">
              <a:buNone/>
            </a:pPr>
            <a:r>
              <a:rPr lang="en-US" altLang="vi-VN" sz="2200" dirty="0"/>
              <a:t>- translate </a:t>
            </a:r>
            <a:r>
              <a:rPr lang="en-US" altLang="vi-VN" sz="2200" dirty="0" err="1"/>
              <a:t>ERD</a:t>
            </a:r>
            <a:r>
              <a:rPr lang="en-US" altLang="vi-VN" sz="2200" dirty="0"/>
              <a:t> into DBMS data model</a:t>
            </a:r>
            <a:endParaRPr lang="en-US" altLang="vi-VN" sz="2200" dirty="0"/>
          </a:p>
          <a:p>
            <a:pPr marL="514350" indent="-514350">
              <a:buFont typeface="+mj-lt"/>
              <a:buAutoNum type="arabicPeriod"/>
            </a:pPr>
            <a:r>
              <a:rPr lang="en-US" altLang="vi-VN" sz="2200" b="1" dirty="0"/>
              <a:t>Schema Refinement </a:t>
            </a:r>
            <a:endParaRPr lang="en-US" altLang="vi-VN" sz="2200" b="1" dirty="0"/>
          </a:p>
          <a:p>
            <a:pPr marL="201295"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endParaRPr lang="en-US" altLang="vi-VN" sz="2200" b="1" dirty="0"/>
          </a:p>
          <a:p>
            <a:pPr marL="201295" lvl="1" indent="0">
              <a:buNone/>
            </a:pPr>
            <a:r>
              <a:rPr lang="en-US" altLang="vi-VN" sz="2200" dirty="0"/>
              <a:t>- indexes, disk layout</a:t>
            </a:r>
            <a:endParaRPr lang="en-US" altLang="vi-VN" sz="2200" dirty="0"/>
          </a:p>
          <a:p>
            <a:pPr marL="514350" indent="-514350">
              <a:buFont typeface="+mj-lt"/>
              <a:buAutoNum type="arabicPeriod"/>
            </a:pPr>
            <a:r>
              <a:rPr lang="en-US" altLang="vi-VN" sz="2200" b="1" dirty="0"/>
              <a:t>Security Design </a:t>
            </a:r>
            <a:endParaRPr lang="en-US" altLang="vi-VN" sz="2200" b="1" dirty="0"/>
          </a:p>
          <a:p>
            <a:pPr marL="201295" lvl="1" indent="0">
              <a:buNone/>
            </a:pPr>
            <a:r>
              <a:rPr lang="en-US" altLang="vi-VN" sz="2200" dirty="0"/>
              <a:t>- who accesses what, and how</a:t>
            </a:r>
            <a:endParaRPr lang="en-US" altLang="vi-V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endParaRPr lang="en-US" dirty="0"/>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endParaRPr lang="en-US" sz="2400" b="0" dirty="0">
              <a:latin typeface="Tahoma" panose="020B0604030504040204" pitchFamily="34" charset="0"/>
            </a:endParaRP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endParaRPr lang="en-US" sz="2400" b="0" dirty="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13" desc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anose="020B0604020202020204" pitchFamily="34" charset="0"/>
                <a:ea typeface="+mj-ea"/>
                <a:cs typeface="Arial" panose="020B0604020202020204"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br>
            <a:endParaRPr lang="vi-VN" dirty="0">
              <a:solidFill>
                <a:schemeClr val="tx1"/>
              </a:solidFill>
            </a:endParaRPr>
          </a:p>
        </p:txBody>
      </p:sp>
      <p:sp>
        <p:nvSpPr>
          <p:cNvPr id="4" name="Footer Placeholder 3"/>
          <p:cNvSpPr>
            <a:spLocks noGrp="1"/>
          </p:cNvSpPr>
          <p:nvPr>
            <p:ph type="ftr" sz="quarter" idx="11"/>
          </p:nvPr>
        </p:nvSpPr>
        <p:spPr/>
        <p:txBody>
          <a:bodyPr/>
          <a:lstStyle/>
          <a:p>
            <a:r>
              <a:rPr lang="vi-VN"/>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4"/>
          <p:cNvPicPr>
            <a:picLocks noChangeAspect="1" noChangeArrowheads="1"/>
          </p:cNvPicPr>
          <p:nvPr/>
        </p:nvPicPr>
        <p:blipFill>
          <a:blip r:embed="rId1" cstate="print"/>
          <a:srcRect/>
          <a:stretch>
            <a:fillRect/>
          </a:stretch>
        </p:blipFill>
        <p:spPr bwMode="auto">
          <a:xfrm>
            <a:off x="1104900" y="1284720"/>
            <a:ext cx="6934200" cy="4641850"/>
          </a:xfrm>
          <a:prstGeom prst="rect">
            <a:avLst/>
          </a:prstGeom>
          <a:noFill/>
          <a:ln w="12700">
            <a:noFill/>
            <a:miter lim="800000"/>
            <a:headEnd/>
            <a:tailEnd/>
          </a:ln>
          <a:effec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16578</Words>
  <Application>WPS Presentation</Application>
  <PresentationFormat>On-screen Show (4:3)</PresentationFormat>
  <Paragraphs>1396</Paragraphs>
  <Slides>58</Slides>
  <Notes>28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58</vt:i4>
      </vt:variant>
    </vt:vector>
  </HeadingPairs>
  <TitlesOfParts>
    <vt:vector size="72" baseType="lpstr">
      <vt:lpstr>Arial</vt:lpstr>
      <vt:lpstr>SimSun</vt:lpstr>
      <vt:lpstr>Wingdings</vt:lpstr>
      <vt:lpstr>Calibri</vt:lpstr>
      <vt:lpstr>Tahoma</vt:lpstr>
      <vt:lpstr>Times New Roman</vt:lpstr>
      <vt:lpstr>Calibri Light</vt:lpstr>
      <vt:lpstr>Microsoft YaHei</vt:lpstr>
      <vt:lpstr>Arial Unicode MS</vt:lpstr>
      <vt:lpstr>PMingLiU</vt:lpstr>
      <vt:lpstr>PMingLiU-ExtB</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Relationship</vt:lpstr>
      <vt:lpstr>Relationship</vt:lpstr>
      <vt:lpstr>Type of Attributes</vt:lpstr>
      <vt:lpstr>PowerPoint 演示文稿</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lpstr>Example – ERD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154</cp:revision>
  <dcterms:created xsi:type="dcterms:W3CDTF">2020-12-02T06:50:00Z</dcterms:created>
  <dcterms:modified xsi:type="dcterms:W3CDTF">2023-08-09T01:53:20Z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68BC18EC942E4E7BB0A8EC2C50B961D5_12</vt:lpwstr>
  </property>
  <property fmtid="{D5CDD505-2E9C-101B-9397-08002B2CF9AE}" pid="3" name="KSOProductBuildVer">
    <vt:lpwstr>1033-12.2.0.13110</vt:lpwstr>
  </property>
</Properties>
</file>