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77"/>
  </p:notesMasterIdLst>
  <p:sldIdLst>
    <p:sldId id="256" r:id="rId3"/>
    <p:sldId id="257" r:id="rId4"/>
    <p:sldId id="258" r:id="rId5"/>
    <p:sldId id="261" r:id="rId6"/>
    <p:sldId id="260" r:id="rId7"/>
    <p:sldId id="262" r:id="rId8"/>
    <p:sldId id="263" r:id="rId9"/>
    <p:sldId id="264" r:id="rId10"/>
    <p:sldId id="272" r:id="rId11"/>
    <p:sldId id="274" r:id="rId12"/>
    <p:sldId id="287" r:id="rId13"/>
    <p:sldId id="278" r:id="rId14"/>
    <p:sldId id="279" r:id="rId15"/>
    <p:sldId id="356" r:id="rId16"/>
    <p:sldId id="357" r:id="rId17"/>
    <p:sldId id="382" r:id="rId18"/>
    <p:sldId id="427" r:id="rId19"/>
    <p:sldId id="360" r:id="rId20"/>
    <p:sldId id="359" r:id="rId21"/>
    <p:sldId id="306" r:id="rId22"/>
    <p:sldId id="307" r:id="rId23"/>
    <p:sldId id="308" r:id="rId24"/>
    <p:sldId id="309" r:id="rId25"/>
    <p:sldId id="310" r:id="rId26"/>
    <p:sldId id="316" r:id="rId27"/>
    <p:sldId id="317" r:id="rId28"/>
    <p:sldId id="318" r:id="rId29"/>
    <p:sldId id="354" r:id="rId30"/>
    <p:sldId id="365" r:id="rId31"/>
    <p:sldId id="402" r:id="rId32"/>
    <p:sldId id="369" r:id="rId33"/>
    <p:sldId id="370" r:id="rId34"/>
    <p:sldId id="371" r:id="rId35"/>
    <p:sldId id="372" r:id="rId36"/>
    <p:sldId id="403" r:id="rId37"/>
    <p:sldId id="374" r:id="rId38"/>
    <p:sldId id="375" r:id="rId39"/>
    <p:sldId id="376" r:id="rId40"/>
    <p:sldId id="377" r:id="rId41"/>
    <p:sldId id="378" r:id="rId42"/>
    <p:sldId id="379" r:id="rId43"/>
    <p:sldId id="380" r:id="rId44"/>
    <p:sldId id="381" r:id="rId45"/>
    <p:sldId id="428" r:id="rId46"/>
    <p:sldId id="383" r:id="rId47"/>
    <p:sldId id="384" r:id="rId48"/>
    <p:sldId id="385" r:id="rId49"/>
    <p:sldId id="386" r:id="rId50"/>
    <p:sldId id="387" r:id="rId51"/>
    <p:sldId id="388" r:id="rId52"/>
    <p:sldId id="389" r:id="rId53"/>
    <p:sldId id="404" r:id="rId54"/>
    <p:sldId id="390" r:id="rId55"/>
    <p:sldId id="391" r:id="rId56"/>
    <p:sldId id="392" r:id="rId57"/>
    <p:sldId id="393" r:id="rId58"/>
    <p:sldId id="394" r:id="rId59"/>
    <p:sldId id="395" r:id="rId60"/>
    <p:sldId id="396" r:id="rId61"/>
    <p:sldId id="397" r:id="rId62"/>
    <p:sldId id="398" r:id="rId63"/>
    <p:sldId id="399" r:id="rId64"/>
    <p:sldId id="400" r:id="rId65"/>
    <p:sldId id="405" r:id="rId66"/>
    <p:sldId id="312" r:id="rId67"/>
    <p:sldId id="313" r:id="rId68"/>
    <p:sldId id="314" r:id="rId69"/>
    <p:sldId id="315" r:id="rId70"/>
    <p:sldId id="321" r:id="rId71"/>
    <p:sldId id="322" r:id="rId72"/>
    <p:sldId id="429" r:id="rId73"/>
    <p:sldId id="355" r:id="rId74"/>
    <p:sldId id="336" r:id="rId75"/>
    <p:sldId id="338"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5091" autoAdjust="0"/>
  </p:normalViewPr>
  <p:slideViewPr>
    <p:cSldViewPr snapToGrid="0">
      <p:cViewPr varScale="1">
        <p:scale>
          <a:sx n="118" d="100"/>
          <a:sy n="118" d="100"/>
        </p:scale>
        <p:origin x="1384" y="19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31/01/2023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p>
          <a:p>
            <a:r>
              <a:rPr lang="en-US" dirty="0"/>
              <a:t>1. What are the keys of relation?</a:t>
            </a:r>
          </a:p>
          <a:p>
            <a:r>
              <a:rPr lang="en-US" dirty="0"/>
              <a:t>2. What if we ignore the column </a:t>
            </a:r>
            <a:r>
              <a:rPr lang="en-US" dirty="0" err="1"/>
              <a:t>starName</a:t>
            </a:r>
            <a:r>
              <a:rPr lang="en-US" dirty="0"/>
              <a:t>?</a:t>
            </a:r>
          </a:p>
          <a:p>
            <a:r>
              <a:rPr lang="en-US" dirty="0"/>
              <a:t>3. Can </a:t>
            </a:r>
            <a:r>
              <a:rPr lang="en-US" dirty="0" err="1"/>
              <a:t>starName</a:t>
            </a:r>
            <a:r>
              <a:rPr lang="en-US" dirty="0"/>
              <a:t> be a key?</a:t>
            </a:r>
            <a:endParaRPr lang="vi-VN" dirty="0"/>
          </a:p>
          <a:p>
            <a:endParaRPr lang="en-US" dirty="0"/>
          </a:p>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200" dirty="0">
                <a:solidFill>
                  <a:srgbClr val="0070C0"/>
                </a:solidFill>
                <a:latin typeface="Arial" pitchFamily="34" charset="0"/>
                <a:cs typeface="Arial" pitchFamily="34" charset="0"/>
              </a:rPr>
              <a:t>title, year </a:t>
            </a:r>
            <a:r>
              <a:rPr lang="en-US" sz="1200" dirty="0">
                <a:solidFill>
                  <a:srgbClr val="0070C0"/>
                </a:solidFill>
                <a:latin typeface="Arial" pitchFamily="34" charset="0"/>
                <a:cs typeface="Arial" pitchFamily="34" charset="0"/>
                <a:sym typeface="Wingdings" pitchFamily="2" charset="2"/>
              </a:rPr>
              <a:t> </a:t>
            </a:r>
            <a:r>
              <a:rPr lang="en-US" sz="1200" dirty="0" err="1">
                <a:solidFill>
                  <a:srgbClr val="0070C0"/>
                </a:solidFill>
                <a:latin typeface="Arial" pitchFamily="34" charset="0"/>
                <a:cs typeface="Arial" pitchFamily="34" charset="0"/>
                <a:sym typeface="Wingdings" pitchFamily="2" charset="2"/>
              </a:rPr>
              <a:t>startName</a:t>
            </a:r>
            <a:r>
              <a:rPr lang="en-US" sz="1200" dirty="0">
                <a:solidFill>
                  <a:srgbClr val="0070C0"/>
                </a:solidFill>
                <a:latin typeface="Arial" pitchFamily="34" charset="0"/>
                <a:cs typeface="Arial" pitchFamily="34" charset="0"/>
                <a:sym typeface="Wingdings" pitchFamily="2" charset="2"/>
              </a:rPr>
              <a:t> does not hold in </a:t>
            </a:r>
            <a:r>
              <a:rPr lang="en-US" sz="1200" dirty="0" err="1">
                <a:solidFill>
                  <a:srgbClr val="0070C0"/>
                </a:solidFill>
                <a:latin typeface="Arial" pitchFamily="34" charset="0"/>
                <a:cs typeface="Arial" pitchFamily="34" charset="0"/>
                <a:sym typeface="Wingdings" pitchFamily="2" charset="2"/>
              </a:rPr>
              <a:t>Movies1</a:t>
            </a:r>
            <a:r>
              <a:rPr lang="en-US" sz="1200" dirty="0">
                <a:solidFill>
                  <a:srgbClr val="0070C0"/>
                </a:solidFill>
                <a:latin typeface="Arial" pitchFamily="34" charset="0"/>
                <a:cs typeface="Arial" pitchFamily="34" charset="0"/>
                <a:sym typeface="Wingdings"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2720466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15</a:t>
            </a:fld>
            <a:endParaRPr lang="en-US"/>
          </a:p>
        </p:txBody>
      </p:sp>
    </p:spTree>
    <p:extLst>
      <p:ext uri="{BB962C8B-B14F-4D97-AF65-F5344CB8AC3E}">
        <p14:creationId xmlns:p14="http://schemas.microsoft.com/office/powerpoint/2010/main" val="209087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16</a:t>
            </a:fld>
            <a:endParaRPr lang="en-US"/>
          </a:p>
        </p:txBody>
      </p:sp>
    </p:spTree>
    <p:extLst>
      <p:ext uri="{BB962C8B-B14F-4D97-AF65-F5344CB8AC3E}">
        <p14:creationId xmlns:p14="http://schemas.microsoft.com/office/powerpoint/2010/main" val="3997018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17</a:t>
            </a:fld>
            <a:endParaRPr lang="en-US"/>
          </a:p>
        </p:txBody>
      </p:sp>
    </p:spTree>
    <p:extLst>
      <p:ext uri="{BB962C8B-B14F-4D97-AF65-F5344CB8AC3E}">
        <p14:creationId xmlns:p14="http://schemas.microsoft.com/office/powerpoint/2010/main" val="3851671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18</a:t>
            </a:fld>
            <a:endParaRPr lang="en-US"/>
          </a:p>
        </p:txBody>
      </p:sp>
    </p:spTree>
    <p:extLst>
      <p:ext uri="{BB962C8B-B14F-4D97-AF65-F5344CB8AC3E}">
        <p14:creationId xmlns:p14="http://schemas.microsoft.com/office/powerpoint/2010/main" val="2247171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19</a:t>
            </a:fld>
            <a:endParaRPr lang="en-US"/>
          </a:p>
        </p:txBody>
      </p:sp>
    </p:spTree>
    <p:extLst>
      <p:ext uri="{BB962C8B-B14F-4D97-AF65-F5344CB8AC3E}">
        <p14:creationId xmlns:p14="http://schemas.microsoft.com/office/powerpoint/2010/main" val="3050294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 </a:t>
            </a:r>
            <a:r>
              <a:rPr lang="en-US" dirty="0" err="1"/>
              <a:t>thuong</a:t>
            </a:r>
            <a:r>
              <a:rPr lang="en-US" dirty="0"/>
              <a:t>,</a:t>
            </a:r>
            <a:r>
              <a:rPr lang="en-US" baseline="0" dirty="0"/>
              <a:t> </a:t>
            </a:r>
            <a:r>
              <a:rPr lang="en-US" dirty="0" err="1"/>
              <a:t>Giair</a:t>
            </a:r>
            <a:r>
              <a:rPr lang="en-US" dirty="0"/>
              <a:t> </a:t>
            </a:r>
            <a:r>
              <a:rPr lang="en-US" dirty="0" err="1"/>
              <a:t>quyet</a:t>
            </a:r>
            <a:endParaRPr lang="en-US" dirty="0"/>
          </a:p>
        </p:txBody>
      </p:sp>
      <p:sp>
        <p:nvSpPr>
          <p:cNvPr id="4" name="Slide Number Placeholder 3"/>
          <p:cNvSpPr>
            <a:spLocks noGrp="1"/>
          </p:cNvSpPr>
          <p:nvPr>
            <p:ph type="sldNum" sz="quarter" idx="10"/>
          </p:nvPr>
        </p:nvSpPr>
        <p:spPr/>
        <p:txBody>
          <a:bodyPr/>
          <a:lstStyle/>
          <a:p>
            <a:fld id="{B049CF8A-6F0D-4A81-9239-E2648E66C7A2}" type="slidenum">
              <a:rPr lang="vi-VN" smtClean="0"/>
              <a:t>20</a:t>
            </a:fld>
            <a:endParaRPr lang="vi-VN"/>
          </a:p>
        </p:txBody>
      </p:sp>
    </p:spTree>
    <p:extLst>
      <p:ext uri="{BB962C8B-B14F-4D97-AF65-F5344CB8AC3E}">
        <p14:creationId xmlns:p14="http://schemas.microsoft.com/office/powerpoint/2010/main" val="4167677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2425726-27B5-4565-A613-58064A3AA6AC}"/>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881F457B-534C-443D-9E3B-BE0F48F20A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a:extLst>
              <a:ext uri="{FF2B5EF4-FFF2-40B4-BE49-F238E27FC236}">
                <a16:creationId xmlns:a16="http://schemas.microsoft.com/office/drawing/2014/main" id="{4438B9D4-1FA9-41F6-84B0-6F50675DAF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pPr/>
              <a:t>22</a:t>
            </a:fld>
            <a:endParaRPr lang="en-SG" altLang="en-US" b="0"/>
          </a:p>
        </p:txBody>
      </p:sp>
    </p:spTree>
    <p:extLst>
      <p:ext uri="{BB962C8B-B14F-4D97-AF65-F5344CB8AC3E}">
        <p14:creationId xmlns:p14="http://schemas.microsoft.com/office/powerpoint/2010/main" val="562123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7952104-82F6-477E-B2D2-8172CAEA2363}"/>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CBFAC3C0-C432-49E5-A53E-433559D34F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pitchFamily="18" charset="0"/>
              </a:rPr>
              <a:t>             atomic values:</a:t>
            </a:r>
          </a:p>
          <a:p>
            <a:pPr eaLnBrk="1" hangingPunct="1"/>
            <a:r>
              <a:rPr lang="en-US" altLang="en-US" dirty="0">
                <a:solidFill>
                  <a:srgbClr val="000000"/>
                </a:solidFill>
                <a:latin typeface="Arial" panose="020B0604020202020204" pitchFamily="34" charset="0"/>
                <a:cs typeface="Times New Roman" panose="02020603050405020304" pitchFamily="18" charset="0"/>
              </a:rPr>
              <a:t>             =one value for an attribute</a:t>
            </a:r>
          </a:p>
          <a:p>
            <a:pPr eaLnBrk="1" hangingPunct="1"/>
            <a:r>
              <a:rPr lang="en-US" altLang="en-US" dirty="0">
                <a:solidFill>
                  <a:srgbClr val="000000"/>
                </a:solidFill>
                <a:latin typeface="Arial" panose="020B0604020202020204" pitchFamily="34" charset="0"/>
                <a:cs typeface="Times New Roman" panose="02020603050405020304" pitchFamily="18" charset="0"/>
              </a:rPr>
              <a:t>             = no repeating groups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multivalued attributes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composite attributes</a:t>
            </a:r>
            <a:endParaRPr lang="en-US" altLang="en-US"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id="{EA85C419-53EB-4F56-B265-9FCF44FFC4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pPr/>
              <a:t>30</a:t>
            </a:fld>
            <a:endParaRPr lang="en-SG" altLang="en-US" b="0"/>
          </a:p>
        </p:txBody>
      </p:sp>
    </p:spTree>
    <p:extLst>
      <p:ext uri="{BB962C8B-B14F-4D97-AF65-F5344CB8AC3E}">
        <p14:creationId xmlns:p14="http://schemas.microsoft.com/office/powerpoint/2010/main" val="2242789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86B4F1F7-0F9B-4DD7-8B65-2E9FC24D98FE}"/>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8471E525-5494-4A3A-9512-DB92A4A6C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p>
          <a:p>
            <a:r>
              <a:rPr lang="en-US" altLang="en-US">
                <a:latin typeface="Arial" panose="020B0604020202020204" pitchFamily="34" charset="0"/>
              </a:rPr>
              <a:t>Second Normal Form is violated</a:t>
            </a:r>
          </a:p>
          <a:p>
            <a:r>
              <a:rPr lang="en-US" altLang="en-US">
                <a:latin typeface="Arial" panose="020B0604020202020204" pitchFamily="34" charset="0"/>
              </a:rPr>
              <a:t>If there exists a non-key field(s) which is functionally dependent on another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p>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26F7E913-2091-4E46-89A0-87C5594644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pPr/>
              <a:t>52</a:t>
            </a:fld>
            <a:endParaRPr lang="en-SG" altLang="en-US" b="0"/>
          </a:p>
        </p:txBody>
      </p:sp>
    </p:spTree>
    <p:extLst>
      <p:ext uri="{BB962C8B-B14F-4D97-AF65-F5344CB8AC3E}">
        <p14:creationId xmlns:p14="http://schemas.microsoft.com/office/powerpoint/2010/main" val="2007288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BDC30356-1025-443E-A604-ABBD7560844E}"/>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DC51EE7B-E529-4402-BCFA-CA94BF4B4E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5CA6ED2C-F944-4647-80D3-AC293FEFED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pPr/>
              <a:t>56</a:t>
            </a:fld>
            <a:endParaRPr lang="en-SG" altLang="en-US" b="0"/>
          </a:p>
        </p:txBody>
      </p:sp>
    </p:spTree>
    <p:extLst>
      <p:ext uri="{BB962C8B-B14F-4D97-AF65-F5344CB8AC3E}">
        <p14:creationId xmlns:p14="http://schemas.microsoft.com/office/powerpoint/2010/main" val="351496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Phan </a:t>
            </a:r>
            <a:r>
              <a:rPr lang="en-GB" dirty="0" err="1"/>
              <a:t>xa</a:t>
            </a:r>
            <a:r>
              <a:rPr lang="en-GB" dirty="0"/>
              <a:t>, </a:t>
            </a:r>
            <a:r>
              <a:rPr lang="en-GB" dirty="0" err="1"/>
              <a:t>mở</a:t>
            </a:r>
            <a:r>
              <a:rPr lang="en-GB" dirty="0"/>
              <a:t> </a:t>
            </a:r>
            <a:r>
              <a:rPr lang="en-GB" dirty="0" err="1"/>
              <a:t>rộng</a:t>
            </a:r>
            <a:endParaRPr lang="en-GB" dirty="0"/>
          </a:p>
          <a:p>
            <a:r>
              <a:rPr lang="en-GB" dirty="0" err="1"/>
              <a:t>Tầm</a:t>
            </a:r>
            <a:r>
              <a:rPr lang="en-GB" dirty="0"/>
              <a:t> </a:t>
            </a:r>
            <a:r>
              <a:rPr lang="en-GB" dirty="0" err="1"/>
              <a:t>thường</a:t>
            </a:r>
            <a:endParaRPr lang="en-GB" dirty="0"/>
          </a:p>
        </p:txBody>
      </p:sp>
      <p:sp>
        <p:nvSpPr>
          <p:cNvPr id="4" name="Slide Number Placeholder 3"/>
          <p:cNvSpPr>
            <a:spLocks noGrp="1"/>
          </p:cNvSpPr>
          <p:nvPr>
            <p:ph type="sldNum" sz="quarter" idx="10"/>
          </p:nvPr>
        </p:nvSpPr>
        <p:spPr/>
        <p:txBody>
          <a:bodyPr/>
          <a:lstStyle/>
          <a:p>
            <a:fld id="{B049CF8A-6F0D-4A81-9239-E2648E66C7A2}" type="slidenum">
              <a:rPr lang="vi-VN" smtClean="0"/>
              <a:t>7</a:t>
            </a:fld>
            <a:endParaRPr lang="vi-VN"/>
          </a:p>
        </p:txBody>
      </p:sp>
    </p:spTree>
    <p:extLst>
      <p:ext uri="{BB962C8B-B14F-4D97-AF65-F5344CB8AC3E}">
        <p14:creationId xmlns:p14="http://schemas.microsoft.com/office/powerpoint/2010/main" val="2203313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9192AF0-5D9B-41CD-9027-DFD219C438EF}"/>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6D7A2339-F22E-4C2D-850A-E6B00F64BE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p>
        </p:txBody>
      </p:sp>
      <p:sp>
        <p:nvSpPr>
          <p:cNvPr id="59396" name="Slide Number Placeholder 3">
            <a:extLst>
              <a:ext uri="{FF2B5EF4-FFF2-40B4-BE49-F238E27FC236}">
                <a16:creationId xmlns:a16="http://schemas.microsoft.com/office/drawing/2014/main" id="{DB487850-967A-457E-B1F9-D2DC8AFB4A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pPr/>
              <a:t>57</a:t>
            </a:fld>
            <a:endParaRPr lang="en-SG" altLang="en-US" b="0"/>
          </a:p>
        </p:txBody>
      </p:sp>
    </p:spTree>
    <p:extLst>
      <p:ext uri="{BB962C8B-B14F-4D97-AF65-F5344CB8AC3E}">
        <p14:creationId xmlns:p14="http://schemas.microsoft.com/office/powerpoint/2010/main" val="4119599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B7F0A20-7A62-4D70-B503-CE0FDDADEA8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8D07C1B1-5891-40A8-9287-49AE886146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4651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66E19BFB-DE9C-4AB6-A038-0AF9FDCA37B4}"/>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6B2145A6-8D87-48EC-9BC9-18A6942B18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p>
          <a:p>
            <a:r>
              <a:rPr lang="en-US" altLang="en-US">
                <a:latin typeface="Arial" panose="020B0604020202020204" pitchFamily="34" charset="0"/>
              </a:rPr>
              <a:t>Boyce-Codd Normal Form is violated if:</a:t>
            </a:r>
          </a:p>
          <a:p>
            <a:r>
              <a:rPr lang="en-US" altLang="en-US">
                <a:latin typeface="Arial" panose="020B0604020202020204" pitchFamily="34" charset="0"/>
              </a:rPr>
              <a:t>Third Normal Form is violated</a:t>
            </a:r>
          </a:p>
          <a:p>
            <a:r>
              <a:rPr lang="en-US" altLang="en-US">
                <a:latin typeface="Arial" panose="020B0604020202020204" pitchFamily="34" charset="0"/>
              </a:rPr>
              <a:t>If there exists a partial key which is functionally dependent on a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p>
          <a:p>
            <a:endParaRPr lang="en-US" altLang="en-US">
              <a:latin typeface="Arial" panose="020B0604020202020204" pitchFamily="34" charset="0"/>
            </a:endParaRPr>
          </a:p>
        </p:txBody>
      </p:sp>
      <p:sp>
        <p:nvSpPr>
          <p:cNvPr id="69636" name="Slide Number Placeholder 3">
            <a:extLst>
              <a:ext uri="{FF2B5EF4-FFF2-40B4-BE49-F238E27FC236}">
                <a16:creationId xmlns:a16="http://schemas.microsoft.com/office/drawing/2014/main" id="{4579EAEF-E6E9-43B1-AC6B-AF00716AC4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pPr/>
              <a:t>65</a:t>
            </a:fld>
            <a:endParaRPr lang="en-SG" altLang="en-US" b="0"/>
          </a:p>
        </p:txBody>
      </p:sp>
    </p:spTree>
    <p:extLst>
      <p:ext uri="{BB962C8B-B14F-4D97-AF65-F5344CB8AC3E}">
        <p14:creationId xmlns:p14="http://schemas.microsoft.com/office/powerpoint/2010/main" val="1288276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Suy</a:t>
            </a:r>
            <a:r>
              <a:rPr lang="en-GB" dirty="0"/>
              <a:t> </a:t>
            </a:r>
            <a:r>
              <a:rPr lang="en-GB" dirty="0" err="1"/>
              <a:t>dien</a:t>
            </a:r>
            <a:r>
              <a:rPr lang="en-GB" dirty="0"/>
              <a:t>, </a:t>
            </a:r>
            <a:r>
              <a:rPr lang="en-GB" dirty="0" err="1"/>
              <a:t>tuong</a:t>
            </a:r>
            <a:r>
              <a:rPr lang="en-GB" dirty="0"/>
              <a:t> </a:t>
            </a:r>
            <a:r>
              <a:rPr lang="en-GB" dirty="0" err="1"/>
              <a:t>duong</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8</a:t>
            </a:fld>
            <a:endParaRPr lang="vi-VN"/>
          </a:p>
        </p:txBody>
      </p:sp>
    </p:spTree>
    <p:extLst>
      <p:ext uri="{BB962C8B-B14F-4D97-AF65-F5344CB8AC3E}">
        <p14:creationId xmlns:p14="http://schemas.microsoft.com/office/powerpoint/2010/main" val="422519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9</a:t>
            </a:fld>
            <a:endParaRPr lang="en-US"/>
          </a:p>
        </p:txBody>
      </p:sp>
    </p:spTree>
    <p:extLst>
      <p:ext uri="{BB962C8B-B14F-4D97-AF65-F5344CB8AC3E}">
        <p14:creationId xmlns:p14="http://schemas.microsoft.com/office/powerpoint/2010/main" val="1529915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10</a:t>
            </a:fld>
            <a:endParaRPr lang="en-US"/>
          </a:p>
        </p:txBody>
      </p:sp>
    </p:spTree>
    <p:extLst>
      <p:ext uri="{BB962C8B-B14F-4D97-AF65-F5344CB8AC3E}">
        <p14:creationId xmlns:p14="http://schemas.microsoft.com/office/powerpoint/2010/main" val="1212927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11</a:t>
            </a:fld>
            <a:endParaRPr lang="en-US"/>
          </a:p>
        </p:txBody>
      </p:sp>
    </p:spTree>
    <p:extLst>
      <p:ext uri="{BB962C8B-B14F-4D97-AF65-F5344CB8AC3E}">
        <p14:creationId xmlns:p14="http://schemas.microsoft.com/office/powerpoint/2010/main" val="2666767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pPr/>
              <a:t>12</a:t>
            </a:fld>
            <a:endParaRPr lang="en-US"/>
          </a:p>
        </p:txBody>
      </p:sp>
    </p:spTree>
    <p:extLst>
      <p:ext uri="{BB962C8B-B14F-4D97-AF65-F5344CB8AC3E}">
        <p14:creationId xmlns:p14="http://schemas.microsoft.com/office/powerpoint/2010/main" val="2677406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13</a:t>
            </a:fld>
            <a:endParaRPr lang="en-US"/>
          </a:p>
        </p:txBody>
      </p:sp>
    </p:spTree>
    <p:extLst>
      <p:ext uri="{BB962C8B-B14F-4D97-AF65-F5344CB8AC3E}">
        <p14:creationId xmlns:p14="http://schemas.microsoft.com/office/powerpoint/2010/main" val="1271497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14</a:t>
            </a:fld>
            <a:endParaRPr lang="en-US"/>
          </a:p>
        </p:txBody>
      </p:sp>
    </p:spTree>
    <p:extLst>
      <p:ext uri="{BB962C8B-B14F-4D97-AF65-F5344CB8AC3E}">
        <p14:creationId xmlns:p14="http://schemas.microsoft.com/office/powerpoint/2010/main" val="1828908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49ABE-1F59-4BD3-89BD-DA3706DFFFD6}" type="datetime1">
              <a:rPr lang="vi-VN" smtClean="0"/>
              <a:t>31/01/2023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6EFC-46FF-4017-A824-77B3D7301231}" type="datetime1">
              <a:rPr lang="vi-VN" smtClean="0"/>
              <a:t>31/01/2023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27586-C6A4-4D4F-940E-AA938498BB6A}" type="datetime1">
              <a:rPr lang="vi-VN" smtClean="0"/>
              <a:t>31/01/2023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a:extLst>
              <a:ext uri="{FF2B5EF4-FFF2-40B4-BE49-F238E27FC236}">
                <a16:creationId xmlns:a16="http://schemas.microsoft.com/office/drawing/2014/main" id="{389C22DD-AB88-45F6-88CD-4740A804241A}"/>
              </a:ext>
            </a:extLst>
          </p:cNvPr>
          <p:cNvSpPr>
            <a:spLocks noGrp="1" noChangeArrowheads="1"/>
          </p:cNvSpPr>
          <p:nvPr>
            <p:ph type="dt" sz="half" idx="10"/>
          </p:nvPr>
        </p:nvSpPr>
        <p:spPr>
          <a:ln/>
        </p:spPr>
        <p:txBody>
          <a:bodyPr/>
          <a:lstStyle>
            <a:lvl1pPr>
              <a:defRPr/>
            </a:lvl1pPr>
          </a:lstStyle>
          <a:p>
            <a:pPr>
              <a:defRPr/>
            </a:pPr>
            <a:endParaRPr lang="vi-VN"/>
          </a:p>
        </p:txBody>
      </p:sp>
      <p:sp>
        <p:nvSpPr>
          <p:cNvPr id="5" name="Rectangle 5">
            <a:extLst>
              <a:ext uri="{FF2B5EF4-FFF2-40B4-BE49-F238E27FC236}">
                <a16:creationId xmlns:a16="http://schemas.microsoft.com/office/drawing/2014/main" id="{D3B6A39F-F527-490A-BD8C-B76A3F11E2DE}"/>
              </a:ext>
            </a:extLst>
          </p:cNvPr>
          <p:cNvSpPr>
            <a:spLocks noGrp="1" noChangeArrowheads="1"/>
          </p:cNvSpPr>
          <p:nvPr>
            <p:ph type="ftr" sz="quarter" idx="11"/>
          </p:nvPr>
        </p:nvSpPr>
        <p:spPr>
          <a:ln/>
        </p:spPr>
        <p:txBody>
          <a:bodyPr/>
          <a:lstStyle>
            <a:lvl1pPr>
              <a:defRPr/>
            </a:lvl1pPr>
          </a:lstStyle>
          <a:p>
            <a:pPr>
              <a:defRPr/>
            </a:pPr>
            <a:endParaRPr lang="vi-VN"/>
          </a:p>
        </p:txBody>
      </p:sp>
      <p:sp>
        <p:nvSpPr>
          <p:cNvPr id="6" name="Rectangle 6">
            <a:extLst>
              <a:ext uri="{FF2B5EF4-FFF2-40B4-BE49-F238E27FC236}">
                <a16:creationId xmlns:a16="http://schemas.microsoft.com/office/drawing/2014/main" id="{B05487CC-867E-4027-B98F-192F78DB10CF}"/>
              </a:ext>
            </a:extLst>
          </p:cNvPr>
          <p:cNvSpPr>
            <a:spLocks noGrp="1" noChangeArrowheads="1"/>
          </p:cNvSpPr>
          <p:nvPr>
            <p:ph type="sldNum" sz="quarter" idx="12"/>
          </p:nvPr>
        </p:nvSpPr>
        <p:spPr>
          <a:ln/>
        </p:spPr>
        <p:txBody>
          <a:bodyPr/>
          <a:lstStyle>
            <a:lvl1pPr>
              <a:defRPr/>
            </a:lvl1pPr>
          </a:lstStyle>
          <a:p>
            <a:fld id="{E35B752E-D2D6-4F87-9C8E-CBB485E51CAC}" type="slidenum">
              <a:rPr lang="en-SG" altLang="vi-VN"/>
              <a:pPr/>
              <a:t>‹#›</a:t>
            </a:fld>
            <a:endParaRPr lang="en-SG" altLang="vi-VN"/>
          </a:p>
        </p:txBody>
      </p:sp>
    </p:spTree>
    <p:extLst>
      <p:ext uri="{BB962C8B-B14F-4D97-AF65-F5344CB8AC3E}">
        <p14:creationId xmlns:p14="http://schemas.microsoft.com/office/powerpoint/2010/main" val="1722259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B17E894B-6E85-4E45-956F-D51B776198EE}" type="datetime1">
              <a:rPr lang="vi-VN" smtClean="0"/>
              <a:t>31/01/2023</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98726272-BCE2-4449-AEC5-E574249AA63E}" type="datetime1">
              <a:rPr lang="vi-VN" smtClean="0"/>
              <a:t>31/01/2023</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3D261614-CBC4-4C7C-9659-7F98249C54E9}" type="datetime1">
              <a:rPr lang="vi-VN" smtClean="0"/>
              <a:t>31/01/2023</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235D42E4-48F3-468F-AF23-0EA048B9DE56}" type="datetime1">
              <a:rPr lang="vi-VN" smtClean="0"/>
              <a:t>31/01/2023</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FDF85EFD-258F-44B7-A01A-72E13D03C767}" type="datetime1">
              <a:rPr lang="vi-VN" smtClean="0"/>
              <a:t>31/01/2023</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en-US"/>
              <a:t>Design Theory for Relational Databases</a:t>
            </a:r>
            <a:endParaRPr lang="vi-VN"/>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D9D76C18-75C0-471B-938E-A9160BD5B173}" type="datetime1">
              <a:rPr lang="vi-VN" smtClean="0"/>
              <a:t>31/01/2023</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34CF727C-4A5C-4B46-88BC-AE88B4555013}" type="datetime1">
              <a:rPr lang="vi-VN" smtClean="0"/>
              <a:t>31/01/2023</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en-US"/>
              <a:t>Design Theory for Relational Databases</a:t>
            </a:r>
            <a:endParaRPr lang="vi-VN"/>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CB9631-E834-448C-8D9A-06C8E7419970}" type="datetime1">
              <a:rPr lang="vi-VN" smtClean="0"/>
              <a:t>31/01/2023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6F853E19-4E85-4178-AA3F-EF5B090174BD}" type="datetime1">
              <a:rPr lang="vi-VN" smtClean="0"/>
              <a:t>31/01/2023</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191E9114-0A83-4C37-A543-BD51898CA435}" type="datetime1">
              <a:rPr lang="vi-VN" smtClean="0"/>
              <a:t>31/01/2023</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AAF1C83B-61BD-4397-BB6B-BB95E4BFD0BB}" type="datetime1">
              <a:rPr lang="vi-VN" smtClean="0"/>
              <a:t>31/01/2023</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376435F7-39FC-437C-965D-3CBB36E1E094}" type="datetime1">
              <a:rPr lang="vi-VN" smtClean="0"/>
              <a:t>31/01/2023</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27BCB-BBA5-4D4A-B956-6F3A7866E772}" type="datetime1">
              <a:rPr lang="vi-VN" smtClean="0"/>
              <a:t>31/01/2023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465E1-2113-4976-81D1-157255442A54}" type="datetime1">
              <a:rPr lang="vi-VN" smtClean="0"/>
              <a:t>31/01/2023</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71A522-BCB8-477A-9055-743F331E412E}" type="datetime1">
              <a:rPr lang="vi-VN" smtClean="0"/>
              <a:t>31/01/2023</a:t>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139B-80D0-4F5E-B807-F0468E2937BD}" type="datetime1">
              <a:rPr lang="vi-VN" smtClean="0"/>
              <a:t>31/01/2023</a:t>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19382C-A835-45F9-AD5C-0AF62A2C56D1}" type="datetime1">
              <a:rPr lang="vi-VN" smtClean="0"/>
              <a:t>31/01/2023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5F1263-84B0-4893-B6F8-CDB6D51A7BF5}" type="datetime1">
              <a:rPr lang="vi-VN" smtClean="0"/>
              <a:t>31/01/2023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0401B-3B78-43A5-8112-62B40809FBC7}" type="datetime1">
              <a:rPr lang="vi-VN" smtClean="0"/>
              <a:t>31/01/2023</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726925D-E48D-4D65-98DC-E46FA0D7EBD7}" type="datetime1">
              <a:rPr lang="vi-VN" smtClean="0"/>
              <a:t>31/01/2023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953AF-7074-429F-98B3-FE76A6533683}" type="datetime1">
              <a:rPr lang="vi-VN" smtClean="0"/>
              <a:t>31/01/2023</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a:extLst>
              <a:ext uri="{FF2B5EF4-FFF2-40B4-BE49-F238E27FC236}">
                <a16:creationId xmlns:a16="http://schemas.microsoft.com/office/drawing/2014/main" id="{FE06C04D-9352-4FC5-8156-7D2520ADCB2E}"/>
              </a:ext>
            </a:extLst>
          </p:cNvPr>
          <p:cNvSpPr>
            <a:spLocks noGrp="1"/>
          </p:cNvSpPr>
          <p:nvPr>
            <p:ph type="subTitle" idx="1"/>
          </p:nvPr>
        </p:nvSpPr>
        <p:spPr/>
        <p:txBody>
          <a:bodyPr>
            <a:normAutofit/>
          </a:bodyPr>
          <a:lstStyle/>
          <a:p>
            <a:pPr algn="ctr"/>
            <a:endParaRPr lang="vi-VN" sz="6000" b="1"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a:rPr>
              <a:t>Algorithm 3.7: Closure of a set of attributes</a:t>
            </a:r>
          </a:p>
          <a:p>
            <a:pPr lvl="1">
              <a:buFont typeface="Wingdings" panose="05000000000000000000" pitchFamily="2" charset="2"/>
              <a:buChar char="§"/>
            </a:pPr>
            <a:r>
              <a:rPr lang="en-US" dirty="0">
                <a:sym typeface="Symbol"/>
              </a:rPr>
              <a:t>Input: A set of attributes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 and a set of FD’s </a:t>
            </a:r>
            <a:r>
              <a:rPr lang="en-US" i="1" dirty="0">
                <a:sym typeface="Symbol"/>
              </a:rPr>
              <a:t>S</a:t>
            </a:r>
          </a:p>
          <a:p>
            <a:pPr lvl="1">
              <a:buFont typeface="Wingdings" panose="05000000000000000000" pitchFamily="2" charset="2"/>
              <a:buChar char="§"/>
            </a:pPr>
            <a:r>
              <a:rPr lang="en-US" dirty="0">
                <a:sym typeface="Symbol"/>
              </a:rPr>
              <a:t>Output: The closure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r>
              <a:rPr lang="en-US" baseline="30000" dirty="0">
                <a:sym typeface="Symbol"/>
              </a:rPr>
              <a:t>+</a:t>
            </a:r>
          </a:p>
          <a:p>
            <a:pPr marL="1051560" lvl="2" indent="-457200">
              <a:buSzPct val="100000"/>
              <a:buFont typeface="+mj-lt"/>
              <a:buAutoNum type="arabicPeriod"/>
            </a:pPr>
            <a:r>
              <a:rPr lang="en-US" dirty="0">
                <a:sym typeface="Symbol"/>
              </a:rPr>
              <a:t>If necessary, split the FD’s of </a:t>
            </a:r>
            <a:r>
              <a:rPr lang="en-US" i="1" dirty="0">
                <a:sym typeface="Symbol"/>
              </a:rPr>
              <a:t>S</a:t>
            </a:r>
            <a:r>
              <a:rPr lang="en-US" dirty="0">
                <a:sym typeface="Symbol"/>
              </a:rPr>
              <a:t>, so each FD in </a:t>
            </a:r>
            <a:r>
              <a:rPr lang="en-US" i="1" dirty="0">
                <a:sym typeface="Symbol"/>
              </a:rPr>
              <a:t>S</a:t>
            </a:r>
            <a:r>
              <a:rPr lang="en-US" dirty="0">
                <a:sym typeface="Symbol"/>
              </a:rPr>
              <a:t> have singleton right side</a:t>
            </a:r>
          </a:p>
          <a:p>
            <a:pPr marL="1051560" lvl="2" indent="-457200">
              <a:buSzPct val="100000"/>
              <a:buFont typeface="+mj-lt"/>
              <a:buAutoNum type="arabicPeriod"/>
            </a:pPr>
            <a:r>
              <a:rPr lang="en-US" dirty="0">
                <a:sym typeface="Symbol"/>
              </a:rPr>
              <a:t>Let </a:t>
            </a:r>
            <a:r>
              <a:rPr lang="en-US" i="1" dirty="0">
                <a:sym typeface="Symbol"/>
              </a:rPr>
              <a:t>X</a:t>
            </a:r>
            <a:r>
              <a:rPr lang="en-US" dirty="0">
                <a:sym typeface="Symbol"/>
              </a:rPr>
              <a:t> be a set of attributes that will become the closure. Initialize </a:t>
            </a:r>
            <a:r>
              <a:rPr lang="en-US" i="1" dirty="0">
                <a:sym typeface="Symbol"/>
              </a:rPr>
              <a:t>X</a:t>
            </a:r>
            <a:r>
              <a:rPr lang="en-US" dirty="0">
                <a:sym typeface="Symbol"/>
              </a:rPr>
              <a:t> to be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p>
          <a:p>
            <a:pPr marL="1051560" lvl="2" indent="-457200">
              <a:buSzPct val="100000"/>
              <a:buFont typeface="+mj-lt"/>
              <a:buAutoNum type="arabicPeriod"/>
            </a:pPr>
            <a:r>
              <a:rPr lang="en-US" dirty="0">
                <a:sym typeface="Symbol"/>
              </a:rPr>
              <a:t>Repeatedly search for some FD: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a:t>
            </a:r>
            <a:r>
              <a:rPr lang="en-US" i="1" dirty="0" err="1">
                <a:sym typeface="Symbol"/>
              </a:rPr>
              <a:t>B</a:t>
            </a:r>
            <a:r>
              <a:rPr lang="en-US" i="1" baseline="-25000" dirty="0" err="1">
                <a:sym typeface="Symbol"/>
              </a:rPr>
              <a:t>m</a:t>
            </a:r>
            <a:r>
              <a:rPr lang="en-US" i="1" dirty="0">
                <a:sym typeface="Symbol"/>
              </a:rPr>
              <a:t>  C</a:t>
            </a:r>
            <a:r>
              <a:rPr lang="en-US" dirty="0">
                <a:sym typeface="Symbol"/>
              </a:rPr>
              <a:t>, such that </a:t>
            </a:r>
            <a:r>
              <a:rPr lang="en-US" i="1" dirty="0" err="1">
                <a:sym typeface="Symbol"/>
              </a:rPr>
              <a:t>B</a:t>
            </a:r>
            <a:r>
              <a:rPr lang="en-US" i="1" baseline="-25000" dirty="0" err="1">
                <a:sym typeface="Symbol"/>
              </a:rPr>
              <a:t>1</a:t>
            </a:r>
            <a:r>
              <a:rPr lang="en-US" i="1" dirty="0">
                <a:sym typeface="Symbol"/>
              </a:rPr>
              <a:t>, </a:t>
            </a:r>
            <a:r>
              <a:rPr lang="en-US" i="1" dirty="0" err="1">
                <a:sym typeface="Symbol"/>
              </a:rPr>
              <a:t>B</a:t>
            </a:r>
            <a:r>
              <a:rPr lang="en-US" i="1" baseline="-25000" dirty="0" err="1">
                <a:sym typeface="Symbol"/>
              </a:rPr>
              <a:t>2</a:t>
            </a:r>
            <a:r>
              <a:rPr lang="en-US" i="1" dirty="0">
                <a:sym typeface="Symbol"/>
              </a:rPr>
              <a:t>, …, </a:t>
            </a:r>
            <a:r>
              <a:rPr lang="en-US" i="1" dirty="0" err="1">
                <a:sym typeface="Symbol"/>
              </a:rPr>
              <a:t>B</a:t>
            </a:r>
            <a:r>
              <a:rPr lang="en-US" i="1" baseline="-25000" dirty="0" err="1">
                <a:sym typeface="Symbol"/>
              </a:rPr>
              <a:t>m</a:t>
            </a:r>
            <a:r>
              <a:rPr lang="en-US" dirty="0">
                <a:sym typeface="Symbol"/>
              </a:rPr>
              <a:t> are in </a:t>
            </a:r>
            <a:r>
              <a:rPr lang="en-US" i="1" dirty="0">
                <a:sym typeface="Symbol"/>
              </a:rPr>
              <a:t>X</a:t>
            </a:r>
            <a:r>
              <a:rPr lang="en-US" dirty="0">
                <a:sym typeface="Symbol"/>
              </a:rPr>
              <a:t>, but </a:t>
            </a:r>
            <a:r>
              <a:rPr lang="en-US" i="1" dirty="0">
                <a:sym typeface="Symbol"/>
              </a:rPr>
              <a:t>C</a:t>
            </a:r>
            <a:r>
              <a:rPr lang="en-US" dirty="0">
                <a:sym typeface="Symbol"/>
              </a:rPr>
              <a:t> is not</a:t>
            </a:r>
          </a:p>
          <a:p>
            <a:pPr marL="1325880" lvl="3" indent="-457200">
              <a:buSzPct val="100000"/>
              <a:buFont typeface="+mj-lt"/>
              <a:buAutoNum type="alphaLcParenR"/>
            </a:pPr>
            <a:r>
              <a:rPr lang="en-US" dirty="0">
                <a:sym typeface="Symbol"/>
              </a:rPr>
              <a:t>If such C is found, add to X, and repeat the search</a:t>
            </a:r>
          </a:p>
          <a:p>
            <a:pPr marL="1325880" lvl="3" indent="-457200">
              <a:buSzPct val="100000"/>
              <a:buFont typeface="+mj-lt"/>
              <a:buAutoNum type="alphaLcParenR"/>
            </a:pPr>
            <a:r>
              <a:rPr lang="en-US" dirty="0">
                <a:sym typeface="Symbol"/>
              </a:rPr>
              <a:t>If such C is not found, no more attributes can be added to X</a:t>
            </a:r>
          </a:p>
          <a:p>
            <a:pPr marL="1051560" lvl="2" indent="-457200">
              <a:buSzPct val="100000"/>
              <a:buFont typeface="+mj-lt"/>
              <a:buAutoNum type="arabicPeriod"/>
            </a:pPr>
            <a:r>
              <a:rPr lang="en-US" dirty="0">
                <a:sym typeface="Symbol"/>
              </a:rPr>
              <a:t>The set X is the correct value of {</a:t>
            </a:r>
            <a:r>
              <a:rPr lang="en-US" dirty="0" err="1">
                <a:sym typeface="Symbol"/>
              </a:rPr>
              <a:t>A</a:t>
            </a:r>
            <a:r>
              <a:rPr lang="en-US" baseline="-25000" dirty="0" err="1">
                <a:sym typeface="Symbol"/>
              </a:rPr>
              <a:t>1</a:t>
            </a:r>
            <a:r>
              <a:rPr lang="en-US" dirty="0">
                <a:sym typeface="Symbol"/>
              </a:rPr>
              <a:t>, </a:t>
            </a:r>
            <a:r>
              <a:rPr lang="en-US" dirty="0" err="1">
                <a:sym typeface="Symbol"/>
              </a:rPr>
              <a:t>A</a:t>
            </a:r>
            <a:r>
              <a:rPr lang="en-US" baseline="-25000" dirty="0" err="1">
                <a:sym typeface="Symbol"/>
              </a:rPr>
              <a:t>2</a:t>
            </a:r>
            <a:r>
              <a:rPr lang="en-US" dirty="0">
                <a:sym typeface="Symbol"/>
              </a:rPr>
              <a:t>, …, A</a:t>
            </a:r>
            <a:r>
              <a:rPr lang="en-US" baseline="-25000" dirty="0">
                <a:sym typeface="Symbol"/>
              </a:rPr>
              <a:t>n</a:t>
            </a:r>
            <a:r>
              <a:rPr lang="en-US" dirty="0">
                <a:sym typeface="Symbol"/>
              </a:rPr>
              <a:t>}+</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p>
          <a:p>
            <a:r>
              <a:rPr lang="en-US" dirty="0"/>
              <a:t>Compute {A}</a:t>
            </a:r>
            <a:r>
              <a:rPr lang="en-US" baseline="30000" dirty="0"/>
              <a:t>+</a:t>
            </a:r>
            <a:r>
              <a:rPr lang="en-US" dirty="0"/>
              <a:t> ? {B}</a:t>
            </a:r>
            <a:r>
              <a:rPr lang="en-US" baseline="30000" dirty="0"/>
              <a:t>+</a:t>
            </a:r>
            <a:r>
              <a:rPr lang="en-US" dirty="0"/>
              <a:t> ?</a:t>
            </a:r>
          </a:p>
          <a:p>
            <a:r>
              <a:rPr lang="en-US" dirty="0"/>
              <a:t>What are some the keys of R?</a:t>
            </a:r>
            <a:endParaRPr lang="en-US" dirty="0">
              <a:sym typeface="Symbol"/>
            </a:endParaRP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ym typeface="Symbol"/>
              </a:rPr>
              <a:t>Suppose a set of FD’s </a:t>
            </a:r>
            <a:r>
              <a:rPr lang="en-US" i="1" dirty="0">
                <a:sym typeface="Symbol"/>
              </a:rPr>
              <a:t>S</a:t>
            </a:r>
            <a:r>
              <a:rPr lang="en-US" dirty="0">
                <a:sym typeface="Symbol"/>
              </a:rPr>
              <a:t>, any set of FD’s T equivalent to </a:t>
            </a:r>
            <a:r>
              <a:rPr lang="en-US" i="1" dirty="0">
                <a:sym typeface="Symbol"/>
              </a:rPr>
              <a:t>S</a:t>
            </a:r>
            <a:r>
              <a:rPr lang="en-US" dirty="0">
                <a:sym typeface="Symbol"/>
              </a:rPr>
              <a:t> is said to be a </a:t>
            </a:r>
            <a:r>
              <a:rPr lang="en-US" b="1" i="1" dirty="0">
                <a:sym typeface="Symbol"/>
              </a:rPr>
              <a:t>basis</a:t>
            </a:r>
            <a:r>
              <a:rPr lang="en-US" dirty="0">
                <a:sym typeface="Symbol"/>
              </a:rPr>
              <a:t> for </a:t>
            </a:r>
            <a:r>
              <a:rPr lang="en-US" i="1" dirty="0">
                <a:sym typeface="Symbol"/>
              </a:rPr>
              <a:t>S</a:t>
            </a:r>
            <a:r>
              <a:rPr lang="en-US" dirty="0">
                <a:sym typeface="Symbol"/>
              </a:rPr>
              <a:t>. </a:t>
            </a:r>
            <a:br>
              <a:rPr lang="en-US" dirty="0">
                <a:sym typeface="Symbol"/>
              </a:rPr>
            </a:br>
            <a:r>
              <a:rPr lang="en-US" dirty="0">
                <a:sym typeface="Symbol"/>
              </a:rPr>
              <a:t>Then we say T is a </a:t>
            </a:r>
            <a:r>
              <a:rPr lang="en-US" b="1" i="1" dirty="0">
                <a:sym typeface="Symbol"/>
              </a:rPr>
              <a:t>basis</a:t>
            </a:r>
            <a:r>
              <a:rPr lang="en-US" dirty="0">
                <a:sym typeface="Symbol"/>
              </a:rPr>
              <a:t> for </a:t>
            </a:r>
            <a:r>
              <a:rPr lang="en-US" i="1" dirty="0">
                <a:sym typeface="Symbol"/>
              </a:rPr>
              <a:t>S</a:t>
            </a:r>
          </a:p>
          <a:p>
            <a:r>
              <a:rPr lang="en-US" dirty="0">
                <a:sym typeface="Symbol"/>
              </a:rPr>
              <a:t>Just work with only FD’s that have </a:t>
            </a:r>
            <a:r>
              <a:rPr lang="en-US" i="1" dirty="0">
                <a:sym typeface="Symbol"/>
              </a:rPr>
              <a:t>singleton right sides</a:t>
            </a:r>
            <a:endParaRPr lang="en-US" dirty="0">
              <a:sym typeface="Symbol"/>
            </a:endParaRPr>
          </a:p>
          <a:p>
            <a:r>
              <a:rPr lang="en-US" dirty="0">
                <a:sym typeface="Symbol"/>
              </a:rPr>
              <a:t>A </a:t>
            </a:r>
            <a:r>
              <a:rPr lang="en-US" b="1" i="1" dirty="0">
                <a:sym typeface="Symbol"/>
              </a:rPr>
              <a:t>minimal basis</a:t>
            </a:r>
            <a:r>
              <a:rPr lang="en-US" dirty="0">
                <a:sym typeface="Symbol"/>
              </a:rPr>
              <a:t> for FD’s </a:t>
            </a:r>
            <a:r>
              <a:rPr lang="en-US" i="1" dirty="0">
                <a:sym typeface="Symbol"/>
              </a:rPr>
              <a:t>S</a:t>
            </a:r>
            <a:r>
              <a:rPr lang="en-US" dirty="0">
                <a:sym typeface="Symbol"/>
              </a:rPr>
              <a:t> is a </a:t>
            </a:r>
            <a:r>
              <a:rPr lang="en-US" b="1" i="1" dirty="0">
                <a:sym typeface="Symbol"/>
              </a:rPr>
              <a:t>basis B</a:t>
            </a:r>
            <a:r>
              <a:rPr lang="en-US" dirty="0">
                <a:sym typeface="Symbol"/>
              </a:rPr>
              <a:t> that satisfies three conditions:</a:t>
            </a:r>
          </a:p>
          <a:p>
            <a:pPr lvl="1">
              <a:buFont typeface="Wingdings" panose="05000000000000000000" pitchFamily="2" charset="2"/>
              <a:buChar char="§"/>
            </a:pPr>
            <a:r>
              <a:rPr lang="en-US" dirty="0">
                <a:sym typeface="Symbol"/>
              </a:rPr>
              <a:t>All the FD’s in </a:t>
            </a:r>
            <a:r>
              <a:rPr lang="en-US" i="1" dirty="0">
                <a:sym typeface="Symbol"/>
              </a:rPr>
              <a:t>B</a:t>
            </a:r>
            <a:r>
              <a:rPr lang="en-US" dirty="0">
                <a:sym typeface="Symbol"/>
              </a:rPr>
              <a:t> have singleton right sides</a:t>
            </a:r>
          </a:p>
          <a:p>
            <a:pPr lvl="1">
              <a:buFont typeface="Wingdings" panose="05000000000000000000" pitchFamily="2" charset="2"/>
              <a:buChar char="§"/>
            </a:pPr>
            <a:r>
              <a:rPr lang="en-US" dirty="0">
                <a:sym typeface="Symbol"/>
              </a:rPr>
              <a:t>If any FD is removed from </a:t>
            </a:r>
            <a:r>
              <a:rPr lang="en-US" i="1" dirty="0">
                <a:sym typeface="Symbol"/>
              </a:rPr>
              <a:t>B</a:t>
            </a:r>
            <a:r>
              <a:rPr lang="en-US" dirty="0">
                <a:sym typeface="Symbol"/>
              </a:rPr>
              <a:t>, the result is no longer a basis</a:t>
            </a:r>
          </a:p>
          <a:p>
            <a:pPr lvl="1">
              <a:buFont typeface="Wingdings" panose="05000000000000000000" pitchFamily="2" charset="2"/>
              <a:buChar char="§"/>
            </a:pPr>
            <a:r>
              <a:rPr lang="en-US" dirty="0">
                <a:sym typeface="Symbol"/>
              </a:rPr>
              <a:t>If for any FD in </a:t>
            </a:r>
            <a:r>
              <a:rPr lang="en-US" i="1" dirty="0">
                <a:sym typeface="Symbol"/>
              </a:rPr>
              <a:t>B</a:t>
            </a:r>
            <a:r>
              <a:rPr lang="en-US" dirty="0">
                <a:sym typeface="Symbol"/>
              </a:rPr>
              <a:t> we remove one or more attributes from the left side, the result is no longer a basis</a:t>
            </a: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Functional Dependencies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a:rPr>
              <a:t>Example</a:t>
            </a:r>
          </a:p>
          <a:p>
            <a:pPr lvl="1">
              <a:buFont typeface="Wingdings" panose="05000000000000000000" pitchFamily="2" charset="2"/>
              <a:buChar char="§"/>
            </a:pPr>
            <a:r>
              <a:rPr lang="en-US" dirty="0">
                <a:sym typeface="Symbol"/>
              </a:rPr>
              <a:t>R(</a:t>
            </a:r>
            <a:r>
              <a:rPr lang="en-US" dirty="0" err="1">
                <a:sym typeface="Symbol"/>
              </a:rPr>
              <a:t>A,B,C</a:t>
            </a:r>
            <a:r>
              <a:rPr lang="en-US" dirty="0">
                <a:sym typeface="Symbol"/>
              </a:rPr>
              <a:t>)</a:t>
            </a:r>
          </a:p>
          <a:p>
            <a:pPr lvl="1">
              <a:buFont typeface="Wingdings" panose="05000000000000000000" pitchFamily="2" charset="2"/>
              <a:buChar char="§"/>
            </a:pPr>
            <a:r>
              <a:rPr lang="en-US" dirty="0">
                <a:sym typeface="Symbol"/>
              </a:rPr>
              <a:t>S={A B, A  C, B  A, B  C, C  A, C  B, AB  C, BC  A, AC  B, A  BC, B  AC, C  AB}</a:t>
            </a:r>
          </a:p>
          <a:p>
            <a:pPr lvl="1">
              <a:buFont typeface="Wingdings" panose="05000000000000000000" pitchFamily="2" charset="2"/>
              <a:buChar char="§"/>
            </a:pPr>
            <a:r>
              <a:rPr lang="en-US" dirty="0">
                <a:sym typeface="Symbol"/>
              </a:rPr>
              <a:t>R and its FD’s have several minimal basis</a:t>
            </a:r>
          </a:p>
          <a:p>
            <a:pPr lvl="2">
              <a:buFont typeface="Wingdings" panose="05000000000000000000" pitchFamily="2" charset="2"/>
              <a:buChar char="§"/>
            </a:pPr>
            <a:r>
              <a:rPr lang="en-US" dirty="0">
                <a:sym typeface="Symbol"/>
              </a:rPr>
              <a:t>{A  B, B  A, B  C, C  B}, or</a:t>
            </a:r>
          </a:p>
          <a:p>
            <a:pPr lvl="2">
              <a:buFont typeface="Wingdings" panose="05000000000000000000" pitchFamily="2" charset="2"/>
              <a:buChar char="§"/>
            </a:pPr>
            <a:r>
              <a:rPr lang="en-US" dirty="0">
                <a:sym typeface="Symbol"/>
              </a:rPr>
              <a:t>{A  B, B  C, C  A}</a:t>
            </a: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a:rPr>
              <a:t></a:t>
            </a:r>
            <a:r>
              <a:rPr lang="en-US" i="1" baseline="-25000" dirty="0">
                <a:sym typeface="Symbol"/>
              </a:rPr>
              <a:t>L</a:t>
            </a:r>
            <a:r>
              <a:rPr lang="en-US" i="1" dirty="0">
                <a:sym typeface="Symbol"/>
              </a:rPr>
              <a:t>(R)</a:t>
            </a:r>
            <a:r>
              <a:rPr lang="en-US" dirty="0">
                <a:sym typeface="Symbol"/>
              </a:rPr>
              <a:t>. What FD’s hold in R</a:t>
            </a:r>
            <a:r>
              <a:rPr lang="en-US" baseline="-25000" dirty="0">
                <a:sym typeface="Symbol"/>
              </a:rPr>
              <a:t>1</a:t>
            </a:r>
            <a:r>
              <a:rPr lang="en-US" dirty="0">
                <a:sym typeface="Symbol"/>
              </a:rPr>
              <a:t>?</a:t>
            </a:r>
            <a:endParaRPr lang="en-US" dirty="0"/>
          </a:p>
        </p:txBody>
      </p:sp>
      <p:sp>
        <p:nvSpPr>
          <p:cNvPr id="2" name="Title 1"/>
          <p:cNvSpPr>
            <a:spLocks noGrp="1"/>
          </p:cNvSpPr>
          <p:nvPr>
            <p:ph type="title"/>
          </p:nvPr>
        </p:nvSpPr>
        <p:spPr/>
        <p:txBody>
          <a:bodyPr/>
          <a:lstStyle/>
          <a:p>
            <a:pPr algn="ctr"/>
            <a:r>
              <a:rPr lang="en-US" dirty="0"/>
              <a:t>What happens to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p>
          <a:p>
            <a:pPr lvl="1">
              <a:buFont typeface="Wingdings" panose="05000000000000000000" pitchFamily="2" charset="2"/>
              <a:buChar char="§"/>
            </a:pPr>
            <a:r>
              <a:rPr lang="en-US" dirty="0"/>
              <a:t>Follow from </a:t>
            </a:r>
            <a:r>
              <a:rPr lang="en-US" i="1" dirty="0"/>
              <a:t>S</a:t>
            </a:r>
            <a:r>
              <a:rPr lang="en-US" dirty="0"/>
              <a:t>, and</a:t>
            </a:r>
          </a:p>
          <a:p>
            <a:pPr lvl="1">
              <a:buFont typeface="Wingdings" panose="05000000000000000000" pitchFamily="2" charset="2"/>
              <a:buChar char="§"/>
            </a:pPr>
            <a:r>
              <a:rPr lang="en-US" dirty="0"/>
              <a:t>Involve only attributes of </a:t>
            </a:r>
            <a:r>
              <a:rPr lang="en-US" i="1" dirty="0"/>
              <a:t>R</a:t>
            </a:r>
            <a:r>
              <a:rPr lang="en-US" i="1" baseline="-25000" dirty="0"/>
              <a:t>1</a:t>
            </a:r>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p>
          <a:p>
            <a:pPr lvl="1">
              <a:buFont typeface="Wingdings" panose="05000000000000000000" pitchFamily="2" charset="2"/>
              <a:buChar char="§"/>
            </a:pPr>
            <a:r>
              <a:rPr lang="en-US" dirty="0"/>
              <a:t>Input: R, R</a:t>
            </a:r>
            <a:r>
              <a:rPr lang="en-US" baseline="-25000" dirty="0"/>
              <a:t>1</a:t>
            </a:r>
            <a:r>
              <a:rPr lang="en-US" dirty="0"/>
              <a:t>=</a:t>
            </a:r>
            <a:r>
              <a:rPr lang="en-US" dirty="0">
                <a:sym typeface="Symbol"/>
              </a:rPr>
              <a:t></a:t>
            </a:r>
            <a:r>
              <a:rPr lang="en-US" baseline="-25000" dirty="0">
                <a:sym typeface="Symbol"/>
              </a:rPr>
              <a:t>L</a:t>
            </a:r>
            <a:r>
              <a:rPr lang="en-US" dirty="0">
                <a:sym typeface="Symbol"/>
              </a:rPr>
              <a:t>(R), </a:t>
            </a:r>
            <a:r>
              <a:rPr lang="en-US" i="1" dirty="0">
                <a:sym typeface="Symbol"/>
              </a:rPr>
              <a:t>S</a:t>
            </a:r>
            <a:r>
              <a:rPr lang="en-US" dirty="0">
                <a:sym typeface="Symbol"/>
              </a:rPr>
              <a:t> a set of FD’s that hold in R</a:t>
            </a:r>
          </a:p>
          <a:p>
            <a:pPr lvl="1">
              <a:buFont typeface="Wingdings" panose="05000000000000000000" pitchFamily="2" charset="2"/>
              <a:buChar char="§"/>
            </a:pPr>
            <a:r>
              <a:rPr lang="en-US" dirty="0">
                <a:sym typeface="Symbol"/>
              </a:rPr>
              <a:t>Output: the set of FD’s that hold in </a:t>
            </a:r>
            <a:r>
              <a:rPr lang="en-US" i="1" dirty="0">
                <a:sym typeface="Symbol"/>
              </a:rPr>
              <a:t>R</a:t>
            </a:r>
            <a:r>
              <a:rPr lang="en-US" i="1" baseline="-25000" dirty="0">
                <a:sym typeface="Symbol"/>
              </a:rPr>
              <a:t>1</a:t>
            </a:r>
          </a:p>
          <a:p>
            <a:pPr lvl="1">
              <a:buFont typeface="Wingdings" panose="05000000000000000000" pitchFamily="2" charset="2"/>
              <a:buChar char="§"/>
            </a:pPr>
            <a:r>
              <a:rPr lang="en-US" dirty="0">
                <a:sym typeface="Symbol"/>
              </a:rPr>
              <a:t>Method:</a:t>
            </a:r>
          </a:p>
          <a:p>
            <a:pPr lvl="2">
              <a:buFont typeface="Wingdings" panose="05000000000000000000" pitchFamily="2" charset="2"/>
              <a:buChar char="§"/>
            </a:pPr>
            <a:r>
              <a:rPr lang="en-US" dirty="0">
                <a:sym typeface="Symbol"/>
              </a:rPr>
              <a:t>T is the set of FD’s that hold in R</a:t>
            </a:r>
            <a:r>
              <a:rPr lang="en-US" baseline="-25000" dirty="0">
                <a:sym typeface="Symbol"/>
              </a:rPr>
              <a:t>1</a:t>
            </a:r>
            <a:r>
              <a:rPr lang="en-US" dirty="0">
                <a:sym typeface="Symbol"/>
              </a:rPr>
              <a:t>. Initially, T is empty</a:t>
            </a:r>
          </a:p>
          <a:p>
            <a:pPr lvl="2">
              <a:buFont typeface="Wingdings" panose="05000000000000000000" pitchFamily="2" charset="2"/>
              <a:buChar char="§"/>
            </a:pPr>
            <a:r>
              <a:rPr lang="en-US" dirty="0">
                <a:sym typeface="Symbol"/>
              </a:rPr>
              <a:t>For each set of attributes X of R</a:t>
            </a:r>
            <a:r>
              <a:rPr lang="en-US" baseline="-25000" dirty="0">
                <a:sym typeface="Symbol"/>
              </a:rPr>
              <a:t>1</a:t>
            </a:r>
            <a:r>
              <a:rPr lang="en-US" dirty="0">
                <a:sym typeface="Symbol"/>
              </a:rPr>
              <a:t>, compute </a:t>
            </a:r>
            <a:r>
              <a:rPr lang="en-US" i="1" dirty="0">
                <a:sym typeface="Symbol"/>
              </a:rPr>
              <a:t>X</a:t>
            </a:r>
            <a:r>
              <a:rPr lang="en-US" dirty="0">
                <a:sym typeface="Symbol"/>
              </a:rPr>
              <a:t>+. Add to </a:t>
            </a:r>
            <a:r>
              <a:rPr lang="en-US" i="1" dirty="0">
                <a:sym typeface="Symbol"/>
              </a:rPr>
              <a:t>T</a:t>
            </a:r>
            <a:r>
              <a:rPr lang="en-US" dirty="0">
                <a:sym typeface="Symbol"/>
              </a:rPr>
              <a:t> all non-trivial FD’s </a:t>
            </a:r>
            <a:r>
              <a:rPr lang="en-US" i="1" dirty="0">
                <a:sym typeface="Symbol"/>
              </a:rPr>
              <a:t>X → A</a:t>
            </a:r>
            <a:r>
              <a:rPr lang="en-US" dirty="0">
                <a:sym typeface="Symbol"/>
              </a:rPr>
              <a:t> such that </a:t>
            </a:r>
            <a:r>
              <a:rPr lang="en-US" i="1" dirty="0">
                <a:sym typeface="Symbol"/>
              </a:rPr>
              <a:t>A</a:t>
            </a:r>
            <a:r>
              <a:rPr lang="en-US" dirty="0">
                <a:sym typeface="Symbol"/>
              </a:rPr>
              <a:t> is both in </a:t>
            </a:r>
            <a:r>
              <a:rPr lang="en-US" i="1" dirty="0">
                <a:sym typeface="Symbol"/>
              </a:rPr>
              <a:t>X</a:t>
            </a:r>
            <a:r>
              <a:rPr lang="en-US" dirty="0">
                <a:sym typeface="Symbol"/>
              </a:rPr>
              <a:t>+ and an attribute of </a:t>
            </a:r>
            <a:r>
              <a:rPr lang="en-US" i="1" dirty="0">
                <a:sym typeface="Symbol"/>
              </a:rPr>
              <a:t>R</a:t>
            </a:r>
            <a:r>
              <a:rPr lang="en-US" i="1" baseline="-25000" dirty="0">
                <a:sym typeface="Symbol"/>
              </a:rPr>
              <a:t>1</a:t>
            </a:r>
          </a:p>
          <a:p>
            <a:pPr lvl="2">
              <a:buFont typeface="Wingdings" panose="05000000000000000000" pitchFamily="2" charset="2"/>
              <a:buChar char="§"/>
            </a:pPr>
            <a:r>
              <a:rPr lang="en-US" dirty="0">
                <a:sym typeface="Symbol"/>
              </a:rPr>
              <a:t>Construct a minimal basis from </a:t>
            </a:r>
            <a:r>
              <a:rPr lang="en-US" i="1" dirty="0">
                <a:sym typeface="Symbol"/>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p>
          <a:p>
            <a:pPr lvl="1">
              <a:buFont typeface="Wingdings" panose="05000000000000000000" pitchFamily="2" charset="2"/>
              <a:buChar char="§"/>
            </a:pPr>
            <a:r>
              <a:rPr lang="en-US" dirty="0">
                <a:sym typeface="Symbol"/>
              </a:rPr>
              <a:t>Compute a minimal basis from </a:t>
            </a:r>
            <a:r>
              <a:rPr lang="en-US" i="1" dirty="0">
                <a:sym typeface="Symbol"/>
              </a:rPr>
              <a:t>T</a:t>
            </a:r>
          </a:p>
          <a:p>
            <a:pPr lvl="2">
              <a:buFont typeface="Wingdings" panose="05000000000000000000" pitchFamily="2" charset="2"/>
              <a:buChar char="§"/>
            </a:pPr>
            <a:r>
              <a:rPr lang="en-US" dirty="0">
                <a:sym typeface="Symbol"/>
              </a:rPr>
              <a:t>If there is an FD </a:t>
            </a:r>
            <a:r>
              <a:rPr lang="en-US" i="1" dirty="0">
                <a:sym typeface="Symbol"/>
              </a:rPr>
              <a:t>F</a:t>
            </a:r>
            <a:r>
              <a:rPr lang="en-US" dirty="0">
                <a:sym typeface="Symbol"/>
              </a:rPr>
              <a:t> in </a:t>
            </a:r>
            <a:r>
              <a:rPr lang="en-US" i="1" dirty="0">
                <a:sym typeface="Symbol"/>
              </a:rPr>
              <a:t>T</a:t>
            </a:r>
            <a:r>
              <a:rPr lang="en-US" dirty="0">
                <a:sym typeface="Symbol"/>
              </a:rPr>
              <a:t> that follows from other FD’s in </a:t>
            </a:r>
            <a:r>
              <a:rPr lang="en-US" i="1" dirty="0">
                <a:sym typeface="Symbol"/>
              </a:rPr>
              <a:t>T</a:t>
            </a:r>
            <a:r>
              <a:rPr lang="en-US" dirty="0">
                <a:sym typeface="Symbol"/>
              </a:rPr>
              <a:t>, then remove </a:t>
            </a:r>
            <a:r>
              <a:rPr lang="en-US" i="1" dirty="0">
                <a:sym typeface="Symbol"/>
              </a:rPr>
              <a:t>F</a:t>
            </a:r>
            <a:r>
              <a:rPr lang="en-US" dirty="0">
                <a:sym typeface="Symbol"/>
              </a:rPr>
              <a:t> from </a:t>
            </a:r>
            <a:r>
              <a:rPr lang="en-US" i="1" dirty="0">
                <a:sym typeface="Symbol"/>
              </a:rPr>
              <a:t>T</a:t>
            </a:r>
          </a:p>
          <a:p>
            <a:pPr lvl="2">
              <a:buFont typeface="Wingdings" panose="05000000000000000000" pitchFamily="2" charset="2"/>
              <a:buChar char="§"/>
            </a:pPr>
            <a:r>
              <a:rPr lang="en-US" dirty="0">
                <a:sym typeface="Symbol"/>
              </a:rPr>
              <a:t>Let Y </a:t>
            </a:r>
            <a:r>
              <a:rPr lang="en-US" dirty="0">
                <a:sym typeface="Wingdings" pitchFamily="2" charset="2"/>
              </a:rPr>
              <a:t> B is a FD in </a:t>
            </a:r>
            <a:r>
              <a:rPr lang="en-US" i="1" dirty="0">
                <a:sym typeface="Wingdings" pitchFamily="2" charset="2"/>
              </a:rPr>
              <a:t>T</a:t>
            </a:r>
            <a:r>
              <a:rPr lang="en-US" dirty="0">
                <a:sym typeface="Wingdings" pitchFamily="2" charset="2"/>
              </a:rPr>
              <a:t> , with at least two attributes in </a:t>
            </a:r>
            <a:r>
              <a:rPr lang="en-US" i="1" dirty="0">
                <a:sym typeface="Wingdings" pitchFamily="2" charset="2"/>
              </a:rPr>
              <a:t>Y</a:t>
            </a:r>
            <a:r>
              <a:rPr lang="en-US" dirty="0">
                <a:sym typeface="Wingdings" pitchFamily="2" charset="2"/>
              </a:rPr>
              <a:t>, and let </a:t>
            </a:r>
            <a:r>
              <a:rPr lang="en-US" i="1" dirty="0">
                <a:sym typeface="Wingdings" pitchFamily="2" charset="2"/>
              </a:rPr>
              <a:t>Z</a:t>
            </a:r>
            <a:r>
              <a:rPr lang="en-US" dirty="0">
                <a:sym typeface="Wingdings" pitchFamily="2" charset="2"/>
              </a:rPr>
              <a:t> is </a:t>
            </a:r>
            <a:r>
              <a:rPr lang="en-US" i="1" dirty="0">
                <a:sym typeface="Wingdings" pitchFamily="2" charset="2"/>
              </a:rPr>
              <a:t>Y</a:t>
            </a:r>
            <a:r>
              <a:rPr lang="en-US" dirty="0">
                <a:sym typeface="Wingdings" pitchFamily="2" charset="2"/>
              </a:rPr>
              <a:t> with one of its attributes removed:</a:t>
            </a:r>
          </a:p>
          <a:p>
            <a:pPr lvl="3">
              <a:buFont typeface="Wingdings" panose="05000000000000000000" pitchFamily="2" charset="2"/>
              <a:buChar char="§"/>
            </a:pPr>
            <a:r>
              <a:rPr lang="en-US" dirty="0">
                <a:sym typeface="Wingdings" pitchFamily="2" charset="2"/>
              </a:rPr>
              <a:t>If </a:t>
            </a:r>
            <a:r>
              <a:rPr lang="en-US" i="1" dirty="0">
                <a:sym typeface="Wingdings" pitchFamily="2" charset="2"/>
              </a:rPr>
              <a:t>Z  B</a:t>
            </a:r>
            <a:r>
              <a:rPr lang="en-US" dirty="0">
                <a:sym typeface="Wingdings" pitchFamily="2" charset="2"/>
              </a:rPr>
              <a:t> follows from the other FD’s in T (including </a:t>
            </a:r>
            <a:r>
              <a:rPr lang="en-US" i="1" dirty="0">
                <a:sym typeface="Wingdings" pitchFamily="2" charset="2"/>
              </a:rPr>
              <a:t>Y  B</a:t>
            </a:r>
            <a:r>
              <a:rPr lang="en-US" dirty="0">
                <a:sym typeface="Wingdings" pitchFamily="2" charset="2"/>
              </a:rPr>
              <a:t>), then replace </a:t>
            </a:r>
            <a:r>
              <a:rPr lang="en-US" i="1" dirty="0">
                <a:sym typeface="Wingdings" pitchFamily="2" charset="2"/>
              </a:rPr>
              <a:t>Y  B</a:t>
            </a:r>
            <a:r>
              <a:rPr lang="en-US" dirty="0">
                <a:sym typeface="Wingdings" pitchFamily="2" charset="2"/>
              </a:rPr>
              <a:t> by </a:t>
            </a:r>
            <a:r>
              <a:rPr lang="en-US" i="1" dirty="0">
                <a:sym typeface="Wingdings" pitchFamily="2" charset="2"/>
              </a:rPr>
              <a:t>Z  B</a:t>
            </a:r>
          </a:p>
          <a:p>
            <a:pPr lvl="2">
              <a:buFont typeface="Wingdings" panose="05000000000000000000" pitchFamily="2" charset="2"/>
              <a:buChar char="§"/>
            </a:pPr>
            <a:r>
              <a:rPr lang="en-US" dirty="0">
                <a:sym typeface="Wingdings" pitchFamily="2" charset="2"/>
              </a:rPr>
              <a:t>Repeat the above steps in all possible ways until no more changes to </a:t>
            </a:r>
            <a:r>
              <a:rPr lang="en-US" i="1" dirty="0">
                <a:sym typeface="Wingdings" pitchFamily="2" charset="2"/>
              </a:rPr>
              <a:t>T</a:t>
            </a:r>
            <a:r>
              <a:rPr lang="en-US" dirty="0">
                <a:sym typeface="Wingdings"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p>
          <a:p>
            <a:pPr lvl="1">
              <a:buFont typeface="Wingdings" panose="05000000000000000000" pitchFamily="2" charset="2"/>
              <a:buChar char="§"/>
            </a:pPr>
            <a:r>
              <a:rPr lang="en-US" dirty="0"/>
              <a:t>(1) Closing the empty set and the set of all attributes cannot yield a nontrivial FD</a:t>
            </a:r>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a:rPr>
              <a:t></a:t>
            </a:r>
            <a:r>
              <a:rPr lang="en-US" baseline="-25000" dirty="0">
                <a:sym typeface="Symbol"/>
              </a:rPr>
              <a:t>A,C,D</a:t>
            </a:r>
            <a:r>
              <a:rPr lang="en-US" dirty="0">
                <a:sym typeface="Symbol"/>
              </a:rPr>
              <a:t>(R). Find the FD’s of R1?</a:t>
            </a:r>
          </a:p>
          <a:p>
            <a:pPr lvl="1"/>
            <a:r>
              <a:rPr lang="en-US" dirty="0">
                <a:sym typeface="Symbol"/>
              </a:rPr>
              <a:t>Compute the closure of the singleton set</a:t>
            </a:r>
          </a:p>
          <a:p>
            <a:pPr lvl="2"/>
            <a:r>
              <a:rPr lang="en-US" dirty="0">
                <a:sym typeface="Symbol"/>
              </a:rPr>
              <a:t>{A}+={A,B,C,D}, and B is not in R1, then new FD’s A→C, A→D</a:t>
            </a:r>
          </a:p>
          <a:p>
            <a:pPr lvl="2"/>
            <a:r>
              <a:rPr lang="en-US" dirty="0">
                <a:sym typeface="Symbol"/>
              </a:rPr>
              <a:t>{C}+={C,D}, then new FD’s C→D</a:t>
            </a:r>
          </a:p>
          <a:p>
            <a:pPr lvl="2"/>
            <a:r>
              <a:rPr lang="en-US" dirty="0">
                <a:sym typeface="Symbol"/>
              </a:rPr>
              <a:t>{D}+={D}, no new FD’s</a:t>
            </a:r>
          </a:p>
          <a:p>
            <a:pPr lvl="1"/>
            <a:r>
              <a:rPr lang="en-US" dirty="0"/>
              <a:t>Compute the closure of the doubleton set</a:t>
            </a:r>
          </a:p>
          <a:p>
            <a:pPr lvl="2"/>
            <a:r>
              <a:rPr lang="en-US" dirty="0"/>
              <a:t>Since {A}+ include all attributes, no care any more for supersets of {A}</a:t>
            </a:r>
          </a:p>
          <a:p>
            <a:pPr lvl="2"/>
            <a:r>
              <a:rPr lang="en-US" dirty="0"/>
              <a:t>{C,D}+={C,D}, no new FD’s holds in R1</a:t>
            </a:r>
          </a:p>
          <a:p>
            <a:pPr lvl="1"/>
            <a:r>
              <a:rPr lang="en-US" dirty="0"/>
              <a:t>Finally, there are three FD’s A→C, A→D, C→D hold in R1</a:t>
            </a:r>
          </a:p>
          <a:p>
            <a:pPr lvl="1"/>
            <a:r>
              <a:rPr lang="en-US" dirty="0"/>
              <a:t>A→D is transitive from A→C, and C→D</a:t>
            </a:r>
          </a:p>
          <a:p>
            <a:pPr lvl="1"/>
            <a:r>
              <a:rPr lang="en-US" dirty="0"/>
              <a:t>So, minimal basis is {A→C, C→D}</a:t>
            </a:r>
          </a:p>
        </p:txBody>
      </p:sp>
      <p:sp>
        <p:nvSpPr>
          <p:cNvPr id="2" name="Title 1"/>
          <p:cNvSpPr>
            <a:spLocks noGrp="1"/>
          </p:cNvSpPr>
          <p:nvPr>
            <p:ph type="title"/>
          </p:nvPr>
        </p:nvSpPr>
        <p:spPr/>
        <p:txBody>
          <a:bodyPr>
            <a:normAutofit/>
          </a:bodyPr>
          <a:lstStyle/>
          <a:p>
            <a:r>
              <a:rPr lang="en-US" dirty="0"/>
              <a:t>Projecting Functional Dependencies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7" y="1280674"/>
            <a:ext cx="8220172" cy="4678531"/>
          </a:xfrm>
        </p:spPr>
        <p:txBody>
          <a:bodyPr>
            <a:normAutofit/>
          </a:bodyPr>
          <a:lstStyle/>
          <a:p>
            <a:r>
              <a:rPr lang="en-US" dirty="0"/>
              <a:t>Understand concepts of:</a:t>
            </a:r>
          </a:p>
          <a:p>
            <a:pPr lvl="1">
              <a:buFont typeface="Wingdings" panose="05000000000000000000" pitchFamily="2" charset="2"/>
              <a:buChar char="§"/>
            </a:pPr>
            <a:r>
              <a:rPr lang="en-US" dirty="0"/>
              <a:t>Functional Dependencies</a:t>
            </a:r>
          </a:p>
          <a:p>
            <a:pPr lvl="1">
              <a:buFont typeface="Wingdings" panose="05000000000000000000" pitchFamily="2" charset="2"/>
              <a:buChar char="§"/>
            </a:pPr>
            <a:r>
              <a:rPr lang="en-US" dirty="0"/>
              <a:t>Normalization</a:t>
            </a:r>
          </a:p>
          <a:p>
            <a:pPr lvl="1">
              <a:buFont typeface="Wingdings" panose="05000000000000000000" pitchFamily="2" charset="2"/>
              <a:buChar char="§"/>
            </a:pPr>
            <a:r>
              <a:rPr lang="en-US" dirty="0"/>
              <a:t>Decomposition</a:t>
            </a:r>
          </a:p>
          <a:p>
            <a:pPr lvl="1">
              <a:buFont typeface="Wingdings" panose="05000000000000000000" pitchFamily="2" charset="2"/>
              <a:buChar char="§"/>
            </a:pPr>
            <a:r>
              <a:rPr lang="en-US" dirty="0"/>
              <a:t>Multi-valued Dependencies</a:t>
            </a:r>
          </a:p>
          <a:p>
            <a:pPr marL="0" indent="0">
              <a:buNone/>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DE8754-7247-4285-9DED-3AAFA6F4BB58}"/>
              </a:ext>
            </a:extLst>
          </p:cNvPr>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introduction</a:t>
            </a:r>
          </a:p>
        </p:txBody>
      </p:sp>
      <p:sp>
        <p:nvSpPr>
          <p:cNvPr id="11267" name="Rectangle 3">
            <a:extLst>
              <a:ext uri="{FF2B5EF4-FFF2-40B4-BE49-F238E27FC236}">
                <a16:creationId xmlns:a16="http://schemas.microsoft.com/office/drawing/2014/main" id="{2E3CA6F7-A1D2-4541-BA84-633399122E70}"/>
              </a:ext>
            </a:extLst>
          </p:cNvPr>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p>
          <a:p>
            <a:pPr eaLnBrk="1" hangingPunct="1"/>
            <a:r>
              <a:rPr lang="en-US" altLang="en-US" dirty="0"/>
              <a:t>So, in this session we shall tackle the problems of relational database designing</a:t>
            </a:r>
          </a:p>
          <a:p>
            <a:pPr eaLnBrk="1" hangingPunct="1"/>
            <a:r>
              <a:rPr lang="en-US" altLang="en-US" dirty="0"/>
              <a:t>Problems such as redundancy that occur when we try to cram too much into a single relation are called </a:t>
            </a:r>
            <a:r>
              <a:rPr lang="en-US" altLang="en-US" i="1" dirty="0">
                <a:solidFill>
                  <a:srgbClr val="33CC33"/>
                </a:solidFill>
              </a:rPr>
              <a:t>anomalies</a:t>
            </a:r>
          </a:p>
          <a:p>
            <a:pPr eaLnBrk="1" hangingPunct="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CFD329F-8B76-4554-AFEE-962BBC792E84}"/>
              </a:ext>
            </a:extLst>
          </p:cNvPr>
          <p:cNvSpPr>
            <a:spLocks noGrp="1" noChangeArrowheads="1"/>
          </p:cNvSpPr>
          <p:nvPr>
            <p:ph type="title"/>
          </p:nvPr>
        </p:nvSpPr>
        <p:spPr>
          <a:xfrm>
            <a:off x="539750" y="-22225"/>
            <a:ext cx="7772400" cy="1143000"/>
          </a:xfrm>
        </p:spPr>
        <p:txBody>
          <a:bodyPr/>
          <a:lstStyle/>
          <a:p>
            <a:pPr algn="ctr" eaLnBrk="1" hangingPunct="1"/>
            <a:r>
              <a:rPr lang="en-US" altLang="en-US" dirty="0"/>
              <a:t>Anomalies</a:t>
            </a:r>
          </a:p>
        </p:txBody>
      </p:sp>
      <p:sp>
        <p:nvSpPr>
          <p:cNvPr id="241667" name="Rectangle 3">
            <a:extLst>
              <a:ext uri="{FF2B5EF4-FFF2-40B4-BE49-F238E27FC236}">
                <a16:creationId xmlns:a16="http://schemas.microsoft.com/office/drawing/2014/main" id="{AFF24627-F48C-4A61-A62E-5201DBBA90D2}"/>
              </a:ext>
            </a:extLst>
          </p:cNvPr>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p>
        </p:txBody>
      </p:sp>
      <p:pic>
        <p:nvPicPr>
          <p:cNvPr id="241668" name="Picture 4">
            <a:extLst>
              <a:ext uri="{FF2B5EF4-FFF2-40B4-BE49-F238E27FC236}">
                <a16:creationId xmlns:a16="http://schemas.microsoft.com/office/drawing/2014/main" id="{6FC95770-1744-454C-AE22-B8A333E11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55212"/>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D633639-FCC4-4FB8-ADF6-5813275B6FD9}"/>
              </a:ext>
            </a:extLst>
          </p:cNvPr>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a:t>
            </a:r>
          </a:p>
        </p:txBody>
      </p:sp>
      <p:sp>
        <p:nvSpPr>
          <p:cNvPr id="13315" name="Rectangle 3">
            <a:extLst>
              <a:ext uri="{FF2B5EF4-FFF2-40B4-BE49-F238E27FC236}">
                <a16:creationId xmlns:a16="http://schemas.microsoft.com/office/drawing/2014/main" id="{81A5E9CA-EBF5-4A4C-B14C-4F9ABB282EF0}"/>
              </a:ext>
            </a:extLst>
          </p:cNvPr>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p>
          <a:p>
            <a:pPr eaLnBrk="1" hangingPunct="1"/>
            <a:r>
              <a:rPr lang="en-US" altLang="en-US" sz="2400" dirty="0"/>
              <a:t>Decomposition of a relation R involves splitting the attributes of R to make the schemas of 2 new relations</a:t>
            </a:r>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75C1A6-A5B0-467B-A370-63DB5EACA388}"/>
              </a:ext>
            </a:extLst>
          </p:cNvPr>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p>
        </p:txBody>
      </p:sp>
      <p:pic>
        <p:nvPicPr>
          <p:cNvPr id="15363" name="Picture 3">
            <a:extLst>
              <a:ext uri="{FF2B5EF4-FFF2-40B4-BE49-F238E27FC236}">
                <a16:creationId xmlns:a16="http://schemas.microsoft.com/office/drawing/2014/main" id="{5718734F-7775-48D6-8417-770F082F3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a:extLst>
              <a:ext uri="{FF2B5EF4-FFF2-40B4-BE49-F238E27FC236}">
                <a16:creationId xmlns:a16="http://schemas.microsoft.com/office/drawing/2014/main" id="{57302F37-B3C8-4428-8265-9E2708925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a:extLst>
              <a:ext uri="{FF2B5EF4-FFF2-40B4-BE49-F238E27FC236}">
                <a16:creationId xmlns:a16="http://schemas.microsoft.com/office/drawing/2014/main" id="{8CEF0515-8495-4377-A65F-5CF997BEF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a:extLst>
              <a:ext uri="{FF2B5EF4-FFF2-40B4-BE49-F238E27FC236}">
                <a16:creationId xmlns:a16="http://schemas.microsoft.com/office/drawing/2014/main" id="{28C097F4-EF72-490C-AF10-0748B52FCBF7}"/>
              </a:ext>
            </a:extLst>
          </p:cNvPr>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a:extLst>
              <a:ext uri="{FF2B5EF4-FFF2-40B4-BE49-F238E27FC236}">
                <a16:creationId xmlns:a16="http://schemas.microsoft.com/office/drawing/2014/main" id="{17EA7642-005B-4E4A-877C-0478BA573F1B}"/>
              </a:ext>
            </a:extLst>
          </p:cNvPr>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3B9BA94-733B-4668-AAD9-2A13E3AE4ABA}"/>
              </a:ext>
            </a:extLst>
          </p:cNvPr>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p>
        </p:txBody>
      </p:sp>
      <p:sp>
        <p:nvSpPr>
          <p:cNvPr id="16387" name="Rectangle 3">
            <a:extLst>
              <a:ext uri="{FF2B5EF4-FFF2-40B4-BE49-F238E27FC236}">
                <a16:creationId xmlns:a16="http://schemas.microsoft.com/office/drawing/2014/main" id="{7A55DAFF-B811-4911-88FD-EB359BDC542C}"/>
              </a:ext>
            </a:extLst>
          </p:cNvPr>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p>
        </p:txBody>
      </p:sp>
      <p:pic>
        <p:nvPicPr>
          <p:cNvPr id="16388" name="Picture 4">
            <a:extLst>
              <a:ext uri="{FF2B5EF4-FFF2-40B4-BE49-F238E27FC236}">
                <a16:creationId xmlns:a16="http://schemas.microsoft.com/office/drawing/2014/main" id="{0875B3AE-FACC-44B7-875C-1523F5388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a:extLst>
              <a:ext uri="{FF2B5EF4-FFF2-40B4-BE49-F238E27FC236}">
                <a16:creationId xmlns:a16="http://schemas.microsoft.com/office/drawing/2014/main" id="{618F4640-00D1-468A-A293-F3B95C785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5C179DE-CD98-4B1D-9065-9E417AB93E94}"/>
              </a:ext>
            </a:extLst>
          </p:cNvPr>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p>
        </p:txBody>
      </p:sp>
      <p:sp>
        <p:nvSpPr>
          <p:cNvPr id="17411" name="Rectangle 3">
            <a:extLst>
              <a:ext uri="{FF2B5EF4-FFF2-40B4-BE49-F238E27FC236}">
                <a16:creationId xmlns:a16="http://schemas.microsoft.com/office/drawing/2014/main" id="{261F6AAE-3772-41B0-A0E9-8405EC6A5BF4}"/>
              </a:ext>
            </a:extLst>
          </p:cNvPr>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p>
          <a:p>
            <a:pPr lvl="1" eaLnBrk="1" hangingPunct="1">
              <a:lnSpc>
                <a:spcPct val="90000"/>
              </a:lnSpc>
            </a:pPr>
            <a:r>
              <a:rPr lang="en-US" altLang="en-US" sz="2400" dirty="0"/>
              <a:t>Maybe we can’t recovery the original information; OR</a:t>
            </a:r>
          </a:p>
          <a:p>
            <a:pPr lvl="1" eaLnBrk="1" hangingPunct="1">
              <a:lnSpc>
                <a:spcPct val="90000"/>
              </a:lnSpc>
            </a:pPr>
            <a:r>
              <a:rPr lang="en-US" altLang="en-US" sz="2400" dirty="0"/>
              <a:t>After reconstruction, the FDs maybe not hold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2A1BD90-FE9D-4AA5-9CE6-8C7F2959851B}"/>
              </a:ext>
            </a:extLst>
          </p:cNvPr>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p>
        </p:txBody>
      </p:sp>
      <p:sp>
        <p:nvSpPr>
          <p:cNvPr id="18435" name="Rectangle 3">
            <a:extLst>
              <a:ext uri="{FF2B5EF4-FFF2-40B4-BE49-F238E27FC236}">
                <a16:creationId xmlns:a16="http://schemas.microsoft.com/office/drawing/2014/main" id="{8014B394-E79C-4562-8D5D-192D8B34BA74}"/>
              </a:ext>
            </a:extLst>
          </p:cNvPr>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p>
        </p:txBody>
      </p:sp>
      <p:pic>
        <p:nvPicPr>
          <p:cNvPr id="18436" name="Picture 4">
            <a:extLst>
              <a:ext uri="{FF2B5EF4-FFF2-40B4-BE49-F238E27FC236}">
                <a16:creationId xmlns:a16="http://schemas.microsoft.com/office/drawing/2014/main" id="{FD015324-0AF0-4101-834D-AFAA99C12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a:extLst>
              <a:ext uri="{FF2B5EF4-FFF2-40B4-BE49-F238E27FC236}">
                <a16:creationId xmlns:a16="http://schemas.microsoft.com/office/drawing/2014/main" id="{413D5958-1D25-4128-BFD0-A88B495CD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a:extLst>
              <a:ext uri="{FF2B5EF4-FFF2-40B4-BE49-F238E27FC236}">
                <a16:creationId xmlns:a16="http://schemas.microsoft.com/office/drawing/2014/main" id="{D7B5EF6A-B69C-4984-B062-415791C51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a:extLst>
              <a:ext uri="{FF2B5EF4-FFF2-40B4-BE49-F238E27FC236}">
                <a16:creationId xmlns:a16="http://schemas.microsoft.com/office/drawing/2014/main" id="{81FB2A33-437D-4D7E-94A1-2F02E8BDF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a:extLst>
              <a:ext uri="{FF2B5EF4-FFF2-40B4-BE49-F238E27FC236}">
                <a16:creationId xmlns:a16="http://schemas.microsoft.com/office/drawing/2014/main" id="{EA5A669B-FCD8-419E-9F71-8C50B76396DA}"/>
              </a:ext>
            </a:extLst>
          </p:cNvPr>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a:extLst>
              <a:ext uri="{FF2B5EF4-FFF2-40B4-BE49-F238E27FC236}">
                <a16:creationId xmlns:a16="http://schemas.microsoft.com/office/drawing/2014/main" id="{C95BA96F-E345-45CA-B705-B0A0F0C9476F}"/>
              </a:ext>
            </a:extLst>
          </p:cNvPr>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1253A80-04BC-4D9F-A87E-66220642F379}"/>
              </a:ext>
            </a:extLst>
          </p:cNvPr>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p>
        </p:txBody>
      </p:sp>
      <p:sp>
        <p:nvSpPr>
          <p:cNvPr id="19459" name="Rectangle 3">
            <a:extLst>
              <a:ext uri="{FF2B5EF4-FFF2-40B4-BE49-F238E27FC236}">
                <a16:creationId xmlns:a16="http://schemas.microsoft.com/office/drawing/2014/main" id="{73ABF60B-70AC-4125-8CE7-B6EF91E09759}"/>
              </a:ext>
            </a:extLst>
          </p:cNvPr>
          <p:cNvSpPr>
            <a:spLocks noGrp="1" noChangeArrowheads="1"/>
          </p:cNvSpPr>
          <p:nvPr>
            <p:ph type="body" idx="1"/>
          </p:nvPr>
        </p:nvSpPr>
        <p:spPr/>
        <p:txBody>
          <a:bodyPr/>
          <a:lstStyle/>
          <a:p>
            <a:pPr eaLnBrk="1" hangingPunct="1"/>
            <a:r>
              <a:rPr lang="en-US" altLang="en-US" dirty="0"/>
              <a:t>If we check the projected FD’s in the relations of the decomposition, can we can be sure that when we reconstruct the original relation from the decomposition by joining, the result will satisfy the original FD’s?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F1DE350-38A1-4B05-A35F-3D56B5731987}"/>
              </a:ext>
            </a:extLst>
          </p:cNvPr>
          <p:cNvSpPr>
            <a:spLocks noGrp="1"/>
          </p:cNvSpPr>
          <p:nvPr>
            <p:ph type="title"/>
          </p:nvPr>
        </p:nvSpPr>
        <p:spPr/>
        <p:txBody>
          <a:bodyPr/>
          <a:lstStyle/>
          <a:p>
            <a:pPr algn="ctr"/>
            <a:r>
              <a:rPr lang="en-US" altLang="en-US" dirty="0"/>
              <a:t>Normal Forms</a:t>
            </a:r>
          </a:p>
        </p:txBody>
      </p:sp>
      <p:sp>
        <p:nvSpPr>
          <p:cNvPr id="20483" name="Content Placeholder 2">
            <a:extLst>
              <a:ext uri="{FF2B5EF4-FFF2-40B4-BE49-F238E27FC236}">
                <a16:creationId xmlns:a16="http://schemas.microsoft.com/office/drawing/2014/main" id="{2B1A51F1-62EF-45ED-A391-51717B2AD55B}"/>
              </a:ext>
            </a:extLst>
          </p:cNvPr>
          <p:cNvSpPr>
            <a:spLocks noGrp="1"/>
          </p:cNvSpPr>
          <p:nvPr>
            <p:ph idx="1"/>
          </p:nvPr>
        </p:nvSpPr>
        <p:spPr/>
        <p:txBody>
          <a:bodyPr/>
          <a:lstStyle/>
          <a:p>
            <a:endParaRPr lang="en-US" altLang="en-US"/>
          </a:p>
        </p:txBody>
      </p:sp>
      <p:pic>
        <p:nvPicPr>
          <p:cNvPr id="20484" name="Picture 3">
            <a:extLst>
              <a:ext uri="{FF2B5EF4-FFF2-40B4-BE49-F238E27FC236}">
                <a16:creationId xmlns:a16="http://schemas.microsoft.com/office/drawing/2014/main" id="{C96B0E93-7923-4B18-9303-932FE167F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F1F8075-013B-4BFE-9241-E75A8165F268}"/>
              </a:ext>
            </a:extLst>
          </p:cNvPr>
          <p:cNvSpPr>
            <a:spLocks noGrp="1" noChangeArrowheads="1"/>
          </p:cNvSpPr>
          <p:nvPr>
            <p:ph type="title"/>
          </p:nvPr>
        </p:nvSpPr>
        <p:spPr>
          <a:xfrm>
            <a:off x="1371600" y="389731"/>
            <a:ext cx="7010400" cy="928688"/>
          </a:xfrm>
        </p:spPr>
        <p:txBody>
          <a:bodyPr>
            <a:normAutofit/>
          </a:bodyPr>
          <a:lstStyle/>
          <a:p>
            <a:r>
              <a:rPr lang="en-US" altLang="en-US" dirty="0"/>
              <a:t>Dependencies: Definitions </a:t>
            </a:r>
          </a:p>
        </p:txBody>
      </p:sp>
      <p:sp>
        <p:nvSpPr>
          <p:cNvPr id="22531" name="Rectangle 3">
            <a:extLst>
              <a:ext uri="{FF2B5EF4-FFF2-40B4-BE49-F238E27FC236}">
                <a16:creationId xmlns:a16="http://schemas.microsoft.com/office/drawing/2014/main" id="{8FCD71D3-C5E4-41B1-B26C-93B12570DF3C}"/>
              </a:ext>
            </a:extLst>
          </p:cNvPr>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t>Multivalued Attributes</a:t>
            </a:r>
            <a:r>
              <a:rPr lang="en-US" altLang="en-US" sz="2400" dirty="0"/>
              <a:t> (or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p>
        </p:txBody>
      </p:sp>
      <p:sp>
        <p:nvSpPr>
          <p:cNvPr id="14" name="Rectangle 3">
            <a:extLst>
              <a:ext uri="{FF2B5EF4-FFF2-40B4-BE49-F238E27FC236}">
                <a16:creationId xmlns:a16="http://schemas.microsoft.com/office/drawing/2014/main" id="{ABA86F77-80C6-4DBE-A3A3-62C73E9C4358}"/>
              </a:ext>
            </a:extLst>
          </p:cNvPr>
          <p:cNvSpPr txBox="1">
            <a:spLocks noChangeArrowheads="1"/>
          </p:cNvSpPr>
          <p:nvPr/>
        </p:nvSpPr>
        <p:spPr>
          <a:xfrm>
            <a:off x="838200" y="3545243"/>
            <a:ext cx="8154988" cy="1371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Partial Dependency</a:t>
            </a:r>
            <a:r>
              <a:rPr lang="en-US" altLang="en-US" sz="2400" dirty="0"/>
              <a:t> – when a non-key attribute is determined by a part, but not the whole, of a </a:t>
            </a:r>
            <a:r>
              <a:rPr lang="en-US" altLang="en-US" sz="2400" b="1" dirty="0"/>
              <a:t>COMPOSITE</a:t>
            </a:r>
            <a:r>
              <a:rPr lang="en-US" altLang="en-US" sz="2400" dirty="0"/>
              <a:t> primary key.</a:t>
            </a:r>
          </a:p>
        </p:txBody>
      </p:sp>
      <p:sp>
        <p:nvSpPr>
          <p:cNvPr id="15" name="Rectangle 3">
            <a:extLst>
              <a:ext uri="{FF2B5EF4-FFF2-40B4-BE49-F238E27FC236}">
                <a16:creationId xmlns:a16="http://schemas.microsoft.com/office/drawing/2014/main" id="{6D073221-8F2F-435A-BAE3-66B68A456A04}"/>
              </a:ext>
            </a:extLst>
          </p:cNvPr>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Transitive Dependency</a:t>
            </a:r>
            <a:r>
              <a:rPr lang="en-US" altLang="en-US" sz="2400" dirty="0"/>
              <a:t> – when a non-key attribute determines another non-key attribute.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p>
          <a:p>
            <a:pPr>
              <a:buFont typeface="Wingdings" panose="05000000000000000000" pitchFamily="2" charset="2"/>
              <a:buChar char="§"/>
            </a:pPr>
            <a:r>
              <a:rPr lang="en-US" sz="2400" dirty="0"/>
              <a:t>Normal forms</a:t>
            </a:r>
            <a:endParaRPr lang="en-SG" sz="2400" b="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BE07112-41FC-4053-ADAB-6D449D22390D}"/>
              </a:ext>
            </a:extLst>
          </p:cNvPr>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a:extLst>
              <a:ext uri="{FF2B5EF4-FFF2-40B4-BE49-F238E27FC236}">
                <a16:creationId xmlns:a16="http://schemas.microsoft.com/office/drawing/2014/main" id="{8A4AFC23-90FD-4FE8-8B16-5E24C4A7EC60}"/>
              </a:ext>
            </a:extLst>
          </p:cNvPr>
          <p:cNvSpPr>
            <a:spLocks noGrp="1" noChangeArrowheads="1"/>
          </p:cNvSpPr>
          <p:nvPr>
            <p:ph type="body" idx="1"/>
          </p:nvPr>
        </p:nvSpPr>
        <p:spPr>
          <a:xfrm>
            <a:off x="376398" y="1247973"/>
            <a:ext cx="8686800" cy="4495800"/>
          </a:xfrm>
        </p:spPr>
        <p:txBody>
          <a:bodyPr/>
          <a:lstStyle/>
          <a:p>
            <a:pPr eaLnBrk="1" hangingPunct="1">
              <a:lnSpc>
                <a:spcPct val="90000"/>
              </a:lnSpc>
            </a:pPr>
            <a:r>
              <a:rPr lang="en-US" altLang="en-US" dirty="0" err="1">
                <a:solidFill>
                  <a:srgbClr val="FF0066"/>
                </a:solidFill>
              </a:rPr>
              <a:t>1NF</a:t>
            </a:r>
            <a:r>
              <a:rPr lang="en-US" altLang="en-US" dirty="0">
                <a:solidFill>
                  <a:srgbClr val="FF0066"/>
                </a:solidFill>
              </a:rPr>
              <a:t> A relation R is in first normal form (</a:t>
            </a:r>
            <a:r>
              <a:rPr lang="en-US" altLang="en-US" dirty="0" err="1">
                <a:solidFill>
                  <a:srgbClr val="FF0066"/>
                </a:solidFill>
              </a:rPr>
              <a:t>1NF</a:t>
            </a:r>
            <a:r>
              <a:rPr lang="en-US" altLang="en-US" dirty="0">
                <a:solidFill>
                  <a:srgbClr val="FF0066"/>
                </a:solidFill>
              </a:rPr>
              <a:t>) if and only if all underlying domains contain atomic values only</a:t>
            </a:r>
          </a:p>
          <a:p>
            <a:pPr eaLnBrk="1" hangingPunct="1">
              <a:lnSpc>
                <a:spcPct val="90000"/>
              </a:lnSpc>
            </a:pPr>
            <a:endParaRPr lang="en-US" altLang="en-US" dirty="0"/>
          </a:p>
        </p:txBody>
      </p:sp>
      <p:sp>
        <p:nvSpPr>
          <p:cNvPr id="5" name="Title 1">
            <a:extLst>
              <a:ext uri="{FF2B5EF4-FFF2-40B4-BE49-F238E27FC236}">
                <a16:creationId xmlns:a16="http://schemas.microsoft.com/office/drawing/2014/main" id="{2111206A-8112-4A5B-BB6F-98AEAB76F869}"/>
              </a:ext>
            </a:extLst>
          </p:cNvPr>
          <p:cNvSpPr txBox="1">
            <a:spLocks/>
          </p:cNvSpPr>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p>
          <a:p>
            <a:pPr>
              <a:defRPr/>
            </a:pPr>
            <a:br>
              <a:rPr lang="en-AU" sz="2400" b="0" dirty="0"/>
            </a:br>
            <a:r>
              <a:rPr lang="en-AU" sz="2400" b="0" dirty="0"/>
              <a:t>    </a:t>
            </a:r>
            <a:r>
              <a:rPr lang="en-AU" sz="2400" b="0" i="1" dirty="0" err="1"/>
              <a:t>StudentID</a:t>
            </a:r>
            <a:r>
              <a:rPr lang="en-AU" sz="2400" b="0" i="1" dirty="0"/>
              <a:t> is the primary key.</a:t>
            </a:r>
          </a:p>
        </p:txBody>
      </p:sp>
      <p:pic>
        <p:nvPicPr>
          <p:cNvPr id="6" name="Picture 2">
            <a:extLst>
              <a:ext uri="{FF2B5EF4-FFF2-40B4-BE49-F238E27FC236}">
                <a16:creationId xmlns:a16="http://schemas.microsoft.com/office/drawing/2014/main" id="{69776328-3236-4401-B443-27BBD698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id="{69721BF0-D4F8-40BA-AE49-000FDEC5E8D6}"/>
              </a:ext>
            </a:extLst>
          </p:cNvPr>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70DE642-1447-43B6-B7BD-49269E1A3FA6}"/>
              </a:ext>
            </a:extLst>
          </p:cNvPr>
          <p:cNvSpPr>
            <a:spLocks noGrp="1"/>
          </p:cNvSpPr>
          <p:nvPr>
            <p:ph type="title"/>
          </p:nvPr>
        </p:nvSpPr>
        <p:spPr>
          <a:xfrm>
            <a:off x="250825" y="1503363"/>
            <a:ext cx="8642350" cy="563562"/>
          </a:xfrm>
        </p:spPr>
        <p:txBody>
          <a:bodyPr/>
          <a:lstStyle/>
          <a:p>
            <a:pPr algn="l" eaLnBrk="1" hangingPunct="1"/>
            <a:r>
              <a:rPr lang="en-AU" altLang="en-US" sz="2400"/>
              <a:t>No.  There are repeating groups (subject, subjectcost, grade)</a:t>
            </a:r>
          </a:p>
        </p:txBody>
      </p:sp>
      <p:pic>
        <p:nvPicPr>
          <p:cNvPr id="28675" name="Picture 2">
            <a:extLst>
              <a:ext uri="{FF2B5EF4-FFF2-40B4-BE49-F238E27FC236}">
                <a16:creationId xmlns:a16="http://schemas.microsoft.com/office/drawing/2014/main" id="{64DFE15B-D528-41A6-A15F-D6A28490F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81ABDF80-9E67-401E-BB4F-C5A7745DD51E}"/>
              </a:ext>
            </a:extLst>
          </p:cNvPr>
          <p:cNvSpPr txBox="1">
            <a:spLocks/>
          </p:cNvSpPr>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38C1C24-15D6-4C48-9914-79A223F76445}"/>
              </a:ext>
            </a:extLst>
          </p:cNvPr>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p>
        </p:txBody>
      </p:sp>
      <p:pic>
        <p:nvPicPr>
          <p:cNvPr id="29699" name="Picture 2">
            <a:extLst>
              <a:ext uri="{FF2B5EF4-FFF2-40B4-BE49-F238E27FC236}">
                <a16:creationId xmlns:a16="http://schemas.microsoft.com/office/drawing/2014/main" id="{4F9D2DD2-BCA6-4B53-972D-2A7774045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39982240-8862-4CFB-9256-A661DEFC0BDA}"/>
              </a:ext>
            </a:extLst>
          </p:cNvPr>
          <p:cNvSpPr txBox="1">
            <a:spLocks/>
          </p:cNvSpPr>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p>
        </p:txBody>
      </p:sp>
      <p:pic>
        <p:nvPicPr>
          <p:cNvPr id="29701" name="Picture 2">
            <a:extLst>
              <a:ext uri="{FF2B5EF4-FFF2-40B4-BE49-F238E27FC236}">
                <a16:creationId xmlns:a16="http://schemas.microsoft.com/office/drawing/2014/main" id="{51CE71DE-7126-4B49-9D10-570CDEF1D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a:extLst>
              <a:ext uri="{FF2B5EF4-FFF2-40B4-BE49-F238E27FC236}">
                <a16:creationId xmlns:a16="http://schemas.microsoft.com/office/drawing/2014/main" id="{A3F45AC7-7DC0-4312-BFB5-52188BE25474}"/>
              </a:ext>
            </a:extLst>
          </p:cNvPr>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2E98609-7575-463E-BE94-FC494412CD39}"/>
              </a:ext>
            </a:extLst>
          </p:cNvPr>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p>
        </p:txBody>
      </p:sp>
      <p:pic>
        <p:nvPicPr>
          <p:cNvPr id="30723" name="Picture 2">
            <a:extLst>
              <a:ext uri="{FF2B5EF4-FFF2-40B4-BE49-F238E27FC236}">
                <a16:creationId xmlns:a16="http://schemas.microsoft.com/office/drawing/2014/main" id="{FD748C40-C223-4D34-85C3-4D2011C29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B28C8E8-18CD-4260-AA40-B45372B8CA14}"/>
              </a:ext>
            </a:extLst>
          </p:cNvPr>
          <p:cNvSpPr txBox="1">
            <a:spLocks/>
          </p:cNvSpPr>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p>
        </p:txBody>
      </p:sp>
      <p:cxnSp>
        <p:nvCxnSpPr>
          <p:cNvPr id="11" name="Straight Arrow Connector 10">
            <a:extLst>
              <a:ext uri="{FF2B5EF4-FFF2-40B4-BE49-F238E27FC236}">
                <a16:creationId xmlns:a16="http://schemas.microsoft.com/office/drawing/2014/main" id="{B2445869-C787-4D97-8134-F2388A660947}"/>
              </a:ext>
            </a:extLst>
          </p:cNvPr>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D621CF1-D97F-4A93-A145-402218F66891}"/>
              </a:ext>
            </a:extLst>
          </p:cNvPr>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85EDD3C-AF67-4F1F-9EC5-B12FA3FE5FF3}"/>
              </a:ext>
            </a:extLst>
          </p:cNvPr>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p>
        </p:txBody>
      </p:sp>
      <p:pic>
        <p:nvPicPr>
          <p:cNvPr id="31747" name="Picture 2">
            <a:extLst>
              <a:ext uri="{FF2B5EF4-FFF2-40B4-BE49-F238E27FC236}">
                <a16:creationId xmlns:a16="http://schemas.microsoft.com/office/drawing/2014/main" id="{E7283075-DD5C-4629-805E-704C26EF7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5C6C0688-3676-4271-8AE9-2F49FD44A91E}"/>
              </a:ext>
            </a:extLst>
          </p:cNvPr>
          <p:cNvSpPr txBox="1">
            <a:spLocks/>
          </p:cNvSpPr>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9F3AA5D-FBF3-4144-955C-76E49934F0A6}"/>
              </a:ext>
            </a:extLst>
          </p:cNvPr>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a:extLst>
              <a:ext uri="{FF2B5EF4-FFF2-40B4-BE49-F238E27FC236}">
                <a16:creationId xmlns:a16="http://schemas.microsoft.com/office/drawing/2014/main" id="{E284CF1B-692B-4E5B-8298-D403BB1CF8DF}"/>
              </a:ext>
            </a:extLst>
          </p:cNvPr>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dirty="0">
                <a:solidFill>
                  <a:srgbClr val="FF0066"/>
                </a:solidFill>
              </a:rPr>
              <a:t>) if and only if 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p>
        </p:txBody>
      </p:sp>
      <p:sp>
        <p:nvSpPr>
          <p:cNvPr id="5" name="Title 1">
            <a:extLst>
              <a:ext uri="{FF2B5EF4-FFF2-40B4-BE49-F238E27FC236}">
                <a16:creationId xmlns:a16="http://schemas.microsoft.com/office/drawing/2014/main" id="{CB8047A6-A42F-41BF-8F7E-7371D1B789A4}"/>
              </a:ext>
            </a:extLst>
          </p:cNvPr>
          <p:cNvSpPr txBox="1">
            <a:spLocks/>
          </p:cNvSpPr>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a:extLst>
              <a:ext uri="{FF2B5EF4-FFF2-40B4-BE49-F238E27FC236}">
                <a16:creationId xmlns:a16="http://schemas.microsoft.com/office/drawing/2014/main" id="{CB0B75A4-CACC-4E3F-9FBA-F62F13A0D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45EEFE0F-F5B8-481F-82D3-E593677A0735}"/>
              </a:ext>
            </a:extLst>
          </p:cNvPr>
          <p:cNvSpPr txBox="1">
            <a:spLocks/>
          </p:cNvSpPr>
          <p:nvPr/>
        </p:nvSpPr>
        <p:spPr>
          <a:xfrm>
            <a:off x="494523" y="5250431"/>
            <a:ext cx="8229600"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527980D-AE3D-4BF5-9D6D-92D45029F906}"/>
              </a:ext>
            </a:extLst>
          </p:cNvPr>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p>
        </p:txBody>
      </p:sp>
      <p:pic>
        <p:nvPicPr>
          <p:cNvPr id="34819" name="Picture 2">
            <a:extLst>
              <a:ext uri="{FF2B5EF4-FFF2-40B4-BE49-F238E27FC236}">
                <a16:creationId xmlns:a16="http://schemas.microsoft.com/office/drawing/2014/main" id="{D90E571B-2C6F-45FF-8204-F71CBC678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4AF486F-EDD7-4760-A11B-626FE2F6DB79}"/>
              </a:ext>
            </a:extLst>
          </p:cNvPr>
          <p:cNvSpPr txBox="1">
            <a:spLocks/>
          </p:cNvSpPr>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B7B3831-3C30-47B5-B4BD-7758E151C76D}"/>
              </a:ext>
            </a:extLst>
          </p:cNvPr>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a:extLst>
              <a:ext uri="{FF2B5EF4-FFF2-40B4-BE49-F238E27FC236}">
                <a16:creationId xmlns:a16="http://schemas.microsoft.com/office/drawing/2014/main" id="{BBAD2559-C4BB-4CE3-BE65-4A66A6D9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B0975A1A-5915-433B-9C54-0F240BA78DCB}"/>
              </a:ext>
            </a:extLst>
          </p:cNvPr>
          <p:cNvSpPr txBox="1">
            <a:spLocks/>
          </p:cNvSpPr>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CFCEAA6-6F28-4FED-8379-0B75E7470F15}"/>
              </a:ext>
            </a:extLst>
          </p:cNvPr>
          <p:cNvSpPr>
            <a:spLocks noGrp="1"/>
          </p:cNvSpPr>
          <p:nvPr>
            <p:ph type="title"/>
          </p:nvPr>
        </p:nvSpPr>
        <p:spPr/>
        <p:txBody>
          <a:bodyPr/>
          <a:lstStyle/>
          <a:p>
            <a:pPr algn="ctr" eaLnBrk="1" hangingPunct="1"/>
            <a:r>
              <a:rPr lang="en-AU" altLang="en-US" dirty="0"/>
              <a:t>Make new tables</a:t>
            </a:r>
          </a:p>
        </p:txBody>
      </p:sp>
      <p:sp>
        <p:nvSpPr>
          <p:cNvPr id="36867" name="Content Placeholder 2">
            <a:extLst>
              <a:ext uri="{FF2B5EF4-FFF2-40B4-BE49-F238E27FC236}">
                <a16:creationId xmlns:a16="http://schemas.microsoft.com/office/drawing/2014/main" id="{BBCA86A2-3A7F-4FFD-A0A4-ED74832F3E93}"/>
              </a:ext>
            </a:extLst>
          </p:cNvPr>
          <p:cNvSpPr>
            <a:spLocks noGrp="1"/>
          </p:cNvSpPr>
          <p:nvPr>
            <p:ph idx="1"/>
          </p:nvPr>
        </p:nvSpPr>
        <p:spPr/>
        <p:txBody>
          <a:bodyPr/>
          <a:lstStyle/>
          <a:p>
            <a:pPr eaLnBrk="1" hangingPunct="1"/>
            <a:r>
              <a:rPr lang="en-AU" altLang="en-US"/>
              <a:t>Make a new table for each primary key field</a:t>
            </a:r>
          </a:p>
          <a:p>
            <a:pPr eaLnBrk="1" hangingPunct="1"/>
            <a:r>
              <a:rPr lang="en-AU" altLang="en-US"/>
              <a:t>Give each new table its own primary key</a:t>
            </a:r>
          </a:p>
          <a:p>
            <a:pPr eaLnBrk="1" hangingPunct="1"/>
            <a:r>
              <a:rPr lang="en-AU" altLang="en-US"/>
              <a:t>Move columns from the original table to the new table that matches their primary key…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7C5A234-0B49-4C09-889A-718584D97F8E}"/>
              </a:ext>
            </a:extLst>
          </p:cNvPr>
          <p:cNvSpPr>
            <a:spLocks noGrp="1"/>
          </p:cNvSpPr>
          <p:nvPr>
            <p:ph type="title"/>
          </p:nvPr>
        </p:nvSpPr>
        <p:spPr/>
        <p:txBody>
          <a:bodyPr/>
          <a:lstStyle/>
          <a:p>
            <a:pPr algn="ctr" eaLnBrk="1" hangingPunct="1"/>
            <a:r>
              <a:rPr lang="en-AU" altLang="en-US" dirty="0"/>
              <a:t>Step 1</a:t>
            </a:r>
          </a:p>
        </p:txBody>
      </p:sp>
      <p:pic>
        <p:nvPicPr>
          <p:cNvPr id="37891" name="Picture 2">
            <a:extLst>
              <a:ext uri="{FF2B5EF4-FFF2-40B4-BE49-F238E27FC236}">
                <a16:creationId xmlns:a16="http://schemas.microsoft.com/office/drawing/2014/main" id="{01961E5D-A90D-4454-8227-2E60976FC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a:extLst>
              <a:ext uri="{FF2B5EF4-FFF2-40B4-BE49-F238E27FC236}">
                <a16:creationId xmlns:a16="http://schemas.microsoft.com/office/drawing/2014/main" id="{A2EB5C56-E5F0-41FE-B56F-1039CC29F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a:extLst>
              <a:ext uri="{FF2B5EF4-FFF2-40B4-BE49-F238E27FC236}">
                <a16:creationId xmlns:a16="http://schemas.microsoft.com/office/drawing/2014/main" id="{40ED1B11-A6C4-4593-9D08-6EEC54CD1303}"/>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696-418B-45C7-84AC-6ED2F4915879}"/>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C658662E-7E60-48DD-97D3-87353C638024}"/>
              </a:ext>
            </a:extLst>
          </p:cNvPr>
          <p:cNvSpPr>
            <a:spLocks noGrp="1"/>
          </p:cNvSpPr>
          <p:nvPr>
            <p:ph idx="1"/>
          </p:nvPr>
        </p:nvSpPr>
        <p:spPr>
          <a:xfrm>
            <a:off x="585924" y="1127464"/>
            <a:ext cx="8262241" cy="5069149"/>
          </a:xfrm>
        </p:spPr>
        <p:txBody>
          <a:bodyPr>
            <a:normAutofit lnSpcReduction="100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 relation</a:t>
            </a:r>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t>), also in </a:t>
            </a:r>
            <a:r>
              <a:rPr lang="en-US" i="1" dirty="0"/>
              <a:t>R</a:t>
            </a:r>
            <a:r>
              <a:rPr lang="en-US" dirty="0"/>
              <a:t>, (written </a:t>
            </a:r>
            <a:r>
              <a:rPr lang="en-US" i="1" dirty="0"/>
              <a:t>X</a:t>
            </a:r>
            <a:r>
              <a:rPr lang="en-US" dirty="0"/>
              <a:t> → </a:t>
            </a:r>
            <a:r>
              <a:rPr lang="en-US" i="1" dirty="0"/>
              <a:t>Y</a:t>
            </a:r>
            <a:r>
              <a:rPr lang="en-US" dirty="0"/>
              <a:t>) if and only if each </a:t>
            </a:r>
            <a:r>
              <a:rPr lang="en-US" i="1" dirty="0"/>
              <a:t>X</a:t>
            </a:r>
            <a:r>
              <a:rPr lang="en-US" dirty="0"/>
              <a:t> value is associated with precisely one </a:t>
            </a:r>
            <a:r>
              <a:rPr lang="en-US" i="1" dirty="0"/>
              <a:t>Y</a:t>
            </a:r>
            <a:r>
              <a:rPr lang="en-US" dirty="0"/>
              <a:t> value</a:t>
            </a:r>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a:rPr>
              <a:t>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sym typeface="Symbol"/>
              </a:rPr>
              <a:t> holds on relation </a:t>
            </a:r>
            <a:r>
              <a:rPr lang="en-US" i="1" dirty="0">
                <a:sym typeface="Symbol"/>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endParaRPr lang="en-US" i="1" dirty="0"/>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388D55EC-51AD-4142-8873-A34753E7A9A3}"/>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0A44580A-6064-4923-AC07-2A76DE077C82}"/>
              </a:ext>
            </a:extLst>
          </p:cNvPr>
          <p:cNvSpPr>
            <a:spLocks noGrp="1"/>
          </p:cNvSpPr>
          <p:nvPr>
            <p:ph type="sldNum" sz="quarter" idx="12"/>
          </p:nvPr>
        </p:nvSpPr>
        <p:spPr/>
        <p:txBody>
          <a:bodyPr/>
          <a:lstStyle/>
          <a:p>
            <a:fld id="{CC2FDD2D-D1AD-4AA7-93C2-8410BB90945D}" type="slidenum">
              <a:rPr lang="vi-VN" smtClean="0"/>
              <a:t>4</a:t>
            </a:fld>
            <a:endParaRPr lang="vi-VN"/>
          </a:p>
        </p:txBody>
      </p:sp>
    </p:spTree>
    <p:extLst>
      <p:ext uri="{BB962C8B-B14F-4D97-AF65-F5344CB8AC3E}">
        <p14:creationId xmlns:p14="http://schemas.microsoft.com/office/powerpoint/2010/main" val="1133255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704A11B-7150-46EF-B688-D82C005C6C6D}"/>
              </a:ext>
            </a:extLst>
          </p:cNvPr>
          <p:cNvSpPr>
            <a:spLocks noGrp="1"/>
          </p:cNvSpPr>
          <p:nvPr>
            <p:ph type="title"/>
          </p:nvPr>
        </p:nvSpPr>
        <p:spPr/>
        <p:txBody>
          <a:bodyPr/>
          <a:lstStyle/>
          <a:p>
            <a:pPr algn="ctr" eaLnBrk="1" hangingPunct="1"/>
            <a:r>
              <a:rPr lang="en-AU" altLang="en-US" dirty="0"/>
              <a:t>Step 2</a:t>
            </a:r>
          </a:p>
        </p:txBody>
      </p:sp>
      <p:pic>
        <p:nvPicPr>
          <p:cNvPr id="38915" name="Picture 2">
            <a:extLst>
              <a:ext uri="{FF2B5EF4-FFF2-40B4-BE49-F238E27FC236}">
                <a16:creationId xmlns:a16="http://schemas.microsoft.com/office/drawing/2014/main" id="{3E8FCAE2-436C-4F6E-8851-C5B1AF986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id="{E41433A5-ECE4-401D-A2B0-110C8B552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a:extLst>
              <a:ext uri="{FF2B5EF4-FFF2-40B4-BE49-F238E27FC236}">
                <a16:creationId xmlns:a16="http://schemas.microsoft.com/office/drawing/2014/main" id="{1D55EB83-0A5A-45CE-980A-B319CAE18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a:extLst>
              <a:ext uri="{FF2B5EF4-FFF2-40B4-BE49-F238E27FC236}">
                <a16:creationId xmlns:a16="http://schemas.microsoft.com/office/drawing/2014/main" id="{6F0F6EE7-F034-42AA-8580-CF69CF654145}"/>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8919" name="TextBox 9">
            <a:extLst>
              <a:ext uri="{FF2B5EF4-FFF2-40B4-BE49-F238E27FC236}">
                <a16:creationId xmlns:a16="http://schemas.microsoft.com/office/drawing/2014/main" id="{2B7E7379-C7F3-40CA-B157-53A3A46A77E7}"/>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2A83CA6-F115-46FA-AE74-E24435890E8D}"/>
              </a:ext>
            </a:extLst>
          </p:cNvPr>
          <p:cNvSpPr>
            <a:spLocks noGrp="1"/>
          </p:cNvSpPr>
          <p:nvPr>
            <p:ph type="title"/>
          </p:nvPr>
        </p:nvSpPr>
        <p:spPr/>
        <p:txBody>
          <a:bodyPr/>
          <a:lstStyle/>
          <a:p>
            <a:pPr algn="ctr" eaLnBrk="1" hangingPunct="1"/>
            <a:r>
              <a:rPr lang="en-AU" altLang="en-US" dirty="0"/>
              <a:t>Step 3</a:t>
            </a:r>
          </a:p>
        </p:txBody>
      </p:sp>
      <p:pic>
        <p:nvPicPr>
          <p:cNvPr id="39939" name="Picture 2">
            <a:extLst>
              <a:ext uri="{FF2B5EF4-FFF2-40B4-BE49-F238E27FC236}">
                <a16:creationId xmlns:a16="http://schemas.microsoft.com/office/drawing/2014/main" id="{58C383EF-BF15-4934-81C2-DE33F9BFD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a:extLst>
              <a:ext uri="{FF2B5EF4-FFF2-40B4-BE49-F238E27FC236}">
                <a16:creationId xmlns:a16="http://schemas.microsoft.com/office/drawing/2014/main" id="{73F25AE4-1704-41A7-B8E1-4811DCD75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a:extLst>
              <a:ext uri="{FF2B5EF4-FFF2-40B4-BE49-F238E27FC236}">
                <a16:creationId xmlns:a16="http://schemas.microsoft.com/office/drawing/2014/main" id="{3C61FA9B-A57D-4B5E-9C56-92F74C9DF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a:extLst>
              <a:ext uri="{FF2B5EF4-FFF2-40B4-BE49-F238E27FC236}">
                <a16:creationId xmlns:a16="http://schemas.microsoft.com/office/drawing/2014/main" id="{9D91E838-2FD4-4762-8264-E5E780BD71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a:extLst>
              <a:ext uri="{FF2B5EF4-FFF2-40B4-BE49-F238E27FC236}">
                <a16:creationId xmlns:a16="http://schemas.microsoft.com/office/drawing/2014/main" id="{94A0FC2D-3BE5-471F-A94A-02EF9E7DB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a:extLst>
              <a:ext uri="{FF2B5EF4-FFF2-40B4-BE49-F238E27FC236}">
                <a16:creationId xmlns:a16="http://schemas.microsoft.com/office/drawing/2014/main" id="{015EAAC6-02D3-42F7-B5B0-B6FC460518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a:extLst>
              <a:ext uri="{FF2B5EF4-FFF2-40B4-BE49-F238E27FC236}">
                <a16:creationId xmlns:a16="http://schemas.microsoft.com/office/drawing/2014/main" id="{78362EB4-A3DD-4DF9-8795-F8F543418852}"/>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9946" name="TextBox 9">
            <a:extLst>
              <a:ext uri="{FF2B5EF4-FFF2-40B4-BE49-F238E27FC236}">
                <a16:creationId xmlns:a16="http://schemas.microsoft.com/office/drawing/2014/main" id="{361F8206-9AFC-4A98-B7B0-B2D32A615B69}"/>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39947" name="TextBox 10">
            <a:extLst>
              <a:ext uri="{FF2B5EF4-FFF2-40B4-BE49-F238E27FC236}">
                <a16:creationId xmlns:a16="http://schemas.microsoft.com/office/drawing/2014/main" id="{83EDDDDE-8A43-4B7B-8554-3B343B4487B1}"/>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BFF0100-FAA3-48B8-86C5-A9C6F27B85E0}"/>
              </a:ext>
            </a:extLst>
          </p:cNvPr>
          <p:cNvSpPr>
            <a:spLocks noGrp="1"/>
          </p:cNvSpPr>
          <p:nvPr>
            <p:ph type="title"/>
          </p:nvPr>
        </p:nvSpPr>
        <p:spPr/>
        <p:txBody>
          <a:bodyPr/>
          <a:lstStyle/>
          <a:p>
            <a:pPr algn="ctr" eaLnBrk="1" hangingPunct="1"/>
            <a:r>
              <a:rPr lang="en-AU" altLang="en-US" dirty="0"/>
              <a:t>Step 3</a:t>
            </a:r>
          </a:p>
        </p:txBody>
      </p:sp>
      <p:pic>
        <p:nvPicPr>
          <p:cNvPr id="40963" name="Picture 2">
            <a:extLst>
              <a:ext uri="{FF2B5EF4-FFF2-40B4-BE49-F238E27FC236}">
                <a16:creationId xmlns:a16="http://schemas.microsoft.com/office/drawing/2014/main" id="{DF934A91-E8AC-4C69-B9C1-AC56BB28D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id="{1E1A75B8-0641-4A27-B919-AFD95F3C9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a:extLst>
              <a:ext uri="{FF2B5EF4-FFF2-40B4-BE49-F238E27FC236}">
                <a16:creationId xmlns:a16="http://schemas.microsoft.com/office/drawing/2014/main" id="{97E39136-0783-4203-8899-0276631D6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a:extLst>
              <a:ext uri="{FF2B5EF4-FFF2-40B4-BE49-F238E27FC236}">
                <a16:creationId xmlns:a16="http://schemas.microsoft.com/office/drawing/2014/main" id="{6BAE5D45-1AEA-43FE-A5F9-5F45E6E94A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a:extLst>
              <a:ext uri="{FF2B5EF4-FFF2-40B4-BE49-F238E27FC236}">
                <a16:creationId xmlns:a16="http://schemas.microsoft.com/office/drawing/2014/main" id="{988F12AF-98D8-4788-A751-9ED3C51C6A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a:extLst>
              <a:ext uri="{FF2B5EF4-FFF2-40B4-BE49-F238E27FC236}">
                <a16:creationId xmlns:a16="http://schemas.microsoft.com/office/drawing/2014/main" id="{C1615A96-1E89-40E7-AB13-28F7999AFF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a:extLst>
              <a:ext uri="{FF2B5EF4-FFF2-40B4-BE49-F238E27FC236}">
                <a16:creationId xmlns:a16="http://schemas.microsoft.com/office/drawing/2014/main" id="{27B73DFC-64D9-466A-A9C2-B24549318C2F}"/>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0970" name="TextBox 9">
            <a:extLst>
              <a:ext uri="{FF2B5EF4-FFF2-40B4-BE49-F238E27FC236}">
                <a16:creationId xmlns:a16="http://schemas.microsoft.com/office/drawing/2014/main" id="{9ED492EF-A696-40A9-AC40-0D4B69D6181A}"/>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0971" name="TextBox 10">
            <a:extLst>
              <a:ext uri="{FF2B5EF4-FFF2-40B4-BE49-F238E27FC236}">
                <a16:creationId xmlns:a16="http://schemas.microsoft.com/office/drawing/2014/main" id="{B87BE085-3003-465A-81C9-B9EC008024AD}"/>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FEAED25-1C93-453B-AD98-E1076A0474CA}"/>
              </a:ext>
            </a:extLst>
          </p:cNvPr>
          <p:cNvSpPr>
            <a:spLocks noGrp="1"/>
          </p:cNvSpPr>
          <p:nvPr>
            <p:ph type="title"/>
          </p:nvPr>
        </p:nvSpPr>
        <p:spPr/>
        <p:txBody>
          <a:bodyPr/>
          <a:lstStyle/>
          <a:p>
            <a:pPr algn="ctr" eaLnBrk="1" hangingPunct="1"/>
            <a:r>
              <a:rPr lang="en-AU" altLang="en-US"/>
              <a:t>Step 4 - relationships</a:t>
            </a:r>
          </a:p>
        </p:txBody>
      </p:sp>
      <p:pic>
        <p:nvPicPr>
          <p:cNvPr id="41987" name="Picture 2">
            <a:extLst>
              <a:ext uri="{FF2B5EF4-FFF2-40B4-BE49-F238E27FC236}">
                <a16:creationId xmlns:a16="http://schemas.microsoft.com/office/drawing/2014/main" id="{114A9ADC-B660-4F19-86B4-23A465574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a:extLst>
              <a:ext uri="{FF2B5EF4-FFF2-40B4-BE49-F238E27FC236}">
                <a16:creationId xmlns:a16="http://schemas.microsoft.com/office/drawing/2014/main" id="{D385A5A5-7B3B-4915-B305-AC22883F9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a:extLst>
              <a:ext uri="{FF2B5EF4-FFF2-40B4-BE49-F238E27FC236}">
                <a16:creationId xmlns:a16="http://schemas.microsoft.com/office/drawing/2014/main" id="{BBB6E9E2-36BB-4BE5-B65F-846AC637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a:extLst>
              <a:ext uri="{FF2B5EF4-FFF2-40B4-BE49-F238E27FC236}">
                <a16:creationId xmlns:a16="http://schemas.microsoft.com/office/drawing/2014/main" id="{0A042D5F-54EA-40AC-85D2-35D5B4868A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a:extLst>
              <a:ext uri="{FF2B5EF4-FFF2-40B4-BE49-F238E27FC236}">
                <a16:creationId xmlns:a16="http://schemas.microsoft.com/office/drawing/2014/main" id="{5AAF60A4-4DC9-4CC3-B20B-3E77B46114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a:extLst>
              <a:ext uri="{FF2B5EF4-FFF2-40B4-BE49-F238E27FC236}">
                <a16:creationId xmlns:a16="http://schemas.microsoft.com/office/drawing/2014/main" id="{28AC5F34-0C5B-41CB-A766-55471402BAF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1993" name="TextBox 9">
            <a:extLst>
              <a:ext uri="{FF2B5EF4-FFF2-40B4-BE49-F238E27FC236}">
                <a16:creationId xmlns:a16="http://schemas.microsoft.com/office/drawing/2014/main" id="{657224E8-88C0-413B-8BF0-EBC46DF78CF8}"/>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1994" name="TextBox 10">
            <a:extLst>
              <a:ext uri="{FF2B5EF4-FFF2-40B4-BE49-F238E27FC236}">
                <a16:creationId xmlns:a16="http://schemas.microsoft.com/office/drawing/2014/main" id="{28CA33BF-09A9-44EF-A79F-364314D3CFE5}"/>
              </a:ext>
            </a:extLst>
          </p:cNvPr>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55044A2-9C6B-481A-B496-DE569EE420A6}"/>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53165BC-23EB-4459-9C56-B5F947453D7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E909888-716A-425D-9BA7-4FE7801B2ED0}"/>
              </a:ext>
            </a:extLst>
          </p:cNvPr>
          <p:cNvSpPr>
            <a:spLocks noGrp="1"/>
          </p:cNvSpPr>
          <p:nvPr>
            <p:ph type="title"/>
          </p:nvPr>
        </p:nvSpPr>
        <p:spPr/>
        <p:txBody>
          <a:bodyPr/>
          <a:lstStyle/>
          <a:p>
            <a:pPr algn="ctr" eaLnBrk="1" hangingPunct="1"/>
            <a:r>
              <a:rPr lang="en-AU" altLang="en-US" dirty="0"/>
              <a:t>Step 4 - cardinality</a:t>
            </a:r>
          </a:p>
        </p:txBody>
      </p:sp>
      <p:pic>
        <p:nvPicPr>
          <p:cNvPr id="43011" name="Picture 2">
            <a:extLst>
              <a:ext uri="{FF2B5EF4-FFF2-40B4-BE49-F238E27FC236}">
                <a16:creationId xmlns:a16="http://schemas.microsoft.com/office/drawing/2014/main" id="{0445BA91-BBF0-49C3-8DCE-C2B6D972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EFA7E04C-D2D7-48CA-850E-CFECD8263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887BCF2C-797A-4B99-B7E7-E36F65616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a:extLst>
              <a:ext uri="{FF2B5EF4-FFF2-40B4-BE49-F238E27FC236}">
                <a16:creationId xmlns:a16="http://schemas.microsoft.com/office/drawing/2014/main" id="{64E43700-FEA0-4EE3-A232-194FD530C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a:extLst>
              <a:ext uri="{FF2B5EF4-FFF2-40B4-BE49-F238E27FC236}">
                <a16:creationId xmlns:a16="http://schemas.microsoft.com/office/drawing/2014/main" id="{0A7F66D8-D099-44FC-BF64-3ED36CA1D0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a:extLst>
              <a:ext uri="{FF2B5EF4-FFF2-40B4-BE49-F238E27FC236}">
                <a16:creationId xmlns:a16="http://schemas.microsoft.com/office/drawing/2014/main" id="{087B1F9E-E136-446B-A199-0A975A41C30C}"/>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3017" name="TextBox 9">
            <a:extLst>
              <a:ext uri="{FF2B5EF4-FFF2-40B4-BE49-F238E27FC236}">
                <a16:creationId xmlns:a16="http://schemas.microsoft.com/office/drawing/2014/main" id="{618763A4-6E3B-45A6-A378-3C293C403CD1}"/>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3018" name="TextBox 10">
            <a:extLst>
              <a:ext uri="{FF2B5EF4-FFF2-40B4-BE49-F238E27FC236}">
                <a16:creationId xmlns:a16="http://schemas.microsoft.com/office/drawing/2014/main" id="{F9E521C5-5C12-4CF9-99BD-82BC0082844A}"/>
              </a:ext>
            </a:extLst>
          </p:cNvPr>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2B67DC7-6B2F-489C-BD7D-133B054D9C2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7B525F-E016-4E4E-9AD2-8DE48DF4AA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a:extLst>
              <a:ext uri="{FF2B5EF4-FFF2-40B4-BE49-F238E27FC236}">
                <a16:creationId xmlns:a16="http://schemas.microsoft.com/office/drawing/2014/main" id="{08E514FB-FC79-4B3D-BE7C-47A48B03C376}"/>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228E6CC8-9539-42BA-877C-5C546497FF9B}"/>
              </a:ext>
            </a:extLst>
          </p:cNvPr>
          <p:cNvSpPr txBox="1"/>
          <p:nvPr/>
        </p:nvSpPr>
        <p:spPr>
          <a:xfrm>
            <a:off x="1403350" y="2852738"/>
            <a:ext cx="2952750" cy="646112"/>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student can only appear ONCE in the student table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3CABE7F-3D68-4973-B954-BA5C0F57BB8F}"/>
              </a:ext>
            </a:extLst>
          </p:cNvPr>
          <p:cNvSpPr>
            <a:spLocks noGrp="1"/>
          </p:cNvSpPr>
          <p:nvPr>
            <p:ph type="title"/>
          </p:nvPr>
        </p:nvSpPr>
        <p:spPr/>
        <p:txBody>
          <a:bodyPr/>
          <a:lstStyle/>
          <a:p>
            <a:pPr algn="ctr" eaLnBrk="1" hangingPunct="1"/>
            <a:r>
              <a:rPr lang="en-AU" altLang="en-US" dirty="0"/>
              <a:t>Step 4 - cardinality</a:t>
            </a:r>
          </a:p>
        </p:txBody>
      </p:sp>
      <p:pic>
        <p:nvPicPr>
          <p:cNvPr id="44035" name="Picture 2">
            <a:extLst>
              <a:ext uri="{FF2B5EF4-FFF2-40B4-BE49-F238E27FC236}">
                <a16:creationId xmlns:a16="http://schemas.microsoft.com/office/drawing/2014/main" id="{495B85A4-2D82-4E62-846A-D23F13717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a:extLst>
              <a:ext uri="{FF2B5EF4-FFF2-40B4-BE49-F238E27FC236}">
                <a16:creationId xmlns:a16="http://schemas.microsoft.com/office/drawing/2014/main" id="{9D215352-519A-45A5-964E-1BFB8BDA3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a:extLst>
              <a:ext uri="{FF2B5EF4-FFF2-40B4-BE49-F238E27FC236}">
                <a16:creationId xmlns:a16="http://schemas.microsoft.com/office/drawing/2014/main" id="{65CA0AB0-F491-4DC2-9AA4-F32C60D1D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a:extLst>
              <a:ext uri="{FF2B5EF4-FFF2-40B4-BE49-F238E27FC236}">
                <a16:creationId xmlns:a16="http://schemas.microsoft.com/office/drawing/2014/main" id="{9950A597-CD5F-4D3B-8A9A-1846DBD727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a:extLst>
              <a:ext uri="{FF2B5EF4-FFF2-40B4-BE49-F238E27FC236}">
                <a16:creationId xmlns:a16="http://schemas.microsoft.com/office/drawing/2014/main" id="{91CC8C2E-9442-45EC-8E6D-35BC38E81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a:extLst>
              <a:ext uri="{FF2B5EF4-FFF2-40B4-BE49-F238E27FC236}">
                <a16:creationId xmlns:a16="http://schemas.microsoft.com/office/drawing/2014/main" id="{BB020687-0A88-4CD9-AC70-CDEC34C98732}"/>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4041" name="TextBox 9">
            <a:extLst>
              <a:ext uri="{FF2B5EF4-FFF2-40B4-BE49-F238E27FC236}">
                <a16:creationId xmlns:a16="http://schemas.microsoft.com/office/drawing/2014/main" id="{2B4787FF-5573-42C4-A619-4F17222961CB}"/>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4042" name="TextBox 10">
            <a:extLst>
              <a:ext uri="{FF2B5EF4-FFF2-40B4-BE49-F238E27FC236}">
                <a16:creationId xmlns:a16="http://schemas.microsoft.com/office/drawing/2014/main" id="{FA61BB64-842F-4FA5-BDFD-60D1EFFFC7CC}"/>
              </a:ext>
            </a:extLst>
          </p:cNvPr>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5921C97-D161-43E4-91E5-34744A5B0EC1}"/>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8585CD-7A96-40E4-A48A-006AACB162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a:extLst>
              <a:ext uri="{FF2B5EF4-FFF2-40B4-BE49-F238E27FC236}">
                <a16:creationId xmlns:a16="http://schemas.microsoft.com/office/drawing/2014/main" id="{0CA97FBF-326D-4C5B-8EC2-AE7AC0E9B28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4046" name="TextBox 16">
            <a:extLst>
              <a:ext uri="{FF2B5EF4-FFF2-40B4-BE49-F238E27FC236}">
                <a16:creationId xmlns:a16="http://schemas.microsoft.com/office/drawing/2014/main" id="{DCF1ADB4-C4E4-4C3D-B70F-38B0924555D4}"/>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8003243F-EDF5-474F-BFA9-599BEF4D2B0C}"/>
              </a:ext>
            </a:extLst>
          </p:cNvPr>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D5B0792-0E27-4659-81B6-974FC743F76A}"/>
              </a:ext>
            </a:extLst>
          </p:cNvPr>
          <p:cNvSpPr>
            <a:spLocks noGrp="1"/>
          </p:cNvSpPr>
          <p:nvPr>
            <p:ph type="title"/>
          </p:nvPr>
        </p:nvSpPr>
        <p:spPr/>
        <p:txBody>
          <a:bodyPr/>
          <a:lstStyle/>
          <a:p>
            <a:pPr algn="ctr" eaLnBrk="1" hangingPunct="1"/>
            <a:r>
              <a:rPr lang="en-AU" altLang="en-US" dirty="0"/>
              <a:t>Step 4 - cardinality</a:t>
            </a:r>
          </a:p>
        </p:txBody>
      </p:sp>
      <p:pic>
        <p:nvPicPr>
          <p:cNvPr id="45059" name="Picture 2">
            <a:extLst>
              <a:ext uri="{FF2B5EF4-FFF2-40B4-BE49-F238E27FC236}">
                <a16:creationId xmlns:a16="http://schemas.microsoft.com/office/drawing/2014/main" id="{47E5B976-86DC-4737-87ED-4FE34F0A3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a:extLst>
              <a:ext uri="{FF2B5EF4-FFF2-40B4-BE49-F238E27FC236}">
                <a16:creationId xmlns:a16="http://schemas.microsoft.com/office/drawing/2014/main" id="{C03E0FDC-5801-44FF-9FD2-7AB4B0E4A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a:extLst>
              <a:ext uri="{FF2B5EF4-FFF2-40B4-BE49-F238E27FC236}">
                <a16:creationId xmlns:a16="http://schemas.microsoft.com/office/drawing/2014/main" id="{198621DC-A9D9-4F4F-8E74-9884A9651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a:extLst>
              <a:ext uri="{FF2B5EF4-FFF2-40B4-BE49-F238E27FC236}">
                <a16:creationId xmlns:a16="http://schemas.microsoft.com/office/drawing/2014/main" id="{2A0BD2AD-E40D-4ED5-BFDB-85E43FAD3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a:extLst>
              <a:ext uri="{FF2B5EF4-FFF2-40B4-BE49-F238E27FC236}">
                <a16:creationId xmlns:a16="http://schemas.microsoft.com/office/drawing/2014/main" id="{5607660E-B1BA-4112-914C-E582941CDA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a:extLst>
              <a:ext uri="{FF2B5EF4-FFF2-40B4-BE49-F238E27FC236}">
                <a16:creationId xmlns:a16="http://schemas.microsoft.com/office/drawing/2014/main" id="{C157F5DE-DECC-43E8-A971-1A6968E3287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5065" name="TextBox 9">
            <a:extLst>
              <a:ext uri="{FF2B5EF4-FFF2-40B4-BE49-F238E27FC236}">
                <a16:creationId xmlns:a16="http://schemas.microsoft.com/office/drawing/2014/main" id="{0DAF847E-CE55-4B17-AFBD-420159B26A1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5066" name="TextBox 10">
            <a:extLst>
              <a:ext uri="{FF2B5EF4-FFF2-40B4-BE49-F238E27FC236}">
                <a16:creationId xmlns:a16="http://schemas.microsoft.com/office/drawing/2014/main" id="{8328A16C-92DC-49F6-8B82-9BA2FE5B8D80}"/>
              </a:ext>
            </a:extLst>
          </p:cNvPr>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5493338D-5AA7-411A-AB2B-6829E796C4B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E916A9-2619-4DBF-821E-A150351D159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a:extLst>
              <a:ext uri="{FF2B5EF4-FFF2-40B4-BE49-F238E27FC236}">
                <a16:creationId xmlns:a16="http://schemas.microsoft.com/office/drawing/2014/main" id="{B857A55F-EA1B-4348-8803-A6A3ADAB355C}"/>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0" name="TextBox 16">
            <a:extLst>
              <a:ext uri="{FF2B5EF4-FFF2-40B4-BE49-F238E27FC236}">
                <a16:creationId xmlns:a16="http://schemas.microsoft.com/office/drawing/2014/main" id="{EC636A43-6156-4A70-B9FD-EA5E600E1953}"/>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1" name="TextBox 18">
            <a:extLst>
              <a:ext uri="{FF2B5EF4-FFF2-40B4-BE49-F238E27FC236}">
                <a16:creationId xmlns:a16="http://schemas.microsoft.com/office/drawing/2014/main" id="{FE1B2855-F7AD-473D-9300-40A21D2356E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16FFB3D-3159-49E4-B360-3B72E4CCF688}"/>
              </a:ext>
            </a:extLst>
          </p:cNvPr>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EE61A37-9444-4EB5-8141-E1D1C201428D}"/>
              </a:ext>
            </a:extLst>
          </p:cNvPr>
          <p:cNvSpPr>
            <a:spLocks noGrp="1"/>
          </p:cNvSpPr>
          <p:nvPr>
            <p:ph type="title"/>
          </p:nvPr>
        </p:nvSpPr>
        <p:spPr/>
        <p:txBody>
          <a:bodyPr/>
          <a:lstStyle/>
          <a:p>
            <a:pPr algn="ctr" eaLnBrk="1" hangingPunct="1"/>
            <a:r>
              <a:rPr lang="en-AU" altLang="en-US" dirty="0"/>
              <a:t>Step 4 - cardinality</a:t>
            </a:r>
          </a:p>
        </p:txBody>
      </p:sp>
      <p:pic>
        <p:nvPicPr>
          <p:cNvPr id="46083" name="Picture 2">
            <a:extLst>
              <a:ext uri="{FF2B5EF4-FFF2-40B4-BE49-F238E27FC236}">
                <a16:creationId xmlns:a16="http://schemas.microsoft.com/office/drawing/2014/main" id="{6C57D3AC-98DB-4BDD-AB33-05497875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a:extLst>
              <a:ext uri="{FF2B5EF4-FFF2-40B4-BE49-F238E27FC236}">
                <a16:creationId xmlns:a16="http://schemas.microsoft.com/office/drawing/2014/main" id="{6AEEC7DE-5C0C-499C-9FC3-A890535C2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a:extLst>
              <a:ext uri="{FF2B5EF4-FFF2-40B4-BE49-F238E27FC236}">
                <a16:creationId xmlns:a16="http://schemas.microsoft.com/office/drawing/2014/main" id="{0FF5D5C9-193D-4786-8CFE-07CC38C1A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a:extLst>
              <a:ext uri="{FF2B5EF4-FFF2-40B4-BE49-F238E27FC236}">
                <a16:creationId xmlns:a16="http://schemas.microsoft.com/office/drawing/2014/main" id="{42B7EDAD-B211-47C8-91EA-46142EDA3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a:extLst>
              <a:ext uri="{FF2B5EF4-FFF2-40B4-BE49-F238E27FC236}">
                <a16:creationId xmlns:a16="http://schemas.microsoft.com/office/drawing/2014/main" id="{0BD68DE0-6B32-4C89-B2CF-E9F594981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a:extLst>
              <a:ext uri="{FF2B5EF4-FFF2-40B4-BE49-F238E27FC236}">
                <a16:creationId xmlns:a16="http://schemas.microsoft.com/office/drawing/2014/main" id="{181ED1E9-B840-4B5A-9185-C0C9CAD49C9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6089" name="TextBox 9">
            <a:extLst>
              <a:ext uri="{FF2B5EF4-FFF2-40B4-BE49-F238E27FC236}">
                <a16:creationId xmlns:a16="http://schemas.microsoft.com/office/drawing/2014/main" id="{D70A3604-452B-48B9-B7E4-098275F569C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6090" name="TextBox 10">
            <a:extLst>
              <a:ext uri="{FF2B5EF4-FFF2-40B4-BE49-F238E27FC236}">
                <a16:creationId xmlns:a16="http://schemas.microsoft.com/office/drawing/2014/main" id="{61DBCF04-125C-4B59-BED3-4EFBDACFC40A}"/>
              </a:ext>
            </a:extLst>
          </p:cNvPr>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3608062-98D7-499D-B470-B49DCCFBFB4A}"/>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47DA6D-8C27-4039-852F-EF48C0EB98C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a:extLst>
              <a:ext uri="{FF2B5EF4-FFF2-40B4-BE49-F238E27FC236}">
                <a16:creationId xmlns:a16="http://schemas.microsoft.com/office/drawing/2014/main" id="{A5B5BBE7-2AFC-48FA-B1C4-A017A1D30852}"/>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4" name="TextBox 16">
            <a:extLst>
              <a:ext uri="{FF2B5EF4-FFF2-40B4-BE49-F238E27FC236}">
                <a16:creationId xmlns:a16="http://schemas.microsoft.com/office/drawing/2014/main" id="{4C4022E5-FE0B-4E60-A846-10F13647E55C}"/>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5" name="TextBox 17">
            <a:extLst>
              <a:ext uri="{FF2B5EF4-FFF2-40B4-BE49-F238E27FC236}">
                <a16:creationId xmlns:a16="http://schemas.microsoft.com/office/drawing/2014/main" id="{A41C7932-C457-4D5F-81FC-83D117F68C3C}"/>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6096" name="TextBox 18">
            <a:extLst>
              <a:ext uri="{FF2B5EF4-FFF2-40B4-BE49-F238E27FC236}">
                <a16:creationId xmlns:a16="http://schemas.microsoft.com/office/drawing/2014/main" id="{93F32051-DE21-4335-88CE-5C0AC17EEEE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8BDD767-6EB0-4EEE-AFF3-B0D0CCF73BE4}"/>
              </a:ext>
            </a:extLst>
          </p:cNvPr>
          <p:cNvSpPr txBox="1"/>
          <p:nvPr/>
        </p:nvSpPr>
        <p:spPr>
          <a:xfrm>
            <a:off x="107950" y="3933825"/>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F05BF33-B940-4FA0-877D-EC5FCE499391}"/>
              </a:ext>
            </a:extLst>
          </p:cNvPr>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p>
        </p:txBody>
      </p:sp>
      <p:pic>
        <p:nvPicPr>
          <p:cNvPr id="47107" name="Picture 2">
            <a:extLst>
              <a:ext uri="{FF2B5EF4-FFF2-40B4-BE49-F238E27FC236}">
                <a16:creationId xmlns:a16="http://schemas.microsoft.com/office/drawing/2014/main" id="{88705969-8BD2-479D-989A-D5F3553D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a16="http://schemas.microsoft.com/office/drawing/2014/main" id="{E2D5BAD9-2C60-4A1F-8805-3D1B8723A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a:extLst>
              <a:ext uri="{FF2B5EF4-FFF2-40B4-BE49-F238E27FC236}">
                <a16:creationId xmlns:a16="http://schemas.microsoft.com/office/drawing/2014/main" id="{E11A49CF-E75E-4008-A893-9967855B9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a:extLst>
              <a:ext uri="{FF2B5EF4-FFF2-40B4-BE49-F238E27FC236}">
                <a16:creationId xmlns:a16="http://schemas.microsoft.com/office/drawing/2014/main" id="{7101BC75-8BF2-453D-B620-F5E51E2C0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a:extLst>
              <a:ext uri="{FF2B5EF4-FFF2-40B4-BE49-F238E27FC236}">
                <a16:creationId xmlns:a16="http://schemas.microsoft.com/office/drawing/2014/main" id="{028E062E-0F74-4BD8-8F35-C7302DDC3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a:extLst>
              <a:ext uri="{FF2B5EF4-FFF2-40B4-BE49-F238E27FC236}">
                <a16:creationId xmlns:a16="http://schemas.microsoft.com/office/drawing/2014/main" id="{3278B000-072D-48AC-8185-EE43E22E747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7113" name="TextBox 9">
            <a:extLst>
              <a:ext uri="{FF2B5EF4-FFF2-40B4-BE49-F238E27FC236}">
                <a16:creationId xmlns:a16="http://schemas.microsoft.com/office/drawing/2014/main" id="{95BB30C2-6B0E-4A75-8E8A-3DE97804A2A7}"/>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7114" name="TextBox 10">
            <a:extLst>
              <a:ext uri="{FF2B5EF4-FFF2-40B4-BE49-F238E27FC236}">
                <a16:creationId xmlns:a16="http://schemas.microsoft.com/office/drawing/2014/main" id="{D4889F2D-4CF1-43F7-9D93-BE0D7BBE9F01}"/>
              </a:ext>
            </a:extLst>
          </p:cNvPr>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4959D4F-7A5E-4201-83D2-4B4D44F3EB3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FDD070-4CBB-4EDE-B46C-28005580276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a:extLst>
              <a:ext uri="{FF2B5EF4-FFF2-40B4-BE49-F238E27FC236}">
                <a16:creationId xmlns:a16="http://schemas.microsoft.com/office/drawing/2014/main" id="{FA0AB0D3-F2EF-420A-B337-9BC874886B1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8" name="TextBox 16">
            <a:extLst>
              <a:ext uri="{FF2B5EF4-FFF2-40B4-BE49-F238E27FC236}">
                <a16:creationId xmlns:a16="http://schemas.microsoft.com/office/drawing/2014/main" id="{00BE88E0-217D-4671-B0B0-E6D24CE0F4DE}"/>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9" name="TextBox 17">
            <a:extLst>
              <a:ext uri="{FF2B5EF4-FFF2-40B4-BE49-F238E27FC236}">
                <a16:creationId xmlns:a16="http://schemas.microsoft.com/office/drawing/2014/main" id="{7F05B175-3B85-4717-AD91-1CBDFE4284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0" name="TextBox 18">
            <a:extLst>
              <a:ext uri="{FF2B5EF4-FFF2-40B4-BE49-F238E27FC236}">
                <a16:creationId xmlns:a16="http://schemas.microsoft.com/office/drawing/2014/main" id="{9EB2D814-BED3-4D9F-8ECE-778F554D22A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1" name="TextBox 19">
            <a:extLst>
              <a:ext uri="{FF2B5EF4-FFF2-40B4-BE49-F238E27FC236}">
                <a16:creationId xmlns:a16="http://schemas.microsoft.com/office/drawing/2014/main" id="{DD4899BB-75C8-4652-8409-EE3EC4069A72}"/>
              </a:ext>
            </a:extLst>
          </p:cNvPr>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p>
        </p:txBody>
      </p:sp>
      <p:sp>
        <p:nvSpPr>
          <p:cNvPr id="18" name="Smiley Face 17">
            <a:extLst>
              <a:ext uri="{FF2B5EF4-FFF2-40B4-BE49-F238E27FC236}">
                <a16:creationId xmlns:a16="http://schemas.microsoft.com/office/drawing/2014/main" id="{407FF586-D313-4333-B61B-38B634DC9F37}"/>
              </a:ext>
            </a:extLst>
          </p:cNvPr>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F1FAC97-62BC-4687-B59E-91449ADBD890}"/>
              </a:ext>
            </a:extLst>
          </p:cNvPr>
          <p:cNvSpPr>
            <a:spLocks noGrp="1"/>
          </p:cNvSpPr>
          <p:nvPr>
            <p:ph type="title"/>
          </p:nvPr>
        </p:nvSpPr>
        <p:spPr/>
        <p:txBody>
          <a:bodyPr/>
          <a:lstStyle/>
          <a:p>
            <a:pPr eaLnBrk="1" hangingPunct="1"/>
            <a:r>
              <a:rPr lang="en-AU" altLang="en-US"/>
              <a:t>A 2NF check</a:t>
            </a:r>
          </a:p>
        </p:txBody>
      </p:sp>
      <p:pic>
        <p:nvPicPr>
          <p:cNvPr id="48131" name="Picture 2">
            <a:extLst>
              <a:ext uri="{FF2B5EF4-FFF2-40B4-BE49-F238E27FC236}">
                <a16:creationId xmlns:a16="http://schemas.microsoft.com/office/drawing/2014/main" id="{3CCACC94-C4F7-4563-A5FC-1739AE98C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a:extLst>
              <a:ext uri="{FF2B5EF4-FFF2-40B4-BE49-F238E27FC236}">
                <a16:creationId xmlns:a16="http://schemas.microsoft.com/office/drawing/2014/main" id="{9394AEFC-CF23-417B-B6E7-6AD727049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a:extLst>
              <a:ext uri="{FF2B5EF4-FFF2-40B4-BE49-F238E27FC236}">
                <a16:creationId xmlns:a16="http://schemas.microsoft.com/office/drawing/2014/main" id="{357B0823-8A5E-435D-B3D1-5B467924B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a:extLst>
              <a:ext uri="{FF2B5EF4-FFF2-40B4-BE49-F238E27FC236}">
                <a16:creationId xmlns:a16="http://schemas.microsoft.com/office/drawing/2014/main" id="{88EDE893-EACB-4073-B807-62E95EF8A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a:extLst>
              <a:ext uri="{FF2B5EF4-FFF2-40B4-BE49-F238E27FC236}">
                <a16:creationId xmlns:a16="http://schemas.microsoft.com/office/drawing/2014/main" id="{6F36A194-3289-459E-B266-1F336920AB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a:extLst>
              <a:ext uri="{FF2B5EF4-FFF2-40B4-BE49-F238E27FC236}">
                <a16:creationId xmlns:a16="http://schemas.microsoft.com/office/drawing/2014/main" id="{9DDAC345-96CD-4B4A-BBBC-258C313A0AA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8137" name="TextBox 9">
            <a:extLst>
              <a:ext uri="{FF2B5EF4-FFF2-40B4-BE49-F238E27FC236}">
                <a16:creationId xmlns:a16="http://schemas.microsoft.com/office/drawing/2014/main" id="{3F5B38FD-5908-4E6B-AEAC-53937EC799E5}"/>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8138" name="TextBox 10">
            <a:extLst>
              <a:ext uri="{FF2B5EF4-FFF2-40B4-BE49-F238E27FC236}">
                <a16:creationId xmlns:a16="http://schemas.microsoft.com/office/drawing/2014/main" id="{758A4E35-1E6B-49E9-AD32-7C835DA73567}"/>
              </a:ext>
            </a:extLst>
          </p:cNvPr>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6482629-A6D6-4DB3-8C60-17B7BF3F2A1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AFC2F53-F0AF-44D7-8B79-501B7F1391C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a:extLst>
              <a:ext uri="{FF2B5EF4-FFF2-40B4-BE49-F238E27FC236}">
                <a16:creationId xmlns:a16="http://schemas.microsoft.com/office/drawing/2014/main" id="{978B3D2F-46D7-4F97-A60E-E0B8FBACA0C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2" name="TextBox 16">
            <a:extLst>
              <a:ext uri="{FF2B5EF4-FFF2-40B4-BE49-F238E27FC236}">
                <a16:creationId xmlns:a16="http://schemas.microsoft.com/office/drawing/2014/main" id="{5EC65E4B-F890-422F-9405-F899854EED3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3" name="TextBox 17">
            <a:extLst>
              <a:ext uri="{FF2B5EF4-FFF2-40B4-BE49-F238E27FC236}">
                <a16:creationId xmlns:a16="http://schemas.microsoft.com/office/drawing/2014/main" id="{4BEFA5CA-CA5C-49CC-883C-510F9534DFE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4" name="TextBox 18">
            <a:extLst>
              <a:ext uri="{FF2B5EF4-FFF2-40B4-BE49-F238E27FC236}">
                <a16:creationId xmlns:a16="http://schemas.microsoft.com/office/drawing/2014/main" id="{FEE8E75C-4EEE-4F04-9C6A-B2E1C2D3088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5" name="TextBox 19">
            <a:extLst>
              <a:ext uri="{FF2B5EF4-FFF2-40B4-BE49-F238E27FC236}">
                <a16:creationId xmlns:a16="http://schemas.microsoft.com/office/drawing/2014/main" id="{21ED280C-B303-4E24-B267-59CF51F7EB89}"/>
              </a:ext>
            </a:extLst>
          </p:cNvPr>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Grade is only dependent on the primary key (</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 + </a:t>
            </a:r>
            <a:r>
              <a:rPr lang="en-AU" altLang="en-US" sz="2400" i="1">
                <a:latin typeface="Calibri" panose="020F0502020204030204" pitchFamily="34" charset="0"/>
                <a:cs typeface="Arial" panose="020B0604020202020204" pitchFamily="34" charset="0"/>
              </a:rPr>
              <a:t>subject</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77128ABB-C55A-4289-99B7-3333C74092B5}"/>
              </a:ext>
            </a:extLst>
          </p:cNvPr>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873E-17D4-4FF1-B78E-8321422A9901}"/>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09897B36-97D2-47BF-910F-5B25086FA791}"/>
              </a:ext>
            </a:extLst>
          </p:cNvPr>
          <p:cNvSpPr>
            <a:spLocks noGrp="1"/>
          </p:cNvSpPr>
          <p:nvPr>
            <p:ph idx="1"/>
          </p:nvPr>
        </p:nvSpPr>
        <p:spPr>
          <a:xfrm>
            <a:off x="585924" y="3429000"/>
            <a:ext cx="7936637" cy="2767613"/>
          </a:xfrm>
        </p:spPr>
        <p:txBody>
          <a:bodyPr/>
          <a:lstStyle/>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600" dirty="0">
                <a:solidFill>
                  <a:srgbClr val="0070C0"/>
                </a:solidFill>
                <a:latin typeface="Arial" pitchFamily="34" charset="0"/>
                <a:cs typeface="Arial" pitchFamily="34" charset="0"/>
              </a:rPr>
              <a:t>title, year </a:t>
            </a:r>
            <a:r>
              <a:rPr lang="en-US" sz="1600" dirty="0">
                <a:solidFill>
                  <a:srgbClr val="0070C0"/>
                </a:solidFill>
                <a:latin typeface="Arial" pitchFamily="34" charset="0"/>
                <a:cs typeface="Arial" pitchFamily="34" charset="0"/>
                <a:sym typeface="Wingdings" pitchFamily="2" charset="2"/>
              </a:rPr>
              <a:t> </a:t>
            </a:r>
            <a:r>
              <a:rPr lang="en-US" sz="1600" dirty="0" err="1">
                <a:solidFill>
                  <a:srgbClr val="0070C0"/>
                </a:solidFill>
                <a:latin typeface="Arial" pitchFamily="34" charset="0"/>
                <a:cs typeface="Arial" pitchFamily="34" charset="0"/>
                <a:sym typeface="Wingdings" pitchFamily="2" charset="2"/>
              </a:rPr>
              <a:t>startName</a:t>
            </a:r>
            <a:r>
              <a:rPr lang="en-US" sz="1600" dirty="0">
                <a:solidFill>
                  <a:srgbClr val="0070C0"/>
                </a:solidFill>
                <a:latin typeface="Arial" pitchFamily="34" charset="0"/>
                <a:cs typeface="Arial" pitchFamily="34" charset="0"/>
                <a:sym typeface="Wingdings" pitchFamily="2" charset="2"/>
              </a:rPr>
              <a:t> does not hold in </a:t>
            </a:r>
            <a:r>
              <a:rPr lang="en-US" sz="1600" dirty="0" err="1">
                <a:solidFill>
                  <a:srgbClr val="0070C0"/>
                </a:solidFill>
                <a:latin typeface="Arial" pitchFamily="34" charset="0"/>
                <a:cs typeface="Arial" pitchFamily="34" charset="0"/>
                <a:sym typeface="Wingdings" pitchFamily="2" charset="2"/>
              </a:rPr>
              <a:t>Movies1</a:t>
            </a:r>
            <a:r>
              <a:rPr lang="en-US" sz="1600" dirty="0">
                <a:solidFill>
                  <a:srgbClr val="0070C0"/>
                </a:solidFill>
                <a:latin typeface="Arial" pitchFamily="34" charset="0"/>
                <a:cs typeface="Arial" pitchFamily="34" charset="0"/>
                <a:sym typeface="Wingdings" pitchFamily="2" charset="2"/>
              </a:rPr>
              <a:t> relation </a:t>
            </a:r>
            <a:endParaRPr lang="vi-VN" sz="3600" dirty="0"/>
          </a:p>
          <a:p>
            <a:endParaRPr lang="vi-VN" dirty="0"/>
          </a:p>
        </p:txBody>
      </p:sp>
      <p:sp>
        <p:nvSpPr>
          <p:cNvPr id="4" name="Footer Placeholder 3">
            <a:extLst>
              <a:ext uri="{FF2B5EF4-FFF2-40B4-BE49-F238E27FC236}">
                <a16:creationId xmlns:a16="http://schemas.microsoft.com/office/drawing/2014/main" id="{60E368E3-A6D2-4C06-AAFC-F30C8E31AF5F}"/>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5F0B55FE-6DAB-4E83-B27D-D8C09E4C0D91}"/>
              </a:ext>
            </a:extLst>
          </p:cNvPr>
          <p:cNvSpPr>
            <a:spLocks noGrp="1"/>
          </p:cNvSpPr>
          <p:nvPr>
            <p:ph type="sldNum" sz="quarter" idx="12"/>
          </p:nvPr>
        </p:nvSpPr>
        <p:spPr/>
        <p:txBody>
          <a:bodyPr/>
          <a:lstStyle/>
          <a:p>
            <a:fld id="{CC2FDD2D-D1AD-4AA7-93C2-8410BB90945D}" type="slidenum">
              <a:rPr lang="vi-VN" smtClean="0"/>
              <a:t>5</a:t>
            </a:fld>
            <a:endParaRPr lang="vi-VN"/>
          </a:p>
        </p:txBody>
      </p:sp>
      <p:pic>
        <p:nvPicPr>
          <p:cNvPr id="6" name="Picture 5">
            <a:extLst>
              <a:ext uri="{FF2B5EF4-FFF2-40B4-BE49-F238E27FC236}">
                <a16:creationId xmlns:a16="http://schemas.microsoft.com/office/drawing/2014/main" id="{BE794E80-2BB1-4AB5-A4F2-5FBDC872A219}"/>
              </a:ext>
            </a:extLst>
          </p:cNvPr>
          <p:cNvPicPr>
            <a:picLocks noChangeAspect="1"/>
          </p:cNvPicPr>
          <p:nvPr/>
        </p:nvPicPr>
        <p:blipFill>
          <a:blip r:embed="rId3"/>
          <a:stretch>
            <a:fillRect/>
          </a:stretch>
        </p:blipFill>
        <p:spPr>
          <a:xfrm>
            <a:off x="742853" y="1259050"/>
            <a:ext cx="7666510" cy="2038363"/>
          </a:xfrm>
          <a:prstGeom prst="rect">
            <a:avLst/>
          </a:prstGeom>
        </p:spPr>
      </p:pic>
    </p:spTree>
    <p:extLst>
      <p:ext uri="{BB962C8B-B14F-4D97-AF65-F5344CB8AC3E}">
        <p14:creationId xmlns:p14="http://schemas.microsoft.com/office/powerpoint/2010/main" val="4175518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3F3B608-3A44-4CF3-927A-1A31D6284896}"/>
              </a:ext>
            </a:extLst>
          </p:cNvPr>
          <p:cNvSpPr>
            <a:spLocks noGrp="1"/>
          </p:cNvSpPr>
          <p:nvPr>
            <p:ph type="title"/>
          </p:nvPr>
        </p:nvSpPr>
        <p:spPr/>
        <p:txBody>
          <a:bodyPr/>
          <a:lstStyle/>
          <a:p>
            <a:pPr eaLnBrk="1" hangingPunct="1"/>
            <a:r>
              <a:rPr lang="en-AU" altLang="en-US"/>
              <a:t>A 2NF check</a:t>
            </a:r>
          </a:p>
        </p:txBody>
      </p:sp>
      <p:pic>
        <p:nvPicPr>
          <p:cNvPr id="49155" name="Picture 2">
            <a:extLst>
              <a:ext uri="{FF2B5EF4-FFF2-40B4-BE49-F238E27FC236}">
                <a16:creationId xmlns:a16="http://schemas.microsoft.com/office/drawing/2014/main" id="{CEE25036-1E5E-4529-BFC3-23695C87C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a:extLst>
              <a:ext uri="{FF2B5EF4-FFF2-40B4-BE49-F238E27FC236}">
                <a16:creationId xmlns:a16="http://schemas.microsoft.com/office/drawing/2014/main" id="{B70AC0E2-5248-4FBE-A635-263A0DEFD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a:extLst>
              <a:ext uri="{FF2B5EF4-FFF2-40B4-BE49-F238E27FC236}">
                <a16:creationId xmlns:a16="http://schemas.microsoft.com/office/drawing/2014/main" id="{E75A04A0-0B73-45D9-B575-7B24D4A78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a:extLst>
              <a:ext uri="{FF2B5EF4-FFF2-40B4-BE49-F238E27FC236}">
                <a16:creationId xmlns:a16="http://schemas.microsoft.com/office/drawing/2014/main" id="{D330A2A5-B0B2-4FB0-B7FF-EC6E2FCF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a:extLst>
              <a:ext uri="{FF2B5EF4-FFF2-40B4-BE49-F238E27FC236}">
                <a16:creationId xmlns:a16="http://schemas.microsoft.com/office/drawing/2014/main" id="{EBEF59ED-0FCD-4B94-9797-0AC2B6FA71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a:extLst>
              <a:ext uri="{FF2B5EF4-FFF2-40B4-BE49-F238E27FC236}">
                <a16:creationId xmlns:a16="http://schemas.microsoft.com/office/drawing/2014/main" id="{7EE129E6-FE92-49AB-961A-2E74D2AA30A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p>
        </p:txBody>
      </p:sp>
      <p:sp>
        <p:nvSpPr>
          <p:cNvPr id="49161" name="TextBox 9">
            <a:extLst>
              <a:ext uri="{FF2B5EF4-FFF2-40B4-BE49-F238E27FC236}">
                <a16:creationId xmlns:a16="http://schemas.microsoft.com/office/drawing/2014/main" id="{B88084E4-7280-420D-925F-FC85F859080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9162" name="TextBox 10">
            <a:extLst>
              <a:ext uri="{FF2B5EF4-FFF2-40B4-BE49-F238E27FC236}">
                <a16:creationId xmlns:a16="http://schemas.microsoft.com/office/drawing/2014/main" id="{61C4D157-8114-446B-9125-CC42447C7B0A}"/>
              </a:ext>
            </a:extLst>
          </p:cNvPr>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29F1C169-C550-4511-8AFB-BF9DD9D6981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FE7EB2-6129-4051-8EC0-84E438BCCB6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a:extLst>
              <a:ext uri="{FF2B5EF4-FFF2-40B4-BE49-F238E27FC236}">
                <a16:creationId xmlns:a16="http://schemas.microsoft.com/office/drawing/2014/main" id="{4BE943D1-AC15-4C7A-B192-6E7799DA7ECD}"/>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6" name="TextBox 16">
            <a:extLst>
              <a:ext uri="{FF2B5EF4-FFF2-40B4-BE49-F238E27FC236}">
                <a16:creationId xmlns:a16="http://schemas.microsoft.com/office/drawing/2014/main" id="{CECBB72E-B71B-40AF-BC91-13936D12D156}"/>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7" name="TextBox 17">
            <a:extLst>
              <a:ext uri="{FF2B5EF4-FFF2-40B4-BE49-F238E27FC236}">
                <a16:creationId xmlns:a16="http://schemas.microsoft.com/office/drawing/2014/main" id="{948A25BA-95DF-4FF7-B3FA-486F869705C8}"/>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8" name="TextBox 18">
            <a:extLst>
              <a:ext uri="{FF2B5EF4-FFF2-40B4-BE49-F238E27FC236}">
                <a16:creationId xmlns:a16="http://schemas.microsoft.com/office/drawing/2014/main" id="{CB562AF1-439B-43C1-A314-1A4D18D7346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9" name="TextBox 19">
            <a:extLst>
              <a:ext uri="{FF2B5EF4-FFF2-40B4-BE49-F238E27FC236}">
                <a16:creationId xmlns:a16="http://schemas.microsoft.com/office/drawing/2014/main" id="{3E3710B4-0CA1-42CC-AE10-0F6B5EA063B5}"/>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86AEB9EE-A741-49E0-BBF4-42704B513986}"/>
              </a:ext>
            </a:extLst>
          </p:cNvPr>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37F647F-B102-45F2-A2D6-1541B6C7DC49}"/>
              </a:ext>
            </a:extLst>
          </p:cNvPr>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p>
        </p:txBody>
      </p:sp>
      <p:pic>
        <p:nvPicPr>
          <p:cNvPr id="50179" name="Picture 2">
            <a:extLst>
              <a:ext uri="{FF2B5EF4-FFF2-40B4-BE49-F238E27FC236}">
                <a16:creationId xmlns:a16="http://schemas.microsoft.com/office/drawing/2014/main" id="{1593206A-9D0A-4CA1-9FEE-C178F96D7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a:extLst>
              <a:ext uri="{FF2B5EF4-FFF2-40B4-BE49-F238E27FC236}">
                <a16:creationId xmlns:a16="http://schemas.microsoft.com/office/drawing/2014/main" id="{8D130755-8637-4965-BFCD-0DA61D4FD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a:extLst>
              <a:ext uri="{FF2B5EF4-FFF2-40B4-BE49-F238E27FC236}">
                <a16:creationId xmlns:a16="http://schemas.microsoft.com/office/drawing/2014/main" id="{52BB63D5-D3D2-45D8-B14F-CA4DDEE01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a:extLst>
              <a:ext uri="{FF2B5EF4-FFF2-40B4-BE49-F238E27FC236}">
                <a16:creationId xmlns:a16="http://schemas.microsoft.com/office/drawing/2014/main" id="{5A7FCF2D-AD20-4801-B2EA-243A75049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a:extLst>
              <a:ext uri="{FF2B5EF4-FFF2-40B4-BE49-F238E27FC236}">
                <a16:creationId xmlns:a16="http://schemas.microsoft.com/office/drawing/2014/main" id="{78FA8A1C-1446-4817-BB62-CC1A306DD2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a:extLst>
              <a:ext uri="{FF2B5EF4-FFF2-40B4-BE49-F238E27FC236}">
                <a16:creationId xmlns:a16="http://schemas.microsoft.com/office/drawing/2014/main" id="{E52173C0-FE1D-4357-99F3-754F387CAC0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0185" name="TextBox 9">
            <a:extLst>
              <a:ext uri="{FF2B5EF4-FFF2-40B4-BE49-F238E27FC236}">
                <a16:creationId xmlns:a16="http://schemas.microsoft.com/office/drawing/2014/main" id="{EBFA25EA-8D6B-4F66-B2BD-113ACD0A2689}"/>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0186" name="TextBox 10">
            <a:extLst>
              <a:ext uri="{FF2B5EF4-FFF2-40B4-BE49-F238E27FC236}">
                <a16:creationId xmlns:a16="http://schemas.microsoft.com/office/drawing/2014/main" id="{33E7DE6E-E5B3-47D6-B061-D650DEFC960D}"/>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520D08D9-2E94-435D-8D25-74B5200898D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EFED38-BAD9-4FEF-A342-1DB4DB6C1CB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a:extLst>
              <a:ext uri="{FF2B5EF4-FFF2-40B4-BE49-F238E27FC236}">
                <a16:creationId xmlns:a16="http://schemas.microsoft.com/office/drawing/2014/main" id="{765A4E45-AA1A-412C-A2C4-7E87A5208259}"/>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0" name="TextBox 16">
            <a:extLst>
              <a:ext uri="{FF2B5EF4-FFF2-40B4-BE49-F238E27FC236}">
                <a16:creationId xmlns:a16="http://schemas.microsoft.com/office/drawing/2014/main" id="{EE88AB90-0E9C-4A9D-AF0F-BB0374E6A10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1" name="TextBox 17">
            <a:extLst>
              <a:ext uri="{FF2B5EF4-FFF2-40B4-BE49-F238E27FC236}">
                <a16:creationId xmlns:a16="http://schemas.microsoft.com/office/drawing/2014/main" id="{AF010743-021B-4F0D-90C7-69AB20C5E33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2" name="TextBox 18">
            <a:extLst>
              <a:ext uri="{FF2B5EF4-FFF2-40B4-BE49-F238E27FC236}">
                <a16:creationId xmlns:a16="http://schemas.microsoft.com/office/drawing/2014/main" id="{594B4CB1-DBCB-4CE1-8F49-414EACE05E2A}"/>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3" name="TextBox 19">
            <a:extLst>
              <a:ext uri="{FF2B5EF4-FFF2-40B4-BE49-F238E27FC236}">
                <a16:creationId xmlns:a16="http://schemas.microsoft.com/office/drawing/2014/main" id="{A3F41FED-B793-4A00-95B1-6098577CFE43}"/>
              </a:ext>
            </a:extLst>
          </p:cNvPr>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a:latin typeface="Calibri" panose="020F0502020204030204" pitchFamily="34" charset="0"/>
                <a:cs typeface="Arial" panose="020B0604020202020204" pitchFamily="34" charset="0"/>
              </a:rPr>
              <a:t>So it is 2NF!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AD3F09B-B9E5-40B9-918E-7DC477D28A20}"/>
              </a:ext>
            </a:extLst>
          </p:cNvPr>
          <p:cNvSpPr>
            <a:spLocks noGrp="1" noChangeArrowheads="1"/>
          </p:cNvSpPr>
          <p:nvPr>
            <p:ph type="title"/>
          </p:nvPr>
        </p:nvSpPr>
        <p:spPr/>
        <p:txBody>
          <a:bodyPr/>
          <a:lstStyle/>
          <a:p>
            <a:pPr algn="ctr" eaLnBrk="1" hangingPunct="1"/>
            <a:r>
              <a:rPr lang="en-US" altLang="en-US" dirty="0" err="1"/>
              <a:t>3NF</a:t>
            </a:r>
            <a:endParaRPr lang="en-US" altLang="en-US" dirty="0"/>
          </a:p>
        </p:txBody>
      </p:sp>
      <p:sp>
        <p:nvSpPr>
          <p:cNvPr id="51203" name="Rectangle 3">
            <a:extLst>
              <a:ext uri="{FF2B5EF4-FFF2-40B4-BE49-F238E27FC236}">
                <a16:creationId xmlns:a16="http://schemas.microsoft.com/office/drawing/2014/main" id="{5DA72BAC-76F2-443C-8F42-6E87D8BB5305}"/>
              </a:ext>
            </a:extLst>
          </p:cNvPr>
          <p:cNvSpPr>
            <a:spLocks noGrp="1" noChangeArrowheads="1"/>
          </p:cNvSpPr>
          <p:nvPr>
            <p:ph type="body" idx="1"/>
          </p:nvPr>
        </p:nvSpPr>
        <p:spPr>
          <a:xfrm>
            <a:off x="321906" y="1331167"/>
            <a:ext cx="8686800" cy="4953000"/>
          </a:xfrm>
        </p:spPr>
        <p:txBody>
          <a:bodyPr/>
          <a:lstStyle/>
          <a:p>
            <a:pPr eaLnBrk="1" hangingPunct="1">
              <a:lnSpc>
                <a:spcPct val="80000"/>
              </a:lnSpc>
            </a:pPr>
            <a:r>
              <a:rPr lang="en-US" altLang="en-US" sz="2800" b="1" dirty="0">
                <a:solidFill>
                  <a:srgbClr val="FF0066"/>
                </a:solidFill>
              </a:rPr>
              <a:t>A relation R is in third normal form (</a:t>
            </a:r>
            <a:r>
              <a:rPr lang="en-US" altLang="en-US" sz="2800" b="1" dirty="0" err="1">
                <a:solidFill>
                  <a:srgbClr val="FF0066"/>
                </a:solidFill>
              </a:rPr>
              <a:t>3NF</a:t>
            </a:r>
            <a:r>
              <a:rPr lang="en-US" altLang="en-US" sz="2800" b="1" dirty="0">
                <a:solidFill>
                  <a:srgbClr val="FF0066"/>
                </a:solidFill>
              </a:rPr>
              <a:t>) if and only if it is in </a:t>
            </a:r>
            <a:r>
              <a:rPr lang="en-US" altLang="en-US" sz="2800" b="1" dirty="0" err="1">
                <a:solidFill>
                  <a:srgbClr val="FF0066"/>
                </a:solidFill>
              </a:rPr>
              <a:t>2NF</a:t>
            </a:r>
            <a:r>
              <a:rPr lang="en-US" altLang="en-US" sz="2800" b="1" dirty="0">
                <a:solidFill>
                  <a:srgbClr val="FF0066"/>
                </a:solidFill>
              </a:rPr>
              <a:t> and every non-key attribute is non-transitively dependent on the primary key.</a:t>
            </a:r>
            <a:r>
              <a:rPr lang="en-US" altLang="en-US" sz="2800" dirty="0"/>
              <a:t> </a:t>
            </a:r>
          </a:p>
          <a:p>
            <a:pPr eaLnBrk="1" hangingPunct="1">
              <a:lnSpc>
                <a:spcPct val="80000"/>
              </a:lnSpc>
            </a:pPr>
            <a:r>
              <a:rPr lang="en-US" altLang="en-US" sz="2800" dirty="0"/>
              <a:t>An attribute C is transitively dependent on attribute A if there exists an attribute B such that: A-&gt;B and B-&gt;C</a:t>
            </a:r>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t>primary_key</a:t>
            </a:r>
            <a:r>
              <a:rPr lang="en-US" altLang="en-US" sz="2800" dirty="0"/>
              <a:t> -&gt; </a:t>
            </a:r>
            <a:r>
              <a:rPr lang="en-US" altLang="en-US" sz="2800" dirty="0" err="1"/>
              <a:t>other_candidate_key</a:t>
            </a:r>
            <a:r>
              <a:rPr lang="en-US" altLang="en-US" sz="2800" dirty="0"/>
              <a:t> -&gt; </a:t>
            </a:r>
            <a:r>
              <a:rPr lang="en-US" altLang="en-US" sz="2800" dirty="0" err="1"/>
              <a:t>any_non-key_column</a:t>
            </a:r>
            <a:r>
              <a:rPr lang="en-US" altLang="en-US" sz="28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024C34D-DB26-49DB-A556-3F13037737EA}"/>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3251" name="Picture 2">
            <a:extLst>
              <a:ext uri="{FF2B5EF4-FFF2-40B4-BE49-F238E27FC236}">
                <a16:creationId xmlns:a16="http://schemas.microsoft.com/office/drawing/2014/main" id="{EA08BC07-E216-4D36-8FB9-64ACBD1F2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a:extLst>
              <a:ext uri="{FF2B5EF4-FFF2-40B4-BE49-F238E27FC236}">
                <a16:creationId xmlns:a16="http://schemas.microsoft.com/office/drawing/2014/main" id="{4C2D5180-0BF3-4797-A02A-777E6541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a:extLst>
              <a:ext uri="{FF2B5EF4-FFF2-40B4-BE49-F238E27FC236}">
                <a16:creationId xmlns:a16="http://schemas.microsoft.com/office/drawing/2014/main" id="{3DE23D54-E278-45CC-801C-608611CBF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a:extLst>
              <a:ext uri="{FF2B5EF4-FFF2-40B4-BE49-F238E27FC236}">
                <a16:creationId xmlns:a16="http://schemas.microsoft.com/office/drawing/2014/main" id="{2D79FA6B-848A-45FE-8979-522460FD8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a:extLst>
              <a:ext uri="{FF2B5EF4-FFF2-40B4-BE49-F238E27FC236}">
                <a16:creationId xmlns:a16="http://schemas.microsoft.com/office/drawing/2014/main" id="{3556DA81-A579-497B-A842-130C0B252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a:extLst>
              <a:ext uri="{FF2B5EF4-FFF2-40B4-BE49-F238E27FC236}">
                <a16:creationId xmlns:a16="http://schemas.microsoft.com/office/drawing/2014/main" id="{DB4EE4D1-0D3D-4C48-99B1-5644B8844E30}"/>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3257" name="TextBox 9">
            <a:extLst>
              <a:ext uri="{FF2B5EF4-FFF2-40B4-BE49-F238E27FC236}">
                <a16:creationId xmlns:a16="http://schemas.microsoft.com/office/drawing/2014/main" id="{F9D874B3-5F93-4378-B127-E20C00C9C13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3258" name="TextBox 10">
            <a:extLst>
              <a:ext uri="{FF2B5EF4-FFF2-40B4-BE49-F238E27FC236}">
                <a16:creationId xmlns:a16="http://schemas.microsoft.com/office/drawing/2014/main" id="{3FD86618-7FB9-4B2F-802D-07EFD1D044AD}"/>
              </a:ext>
            </a:extLst>
          </p:cNvPr>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D97508EA-61D8-435C-8906-8BAF40BA49A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FBB52D-6ACF-4C8D-843E-52D7804DE8EA}"/>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a:extLst>
              <a:ext uri="{FF2B5EF4-FFF2-40B4-BE49-F238E27FC236}">
                <a16:creationId xmlns:a16="http://schemas.microsoft.com/office/drawing/2014/main" id="{EEBD2D72-CE6B-4547-B43F-9ACC2C60594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2" name="TextBox 16">
            <a:extLst>
              <a:ext uri="{FF2B5EF4-FFF2-40B4-BE49-F238E27FC236}">
                <a16:creationId xmlns:a16="http://schemas.microsoft.com/office/drawing/2014/main" id="{2F504EFF-965E-4B90-8A8B-6169622A2E28}"/>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3" name="TextBox 17">
            <a:extLst>
              <a:ext uri="{FF2B5EF4-FFF2-40B4-BE49-F238E27FC236}">
                <a16:creationId xmlns:a16="http://schemas.microsoft.com/office/drawing/2014/main" id="{8530D210-814B-44B9-B79A-8E0AD705A06D}"/>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4" name="TextBox 18">
            <a:extLst>
              <a:ext uri="{FF2B5EF4-FFF2-40B4-BE49-F238E27FC236}">
                <a16:creationId xmlns:a16="http://schemas.microsoft.com/office/drawing/2014/main" id="{238725BB-7BB8-4872-9399-A790E7A8AA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5" name="TextBox 19">
            <a:extLst>
              <a:ext uri="{FF2B5EF4-FFF2-40B4-BE49-F238E27FC236}">
                <a16:creationId xmlns:a16="http://schemas.microsoft.com/office/drawing/2014/main" id="{F65EBC02-4D1C-422E-92EF-8EB89D31CC73}"/>
              </a:ext>
            </a:extLst>
          </p:cNvPr>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202CF17-E2C8-4AA6-B5ED-D074BF42D6C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4275" name="Picture 2">
            <a:extLst>
              <a:ext uri="{FF2B5EF4-FFF2-40B4-BE49-F238E27FC236}">
                <a16:creationId xmlns:a16="http://schemas.microsoft.com/office/drawing/2014/main" id="{4983A38C-4E23-463F-A13A-86D0AA80A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a:extLst>
              <a:ext uri="{FF2B5EF4-FFF2-40B4-BE49-F238E27FC236}">
                <a16:creationId xmlns:a16="http://schemas.microsoft.com/office/drawing/2014/main" id="{4BAD3E61-2BFA-45A5-8AAE-E64761E24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a:extLst>
              <a:ext uri="{FF2B5EF4-FFF2-40B4-BE49-F238E27FC236}">
                <a16:creationId xmlns:a16="http://schemas.microsoft.com/office/drawing/2014/main" id="{AD7C0EFE-6B55-4834-A648-3AC402F23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a:extLst>
              <a:ext uri="{FF2B5EF4-FFF2-40B4-BE49-F238E27FC236}">
                <a16:creationId xmlns:a16="http://schemas.microsoft.com/office/drawing/2014/main" id="{D41E8238-8B2F-4317-B9A1-7106CBC42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a:extLst>
              <a:ext uri="{FF2B5EF4-FFF2-40B4-BE49-F238E27FC236}">
                <a16:creationId xmlns:a16="http://schemas.microsoft.com/office/drawing/2014/main" id="{143696FC-3051-4226-8C74-91DEBE664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a:extLst>
              <a:ext uri="{FF2B5EF4-FFF2-40B4-BE49-F238E27FC236}">
                <a16:creationId xmlns:a16="http://schemas.microsoft.com/office/drawing/2014/main" id="{F51C8699-4B5F-453F-98A4-5D2227C9ECBE}"/>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4281" name="TextBox 9">
            <a:extLst>
              <a:ext uri="{FF2B5EF4-FFF2-40B4-BE49-F238E27FC236}">
                <a16:creationId xmlns:a16="http://schemas.microsoft.com/office/drawing/2014/main" id="{D9C72418-1EA0-4146-8398-43A6671CA3B6}"/>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4282" name="TextBox 10">
            <a:extLst>
              <a:ext uri="{FF2B5EF4-FFF2-40B4-BE49-F238E27FC236}">
                <a16:creationId xmlns:a16="http://schemas.microsoft.com/office/drawing/2014/main" id="{CC85BB61-AB1B-41B1-999C-FC1750F9ADAD}"/>
              </a:ext>
            </a:extLst>
          </p:cNvPr>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4004E2D-2E44-4437-9702-7927E43324DF}"/>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A18A86-C106-40C3-A9FA-7EECBC5EA2B8}"/>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a:extLst>
              <a:ext uri="{FF2B5EF4-FFF2-40B4-BE49-F238E27FC236}">
                <a16:creationId xmlns:a16="http://schemas.microsoft.com/office/drawing/2014/main" id="{BF64B120-69FD-4372-A092-63CD55F5F2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6" name="TextBox 16">
            <a:extLst>
              <a:ext uri="{FF2B5EF4-FFF2-40B4-BE49-F238E27FC236}">
                <a16:creationId xmlns:a16="http://schemas.microsoft.com/office/drawing/2014/main" id="{823C005E-1A70-4039-AE61-82CC3E6E6FE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7" name="TextBox 17">
            <a:extLst>
              <a:ext uri="{FF2B5EF4-FFF2-40B4-BE49-F238E27FC236}">
                <a16:creationId xmlns:a16="http://schemas.microsoft.com/office/drawing/2014/main" id="{40147D3A-FFB3-4279-8300-0BC80162BAD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8" name="TextBox 18">
            <a:extLst>
              <a:ext uri="{FF2B5EF4-FFF2-40B4-BE49-F238E27FC236}">
                <a16:creationId xmlns:a16="http://schemas.microsoft.com/office/drawing/2014/main" id="{434C5DCA-6C4C-4907-A3A0-E83894DCF1F3}"/>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9" name="TextBox 19">
            <a:extLst>
              <a:ext uri="{FF2B5EF4-FFF2-40B4-BE49-F238E27FC236}">
                <a16:creationId xmlns:a16="http://schemas.microsoft.com/office/drawing/2014/main" id="{387B2877-EAA7-420D-9A67-3F4F90AB21BE}"/>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a:latin typeface="Calibri" panose="020F0502020204030204" pitchFamily="34" charset="0"/>
                <a:cs typeface="Arial" panose="020B0604020202020204" pitchFamily="34" charset="0"/>
              </a:rPr>
              <a:t>HouseName is dependent on both </a:t>
            </a:r>
            <a:r>
              <a:rPr lang="en-AU" altLang="en-US" i="1">
                <a:latin typeface="Calibri" panose="020F0502020204030204" pitchFamily="34" charset="0"/>
                <a:cs typeface="Arial" panose="020B0604020202020204" pitchFamily="34" charset="0"/>
              </a:rPr>
              <a:t>StudentID</a:t>
            </a:r>
            <a:r>
              <a:rPr lang="en-AU" altLang="en-US">
                <a:latin typeface="Calibri" panose="020F0502020204030204" pitchFamily="34" charset="0"/>
                <a:cs typeface="Arial" panose="020B0604020202020204" pitchFamily="34" charset="0"/>
              </a:rPr>
              <a:t> + </a:t>
            </a:r>
            <a:r>
              <a:rPr lang="en-AU" altLang="en-US" i="1">
                <a:latin typeface="Calibri" panose="020F0502020204030204" pitchFamily="34" charset="0"/>
                <a:cs typeface="Arial" panose="020B0604020202020204" pitchFamily="34" charset="0"/>
              </a:rPr>
              <a:t>HouseColour</a:t>
            </a:r>
            <a:endParaRPr lang="en-AU" altLang="en-US" sz="100" i="1">
              <a:latin typeface="Calibri" panose="020F050202020403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CFCBAE7A-3F33-408D-81B8-DD13B17914F5}"/>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5299" name="Picture 2">
            <a:extLst>
              <a:ext uri="{FF2B5EF4-FFF2-40B4-BE49-F238E27FC236}">
                <a16:creationId xmlns:a16="http://schemas.microsoft.com/office/drawing/2014/main" id="{40FB940B-5C7C-4BA3-8431-A65FEE32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a:extLst>
              <a:ext uri="{FF2B5EF4-FFF2-40B4-BE49-F238E27FC236}">
                <a16:creationId xmlns:a16="http://schemas.microsoft.com/office/drawing/2014/main" id="{AF853AAE-37B8-4B9B-9D50-C6CDB3CFE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a:extLst>
              <a:ext uri="{FF2B5EF4-FFF2-40B4-BE49-F238E27FC236}">
                <a16:creationId xmlns:a16="http://schemas.microsoft.com/office/drawing/2014/main" id="{07967AC3-5334-437E-B42C-E62D8E267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a:extLst>
              <a:ext uri="{FF2B5EF4-FFF2-40B4-BE49-F238E27FC236}">
                <a16:creationId xmlns:a16="http://schemas.microsoft.com/office/drawing/2014/main" id="{53A42B2F-C8FA-4663-92B3-D8C8E57EB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a:extLst>
              <a:ext uri="{FF2B5EF4-FFF2-40B4-BE49-F238E27FC236}">
                <a16:creationId xmlns:a16="http://schemas.microsoft.com/office/drawing/2014/main" id="{BD95EE08-8E7E-4279-B958-503918CE91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a:extLst>
              <a:ext uri="{FF2B5EF4-FFF2-40B4-BE49-F238E27FC236}">
                <a16:creationId xmlns:a16="http://schemas.microsoft.com/office/drawing/2014/main" id="{0AF644EB-04E9-4BC1-B98A-30D8DCADD4F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5305" name="TextBox 9">
            <a:extLst>
              <a:ext uri="{FF2B5EF4-FFF2-40B4-BE49-F238E27FC236}">
                <a16:creationId xmlns:a16="http://schemas.microsoft.com/office/drawing/2014/main" id="{D854B3EA-1090-46F8-9FD2-CACE5A6DA644}"/>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5306" name="TextBox 10">
            <a:extLst>
              <a:ext uri="{FF2B5EF4-FFF2-40B4-BE49-F238E27FC236}">
                <a16:creationId xmlns:a16="http://schemas.microsoft.com/office/drawing/2014/main" id="{9B4360D0-10A0-45AE-A64D-BDF44B0BF209}"/>
              </a:ext>
            </a:extLst>
          </p:cNvPr>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41998F3-DAC6-44B1-BC46-6297AB824EC4}"/>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0DB735-E331-474E-9A18-9E02F375CD3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a:extLst>
              <a:ext uri="{FF2B5EF4-FFF2-40B4-BE49-F238E27FC236}">
                <a16:creationId xmlns:a16="http://schemas.microsoft.com/office/drawing/2014/main" id="{3E0DF78D-F147-4D43-9C7E-9E659FDC4A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0" name="TextBox 16">
            <a:extLst>
              <a:ext uri="{FF2B5EF4-FFF2-40B4-BE49-F238E27FC236}">
                <a16:creationId xmlns:a16="http://schemas.microsoft.com/office/drawing/2014/main" id="{01A00DE4-1F26-4728-80A0-4468A085EFD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1" name="TextBox 17">
            <a:extLst>
              <a:ext uri="{FF2B5EF4-FFF2-40B4-BE49-F238E27FC236}">
                <a16:creationId xmlns:a16="http://schemas.microsoft.com/office/drawing/2014/main" id="{295246CF-4EF3-41D9-81A1-A015AD9B31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2" name="TextBox 18">
            <a:extLst>
              <a:ext uri="{FF2B5EF4-FFF2-40B4-BE49-F238E27FC236}">
                <a16:creationId xmlns:a16="http://schemas.microsoft.com/office/drawing/2014/main" id="{21A45558-17AC-4C86-9ABA-D18639F8D480}"/>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3" name="TextBox 19">
            <a:extLst>
              <a:ext uri="{FF2B5EF4-FFF2-40B4-BE49-F238E27FC236}">
                <a16:creationId xmlns:a16="http://schemas.microsoft.com/office/drawing/2014/main" id="{789DC1E7-5871-46B9-8536-F5B973C9A8CC}"/>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6CE356B-D24B-4353-9585-83B1FBB928D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6323" name="Picture 2">
            <a:extLst>
              <a:ext uri="{FF2B5EF4-FFF2-40B4-BE49-F238E27FC236}">
                <a16:creationId xmlns:a16="http://schemas.microsoft.com/office/drawing/2014/main" id="{2D4D7E8D-68BA-435C-BB9A-261F65667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a:extLst>
              <a:ext uri="{FF2B5EF4-FFF2-40B4-BE49-F238E27FC236}">
                <a16:creationId xmlns:a16="http://schemas.microsoft.com/office/drawing/2014/main" id="{8C6ABDE8-2E5C-45BE-95F8-EC5C5E80A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a:extLst>
              <a:ext uri="{FF2B5EF4-FFF2-40B4-BE49-F238E27FC236}">
                <a16:creationId xmlns:a16="http://schemas.microsoft.com/office/drawing/2014/main" id="{AA8B2DFE-C6A3-45DE-B206-68BBB1025B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a:extLst>
              <a:ext uri="{FF2B5EF4-FFF2-40B4-BE49-F238E27FC236}">
                <a16:creationId xmlns:a16="http://schemas.microsoft.com/office/drawing/2014/main" id="{2FCFAE6A-E320-4189-BA06-A7C94423C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a:extLst>
              <a:ext uri="{FF2B5EF4-FFF2-40B4-BE49-F238E27FC236}">
                <a16:creationId xmlns:a16="http://schemas.microsoft.com/office/drawing/2014/main" id="{B0A50C05-3563-4377-90D3-4339BC6B93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a:extLst>
              <a:ext uri="{FF2B5EF4-FFF2-40B4-BE49-F238E27FC236}">
                <a16:creationId xmlns:a16="http://schemas.microsoft.com/office/drawing/2014/main" id="{07D739C9-EDBD-4F91-A631-08CD0E4347B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6329" name="TextBox 9">
            <a:extLst>
              <a:ext uri="{FF2B5EF4-FFF2-40B4-BE49-F238E27FC236}">
                <a16:creationId xmlns:a16="http://schemas.microsoft.com/office/drawing/2014/main" id="{4E13A5EE-22E7-4590-AF70-5106A9D1FE5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6330" name="TextBox 10">
            <a:extLst>
              <a:ext uri="{FF2B5EF4-FFF2-40B4-BE49-F238E27FC236}">
                <a16:creationId xmlns:a16="http://schemas.microsoft.com/office/drawing/2014/main" id="{BF264BE4-C183-4951-94D8-1FB046E4091D}"/>
              </a:ext>
            </a:extLst>
          </p:cNvPr>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A72C5B8C-E9C1-4601-9B83-04215127D79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A89D83-68AA-4798-A4B2-B44E719D9F3C}"/>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a:extLst>
              <a:ext uri="{FF2B5EF4-FFF2-40B4-BE49-F238E27FC236}">
                <a16:creationId xmlns:a16="http://schemas.microsoft.com/office/drawing/2014/main" id="{B1361A5C-BEFB-4D65-95D7-6A7BEFE1B15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4" name="TextBox 16">
            <a:extLst>
              <a:ext uri="{FF2B5EF4-FFF2-40B4-BE49-F238E27FC236}">
                <a16:creationId xmlns:a16="http://schemas.microsoft.com/office/drawing/2014/main" id="{96FC4DF0-1D56-407D-BF5D-9072E7FDBFB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5" name="TextBox 17">
            <a:extLst>
              <a:ext uri="{FF2B5EF4-FFF2-40B4-BE49-F238E27FC236}">
                <a16:creationId xmlns:a16="http://schemas.microsoft.com/office/drawing/2014/main" id="{4452FC64-EBA0-4D42-AC36-3CEAF6FD2C6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6" name="TextBox 18">
            <a:extLst>
              <a:ext uri="{FF2B5EF4-FFF2-40B4-BE49-F238E27FC236}">
                <a16:creationId xmlns:a16="http://schemas.microsoft.com/office/drawing/2014/main" id="{5245B0D7-9B67-4142-89A1-876E4760DFD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7" name="TextBox 19">
            <a:extLst>
              <a:ext uri="{FF2B5EF4-FFF2-40B4-BE49-F238E27FC236}">
                <a16:creationId xmlns:a16="http://schemas.microsoft.com/office/drawing/2014/main" id="{DDD06D68-806A-41F4-9C07-D5DA6DEEC3AB}"/>
              </a:ext>
            </a:extLst>
          </p:cNvPr>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headEnd/>
            <a:tailEnd/>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But either way,</a:t>
            </a:r>
          </a:p>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non-key fields are dependent on MORE THAN THE PRIMARY KEY (</a:t>
            </a:r>
            <a:r>
              <a:rPr lang="en-AU" altLang="en-US" sz="2800">
                <a:latin typeface="Calibri" panose="020F0502020204030204" pitchFamily="34" charset="0"/>
                <a:cs typeface="Arial" panose="020B0604020202020204" pitchFamily="34" charset="0"/>
              </a:rPr>
              <a:t>studentID</a:t>
            </a:r>
            <a:r>
              <a:rPr lang="en-AU" altLang="en-US" sz="2800" i="1">
                <a:latin typeface="Calibri" panose="020F0502020204030204" pitchFamily="34" charset="0"/>
                <a:cs typeface="Arial" panose="020B0604020202020204" pitchFamily="34" charset="0"/>
              </a:rPr>
              <a:t>)</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5E6F386-470B-46AB-BDFB-8AD2FD6DDC7B}"/>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8371" name="Picture 2">
            <a:extLst>
              <a:ext uri="{FF2B5EF4-FFF2-40B4-BE49-F238E27FC236}">
                <a16:creationId xmlns:a16="http://schemas.microsoft.com/office/drawing/2014/main" id="{73E11343-A7FB-4CD0-A314-352A519A1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a:extLst>
              <a:ext uri="{FF2B5EF4-FFF2-40B4-BE49-F238E27FC236}">
                <a16:creationId xmlns:a16="http://schemas.microsoft.com/office/drawing/2014/main" id="{03299493-93A7-4AF9-9127-FFF791997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a:extLst>
              <a:ext uri="{FF2B5EF4-FFF2-40B4-BE49-F238E27FC236}">
                <a16:creationId xmlns:a16="http://schemas.microsoft.com/office/drawing/2014/main" id="{521EB5F1-435E-463F-9375-7ABBD5848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a:extLst>
              <a:ext uri="{FF2B5EF4-FFF2-40B4-BE49-F238E27FC236}">
                <a16:creationId xmlns:a16="http://schemas.microsoft.com/office/drawing/2014/main" id="{72C0C758-FB49-4C33-A68B-9E7CAA296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a:extLst>
              <a:ext uri="{FF2B5EF4-FFF2-40B4-BE49-F238E27FC236}">
                <a16:creationId xmlns:a16="http://schemas.microsoft.com/office/drawing/2014/main" id="{B07DE721-FD78-4760-9BD0-0377B15EF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a:extLst>
              <a:ext uri="{FF2B5EF4-FFF2-40B4-BE49-F238E27FC236}">
                <a16:creationId xmlns:a16="http://schemas.microsoft.com/office/drawing/2014/main" id="{4ADFE599-A503-493D-8DF4-33F2DE08A7BF}"/>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8377" name="TextBox 9">
            <a:extLst>
              <a:ext uri="{FF2B5EF4-FFF2-40B4-BE49-F238E27FC236}">
                <a16:creationId xmlns:a16="http://schemas.microsoft.com/office/drawing/2014/main" id="{E0327F3B-74A3-4B80-94B7-BBFCC0CCC69C}"/>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8378" name="TextBox 10">
            <a:extLst>
              <a:ext uri="{FF2B5EF4-FFF2-40B4-BE49-F238E27FC236}">
                <a16:creationId xmlns:a16="http://schemas.microsoft.com/office/drawing/2014/main" id="{60291B4A-2F04-427A-8B48-62C29920D3CC}"/>
              </a:ext>
            </a:extLst>
          </p:cNvPr>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723C1602-1C22-443D-80F5-5A2B6CAEDDC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8A52C5-111B-4CC5-981B-086832A46E8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a:extLst>
              <a:ext uri="{FF2B5EF4-FFF2-40B4-BE49-F238E27FC236}">
                <a16:creationId xmlns:a16="http://schemas.microsoft.com/office/drawing/2014/main" id="{9BD5C0FD-2B23-49D1-A6BF-0C294B60FB2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2" name="TextBox 16">
            <a:extLst>
              <a:ext uri="{FF2B5EF4-FFF2-40B4-BE49-F238E27FC236}">
                <a16:creationId xmlns:a16="http://schemas.microsoft.com/office/drawing/2014/main" id="{617C2BBB-A34F-4A24-BCDE-228F9E3BD4F1}"/>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3" name="TextBox 17">
            <a:extLst>
              <a:ext uri="{FF2B5EF4-FFF2-40B4-BE49-F238E27FC236}">
                <a16:creationId xmlns:a16="http://schemas.microsoft.com/office/drawing/2014/main" id="{2BF9093E-FF70-4800-ADBB-BEC6392B41A7}"/>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4" name="TextBox 18">
            <a:extLst>
              <a:ext uri="{FF2B5EF4-FFF2-40B4-BE49-F238E27FC236}">
                <a16:creationId xmlns:a16="http://schemas.microsoft.com/office/drawing/2014/main" id="{B84CC9DD-5F80-4B08-8E76-16CF098E1E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5" name="TextBox 19">
            <a:extLst>
              <a:ext uri="{FF2B5EF4-FFF2-40B4-BE49-F238E27FC236}">
                <a16:creationId xmlns:a16="http://schemas.microsoft.com/office/drawing/2014/main" id="{BA31D802-579B-4641-8537-05F5FE905B5A}"/>
              </a:ext>
            </a:extLst>
          </p:cNvPr>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And 3NF says that non-key fields must depend on nothing but the key</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891C17C-D71B-40A3-863B-75A272DEA59F}"/>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60419" name="Picture 2">
            <a:extLst>
              <a:ext uri="{FF2B5EF4-FFF2-40B4-BE49-F238E27FC236}">
                <a16:creationId xmlns:a16="http://schemas.microsoft.com/office/drawing/2014/main" id="{E911989B-372C-425C-A682-9089CE873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a:extLst>
              <a:ext uri="{FF2B5EF4-FFF2-40B4-BE49-F238E27FC236}">
                <a16:creationId xmlns:a16="http://schemas.microsoft.com/office/drawing/2014/main" id="{6F9FAC36-3E9B-4945-A0FA-38901DA2E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a:extLst>
              <a:ext uri="{FF2B5EF4-FFF2-40B4-BE49-F238E27FC236}">
                <a16:creationId xmlns:a16="http://schemas.microsoft.com/office/drawing/2014/main" id="{031D6EAD-A846-4CD5-86FF-4ED269D1D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a:extLst>
              <a:ext uri="{FF2B5EF4-FFF2-40B4-BE49-F238E27FC236}">
                <a16:creationId xmlns:a16="http://schemas.microsoft.com/office/drawing/2014/main" id="{E5B1EFEA-DA06-4768-AC5A-9A8AE7C52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a:extLst>
              <a:ext uri="{FF2B5EF4-FFF2-40B4-BE49-F238E27FC236}">
                <a16:creationId xmlns:a16="http://schemas.microsoft.com/office/drawing/2014/main" id="{47A5C72B-7327-4630-B6B9-762D4320E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a:extLst>
              <a:ext uri="{FF2B5EF4-FFF2-40B4-BE49-F238E27FC236}">
                <a16:creationId xmlns:a16="http://schemas.microsoft.com/office/drawing/2014/main" id="{5BAB9A5D-4E5B-4C64-B4C2-10922E00F41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60425" name="TextBox 9">
            <a:extLst>
              <a:ext uri="{FF2B5EF4-FFF2-40B4-BE49-F238E27FC236}">
                <a16:creationId xmlns:a16="http://schemas.microsoft.com/office/drawing/2014/main" id="{0B802C2B-4284-40BB-A49F-12DD75B6EDCD}"/>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0426" name="TextBox 10">
            <a:extLst>
              <a:ext uri="{FF2B5EF4-FFF2-40B4-BE49-F238E27FC236}">
                <a16:creationId xmlns:a16="http://schemas.microsoft.com/office/drawing/2014/main" id="{C3F3F1F0-4A82-428A-8225-A25D1956ACD0}"/>
              </a:ext>
            </a:extLst>
          </p:cNvPr>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98EAE150-50F6-483B-9C04-221819DCFAAB}"/>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BEA01F-F05F-4A98-851A-9F9D3D72D4C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a:extLst>
              <a:ext uri="{FF2B5EF4-FFF2-40B4-BE49-F238E27FC236}">
                <a16:creationId xmlns:a16="http://schemas.microsoft.com/office/drawing/2014/main" id="{7DC44DF7-E49F-4A88-9FFB-C0A81F27A3A0}"/>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0" name="TextBox 16">
            <a:extLst>
              <a:ext uri="{FF2B5EF4-FFF2-40B4-BE49-F238E27FC236}">
                <a16:creationId xmlns:a16="http://schemas.microsoft.com/office/drawing/2014/main" id="{557A02A9-E189-42BC-A0CD-1D5EF163B2D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1" name="TextBox 17">
            <a:extLst>
              <a:ext uri="{FF2B5EF4-FFF2-40B4-BE49-F238E27FC236}">
                <a16:creationId xmlns:a16="http://schemas.microsoft.com/office/drawing/2014/main" id="{BC1A27A1-0728-408C-A005-66EE519D171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2" name="TextBox 18">
            <a:extLst>
              <a:ext uri="{FF2B5EF4-FFF2-40B4-BE49-F238E27FC236}">
                <a16:creationId xmlns:a16="http://schemas.microsoft.com/office/drawing/2014/main" id="{BFCE8F27-864C-408C-91D2-EB6AEE3FD7A1}"/>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3" name="TextBox 19">
            <a:extLst>
              <a:ext uri="{FF2B5EF4-FFF2-40B4-BE49-F238E27FC236}">
                <a16:creationId xmlns:a16="http://schemas.microsoft.com/office/drawing/2014/main" id="{5E4D721F-C0ED-49BD-A09D-2C0794E2B4DB}"/>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A0A7CEB-103C-4FF8-840A-F45CDE896BFB}"/>
              </a:ext>
            </a:extLst>
          </p:cNvPr>
          <p:cNvSpPr>
            <a:spLocks noGrp="1"/>
          </p:cNvSpPr>
          <p:nvPr>
            <p:ph type="title"/>
          </p:nvPr>
        </p:nvSpPr>
        <p:spPr>
          <a:xfrm>
            <a:off x="395288" y="1287463"/>
            <a:ext cx="7391400" cy="563562"/>
          </a:xfrm>
        </p:spPr>
        <p:txBody>
          <a:bodyPr/>
          <a:lstStyle/>
          <a:p>
            <a:pPr eaLnBrk="1" hangingPunct="1"/>
            <a:r>
              <a:rPr lang="en-AU" altLang="en-US" sz="2400"/>
              <a:t>Again, carve off the offending fields</a:t>
            </a:r>
          </a:p>
        </p:txBody>
      </p:sp>
      <p:pic>
        <p:nvPicPr>
          <p:cNvPr id="61443" name="Picture 2">
            <a:extLst>
              <a:ext uri="{FF2B5EF4-FFF2-40B4-BE49-F238E27FC236}">
                <a16:creationId xmlns:a16="http://schemas.microsoft.com/office/drawing/2014/main" id="{10915E55-725A-451A-AFC3-7D56C18BD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a:extLst>
              <a:ext uri="{FF2B5EF4-FFF2-40B4-BE49-F238E27FC236}">
                <a16:creationId xmlns:a16="http://schemas.microsoft.com/office/drawing/2014/main" id="{B5F492D7-43E5-4F4C-9C00-2FF97C045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a:extLst>
              <a:ext uri="{FF2B5EF4-FFF2-40B4-BE49-F238E27FC236}">
                <a16:creationId xmlns:a16="http://schemas.microsoft.com/office/drawing/2014/main" id="{02F29C8F-640D-476B-9600-36C715984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a:extLst>
              <a:ext uri="{FF2B5EF4-FFF2-40B4-BE49-F238E27FC236}">
                <a16:creationId xmlns:a16="http://schemas.microsoft.com/office/drawing/2014/main" id="{EFF8C15B-A60C-4D1F-BBD6-902F4A6B83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a:extLst>
              <a:ext uri="{FF2B5EF4-FFF2-40B4-BE49-F238E27FC236}">
                <a16:creationId xmlns:a16="http://schemas.microsoft.com/office/drawing/2014/main" id="{F9644D39-422E-4693-96C6-28C066BEFB8C}"/>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1448" name="TextBox 10">
            <a:extLst>
              <a:ext uri="{FF2B5EF4-FFF2-40B4-BE49-F238E27FC236}">
                <a16:creationId xmlns:a16="http://schemas.microsoft.com/office/drawing/2014/main" id="{D21ED24F-127F-458C-92F8-809F89271068}"/>
              </a:ext>
            </a:extLst>
          </p:cNvPr>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6432AF2-C942-4164-AAA0-EE4754DBABD8}"/>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CAB266-F34F-45BC-868F-13477658B55F}"/>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a:extLst>
              <a:ext uri="{FF2B5EF4-FFF2-40B4-BE49-F238E27FC236}">
                <a16:creationId xmlns:a16="http://schemas.microsoft.com/office/drawing/2014/main" id="{7ED4B22D-C932-4C6E-BF57-D38B3053D371}"/>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2" name="TextBox 16">
            <a:extLst>
              <a:ext uri="{FF2B5EF4-FFF2-40B4-BE49-F238E27FC236}">
                <a16:creationId xmlns:a16="http://schemas.microsoft.com/office/drawing/2014/main" id="{A29F0DE2-783B-439C-A0E0-6346447B0C0C}"/>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3" name="TextBox 17">
            <a:extLst>
              <a:ext uri="{FF2B5EF4-FFF2-40B4-BE49-F238E27FC236}">
                <a16:creationId xmlns:a16="http://schemas.microsoft.com/office/drawing/2014/main" id="{28C48CC4-525C-4DF1-8FBA-AC36C81C3902}"/>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1454" name="TextBox 18">
            <a:extLst>
              <a:ext uri="{FF2B5EF4-FFF2-40B4-BE49-F238E27FC236}">
                <a16:creationId xmlns:a16="http://schemas.microsoft.com/office/drawing/2014/main" id="{63FA1465-0024-4F6B-A04A-319C0F17EA39}"/>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1455" name="Picture 3">
            <a:extLst>
              <a:ext uri="{FF2B5EF4-FFF2-40B4-BE49-F238E27FC236}">
                <a16:creationId xmlns:a16="http://schemas.microsoft.com/office/drawing/2014/main" id="{5CF80B88-1FDD-4181-BEEF-15413456A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425D-B0AE-4A3A-B896-A2BE7D030342}"/>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50224EFC-8EA4-4A8A-ABD7-5FAAE2E12ECF}"/>
              </a:ext>
            </a:extLst>
          </p:cNvPr>
          <p:cNvSpPr>
            <a:spLocks noGrp="1"/>
          </p:cNvSpPr>
          <p:nvPr>
            <p:ph idx="1"/>
          </p:nvPr>
        </p:nvSpPr>
        <p:spPr>
          <a:xfrm>
            <a:off x="635356" y="1259050"/>
            <a:ext cx="7936637" cy="5069149"/>
          </a:xfrm>
        </p:spPr>
        <p:txBody>
          <a:bodyPr/>
          <a:lstStyle/>
          <a:p>
            <a:pPr>
              <a:buFont typeface="Wingdings" panose="05000000000000000000" pitchFamily="2" charset="2"/>
              <a:buChar char="§"/>
            </a:pPr>
            <a:r>
              <a:rPr lang="en-US" dirty="0"/>
              <a:t> Review key of relation, candidate keys(alternate keys), primary key</a:t>
            </a:r>
          </a:p>
          <a:p>
            <a:pPr>
              <a:buFont typeface="Wingdings" panose="05000000000000000000" pitchFamily="2" charset="2"/>
              <a:buChar char="§"/>
            </a:pPr>
            <a:r>
              <a:rPr lang="en-US" dirty="0"/>
              <a:t> Super-key</a:t>
            </a:r>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p>
          <a:p>
            <a:pPr lvl="1">
              <a:buFont typeface="Wingdings" panose="05000000000000000000" pitchFamily="2" charset="2"/>
              <a:buChar char="§"/>
            </a:pPr>
            <a:r>
              <a:rPr lang="en-US" sz="2400" dirty="0"/>
              <a:t>If K is a key, L is a super key, then: K </a:t>
            </a:r>
            <a:r>
              <a:rPr lang="en-US" sz="2400" dirty="0">
                <a:sym typeface="Symbol"/>
              </a:rPr>
              <a:t> L</a:t>
            </a:r>
          </a:p>
          <a:p>
            <a:pPr lvl="1">
              <a:buFont typeface="Wingdings" panose="05000000000000000000" pitchFamily="2" charset="2"/>
              <a:buChar char="§"/>
            </a:pPr>
            <a:r>
              <a:rPr lang="en-US" sz="2400" dirty="0">
                <a:sym typeface="Symbol"/>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a:extLst>
              <a:ext uri="{FF2B5EF4-FFF2-40B4-BE49-F238E27FC236}">
                <a16:creationId xmlns:a16="http://schemas.microsoft.com/office/drawing/2014/main" id="{ADBD3838-399A-4DD8-A2D4-32AE21B3BD15}"/>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A4F40F1-ADE6-4E4D-8081-C2B0AE23A075}"/>
              </a:ext>
            </a:extLst>
          </p:cNvPr>
          <p:cNvSpPr>
            <a:spLocks noGrp="1"/>
          </p:cNvSpPr>
          <p:nvPr>
            <p:ph type="sldNum" sz="quarter" idx="12"/>
          </p:nvPr>
        </p:nvSpPr>
        <p:spPr/>
        <p:txBody>
          <a:bodyPr/>
          <a:lstStyle/>
          <a:p>
            <a:fld id="{CC2FDD2D-D1AD-4AA7-93C2-8410BB90945D}" type="slidenum">
              <a:rPr lang="vi-VN" smtClean="0"/>
              <a:t>6</a:t>
            </a:fld>
            <a:endParaRPr lang="vi-VN"/>
          </a:p>
        </p:txBody>
      </p:sp>
    </p:spTree>
    <p:extLst>
      <p:ext uri="{BB962C8B-B14F-4D97-AF65-F5344CB8AC3E}">
        <p14:creationId xmlns:p14="http://schemas.microsoft.com/office/powerpoint/2010/main" val="4012841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EB87F8B-3469-4273-9A53-0FECC32AD23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2467" name="Picture 2">
            <a:extLst>
              <a:ext uri="{FF2B5EF4-FFF2-40B4-BE49-F238E27FC236}">
                <a16:creationId xmlns:a16="http://schemas.microsoft.com/office/drawing/2014/main" id="{A9FC78D2-50EB-46F7-A8C5-F63C762C2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a:extLst>
              <a:ext uri="{FF2B5EF4-FFF2-40B4-BE49-F238E27FC236}">
                <a16:creationId xmlns:a16="http://schemas.microsoft.com/office/drawing/2014/main" id="{A8DB5330-7C59-40B8-8996-A6F2AE816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a:extLst>
              <a:ext uri="{FF2B5EF4-FFF2-40B4-BE49-F238E27FC236}">
                <a16:creationId xmlns:a16="http://schemas.microsoft.com/office/drawing/2014/main" id="{32985C41-BC04-4111-B7CC-271CC236E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a:extLst>
              <a:ext uri="{FF2B5EF4-FFF2-40B4-BE49-F238E27FC236}">
                <a16:creationId xmlns:a16="http://schemas.microsoft.com/office/drawing/2014/main" id="{5FF4C610-9313-45B8-87D1-87B8A05C1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a:extLst>
              <a:ext uri="{FF2B5EF4-FFF2-40B4-BE49-F238E27FC236}">
                <a16:creationId xmlns:a16="http://schemas.microsoft.com/office/drawing/2014/main" id="{861D5FA5-C031-4045-B3ED-193508ECD1F2}"/>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2472" name="TextBox 10">
            <a:extLst>
              <a:ext uri="{FF2B5EF4-FFF2-40B4-BE49-F238E27FC236}">
                <a16:creationId xmlns:a16="http://schemas.microsoft.com/office/drawing/2014/main" id="{5DA9D045-5908-4178-BCF1-4758D50D1E65}"/>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8DA36FC4-CF53-4B0D-AEA8-E886A4DCF8C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6CA042-891A-4A9C-A3CB-F0B8A98C4FA4}"/>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a:extLst>
              <a:ext uri="{FF2B5EF4-FFF2-40B4-BE49-F238E27FC236}">
                <a16:creationId xmlns:a16="http://schemas.microsoft.com/office/drawing/2014/main" id="{4CB15BBE-0395-4E22-BAD0-10A22250397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6" name="TextBox 16">
            <a:extLst>
              <a:ext uri="{FF2B5EF4-FFF2-40B4-BE49-F238E27FC236}">
                <a16:creationId xmlns:a16="http://schemas.microsoft.com/office/drawing/2014/main" id="{B75D4997-5D7A-4454-B3DD-BA784A3358B7}"/>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7" name="TextBox 17">
            <a:extLst>
              <a:ext uri="{FF2B5EF4-FFF2-40B4-BE49-F238E27FC236}">
                <a16:creationId xmlns:a16="http://schemas.microsoft.com/office/drawing/2014/main" id="{5F4744DF-C5C4-491B-8E31-472FCD6148A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2478" name="TextBox 18">
            <a:extLst>
              <a:ext uri="{FF2B5EF4-FFF2-40B4-BE49-F238E27FC236}">
                <a16:creationId xmlns:a16="http://schemas.microsoft.com/office/drawing/2014/main" id="{1B9B7EA7-4A6D-487D-8D5B-C6CCABC56FB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2479" name="Picture 3">
            <a:extLst>
              <a:ext uri="{FF2B5EF4-FFF2-40B4-BE49-F238E27FC236}">
                <a16:creationId xmlns:a16="http://schemas.microsoft.com/office/drawing/2014/main" id="{307229DD-E992-4971-A908-F9CA17DBA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a:extLst>
              <a:ext uri="{FF2B5EF4-FFF2-40B4-BE49-F238E27FC236}">
                <a16:creationId xmlns:a16="http://schemas.microsoft.com/office/drawing/2014/main" id="{52A8015C-1777-4238-BD30-3A7120B21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84E6BC0-B3B0-4DE6-A8AF-E6D776D5C64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3491" name="Picture 2">
            <a:extLst>
              <a:ext uri="{FF2B5EF4-FFF2-40B4-BE49-F238E27FC236}">
                <a16:creationId xmlns:a16="http://schemas.microsoft.com/office/drawing/2014/main" id="{1672F972-C2E6-4AE0-B032-25AFB88C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a:extLst>
              <a:ext uri="{FF2B5EF4-FFF2-40B4-BE49-F238E27FC236}">
                <a16:creationId xmlns:a16="http://schemas.microsoft.com/office/drawing/2014/main" id="{9F9FAE3D-F5FE-4633-9658-D63B54C71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a:extLst>
              <a:ext uri="{FF2B5EF4-FFF2-40B4-BE49-F238E27FC236}">
                <a16:creationId xmlns:a16="http://schemas.microsoft.com/office/drawing/2014/main" id="{2D06DFFA-CF8D-427E-8D93-0D39280CA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a:extLst>
              <a:ext uri="{FF2B5EF4-FFF2-40B4-BE49-F238E27FC236}">
                <a16:creationId xmlns:a16="http://schemas.microsoft.com/office/drawing/2014/main" id="{2B7D5BFD-FE4E-405A-A40E-768095C47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a:extLst>
              <a:ext uri="{FF2B5EF4-FFF2-40B4-BE49-F238E27FC236}">
                <a16:creationId xmlns:a16="http://schemas.microsoft.com/office/drawing/2014/main" id="{7E32948A-14B2-4D8D-AB2B-8063F6EC0F87}"/>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3496" name="TextBox 10">
            <a:extLst>
              <a:ext uri="{FF2B5EF4-FFF2-40B4-BE49-F238E27FC236}">
                <a16:creationId xmlns:a16="http://schemas.microsoft.com/office/drawing/2014/main" id="{9875548B-A823-4C03-8824-5D244753D05F}"/>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44B97370-4343-421B-B171-8C8D3952211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A05524-FC35-4978-A59E-E03FD9C1A3A6}"/>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a:extLst>
              <a:ext uri="{FF2B5EF4-FFF2-40B4-BE49-F238E27FC236}">
                <a16:creationId xmlns:a16="http://schemas.microsoft.com/office/drawing/2014/main" id="{25AB5EB0-EFA6-483E-B8CE-3400855B9A6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0" name="TextBox 16">
            <a:extLst>
              <a:ext uri="{FF2B5EF4-FFF2-40B4-BE49-F238E27FC236}">
                <a16:creationId xmlns:a16="http://schemas.microsoft.com/office/drawing/2014/main" id="{D2F82EA5-D8BA-49E3-A404-5198492FC228}"/>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1" name="TextBox 17">
            <a:extLst>
              <a:ext uri="{FF2B5EF4-FFF2-40B4-BE49-F238E27FC236}">
                <a16:creationId xmlns:a16="http://schemas.microsoft.com/office/drawing/2014/main" id="{D5282545-0E3D-4537-9EF8-437FE70CA1DB}"/>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3502" name="TextBox 18">
            <a:extLst>
              <a:ext uri="{FF2B5EF4-FFF2-40B4-BE49-F238E27FC236}">
                <a16:creationId xmlns:a16="http://schemas.microsoft.com/office/drawing/2014/main" id="{C3298B6B-5470-4E0F-A33E-F81D41877D3B}"/>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3503" name="Picture 3">
            <a:extLst>
              <a:ext uri="{FF2B5EF4-FFF2-40B4-BE49-F238E27FC236}">
                <a16:creationId xmlns:a16="http://schemas.microsoft.com/office/drawing/2014/main" id="{F131E05D-76DA-422A-975B-FF3491FB45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a:extLst>
              <a:ext uri="{FF2B5EF4-FFF2-40B4-BE49-F238E27FC236}">
                <a16:creationId xmlns:a16="http://schemas.microsoft.com/office/drawing/2014/main" id="{BC52E977-719C-4BA8-BF64-C236746977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883E0335-B98E-4191-9719-B87251447738}"/>
              </a:ext>
            </a:extLst>
          </p:cNvPr>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a:extLst>
              <a:ext uri="{FF2B5EF4-FFF2-40B4-BE49-F238E27FC236}">
                <a16:creationId xmlns:a16="http://schemas.microsoft.com/office/drawing/2014/main" id="{EBDE1298-E786-4F51-AEBC-396AA0669762}"/>
              </a:ext>
            </a:extLst>
          </p:cNvPr>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7" name="TextBox 27">
            <a:extLst>
              <a:ext uri="{FF2B5EF4-FFF2-40B4-BE49-F238E27FC236}">
                <a16:creationId xmlns:a16="http://schemas.microsoft.com/office/drawing/2014/main" id="{317BB66B-8263-4EF8-9DA4-ABF61F6D0036}"/>
              </a:ext>
            </a:extLst>
          </p:cNvPr>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A06FD186-4020-475D-B89A-5C5EAAD96723}"/>
              </a:ext>
            </a:extLst>
          </p:cNvPr>
          <p:cNvSpPr>
            <a:spLocks noGrp="1"/>
          </p:cNvSpPr>
          <p:nvPr>
            <p:ph type="title"/>
          </p:nvPr>
        </p:nvSpPr>
        <p:spPr/>
        <p:txBody>
          <a:bodyPr/>
          <a:lstStyle/>
          <a:p>
            <a:pPr algn="ctr" eaLnBrk="1" hangingPunct="1"/>
            <a:r>
              <a:rPr lang="en-AU" altLang="en-US"/>
              <a:t>A 3NF win!</a:t>
            </a:r>
          </a:p>
        </p:txBody>
      </p:sp>
      <p:grpSp>
        <p:nvGrpSpPr>
          <p:cNvPr id="64515" name="Group 19">
            <a:extLst>
              <a:ext uri="{FF2B5EF4-FFF2-40B4-BE49-F238E27FC236}">
                <a16:creationId xmlns:a16="http://schemas.microsoft.com/office/drawing/2014/main" id="{583D877C-97E4-4D4D-ACC2-48D235D83F08}"/>
              </a:ext>
            </a:extLst>
          </p:cNvPr>
          <p:cNvGrpSpPr>
            <a:grpSpLocks/>
          </p:cNvGrpSpPr>
          <p:nvPr/>
        </p:nvGrpSpPr>
        <p:grpSpPr bwMode="auto">
          <a:xfrm>
            <a:off x="250825" y="1341438"/>
            <a:ext cx="4903788" cy="2459037"/>
            <a:chOff x="467544" y="1988840"/>
            <a:chExt cx="10093827" cy="5063584"/>
          </a:xfrm>
        </p:grpSpPr>
        <p:pic>
          <p:nvPicPr>
            <p:cNvPr id="64518" name="Picture 2">
              <a:extLst>
                <a:ext uri="{FF2B5EF4-FFF2-40B4-BE49-F238E27FC236}">
                  <a16:creationId xmlns:a16="http://schemas.microsoft.com/office/drawing/2014/main" id="{4346D856-8B9F-4D3E-947F-0F37790B2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a:extLst>
                <a:ext uri="{FF2B5EF4-FFF2-40B4-BE49-F238E27FC236}">
                  <a16:creationId xmlns:a16="http://schemas.microsoft.com/office/drawing/2014/main" id="{125D1EFE-2E3C-42B4-9904-DC52C4610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a:extLst>
                <a:ext uri="{FF2B5EF4-FFF2-40B4-BE49-F238E27FC236}">
                  <a16:creationId xmlns:a16="http://schemas.microsoft.com/office/drawing/2014/main" id="{E95EA831-9B21-4F95-A7A3-F6DB85A62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a:extLst>
                <a:ext uri="{FF2B5EF4-FFF2-40B4-BE49-F238E27FC236}">
                  <a16:creationId xmlns:a16="http://schemas.microsoft.com/office/drawing/2014/main" id="{88D53743-20C3-4128-AA16-33F8DBD68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a:extLst>
                <a:ext uri="{FF2B5EF4-FFF2-40B4-BE49-F238E27FC236}">
                  <a16:creationId xmlns:a16="http://schemas.microsoft.com/office/drawing/2014/main" id="{B24D1B25-9931-4723-9D9A-09D5B42F0C99}"/>
                </a:ext>
              </a:extLst>
            </p:cNvPr>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
          <p:nvSpPr>
            <p:cNvPr id="64523" name="TextBox 10">
              <a:extLst>
                <a:ext uri="{FF2B5EF4-FFF2-40B4-BE49-F238E27FC236}">
                  <a16:creationId xmlns:a16="http://schemas.microsoft.com/office/drawing/2014/main" id="{9612597A-8D84-4B1B-8253-6E02D6CD586D}"/>
                </a:ext>
              </a:extLst>
            </p:cNvPr>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BDBDE97-DFAF-4239-BFBA-CF83CC70CDE4}"/>
                </a:ext>
              </a:extLst>
            </p:cNvPr>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FBBF70-DD34-4A9E-AE49-7E17E25BCCE9}"/>
                </a:ext>
              </a:extLst>
            </p:cNvPr>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a:extLst>
                <a:ext uri="{FF2B5EF4-FFF2-40B4-BE49-F238E27FC236}">
                  <a16:creationId xmlns:a16="http://schemas.microsoft.com/office/drawing/2014/main" id="{C67F14E0-0BE8-4847-A037-53BF341F5917}"/>
                </a:ext>
              </a:extLst>
            </p:cNvPr>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7" name="TextBox 16">
              <a:extLst>
                <a:ext uri="{FF2B5EF4-FFF2-40B4-BE49-F238E27FC236}">
                  <a16:creationId xmlns:a16="http://schemas.microsoft.com/office/drawing/2014/main" id="{67BC5424-9B58-4659-BA49-2B11B863CE95}"/>
                </a:ext>
              </a:extLst>
            </p:cNvPr>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8" name="TextBox 17">
              <a:extLst>
                <a:ext uri="{FF2B5EF4-FFF2-40B4-BE49-F238E27FC236}">
                  <a16:creationId xmlns:a16="http://schemas.microsoft.com/office/drawing/2014/main" id="{E750969B-CBEB-4975-A1DD-CB2B49249084}"/>
                </a:ext>
              </a:extLst>
            </p:cNvPr>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4529" name="TextBox 18">
              <a:extLst>
                <a:ext uri="{FF2B5EF4-FFF2-40B4-BE49-F238E27FC236}">
                  <a16:creationId xmlns:a16="http://schemas.microsoft.com/office/drawing/2014/main" id="{603A047A-1627-489B-A554-5AFF96A8DFB9}"/>
                </a:ext>
              </a:extLst>
            </p:cNvPr>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4530" name="Picture 3">
              <a:extLst>
                <a:ext uri="{FF2B5EF4-FFF2-40B4-BE49-F238E27FC236}">
                  <a16:creationId xmlns:a16="http://schemas.microsoft.com/office/drawing/2014/main" id="{989F5C7A-FB3F-405E-A88B-52BAE1CDE6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a:extLst>
                <a:ext uri="{FF2B5EF4-FFF2-40B4-BE49-F238E27FC236}">
                  <a16:creationId xmlns:a16="http://schemas.microsoft.com/office/drawing/2014/main" id="{CEBFAAC3-0B84-417F-8FFF-05D9463095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E1DFB512-FB50-4AAF-B2C5-AB182F43A3B3}"/>
                </a:ext>
              </a:extLst>
            </p:cNvPr>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a:extLst>
                <a:ext uri="{FF2B5EF4-FFF2-40B4-BE49-F238E27FC236}">
                  <a16:creationId xmlns:a16="http://schemas.microsoft.com/office/drawing/2014/main" id="{A3D65EAF-3C01-4B9C-927A-9E826893839D}"/>
                </a:ext>
              </a:extLst>
            </p:cNvPr>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34" name="TextBox 27">
              <a:extLst>
                <a:ext uri="{FF2B5EF4-FFF2-40B4-BE49-F238E27FC236}">
                  <a16:creationId xmlns:a16="http://schemas.microsoft.com/office/drawing/2014/main" id="{4335D1C0-8E23-4E9B-ADEE-4576397E485B}"/>
                </a:ext>
              </a:extLst>
            </p:cNvPr>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grpSp>
      <p:pic>
        <p:nvPicPr>
          <p:cNvPr id="64516" name="Picture 2">
            <a:extLst>
              <a:ext uri="{FF2B5EF4-FFF2-40B4-BE49-F238E27FC236}">
                <a16:creationId xmlns:a16="http://schemas.microsoft.com/office/drawing/2014/main" id="{680DB47C-6A20-4F40-B0AB-88CDEE1ECBA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a16="http://schemas.microsoft.com/office/drawing/2014/main" id="{2AD9758F-DDCE-4B3F-8843-64E8E3EB06D8}"/>
              </a:ext>
            </a:extLst>
          </p:cNvPr>
          <p:cNvSpPr txBox="1">
            <a:spLocks/>
          </p:cNvSpPr>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D9E4CC0-DBE1-48D8-90FA-0CDFD0C1919C}"/>
              </a:ext>
            </a:extLst>
          </p:cNvPr>
          <p:cNvSpPr>
            <a:spLocks noGrp="1"/>
          </p:cNvSpPr>
          <p:nvPr>
            <p:ph type="title"/>
          </p:nvPr>
        </p:nvSpPr>
        <p:spPr>
          <a:xfrm>
            <a:off x="457200" y="0"/>
            <a:ext cx="8229600" cy="1268413"/>
          </a:xfrm>
        </p:spPr>
        <p:txBody>
          <a:bodyPr/>
          <a:lstStyle/>
          <a:p>
            <a:pPr algn="ctr" eaLnBrk="1" hangingPunct="1"/>
            <a:r>
              <a:rPr lang="en-AU" altLang="en-US" sz="2400"/>
              <a:t>The Reveal</a:t>
            </a:r>
          </a:p>
        </p:txBody>
      </p:sp>
      <p:sp>
        <p:nvSpPr>
          <p:cNvPr id="23" name="Title 1">
            <a:extLst>
              <a:ext uri="{FF2B5EF4-FFF2-40B4-BE49-F238E27FC236}">
                <a16:creationId xmlns:a16="http://schemas.microsoft.com/office/drawing/2014/main" id="{F58FA51E-AFE3-4087-88A3-9AC50A8161EF}"/>
              </a:ext>
            </a:extLst>
          </p:cNvPr>
          <p:cNvSpPr txBox="1">
            <a:spLocks/>
          </p:cNvSpPr>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p>
        </p:txBody>
      </p:sp>
      <p:pic>
        <p:nvPicPr>
          <p:cNvPr id="65540" name="Picture 2">
            <a:extLst>
              <a:ext uri="{FF2B5EF4-FFF2-40B4-BE49-F238E27FC236}">
                <a16:creationId xmlns:a16="http://schemas.microsoft.com/office/drawing/2014/main" id="{3A90FD43-9C06-4C1A-BDF3-73B577649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a:extLst>
              <a:ext uri="{FF2B5EF4-FFF2-40B4-BE49-F238E27FC236}">
                <a16:creationId xmlns:a16="http://schemas.microsoft.com/office/drawing/2014/main" id="{A2D420BC-3BAB-4A05-AF41-3BD481FD02CB}"/>
              </a:ext>
            </a:extLst>
          </p:cNvPr>
          <p:cNvSpPr txBox="1">
            <a:spLocks/>
          </p:cNvSpPr>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p>
        </p:txBody>
      </p:sp>
      <p:pic>
        <p:nvPicPr>
          <p:cNvPr id="65542" name="Picture 2">
            <a:extLst>
              <a:ext uri="{FF2B5EF4-FFF2-40B4-BE49-F238E27FC236}">
                <a16:creationId xmlns:a16="http://schemas.microsoft.com/office/drawing/2014/main" id="{EC5C1009-74A9-41B6-BDC7-08230DB7F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a:extLst>
              <a:ext uri="{FF2B5EF4-FFF2-40B4-BE49-F238E27FC236}">
                <a16:creationId xmlns:a16="http://schemas.microsoft.com/office/drawing/2014/main" id="{EB2A30E7-A6B1-4849-9BFE-7BF793AF4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a:extLst>
              <a:ext uri="{FF2B5EF4-FFF2-40B4-BE49-F238E27FC236}">
                <a16:creationId xmlns:a16="http://schemas.microsoft.com/office/drawing/2014/main" id="{5FB739A0-73AB-4393-B5DD-A24A4CDAD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a:extLst>
              <a:ext uri="{FF2B5EF4-FFF2-40B4-BE49-F238E27FC236}">
                <a16:creationId xmlns:a16="http://schemas.microsoft.com/office/drawing/2014/main" id="{97A703EE-52EA-4BB8-A90E-47797F785B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a:extLst>
              <a:ext uri="{FF2B5EF4-FFF2-40B4-BE49-F238E27FC236}">
                <a16:creationId xmlns:a16="http://schemas.microsoft.com/office/drawing/2014/main" id="{5A5FB09D-2C81-4EAC-8E8B-75BE4CC37C24}"/>
              </a:ext>
            </a:extLst>
          </p:cNvPr>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p>
        </p:txBody>
      </p:sp>
      <p:cxnSp>
        <p:nvCxnSpPr>
          <p:cNvPr id="33" name="Straight Arrow Connector 32">
            <a:extLst>
              <a:ext uri="{FF2B5EF4-FFF2-40B4-BE49-F238E27FC236}">
                <a16:creationId xmlns:a16="http://schemas.microsoft.com/office/drawing/2014/main" id="{328C5657-BD05-4CDB-BA91-F9F58796736F}"/>
              </a:ext>
            </a:extLst>
          </p:cNvPr>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B57FAB6-8428-4D0F-AE64-1AA3CC3079A6}"/>
              </a:ext>
            </a:extLst>
          </p:cNvPr>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a:extLst>
              <a:ext uri="{FF2B5EF4-FFF2-40B4-BE49-F238E27FC236}">
                <a16:creationId xmlns:a16="http://schemas.microsoft.com/office/drawing/2014/main" id="{EEA28EF4-6A19-4F9A-9CD2-36112AC364CF}"/>
              </a:ext>
            </a:extLst>
          </p:cNvPr>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0" name="TextBox 35">
            <a:extLst>
              <a:ext uri="{FF2B5EF4-FFF2-40B4-BE49-F238E27FC236}">
                <a16:creationId xmlns:a16="http://schemas.microsoft.com/office/drawing/2014/main" id="{598F5E4A-C497-4B40-BE61-B9D1AABAA6B7}"/>
              </a:ext>
            </a:extLst>
          </p:cNvPr>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1" name="TextBox 36">
            <a:extLst>
              <a:ext uri="{FF2B5EF4-FFF2-40B4-BE49-F238E27FC236}">
                <a16:creationId xmlns:a16="http://schemas.microsoft.com/office/drawing/2014/main" id="{3840C16F-E8CA-4866-9006-B52CF185B846}"/>
              </a:ext>
            </a:extLst>
          </p:cNvPr>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2" name="TextBox 37">
            <a:extLst>
              <a:ext uri="{FF2B5EF4-FFF2-40B4-BE49-F238E27FC236}">
                <a16:creationId xmlns:a16="http://schemas.microsoft.com/office/drawing/2014/main" id="{92AA7CF5-7DDA-4706-8824-BF148C02AFA5}"/>
              </a:ext>
            </a:extLst>
          </p:cNvPr>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5553" name="Picture 3">
            <a:extLst>
              <a:ext uri="{FF2B5EF4-FFF2-40B4-BE49-F238E27FC236}">
                <a16:creationId xmlns:a16="http://schemas.microsoft.com/office/drawing/2014/main" id="{A5BA2FFD-BD6D-4620-8EED-5ACCEAA1B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a:extLst>
              <a:ext uri="{FF2B5EF4-FFF2-40B4-BE49-F238E27FC236}">
                <a16:creationId xmlns:a16="http://schemas.microsoft.com/office/drawing/2014/main" id="{DBEFE8E4-EE7F-4D4B-B636-D7CEE7DD13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a:extLst>
              <a:ext uri="{FF2B5EF4-FFF2-40B4-BE49-F238E27FC236}">
                <a16:creationId xmlns:a16="http://schemas.microsoft.com/office/drawing/2014/main" id="{7B23741B-4C6B-4C67-82EE-B9E70A3156E2}"/>
              </a:ext>
            </a:extLst>
          </p:cNvPr>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a:extLst>
              <a:ext uri="{FF2B5EF4-FFF2-40B4-BE49-F238E27FC236}">
                <a16:creationId xmlns:a16="http://schemas.microsoft.com/office/drawing/2014/main" id="{3A9BDCFC-B9C1-4B97-A2F6-F83535B6875A}"/>
              </a:ext>
            </a:extLst>
          </p:cNvPr>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7" name="TextBox 42">
            <a:extLst>
              <a:ext uri="{FF2B5EF4-FFF2-40B4-BE49-F238E27FC236}">
                <a16:creationId xmlns:a16="http://schemas.microsoft.com/office/drawing/2014/main" id="{8431BDA0-E6D4-4233-BE42-90C58CC7936C}"/>
              </a:ext>
            </a:extLst>
          </p:cNvPr>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8" name="TextBox 48">
            <a:extLst>
              <a:ext uri="{FF2B5EF4-FFF2-40B4-BE49-F238E27FC236}">
                <a16:creationId xmlns:a16="http://schemas.microsoft.com/office/drawing/2014/main" id="{DB3221E8-40F8-44F1-8E62-95E72ABC7825}"/>
              </a:ext>
            </a:extLst>
          </p:cNvPr>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2864B8C-EFAE-402D-BC86-0A1984D962D1}"/>
              </a:ext>
            </a:extLst>
          </p:cNvPr>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dirty="0"/>
              <a:t>3NF</a:t>
            </a:r>
            <a:br>
              <a:rPr lang="en-US" altLang="en-US" dirty="0"/>
            </a:br>
            <a:r>
              <a:rPr lang="en-US" altLang="en-US" sz="3200" dirty="0"/>
              <a:t>No transitive dependencies</a:t>
            </a:r>
          </a:p>
        </p:txBody>
      </p:sp>
      <p:sp>
        <p:nvSpPr>
          <p:cNvPr id="66563" name="Rectangle 3">
            <a:extLst>
              <a:ext uri="{FF2B5EF4-FFF2-40B4-BE49-F238E27FC236}">
                <a16:creationId xmlns:a16="http://schemas.microsoft.com/office/drawing/2014/main" id="{F8293A80-C0B4-41D0-8190-FA6881D73D14}"/>
              </a:ext>
            </a:extLst>
          </p:cNvPr>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 contains data from an embedded entity with non-key attributes.</a:t>
            </a:r>
          </a:p>
        </p:txBody>
      </p:sp>
      <p:sp>
        <p:nvSpPr>
          <p:cNvPr id="66564" name="Rectangle 4">
            <a:extLst>
              <a:ext uri="{FF2B5EF4-FFF2-40B4-BE49-F238E27FC236}">
                <a16:creationId xmlns:a16="http://schemas.microsoft.com/office/drawing/2014/main" id="{9615741E-C8C3-44A3-9765-FD8FCA6C23A0}"/>
              </a:ext>
            </a:extLst>
          </p:cNvPr>
          <p:cNvSpPr>
            <a:spLocks noChangeArrowheads="1"/>
          </p:cNvSpPr>
          <p:nvPr/>
        </p:nvSpPr>
        <p:spPr bwMode="auto">
          <a:xfrm>
            <a:off x="1022350" y="2749550"/>
            <a:ext cx="5778500" cy="9017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a:extLst>
              <a:ext uri="{FF2B5EF4-FFF2-40B4-BE49-F238E27FC236}">
                <a16:creationId xmlns:a16="http://schemas.microsoft.com/office/drawing/2014/main" id="{F5E6AA2B-84B8-4033-BE87-A9160A37C63C}"/>
              </a:ext>
            </a:extLst>
          </p:cNvPr>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66" name="Rectangle 6">
            <a:extLst>
              <a:ext uri="{FF2B5EF4-FFF2-40B4-BE49-F238E27FC236}">
                <a16:creationId xmlns:a16="http://schemas.microsoft.com/office/drawing/2014/main" id="{A4798411-8534-4873-AF16-31E35FB2D93E}"/>
              </a:ext>
            </a:extLst>
          </p:cNvPr>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67" name="Rectangle 7">
            <a:extLst>
              <a:ext uri="{FF2B5EF4-FFF2-40B4-BE49-F238E27FC236}">
                <a16:creationId xmlns:a16="http://schemas.microsoft.com/office/drawing/2014/main" id="{9CB31090-FC8F-4641-BDEE-D3E8D9CBC6A2}"/>
              </a:ext>
            </a:extLst>
          </p:cNvPr>
          <p:cNvSpPr>
            <a:spLocks noChangeArrowheads="1"/>
          </p:cNvSpPr>
          <p:nvPr/>
        </p:nvSpPr>
        <p:spPr bwMode="auto">
          <a:xfrm>
            <a:off x="2952750" y="2921000"/>
            <a:ext cx="3136900" cy="615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a:extLst>
              <a:ext uri="{FF2B5EF4-FFF2-40B4-BE49-F238E27FC236}">
                <a16:creationId xmlns:a16="http://schemas.microsoft.com/office/drawing/2014/main" id="{06B29B10-AE23-45E3-B52A-4B41E681E752}"/>
              </a:ext>
            </a:extLst>
          </p:cNvPr>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a:extLst>
              <a:ext uri="{FF2B5EF4-FFF2-40B4-BE49-F238E27FC236}">
                <a16:creationId xmlns:a16="http://schemas.microsoft.com/office/drawing/2014/main" id="{2113D78F-4D14-4494-83A2-83162BAD0967}"/>
              </a:ext>
            </a:extLst>
          </p:cNvPr>
          <p:cNvSpPr>
            <a:spLocks noChangeArrowheads="1"/>
          </p:cNvSpPr>
          <p:nvPr/>
        </p:nvSpPr>
        <p:spPr bwMode="auto">
          <a:xfrm>
            <a:off x="1530350" y="3949700"/>
            <a:ext cx="18161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a:extLst>
              <a:ext uri="{FF2B5EF4-FFF2-40B4-BE49-F238E27FC236}">
                <a16:creationId xmlns:a16="http://schemas.microsoft.com/office/drawing/2014/main" id="{F9C56E59-301A-4572-8156-DD205E4E5532}"/>
              </a:ext>
            </a:extLst>
          </p:cNvPr>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71" name="Rectangle 11">
            <a:extLst>
              <a:ext uri="{FF2B5EF4-FFF2-40B4-BE49-F238E27FC236}">
                <a16:creationId xmlns:a16="http://schemas.microsoft.com/office/drawing/2014/main" id="{D78EEEFE-9894-4607-A99D-1E1DB02E34EC}"/>
              </a:ext>
            </a:extLst>
          </p:cNvPr>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72" name="Rectangle 12">
            <a:extLst>
              <a:ext uri="{FF2B5EF4-FFF2-40B4-BE49-F238E27FC236}">
                <a16:creationId xmlns:a16="http://schemas.microsoft.com/office/drawing/2014/main" id="{48699B4F-ADCB-427C-A349-D85A609F6101}"/>
              </a:ext>
            </a:extLst>
          </p:cNvPr>
          <p:cNvSpPr>
            <a:spLocks noChangeArrowheads="1"/>
          </p:cNvSpPr>
          <p:nvPr/>
        </p:nvSpPr>
        <p:spPr bwMode="auto">
          <a:xfrm>
            <a:off x="4171950" y="5035550"/>
            <a:ext cx="3136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a:extLst>
              <a:ext uri="{FF2B5EF4-FFF2-40B4-BE49-F238E27FC236}">
                <a16:creationId xmlns:a16="http://schemas.microsoft.com/office/drawing/2014/main" id="{9BEEB9A7-9EB3-4130-9930-CE2677908DF7}"/>
              </a:ext>
            </a:extLst>
          </p:cNvPr>
          <p:cNvSpPr>
            <a:spLocks noChangeArrowheads="1"/>
          </p:cNvSpPr>
          <p:nvPr/>
        </p:nvSpPr>
        <p:spPr bwMode="auto">
          <a:xfrm rot="2760000">
            <a:off x="5086350" y="3949700"/>
            <a:ext cx="1104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a:extLst>
              <a:ext uri="{FF2B5EF4-FFF2-40B4-BE49-F238E27FC236}">
                <a16:creationId xmlns:a16="http://schemas.microsoft.com/office/drawing/2014/main" id="{F880E955-20D8-40BF-B2C4-9D1547293513}"/>
              </a:ext>
            </a:extLst>
          </p:cNvPr>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p>
        </p:txBody>
      </p:sp>
      <p:sp>
        <p:nvSpPr>
          <p:cNvPr id="66575" name="Line 15">
            <a:extLst>
              <a:ext uri="{FF2B5EF4-FFF2-40B4-BE49-F238E27FC236}">
                <a16:creationId xmlns:a16="http://schemas.microsoft.com/office/drawing/2014/main" id="{D3A3D299-676A-4ED5-843B-195CAA0B2406}"/>
              </a:ext>
            </a:extLst>
          </p:cNvPr>
          <p:cNvSpPr>
            <a:spLocks noChangeShapeType="1"/>
          </p:cNvSpPr>
          <p:nvPr/>
        </p:nvSpPr>
        <p:spPr bwMode="auto">
          <a:xfrm flipH="1">
            <a:off x="3341688" y="4229100"/>
            <a:ext cx="154781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a:extLst>
              <a:ext uri="{FF2B5EF4-FFF2-40B4-BE49-F238E27FC236}">
                <a16:creationId xmlns:a16="http://schemas.microsoft.com/office/drawing/2014/main" id="{DE3E0E33-CF21-4EB8-8375-F7B39E84FDF4}"/>
              </a:ext>
            </a:extLst>
          </p:cNvPr>
          <p:cNvSpPr>
            <a:spLocks noChangeShapeType="1"/>
          </p:cNvSpPr>
          <p:nvPr/>
        </p:nvSpPr>
        <p:spPr bwMode="auto">
          <a:xfrm>
            <a:off x="5588000" y="4700588"/>
            <a:ext cx="0" cy="3159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a:extLst>
              <a:ext uri="{FF2B5EF4-FFF2-40B4-BE49-F238E27FC236}">
                <a16:creationId xmlns:a16="http://schemas.microsoft.com/office/drawing/2014/main" id="{3EAC5CAB-6F60-4CB5-BD5D-1EB6ABE6159F}"/>
              </a:ext>
            </a:extLst>
          </p:cNvPr>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31DD50-D714-4C32-AEEF-B2DC6B43FBF5}"/>
              </a:ext>
            </a:extLst>
          </p:cNvPr>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p>
        </p:txBody>
      </p:sp>
      <p:sp>
        <p:nvSpPr>
          <p:cNvPr id="68611" name="Rectangle 3">
            <a:extLst>
              <a:ext uri="{FF2B5EF4-FFF2-40B4-BE49-F238E27FC236}">
                <a16:creationId xmlns:a16="http://schemas.microsoft.com/office/drawing/2014/main" id="{1CE129D3-C918-43F9-AAAB-C9E8FD647D41}"/>
              </a:ext>
            </a:extLst>
          </p:cNvPr>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if and only if: </a:t>
            </a:r>
            <a:r>
              <a:rPr lang="en-US" altLang="en-US" sz="2400" b="1" dirty="0">
                <a:solidFill>
                  <a:srgbClr val="FF0000"/>
                </a:solidFill>
              </a:rPr>
              <a:t>Whenever there is a Non-Trivial FD</a:t>
            </a:r>
            <a:br>
              <a:rPr lang="en-US" altLang="en-US" sz="2400" b="1" dirty="0">
                <a:solidFill>
                  <a:srgbClr val="FF0000"/>
                </a:solidFill>
              </a:rPr>
            </a:b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2</a:t>
            </a:r>
            <a:r>
              <a:rPr lang="en-US" altLang="en-US" sz="2400" b="1" dirty="0">
                <a:solidFill>
                  <a:srgbClr val="FF0000"/>
                </a:solidFill>
              </a:rPr>
              <a:t>..A</a:t>
            </a:r>
            <a:r>
              <a:rPr lang="en-US" altLang="en-US" sz="2400" b="1" baseline="-25000" dirty="0">
                <a:solidFill>
                  <a:srgbClr val="FF0000"/>
                </a:solidFill>
              </a:rPr>
              <a:t>n </a:t>
            </a:r>
            <a:r>
              <a:rPr lang="en-US" altLang="en-US" sz="2400" b="1" dirty="0">
                <a:solidFill>
                  <a:srgbClr val="FF0000"/>
                </a:solidFill>
              </a:rPr>
              <a:t>-&gt; </a:t>
            </a:r>
            <a:r>
              <a:rPr lang="en-US" altLang="en-US" sz="2400" b="1" dirty="0" err="1">
                <a:solidFill>
                  <a:srgbClr val="FF0000"/>
                </a:solidFill>
              </a:rPr>
              <a:t>B</a:t>
            </a:r>
            <a:r>
              <a:rPr lang="en-US" altLang="en-US" sz="2400" b="1" baseline="-25000" dirty="0" err="1">
                <a:solidFill>
                  <a:srgbClr val="FF0000"/>
                </a:solidFill>
              </a:rPr>
              <a:t>1</a:t>
            </a:r>
            <a:r>
              <a:rPr lang="en-US" altLang="en-US" sz="2400" b="1" dirty="0" err="1">
                <a:solidFill>
                  <a:srgbClr val="FF0000"/>
                </a:solidFill>
              </a:rPr>
              <a:t>B</a:t>
            </a:r>
            <a:r>
              <a:rPr lang="en-US" altLang="en-US" sz="2400" b="1" baseline="-25000" dirty="0" err="1">
                <a:solidFill>
                  <a:srgbClr val="FF0000"/>
                </a:solidFill>
              </a:rPr>
              <a:t>2</a:t>
            </a:r>
            <a:r>
              <a:rPr lang="en-US" altLang="en-US" sz="2400" b="1" dirty="0">
                <a:solidFill>
                  <a:srgbClr val="FF0000"/>
                </a:solidFill>
              </a:rPr>
              <a:t>..B</a:t>
            </a:r>
            <a:r>
              <a:rPr lang="en-US" altLang="en-US" sz="2400" b="1" baseline="-25000" dirty="0">
                <a:solidFill>
                  <a:srgbClr val="FF0000"/>
                </a:solidFill>
              </a:rPr>
              <a:t>m</a:t>
            </a:r>
            <a:r>
              <a:rPr lang="en-US" altLang="en-US" sz="2400" b="1" dirty="0">
                <a:solidFill>
                  <a:srgbClr val="FF0000"/>
                </a:solidFill>
              </a:rPr>
              <a:t> for R, it is the case that:</a:t>
            </a:r>
            <a:br>
              <a:rPr lang="en-US" altLang="en-US" sz="2400" b="1" dirty="0">
                <a:solidFill>
                  <a:srgbClr val="FF0000"/>
                </a:solidFill>
              </a:rPr>
            </a:br>
            <a:r>
              <a:rPr lang="en-US" altLang="en-US" sz="2400" b="1" dirty="0">
                <a:solidFill>
                  <a:srgbClr val="FF0000"/>
                </a:solidFill>
              </a:rPr>
              <a:t>{</a:t>
            </a: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n</a:t>
            </a:r>
            <a:r>
              <a:rPr lang="en-US" altLang="en-US" sz="2400" b="1" dirty="0">
                <a:solidFill>
                  <a:srgbClr val="FF0000"/>
                </a:solidFill>
              </a:rPr>
              <a:t>} is a super-key for R</a:t>
            </a: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the left side of every Non-Trivial FD must be a super-key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8847D31-A5FF-4762-834A-8E609CD9FADB}"/>
              </a:ext>
            </a:extLst>
          </p:cNvPr>
          <p:cNvSpPr>
            <a:spLocks noGrp="1" noChangeArrowheads="1"/>
          </p:cNvSpPr>
          <p:nvPr>
            <p:ph type="title"/>
          </p:nvPr>
        </p:nvSpPr>
        <p:spPr>
          <a:xfrm>
            <a:off x="685800" y="287708"/>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247811" name="Rectangle 3">
            <a:extLst>
              <a:ext uri="{FF2B5EF4-FFF2-40B4-BE49-F238E27FC236}">
                <a16:creationId xmlns:a16="http://schemas.microsoft.com/office/drawing/2014/main" id="{ADC9CCB6-3F7B-4EEB-B533-0829AA03F23A}"/>
              </a:ext>
            </a:extLst>
          </p:cNvPr>
          <p:cNvSpPr>
            <a:spLocks noGrp="1" noChangeArrowheads="1"/>
          </p:cNvSpPr>
          <p:nvPr>
            <p:ph type="body" idx="1"/>
          </p:nvPr>
        </p:nvSpPr>
        <p:spPr>
          <a:xfrm>
            <a:off x="228600" y="3810000"/>
            <a:ext cx="8686800" cy="2286000"/>
          </a:xfrm>
        </p:spPr>
        <p:txBody>
          <a:bodyPr/>
          <a:lstStyle/>
          <a:p>
            <a:pPr eaLnBrk="1" hangingPunct="1"/>
            <a:r>
              <a:rPr lang="en-US" altLang="en-US"/>
              <a:t>The above relation is not in BCNF because: </a:t>
            </a:r>
            <a:br>
              <a:rPr lang="en-US" altLang="en-US"/>
            </a:br>
            <a:r>
              <a:rPr lang="en-US" altLang="en-US"/>
              <a:t>Consider the FD:</a:t>
            </a:r>
            <a:br>
              <a:rPr lang="en-US" altLang="en-US"/>
            </a:br>
            <a:r>
              <a:rPr lang="en-US" altLang="en-US">
                <a:solidFill>
                  <a:srgbClr val="33CC33"/>
                </a:solidFill>
              </a:rPr>
              <a:t>{title,year} -&gt; {length, genre, studioName}</a:t>
            </a:r>
            <a:br>
              <a:rPr lang="en-US" altLang="en-US">
                <a:solidFill>
                  <a:srgbClr val="33CC33"/>
                </a:solidFill>
              </a:rPr>
            </a:br>
            <a:r>
              <a:rPr lang="en-US" altLang="en-US"/>
              <a:t>We know that {title, year} is not a super-key</a:t>
            </a:r>
          </a:p>
        </p:txBody>
      </p:sp>
      <p:pic>
        <p:nvPicPr>
          <p:cNvPr id="247812" name="Picture 4">
            <a:extLst>
              <a:ext uri="{FF2B5EF4-FFF2-40B4-BE49-F238E27FC236}">
                <a16:creationId xmlns:a16="http://schemas.microsoft.com/office/drawing/2014/main" id="{8055E1AA-F7CD-4135-A038-0F229F256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6482FBC-CFDC-4084-9DBF-2114FAE411F5}"/>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71683" name="Rectangle 3">
            <a:extLst>
              <a:ext uri="{FF2B5EF4-FFF2-40B4-BE49-F238E27FC236}">
                <a16:creationId xmlns:a16="http://schemas.microsoft.com/office/drawing/2014/main" id="{CEDE6177-F247-4BF9-89EF-47DC10F03DFA}"/>
              </a:ext>
            </a:extLst>
          </p:cNvPr>
          <p:cNvSpPr>
            <a:spLocks noGrp="1" noChangeArrowheads="1"/>
          </p:cNvSpPr>
          <p:nvPr>
            <p:ph type="body" idx="1"/>
          </p:nvPr>
        </p:nvSpPr>
        <p:spPr>
          <a:xfrm>
            <a:off x="304800" y="3657600"/>
            <a:ext cx="8534400" cy="2438400"/>
          </a:xfrm>
        </p:spPr>
        <p:txBody>
          <a:bodyPr/>
          <a:lstStyle/>
          <a:p>
            <a:pPr eaLnBrk="1" hangingPunct="1"/>
            <a:r>
              <a:rPr lang="en-US" altLang="en-US" sz="2800" dirty="0"/>
              <a:t>The above relation is in BCNF because: </a:t>
            </a:r>
            <a:br>
              <a:rPr lang="en-US" altLang="en-US" sz="2800" dirty="0"/>
            </a:br>
            <a:r>
              <a:rPr lang="en-US" altLang="en-US" sz="2800" dirty="0">
                <a:solidFill>
                  <a:srgbClr val="33CC33"/>
                </a:solidFill>
              </a:rPr>
              <a:t>{</a:t>
            </a:r>
            <a:r>
              <a:rPr lang="en-US" altLang="en-US" sz="2800" dirty="0" err="1">
                <a:solidFill>
                  <a:srgbClr val="33CC33"/>
                </a:solidFill>
              </a:rPr>
              <a:t>title,year</a:t>
            </a:r>
            <a:r>
              <a:rPr lang="en-US" altLang="en-US" sz="2800" dirty="0">
                <a:solidFill>
                  <a:srgbClr val="33CC33"/>
                </a:solidFill>
              </a:rPr>
              <a:t>} -&gt; {length, genre, </a:t>
            </a:r>
            <a:r>
              <a:rPr lang="en-US" altLang="en-US" sz="2800" dirty="0" err="1">
                <a:solidFill>
                  <a:srgbClr val="33CC33"/>
                </a:solidFill>
              </a:rPr>
              <a:t>studioName</a:t>
            </a:r>
            <a:r>
              <a:rPr lang="en-US" altLang="en-US" sz="2800" dirty="0">
                <a:solidFill>
                  <a:srgbClr val="33CC33"/>
                </a:solidFill>
              </a:rPr>
              <a:t>}</a:t>
            </a:r>
          </a:p>
          <a:p>
            <a:pPr eaLnBrk="1" hangingPunct="1"/>
            <a:r>
              <a:rPr lang="en-US" altLang="en-US" sz="2800" dirty="0"/>
              <a:t>And: neither title nor year by itself functionally determines any of the other attributes</a:t>
            </a:r>
            <a:br>
              <a:rPr lang="en-US" altLang="en-US" sz="2800" dirty="0">
                <a:solidFill>
                  <a:srgbClr val="33CC33"/>
                </a:solidFill>
              </a:rPr>
            </a:br>
            <a:endParaRPr lang="en-US" altLang="en-US" sz="2800" dirty="0"/>
          </a:p>
        </p:txBody>
      </p:sp>
      <p:pic>
        <p:nvPicPr>
          <p:cNvPr id="71684" name="Picture 4">
            <a:extLst>
              <a:ext uri="{FF2B5EF4-FFF2-40B4-BE49-F238E27FC236}">
                <a16:creationId xmlns:a16="http://schemas.microsoft.com/office/drawing/2014/main" id="{375CC472-5B73-41D9-A976-CE47B1245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C50B380-3E8C-411B-9A1F-6812A0D557BB}"/>
              </a:ext>
            </a:extLst>
          </p:cNvPr>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p>
        </p:txBody>
      </p:sp>
      <p:sp>
        <p:nvSpPr>
          <p:cNvPr id="72707" name="Rectangle 3">
            <a:extLst>
              <a:ext uri="{FF2B5EF4-FFF2-40B4-BE49-F238E27FC236}">
                <a16:creationId xmlns:a16="http://schemas.microsoft.com/office/drawing/2014/main" id="{2FE2DE14-7BF2-46AC-9A45-EDC0DB801BE9}"/>
              </a:ext>
            </a:extLst>
          </p:cNvPr>
          <p:cNvSpPr>
            <a:spLocks noGrp="1" noChangeArrowheads="1"/>
          </p:cNvSpPr>
          <p:nvPr>
            <p:ph type="body" idx="1"/>
          </p:nvPr>
        </p:nvSpPr>
        <p:spPr>
          <a:xfrm>
            <a:off x="457200" y="3587750"/>
            <a:ext cx="8229600" cy="2736850"/>
          </a:xfrm>
        </p:spPr>
        <p:txBody>
          <a:bodyPr/>
          <a:lstStyle/>
          <a:p>
            <a:pPr eaLnBrk="1" hangingPunct="1"/>
            <a:r>
              <a:rPr lang="en-US" altLang="en-US"/>
              <a:t>The above relation is in BCNF because: it has no Non-Trivial FD</a:t>
            </a:r>
          </a:p>
        </p:txBody>
      </p:sp>
      <p:pic>
        <p:nvPicPr>
          <p:cNvPr id="72708" name="Picture 4">
            <a:extLst>
              <a:ext uri="{FF2B5EF4-FFF2-40B4-BE49-F238E27FC236}">
                <a16:creationId xmlns:a16="http://schemas.microsoft.com/office/drawing/2014/main" id="{1DE9E656-BF02-4FC9-B259-491EFD3E1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AD07EFC-D709-4300-A1DF-6A70040EAE1C}"/>
              </a:ext>
            </a:extLst>
          </p:cNvPr>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p>
        </p:txBody>
      </p:sp>
      <p:graphicFrame>
        <p:nvGraphicFramePr>
          <p:cNvPr id="256003" name="Group 3">
            <a:extLst>
              <a:ext uri="{FF2B5EF4-FFF2-40B4-BE49-F238E27FC236}">
                <a16:creationId xmlns:a16="http://schemas.microsoft.com/office/drawing/2014/main" id="{D3294D1F-CB43-4051-9707-76A7A3CBB322}"/>
              </a:ext>
            </a:extLst>
          </p:cNvPr>
          <p:cNvGraphicFramePr>
            <a:graphicFrameLocks noGrp="1"/>
          </p:cNvGraphicFramePr>
          <p:nvPr>
            <p:ph idx="1"/>
          </p:nvPr>
        </p:nvGraphicFramePr>
        <p:xfrm>
          <a:off x="685800" y="1697038"/>
          <a:ext cx="7772400" cy="4480314"/>
        </p:xfrm>
        <a:graphic>
          <a:graphicData uri="http://schemas.openxmlformats.org/drawingml/2006/table">
            <a:tbl>
              <a:tblPr/>
              <a:tblGrid>
                <a:gridCol w="37338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a </a:t>
                      </a:r>
                      <a:r>
                        <a:rPr kumimoji="0" lang="en-US" sz="2000" b="0" i="1" u="none" strike="noStrike" cap="none" normalizeH="0" baseline="0" dirty="0">
                          <a:ln>
                            <a:noFill/>
                          </a:ln>
                          <a:solidFill>
                            <a:schemeClr val="tx1"/>
                          </a:solidFill>
                          <a:effectLst/>
                          <a:latin typeface="Arial" charset="0"/>
                        </a:rPr>
                        <a:t>nontrivial </a:t>
                      </a:r>
                      <a:r>
                        <a:rPr kumimoji="0" lang="en-US" sz="2000" b="0" i="0" u="none" strike="noStrike" cap="none" normalizeH="0" baseline="0" dirty="0">
                          <a:ln>
                            <a:noFill/>
                          </a:ln>
                          <a:solidFill>
                            <a:schemeClr val="tx1"/>
                          </a:solidFill>
                          <a:effectLst/>
                          <a:latin typeface="Arial" charset="0"/>
                        </a:rPr>
                        <a:t>functional dependency: </a:t>
                      </a:r>
                      <a:r>
                        <a:rPr kumimoji="0" lang="en-US" sz="2000" b="0" i="1" u="none" strike="noStrike" cap="none" normalizeH="0" baseline="0" dirty="0">
                          <a:ln>
                            <a:noFill/>
                          </a:ln>
                          <a:solidFill>
                            <a:schemeClr val="tx1"/>
                          </a:solidFill>
                          <a:effectLst/>
                          <a:latin typeface="Arial" charset="0"/>
                        </a:rPr>
                        <a:t>X =&gt;</a:t>
                      </a:r>
                      <a:r>
                        <a:rPr kumimoji="0" lang="en-US" sz="2000" b="0" i="0" u="none" strike="noStrike" cap="none" normalizeH="0" baseline="0" dirty="0">
                          <a:ln>
                            <a:noFill/>
                          </a:ln>
                          <a:solidFill>
                            <a:schemeClr val="tx1"/>
                          </a:solidFill>
                          <a:effectLst/>
                          <a:latin typeface="Arial" charset="0"/>
                        </a:rPr>
                        <a:t>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holds in </a:t>
                      </a:r>
                      <a:r>
                        <a:rPr kumimoji="0" lang="en-US" sz="2000" b="0" i="1" u="none" strike="noStrike" cap="none" normalizeH="0" baseline="0" dirty="0">
                          <a:ln>
                            <a:noFill/>
                          </a:ln>
                          <a:solidFill>
                            <a:schemeClr val="tx1"/>
                          </a:solidFill>
                          <a:effectLst/>
                          <a:latin typeface="Arial" charset="0"/>
                        </a:rPr>
                        <a:t>R, </a:t>
                      </a:r>
                      <a:r>
                        <a:rPr kumimoji="0" lang="en-US" sz="2000" b="0" i="0" u="none" strike="noStrike" cap="none" normalizeH="0" baseline="0" dirty="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is a </a:t>
                      </a:r>
                      <a:r>
                        <a:rPr kumimoji="0" lang="en-US" sz="2000" b="0" i="0" u="none" strike="noStrike" cap="none" normalizeH="0" baseline="0" dirty="0" err="1">
                          <a:ln>
                            <a:noFill/>
                          </a:ln>
                          <a:solidFill>
                            <a:schemeClr val="tx1"/>
                          </a:solidFill>
                          <a:effectLst/>
                          <a:latin typeface="Arial" charset="0"/>
                        </a:rPr>
                        <a:t>superkey</a:t>
                      </a:r>
                      <a:r>
                        <a:rPr kumimoji="0" lang="en-US" sz="2000" b="0" i="0" u="none" strike="noStrike" cap="none" normalizeH="0" baseline="0" dirty="0">
                          <a:ln>
                            <a:noFill/>
                          </a:ln>
                          <a:solidFill>
                            <a:schemeClr val="tx1"/>
                          </a:solidFill>
                          <a:effectLst/>
                          <a:latin typeface="Arial" charset="0"/>
                        </a:rPr>
                        <a:t> of </a:t>
                      </a:r>
                      <a:r>
                        <a:rPr kumimoji="0" lang="en-US" sz="2000" b="0" i="1" u="none" strike="noStrike" cap="none" normalizeH="0" baseline="0" dirty="0">
                          <a:ln>
                            <a:noFill/>
                          </a:ln>
                          <a:solidFill>
                            <a:schemeClr val="tx1"/>
                          </a:solidFill>
                          <a:effectLst/>
                          <a:latin typeface="Arial" charset="0"/>
                        </a:rPr>
                        <a:t>R, </a:t>
                      </a:r>
                      <a:r>
                        <a:rPr kumimoji="0" lang="en-US" sz="2000" b="0" i="0" u="none" strike="noStrike" cap="none" normalizeH="0" baseline="0" dirty="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dirty="0">
                          <a:ln>
                            <a:noFill/>
                          </a:ln>
                          <a:solidFill>
                            <a:schemeClr val="tx1"/>
                          </a:solidFill>
                          <a:effectLst/>
                          <a:latin typeface="Arial" charset="0"/>
                        </a:rPr>
                        <a:t>(b)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is a prime attribute of </a:t>
                      </a:r>
                      <a:r>
                        <a:rPr kumimoji="0" lang="en-US" sz="2000" b="0" i="1" u="none" strike="noStrike" cap="none" normalizeH="0" baseline="0" dirty="0">
                          <a:ln>
                            <a:noFill/>
                          </a:ln>
                          <a:solidFill>
                            <a:schemeClr val="tx1"/>
                          </a:solidFill>
                          <a:effectLst/>
                          <a:latin typeface="Arial" charset="0"/>
                        </a:rPr>
                        <a:t>R.</a:t>
                      </a:r>
                      <a:endParaRPr kumimoji="0" lang="en-US" sz="2000" b="0" i="0" u="none" strike="noStrike" cap="none" normalizeH="0" baseline="0" dirty="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dirty="0" err="1">
                          <a:ln>
                            <a:noFill/>
                          </a:ln>
                          <a:solidFill>
                            <a:schemeClr val="tx1"/>
                          </a:solidFill>
                          <a:effectLst/>
                          <a:latin typeface="Arial" charset="0"/>
                        </a:rPr>
                        <a:t>Note</a:t>
                      </a:r>
                      <a:r>
                        <a:rPr kumimoji="0" lang="en-US" sz="2000" b="0" i="0" u="none" strike="noStrike" cap="none" normalizeH="0" baseline="0" dirty="0" err="1">
                          <a:ln>
                            <a:noFill/>
                          </a:ln>
                          <a:solidFill>
                            <a:schemeClr val="tx1"/>
                          </a:solidFill>
                          <a:effectLst/>
                          <a:latin typeface="Arial" charset="0"/>
                        </a:rPr>
                        <a:t>:A</a:t>
                      </a:r>
                      <a:r>
                        <a:rPr kumimoji="0" lang="en-US" sz="2000" b="0" i="0" u="none" strike="noStrike" cap="none" normalizeH="0" baseline="0" dirty="0">
                          <a:ln>
                            <a:noFill/>
                          </a:ln>
                          <a:solidFill>
                            <a:schemeClr val="tx1"/>
                          </a:solidFill>
                          <a:effectLst/>
                          <a:latin typeface="Arial" charset="0"/>
                        </a:rPr>
                        <a:t> 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Y </a:t>
                      </a:r>
                      <a:r>
                        <a:rPr kumimoji="0" lang="en-US" sz="2000" b="0" i="0" u="none" strike="noStrike" cap="none" normalizeH="0" baseline="0" dirty="0">
                          <a:ln>
                            <a:noFill/>
                          </a:ln>
                          <a:solidFill>
                            <a:schemeClr val="tx1"/>
                          </a:solidFill>
                          <a:effectLst/>
                          <a:latin typeface="Arial" charset="0"/>
                        </a:rPr>
                        <a:t>is a </a:t>
                      </a:r>
                      <a:r>
                        <a:rPr kumimoji="0" lang="en-US" sz="2000" b="1" i="0" u="none" strike="noStrike" cap="none" normalizeH="0" baseline="0" dirty="0">
                          <a:ln>
                            <a:noFill/>
                          </a:ln>
                          <a:solidFill>
                            <a:schemeClr val="tx1"/>
                          </a:solidFill>
                          <a:effectLst/>
                          <a:latin typeface="Arial" charset="0"/>
                        </a:rPr>
                        <a:t>full functional dependency </a:t>
                      </a:r>
                      <a:r>
                        <a:rPr kumimoji="0" lang="en-US" sz="2000" b="0" i="0" u="none" strike="noStrike" cap="none" normalizeH="0" baseline="0" dirty="0">
                          <a:ln>
                            <a:noFill/>
                          </a:ln>
                          <a:solidFill>
                            <a:schemeClr val="tx1"/>
                          </a:solidFill>
                          <a:effectLst/>
                          <a:latin typeface="Arial" charset="0"/>
                        </a:rPr>
                        <a:t>if removal of any attribute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from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means that the dependency does not hold any more; A </a:t>
                      </a:r>
                      <a:r>
                        <a:rPr kumimoji="0" lang="en-US" sz="2000" b="1" i="0" u="sng" strike="noStrike" cap="none" normalizeH="0" baseline="0" dirty="0">
                          <a:ln>
                            <a:noFill/>
                          </a:ln>
                          <a:solidFill>
                            <a:schemeClr val="tx1"/>
                          </a:solidFill>
                          <a:effectLst/>
                          <a:latin typeface="Arial" charset="0"/>
                        </a:rPr>
                        <a:t>partial functional dependency </a:t>
                      </a:r>
                      <a:r>
                        <a:rPr kumimoji="0" lang="en-US" sz="2000" b="0" i="0" u="none" strike="noStrike" cap="none" normalizeH="0" baseline="0" dirty="0">
                          <a:ln>
                            <a:noFill/>
                          </a:ln>
                          <a:solidFill>
                            <a:schemeClr val="tx1"/>
                          </a:solidFill>
                          <a:effectLst/>
                          <a:latin typeface="Arial" charset="0"/>
                        </a:rPr>
                        <a:t>is not a </a:t>
                      </a:r>
                      <a:r>
                        <a:rPr kumimoji="0" lang="en-US" sz="2000" b="1" i="0" u="sng" strike="noStrike" cap="none" normalizeH="0" baseline="0" dirty="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3EF1-3025-47A8-981F-4A3CCC94168C}"/>
              </a:ext>
            </a:extLst>
          </p:cNvPr>
          <p:cNvSpPr>
            <a:spLocks noGrp="1"/>
          </p:cNvSpPr>
          <p:nvPr>
            <p:ph type="title"/>
          </p:nvPr>
        </p:nvSpPr>
        <p:spPr/>
        <p:txBody>
          <a:bodyPr>
            <a:normAutofit/>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D789073-56B2-40F7-B4A5-21B625FDCB32}"/>
              </a:ext>
            </a:extLst>
          </p:cNvPr>
          <p:cNvSpPr>
            <a:spLocks noGrp="1"/>
          </p:cNvSpPr>
          <p:nvPr>
            <p:ph idx="1"/>
          </p:nvPr>
        </p:nvSpPr>
        <p:spPr>
          <a:xfrm>
            <a:off x="585924" y="1127464"/>
            <a:ext cx="8095621" cy="5332322"/>
          </a:xfrm>
        </p:spPr>
        <p:txBody>
          <a:bodyPr>
            <a:normAutofit fontScale="92500"/>
          </a:bodyPr>
          <a:lstStyle/>
          <a:p>
            <a:pPr>
              <a:buFont typeface="Wingdings" panose="05000000000000000000" pitchFamily="2" charset="2"/>
              <a:buChar char="§"/>
            </a:pPr>
            <a:r>
              <a:rPr lang="en-US" b="1" dirty="0"/>
              <a:t>Armstrong’s Axioms</a:t>
            </a:r>
            <a:endParaRPr lang="en-US" sz="2400" b="1" dirty="0"/>
          </a:p>
          <a:p>
            <a:pPr lvl="1">
              <a:buFont typeface="Wingdings" panose="05000000000000000000" pitchFamily="2" charset="2"/>
              <a:buChar char="§"/>
            </a:pPr>
            <a:r>
              <a:rPr lang="en-US" altLang="vi-VN" sz="2800" dirty="0"/>
              <a:t>Fundamental Rules</a:t>
            </a:r>
            <a:r>
              <a:rPr lang="en-US" dirty="0"/>
              <a:t>: </a:t>
            </a:r>
            <a:r>
              <a:rPr lang="en-US" sz="2800" dirty="0"/>
              <a:t>Let X, Y, Z are sets of attributes</a:t>
            </a:r>
            <a:endParaRPr lang="en-US" dirty="0"/>
          </a:p>
          <a:p>
            <a:pPr lvl="3">
              <a:buFont typeface="Wingdings" panose="05000000000000000000" pitchFamily="2" charset="2"/>
              <a:buChar char="§"/>
            </a:pPr>
            <a:r>
              <a:rPr lang="en-US" dirty="0"/>
              <a:t>Reflexivity: </a:t>
            </a:r>
          </a:p>
          <a:p>
            <a:pPr marL="749808" lvl="4" indent="0">
              <a:buNone/>
            </a:pPr>
            <a:r>
              <a:rPr lang="en-US" dirty="0"/>
              <a:t>If X is a subset of Y, then </a:t>
            </a:r>
            <a:r>
              <a:rPr lang="en-US" dirty="0" err="1"/>
              <a:t>Y</a:t>
            </a:r>
            <a:r>
              <a:rPr lang="en-US" dirty="0" err="1">
                <a:sym typeface="Wingdings" panose="05000000000000000000" pitchFamily="2" charset="2"/>
              </a:rPr>
              <a:t></a:t>
            </a:r>
            <a:r>
              <a:rPr lang="en-US" dirty="0" err="1"/>
              <a:t>X</a:t>
            </a:r>
            <a:endParaRPr lang="en-US" dirty="0"/>
          </a:p>
          <a:p>
            <a:pPr lvl="3">
              <a:buFont typeface="Wingdings" panose="05000000000000000000" pitchFamily="2" charset="2"/>
              <a:buChar char="§"/>
            </a:pPr>
            <a:r>
              <a:rPr lang="en-US" dirty="0"/>
              <a:t>Augmentation</a:t>
            </a:r>
          </a:p>
          <a:p>
            <a:pPr marL="749808" lvl="4"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then </a:t>
            </a:r>
            <a:r>
              <a:rPr lang="en-US" dirty="0" err="1">
                <a:sym typeface="Wingdings" panose="05000000000000000000" pitchFamily="2" charset="2"/>
              </a:rPr>
              <a:t>XZYZ</a:t>
            </a:r>
            <a:r>
              <a:rPr lang="en-US" dirty="0">
                <a:sym typeface="Wingdings" panose="05000000000000000000" pitchFamily="2" charset="2"/>
              </a:rPr>
              <a:t> for any Z</a:t>
            </a:r>
            <a:endParaRPr lang="en-US" dirty="0"/>
          </a:p>
          <a:p>
            <a:pPr lvl="3">
              <a:buFont typeface="Wingdings" panose="05000000000000000000" pitchFamily="2" charset="2"/>
              <a:buChar char="§"/>
            </a:pPr>
            <a:r>
              <a:rPr lang="en-US" dirty="0"/>
              <a:t>Transitivity</a:t>
            </a:r>
          </a:p>
          <a:p>
            <a:pPr marL="566928" lvl="3"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XZ</a:t>
            </a:r>
            <a:endParaRPr lang="en-US" dirty="0">
              <a:sym typeface="Wingdings" panose="05000000000000000000" pitchFamily="2" charset="2"/>
            </a:endParaRPr>
          </a:p>
          <a:p>
            <a:pPr lvl="1">
              <a:buFont typeface="Wingdings" panose="05000000000000000000" pitchFamily="2" charset="2"/>
              <a:buChar char="§"/>
            </a:pPr>
            <a:r>
              <a:rPr lang="en-US" dirty="0"/>
              <a:t>Additional rules:</a:t>
            </a:r>
            <a:r>
              <a:rPr lang="en-US" sz="2800" dirty="0"/>
              <a:t> Let X, Y, Z, W are sets of attributes</a:t>
            </a:r>
            <a:endParaRPr lang="en-US" dirty="0"/>
          </a:p>
          <a:p>
            <a:pPr lvl="3">
              <a:buFont typeface="Wingdings" panose="05000000000000000000" pitchFamily="2" charset="2"/>
              <a:buChar char="§"/>
            </a:pPr>
            <a:r>
              <a:rPr lang="en-US" dirty="0"/>
              <a:t> Union/Combining: 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XZ</a:t>
            </a:r>
            <a:r>
              <a:rPr lang="en-US" dirty="0">
                <a:sym typeface="Wingdings" panose="05000000000000000000" pitchFamily="2" charset="2"/>
              </a:rPr>
              <a:t> then </a:t>
            </a:r>
            <a:r>
              <a:rPr lang="en-US" dirty="0" err="1">
                <a:sym typeface="Wingdings" panose="05000000000000000000" pitchFamily="2" charset="2"/>
              </a:rPr>
              <a:t>XYZ</a:t>
            </a:r>
            <a:endParaRPr lang="en-US" dirty="0"/>
          </a:p>
          <a:p>
            <a:pPr lvl="3">
              <a:buFont typeface="Wingdings" panose="05000000000000000000" pitchFamily="2" charset="2"/>
              <a:buChar char="§"/>
            </a:pPr>
            <a:r>
              <a:rPr lang="en-US" dirty="0"/>
              <a:t> Decomposition/Splitting: if </a:t>
            </a:r>
            <a:r>
              <a:rPr lang="en-US" dirty="0" err="1"/>
              <a:t>X</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XY</a:t>
            </a:r>
            <a:r>
              <a:rPr lang="en-US" dirty="0">
                <a:sym typeface="Wingdings" panose="05000000000000000000" pitchFamily="2" charset="2"/>
              </a:rPr>
              <a:t> and </a:t>
            </a:r>
            <a:r>
              <a:rPr lang="en-US" dirty="0" err="1">
                <a:sym typeface="Wingdings" panose="05000000000000000000" pitchFamily="2" charset="2"/>
              </a:rPr>
              <a:t>XZ</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 If X  Y and WY  Z then </a:t>
            </a:r>
            <a:r>
              <a:rPr lang="en-US" altLang="vi-VN" sz="2000" dirty="0" err="1">
                <a:sym typeface="Wingdings" panose="05000000000000000000" pitchFamily="2" charset="2"/>
              </a:rPr>
              <a:t>WX</a:t>
            </a:r>
            <a:r>
              <a:rPr lang="en-US" altLang="vi-VN" sz="2000" dirty="0">
                <a:sym typeface="Wingdings" panose="05000000000000000000" pitchFamily="2" charset="2"/>
              </a:rPr>
              <a:t> Z</a:t>
            </a:r>
            <a:endParaRPr lang="en-US" dirty="0"/>
          </a:p>
          <a:p>
            <a:pPr>
              <a:buFont typeface="Wingdings" panose="05000000000000000000" pitchFamily="2" charset="2"/>
              <a:buChar char="§"/>
            </a:pPr>
            <a:r>
              <a:rPr lang="en-US" dirty="0"/>
              <a:t>Trivial FDs: right side is a subset of left side</a:t>
            </a:r>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lvl="1">
              <a:buFont typeface="Wingdings" panose="05000000000000000000" pitchFamily="2" charset="2"/>
              <a:buChar char="§"/>
            </a:pPr>
            <a:endParaRPr lang="en-US" dirty="0"/>
          </a:p>
          <a:p>
            <a:pPr lvl="2">
              <a:buFont typeface="Wingdings" panose="05000000000000000000" pitchFamily="2" charset="2"/>
              <a:buChar char="§"/>
            </a:pPr>
            <a:endParaRPr lang="en-US" dirty="0"/>
          </a:p>
          <a:p>
            <a:pPr lvl="2">
              <a:buFont typeface="Wingdings" panose="05000000000000000000" pitchFamily="2" charset="2"/>
              <a:buChar char="§"/>
            </a:pPr>
            <a:endParaRPr lang="en-US" dirty="0"/>
          </a:p>
          <a:p>
            <a:pPr marL="384048" lvl="2" indent="0">
              <a:buNone/>
            </a:pPr>
            <a:endParaRPr lang="vi-VN" dirty="0"/>
          </a:p>
        </p:txBody>
      </p:sp>
      <p:sp>
        <p:nvSpPr>
          <p:cNvPr id="4" name="Footer Placeholder 3">
            <a:extLst>
              <a:ext uri="{FF2B5EF4-FFF2-40B4-BE49-F238E27FC236}">
                <a16:creationId xmlns:a16="http://schemas.microsoft.com/office/drawing/2014/main" id="{C4A52ED5-366B-4DD3-A78C-37C550A1D562}"/>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463EE61-045D-4D77-876B-13CE047A17CE}"/>
              </a:ext>
            </a:extLst>
          </p:cNvPr>
          <p:cNvSpPr>
            <a:spLocks noGrp="1"/>
          </p:cNvSpPr>
          <p:nvPr>
            <p:ph type="sldNum" sz="quarter" idx="12"/>
          </p:nvPr>
        </p:nvSpPr>
        <p:spPr/>
        <p:txBody>
          <a:bodyPr/>
          <a:lstStyle/>
          <a:p>
            <a:fld id="{CC2FDD2D-D1AD-4AA7-93C2-8410BB90945D}" type="slidenum">
              <a:rPr lang="vi-VN" smtClean="0"/>
              <a:t>7</a:t>
            </a:fld>
            <a:endParaRPr lang="vi-VN"/>
          </a:p>
        </p:txBody>
      </p:sp>
    </p:spTree>
    <p:extLst>
      <p:ext uri="{BB962C8B-B14F-4D97-AF65-F5344CB8AC3E}">
        <p14:creationId xmlns:p14="http://schemas.microsoft.com/office/powerpoint/2010/main" val="2820054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9CD21B1-C7DA-4303-A661-45CDF5371DCB}"/>
              </a:ext>
            </a:extLst>
          </p:cNvPr>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p>
        </p:txBody>
      </p:sp>
      <p:sp>
        <p:nvSpPr>
          <p:cNvPr id="77827" name="Rectangle 3">
            <a:extLst>
              <a:ext uri="{FF2B5EF4-FFF2-40B4-BE49-F238E27FC236}">
                <a16:creationId xmlns:a16="http://schemas.microsoft.com/office/drawing/2014/main" id="{FD526983-372C-4FF8-9E8B-461615CC85FB}"/>
              </a:ext>
            </a:extLst>
          </p:cNvPr>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p>
          <a:p>
            <a:pPr lvl="1" eaLnBrk="1" hangingPunct="1"/>
            <a:r>
              <a:rPr lang="en-SG" altLang="en-US" sz="2400"/>
              <a:t>At each step compute the key for the sub-relation R</a:t>
            </a:r>
          </a:p>
          <a:p>
            <a:pPr lvl="1" eaLnBrk="1" hangingPunct="1"/>
            <a:r>
              <a:rPr lang="en-SG" altLang="en-US" sz="2400"/>
              <a:t>if not in BCNF, pick any FD X-&gt;Y which violates </a:t>
            </a:r>
          </a:p>
          <a:p>
            <a:pPr lvl="1" eaLnBrk="1" hangingPunct="1"/>
            <a:r>
              <a:rPr lang="en-SG" altLang="en-US" sz="2400"/>
              <a:t>break the relation into 2 sub-relations</a:t>
            </a:r>
          </a:p>
          <a:p>
            <a:pPr lvl="2" eaLnBrk="1" hangingPunct="1"/>
            <a:r>
              <a:rPr lang="en-SG" altLang="en-US" sz="2000"/>
              <a:t>R1(XY) </a:t>
            </a:r>
          </a:p>
          <a:p>
            <a:pPr lvl="2" eaLnBrk="1" hangingPunct="1"/>
            <a:r>
              <a:rPr lang="en-SG" altLang="en-US" sz="2000"/>
              <a:t>R2(S - Y) </a:t>
            </a:r>
          </a:p>
          <a:p>
            <a:pPr lvl="2" eaLnBrk="1" hangingPunct="1"/>
            <a:r>
              <a:rPr lang="en-SG" altLang="en-US" sz="2000"/>
              <a:t>this has a lossless join </a:t>
            </a:r>
          </a:p>
          <a:p>
            <a:pPr lvl="2" eaLnBrk="1" hangingPunct="1"/>
            <a:r>
              <a:rPr lang="en-SG" altLang="en-US" sz="2000"/>
              <a:t>project FD's onto each sub-relation  </a:t>
            </a:r>
          </a:p>
          <a:p>
            <a:pPr lvl="1" eaLnBrk="1" hangingPunct="1"/>
            <a:r>
              <a:rPr lang="en-SG" altLang="en-US" sz="2400"/>
              <a:t>continue until no more offending FD's</a:t>
            </a:r>
            <a:endParaRPr lang="en-US" altLang="en-US" sz="2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40721098"/>
              </p:ext>
            </p:extLst>
          </p:nvPr>
        </p:nvGraphicFramePr>
        <p:xfrm>
          <a:off x="585925" y="1368397"/>
          <a:ext cx="6357939" cy="2133600"/>
        </p:xfrm>
        <a:graphic>
          <a:graphicData uri="http://schemas.openxmlformats.org/drawingml/2006/table">
            <a:tbl>
              <a:tblPr/>
              <a:tblGrid>
                <a:gridCol w="2119313">
                  <a:extLst>
                    <a:ext uri="{9D8B030D-6E8A-4147-A177-3AD203B41FA5}">
                      <a16:colId xmlns:a16="http://schemas.microsoft.com/office/drawing/2014/main" val="1819865033"/>
                    </a:ext>
                  </a:extLst>
                </a:gridCol>
                <a:gridCol w="2119313">
                  <a:extLst>
                    <a:ext uri="{9D8B030D-6E8A-4147-A177-3AD203B41FA5}">
                      <a16:colId xmlns:a16="http://schemas.microsoft.com/office/drawing/2014/main" val="3822158468"/>
                    </a:ext>
                  </a:extLst>
                </a:gridCol>
                <a:gridCol w="2119313">
                  <a:extLst>
                    <a:ext uri="{9D8B030D-6E8A-4147-A177-3AD203B41FA5}">
                      <a16:colId xmlns:a16="http://schemas.microsoft.com/office/drawing/2014/main" val="816226566"/>
                    </a:ext>
                  </a:extLst>
                </a:gridCol>
              </a:tblGrid>
              <a:tr h="0">
                <a:tc>
                  <a:txBody>
                    <a:bodyPr/>
                    <a:lstStyle/>
                    <a:p>
                      <a:pPr algn="l" fontAlgn="t"/>
                      <a:r>
                        <a:rPr lang="en-US" dirty="0">
                          <a:effectLst/>
                        </a:rPr>
                        <a:t>Student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Teacher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136113998"/>
                  </a:ext>
                </a:extLst>
              </a:tr>
              <a:tr h="0">
                <a:tc>
                  <a:txBody>
                    <a:bodyPr/>
                    <a:lstStyle/>
                    <a:p>
                      <a:pPr fontAlgn="t"/>
                      <a:r>
                        <a:rPr lang="en-US" dirty="0" err="1">
                          <a:effectLst/>
                        </a:rPr>
                        <a:t>Teo</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VanNT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6945437"/>
                  </a:ext>
                </a:extLst>
              </a:tr>
              <a:tr h="0">
                <a:tc>
                  <a:txBody>
                    <a:bodyPr/>
                    <a:lstStyle/>
                    <a:p>
                      <a:pPr fontAlgn="t"/>
                      <a:r>
                        <a:rPr lang="en-US" dirty="0" err="1">
                          <a:effectLst/>
                        </a:rPr>
                        <a:t>Teo</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KiemHH</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62051869"/>
                  </a:ext>
                </a:extLst>
              </a:tr>
              <a:tr h="0">
                <a:tc>
                  <a:txBody>
                    <a:bodyPr/>
                    <a:lstStyle/>
                    <a:p>
                      <a:pPr fontAlgn="t"/>
                      <a:r>
                        <a:rPr lang="en-US" dirty="0">
                          <a:effectLst/>
                        </a:rPr>
                        <a:t>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MuaTC</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77448049"/>
                  </a:ext>
                </a:extLst>
              </a:tr>
              <a:tr h="0">
                <a:tc>
                  <a:txBody>
                    <a:bodyPr/>
                    <a:lstStyle/>
                    <a:p>
                      <a:pPr fontAlgn="t"/>
                      <a:r>
                        <a:rPr lang="en-US" dirty="0">
                          <a:effectLst/>
                        </a:rPr>
                        <a:t>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err="1">
                          <a:effectLst/>
                        </a:rPr>
                        <a:t>KhanhKT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46436048"/>
                  </a:ext>
                </a:extLst>
              </a:tr>
            </a:tbl>
          </a:graphicData>
        </a:graphic>
      </p:graphicFrame>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71</a:t>
            </a:fld>
            <a:endParaRPr lang="vi-VN"/>
          </a:p>
        </p:txBody>
      </p:sp>
      <p:sp>
        <p:nvSpPr>
          <p:cNvPr id="7" name="Rectangle 1"/>
          <p:cNvSpPr>
            <a:spLocks noChangeArrowheads="1"/>
          </p:cNvSpPr>
          <p:nvPr/>
        </p:nvSpPr>
        <p:spPr bwMode="auto">
          <a:xfrm>
            <a:off x="585925" y="3600410"/>
            <a:ext cx="8127769" cy="3756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rgbClr val="000000"/>
                </a:solidFill>
                <a:effectLst/>
                <a:latin typeface="var(--bs-font-monospace)"/>
              </a:rPr>
              <a:t>FDs: { (student, Teacher) -&gt; subject,</a:t>
            </a:r>
            <a:r>
              <a:rPr kumimoji="0" lang="en-US" altLang="en-US" sz="1400" i="0" u="none" strike="noStrike" cap="none" normalizeH="0" dirty="0">
                <a:ln>
                  <a:noFill/>
                </a:ln>
                <a:solidFill>
                  <a:srgbClr val="000000"/>
                </a:solidFill>
                <a:effectLst/>
                <a:latin typeface="var(--bs-font-monospace)"/>
              </a:rPr>
              <a:t> </a:t>
            </a:r>
            <a:r>
              <a:rPr kumimoji="0" lang="en-US" altLang="en-US" sz="1400" i="0" u="none" strike="noStrike" cap="none" normalizeH="0" baseline="0" dirty="0">
                <a:ln>
                  <a:noFill/>
                </a:ln>
                <a:solidFill>
                  <a:srgbClr val="000000"/>
                </a:solidFill>
                <a:effectLst/>
                <a:latin typeface="var(--bs-font-monospace)"/>
              </a:rPr>
              <a:t>(student, subject) -&gt; Teacher, Teacher -&gt; subject}</a:t>
            </a:r>
            <a:r>
              <a:rPr kumimoji="0" lang="en-US" altLang="en-US" sz="1000" i="0" u="none" strike="noStrike" cap="none" normalizeH="0" baseline="0" dirty="0">
                <a:ln>
                  <a:noFill/>
                </a:ln>
                <a:solidFill>
                  <a:schemeClr val="tx1"/>
                </a:solidFill>
                <a:effectLst/>
              </a:rPr>
              <a:t> </a:t>
            </a:r>
            <a:endParaRPr kumimoji="0" lang="en-US" alt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7925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AFCA29-2DF7-4D11-888A-D1E4FA67DFA5}"/>
              </a:ext>
            </a:extLst>
          </p:cNvPr>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p>
        </p:txBody>
      </p:sp>
      <p:sp>
        <p:nvSpPr>
          <p:cNvPr id="80899" name="Rectangle 3">
            <a:extLst>
              <a:ext uri="{FF2B5EF4-FFF2-40B4-BE49-F238E27FC236}">
                <a16:creationId xmlns:a16="http://schemas.microsoft.com/office/drawing/2014/main" id="{B9321194-8374-4542-9DB6-CE5135937D8E}"/>
              </a:ext>
            </a:extLst>
          </p:cNvPr>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p>
          <a:p>
            <a:pPr eaLnBrk="1" hangingPunct="1"/>
            <a:r>
              <a:rPr lang="en-US" altLang="en-US" sz="2400" b="1" dirty="0"/>
              <a:t>Method</a:t>
            </a:r>
            <a:r>
              <a:rPr lang="en-US" altLang="en-US" sz="2400" dirty="0"/>
              <a:t>:</a:t>
            </a:r>
          </a:p>
          <a:p>
            <a:pPr lvl="1" eaLnBrk="1" hangingPunct="1"/>
            <a:r>
              <a:rPr lang="en-US" altLang="en-US" sz="2400" dirty="0"/>
              <a:t>Find minimal basic for F, say G.</a:t>
            </a:r>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p>
          <a:p>
            <a:pPr lvl="1" eaLnBrk="1" hangingPunct="1"/>
            <a:r>
              <a:rPr lang="en-US" altLang="en-US" sz="2400" dirty="0"/>
              <a:t>If none of the sets of relations from Step 2 is a super key for R, add another relation whose schema is a key for 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129E63-DDC6-4A0E-ADE3-86BF5CC24380}"/>
              </a:ext>
            </a:extLst>
          </p:cNvPr>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p>
        </p:txBody>
      </p:sp>
      <p:sp>
        <p:nvSpPr>
          <p:cNvPr id="95235" name="Rectangle 3">
            <a:extLst>
              <a:ext uri="{FF2B5EF4-FFF2-40B4-BE49-F238E27FC236}">
                <a16:creationId xmlns:a16="http://schemas.microsoft.com/office/drawing/2014/main" id="{C49069CD-93B0-4C97-B04C-214893220158}"/>
              </a:ext>
            </a:extLst>
          </p:cNvPr>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p>
          <a:p>
            <a:pPr eaLnBrk="1" hangingPunct="1"/>
            <a:r>
              <a:rPr lang="en-US" altLang="en-US" sz="2400" dirty="0"/>
              <a:t>But BCNF can cause information loss and dependency loss</a:t>
            </a:r>
          </a:p>
          <a:p>
            <a:pPr eaLnBrk="1" hangingPunct="1"/>
            <a:r>
              <a:rPr lang="en-US" altLang="en-US" sz="2400" dirty="0" err="1"/>
              <a:t>3NF</a:t>
            </a:r>
            <a:r>
              <a:rPr lang="en-US" altLang="en-US" sz="2400" dirty="0"/>
              <a:t> is a relax solution of BCNF that keep loss-less join and dependency-preservation properties</a:t>
            </a:r>
          </a:p>
          <a:p>
            <a:pPr eaLnBrk="1" hangingPunct="1"/>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A9977CD-2F2B-4F74-A3D7-15E772C454AA}"/>
              </a:ext>
            </a:extLst>
          </p:cNvPr>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p>
        </p:txBody>
      </p:sp>
      <p:graphicFrame>
        <p:nvGraphicFramePr>
          <p:cNvPr id="273411" name="Group 3">
            <a:extLst>
              <a:ext uri="{FF2B5EF4-FFF2-40B4-BE49-F238E27FC236}">
                <a16:creationId xmlns:a16="http://schemas.microsoft.com/office/drawing/2014/main" id="{D7C789E0-4AC9-482D-97DD-A10A6811A2A3}"/>
              </a:ext>
            </a:extLst>
          </p:cNvPr>
          <p:cNvGraphicFramePr>
            <a:graphicFrameLocks noGrp="1"/>
          </p:cNvGraphicFramePr>
          <p:nvPr>
            <p:ph idx="1"/>
            <p:extLst>
              <p:ext uri="{D42A27DB-BD31-4B8C-83A1-F6EECF244321}">
                <p14:modId xmlns:p14="http://schemas.microsoft.com/office/powerpoint/2010/main" val="3127118005"/>
              </p:ext>
            </p:extLst>
          </p:nvPr>
        </p:nvGraphicFramePr>
        <p:xfrm>
          <a:off x="304800" y="1263869"/>
          <a:ext cx="8534400" cy="5151438"/>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2NF</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every nonprime attribute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is not partially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dependent on </a:t>
                      </a:r>
                      <a:r>
                        <a:rPr kumimoji="0" lang="en-US" sz="2000" b="0" i="1" u="none" strike="noStrike" cap="none" normalizeH="0" baseline="0">
                          <a:ln>
                            <a:noFill/>
                          </a:ln>
                          <a:solidFill>
                            <a:schemeClr val="tx1"/>
                          </a:solidFill>
                          <a:effectLst/>
                          <a:latin typeface="Arial" charset="0"/>
                        </a:rPr>
                        <a:t>any </a:t>
                      </a:r>
                      <a:r>
                        <a:rPr kumimoji="0" lang="en-US" sz="2000" b="0" i="0" u="none" strike="noStrike" cap="none" normalizeH="0" baseline="0">
                          <a:ln>
                            <a:noFill/>
                          </a:ln>
                          <a:solidFill>
                            <a:schemeClr val="tx1"/>
                          </a:solidFill>
                          <a:effectLst/>
                          <a:latin typeface="Arial" charset="0"/>
                        </a:rPr>
                        <a:t>key of R</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=&gt;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a:ln>
                            <a:noFill/>
                          </a:ln>
                          <a:solidFill>
                            <a:schemeClr val="tx1"/>
                          </a:solidFill>
                          <a:effectLst/>
                          <a:latin typeface="Arial" charset="0"/>
                        </a:rPr>
                        <a:t>(b)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is a prime attribute of </a:t>
                      </a:r>
                      <a:r>
                        <a:rPr kumimoji="0" lang="en-US" sz="2000" b="0" i="1" u="none" strike="noStrike" cap="none" normalizeH="0" baseline="0">
                          <a:ln>
                            <a:noFill/>
                          </a:ln>
                          <a:solidFill>
                            <a:schemeClr val="tx1"/>
                          </a:solidFill>
                          <a:effectLst/>
                          <a:latin typeface="Arial" charset="0"/>
                        </a:rPr>
                        <a:t>R.</a:t>
                      </a: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dirty="0" err="1">
                          <a:ln>
                            <a:noFill/>
                          </a:ln>
                          <a:solidFill>
                            <a:schemeClr val="tx1"/>
                          </a:solidFill>
                          <a:effectLst/>
                          <a:latin typeface="Arial" charset="0"/>
                        </a:rPr>
                        <a:t>Note</a:t>
                      </a:r>
                      <a:r>
                        <a:rPr kumimoji="0" lang="en-US" sz="2000" b="0" i="0" u="none" strike="noStrike" cap="none" normalizeH="0" baseline="0" dirty="0" err="1">
                          <a:ln>
                            <a:noFill/>
                          </a:ln>
                          <a:solidFill>
                            <a:schemeClr val="tx1"/>
                          </a:solidFill>
                          <a:effectLst/>
                          <a:latin typeface="Arial" charset="0"/>
                        </a:rPr>
                        <a:t>:A</a:t>
                      </a:r>
                      <a:r>
                        <a:rPr kumimoji="0" lang="en-US" sz="2000" b="0" i="0" u="none" strike="noStrike" cap="none" normalizeH="0" baseline="0" dirty="0">
                          <a:ln>
                            <a:noFill/>
                          </a:ln>
                          <a:solidFill>
                            <a:schemeClr val="tx1"/>
                          </a:solidFill>
                          <a:effectLst/>
                          <a:latin typeface="Arial" charset="0"/>
                        </a:rPr>
                        <a:t> 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Y </a:t>
                      </a:r>
                      <a:r>
                        <a:rPr kumimoji="0" lang="en-US" sz="2000" b="0" i="0" u="none" strike="noStrike" cap="none" normalizeH="0" baseline="0" dirty="0">
                          <a:ln>
                            <a:noFill/>
                          </a:ln>
                          <a:solidFill>
                            <a:schemeClr val="tx1"/>
                          </a:solidFill>
                          <a:effectLst/>
                          <a:latin typeface="Arial" charset="0"/>
                        </a:rPr>
                        <a:t>is a </a:t>
                      </a:r>
                      <a:r>
                        <a:rPr kumimoji="0" lang="en-US" sz="2000" b="1" i="0" u="none" strike="noStrike" cap="none" normalizeH="0" baseline="0" dirty="0">
                          <a:ln>
                            <a:noFill/>
                          </a:ln>
                          <a:solidFill>
                            <a:schemeClr val="tx1"/>
                          </a:solidFill>
                          <a:effectLst/>
                          <a:latin typeface="Arial" charset="0"/>
                        </a:rPr>
                        <a:t>full functional dependency </a:t>
                      </a:r>
                      <a:r>
                        <a:rPr kumimoji="0" lang="en-US" sz="2000" b="0" i="0" u="none" strike="noStrike" cap="none" normalizeH="0" baseline="0" dirty="0">
                          <a:ln>
                            <a:noFill/>
                          </a:ln>
                          <a:solidFill>
                            <a:schemeClr val="tx1"/>
                          </a:solidFill>
                          <a:effectLst/>
                          <a:latin typeface="Arial" charset="0"/>
                        </a:rPr>
                        <a:t>if removal of any attribute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from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means that the dependency does not hold any more; A </a:t>
                      </a:r>
                      <a:r>
                        <a:rPr kumimoji="0" lang="en-US" sz="2000" b="1" i="0" u="sng" strike="noStrike" cap="none" normalizeH="0" baseline="0" dirty="0">
                          <a:ln>
                            <a:noFill/>
                          </a:ln>
                          <a:solidFill>
                            <a:schemeClr val="tx1"/>
                          </a:solidFill>
                          <a:effectLst/>
                          <a:latin typeface="Arial" charset="0"/>
                        </a:rPr>
                        <a:t>partial functional dependency </a:t>
                      </a:r>
                      <a:r>
                        <a:rPr kumimoji="0" lang="en-US" sz="2000" b="0" i="0" u="none" strike="noStrike" cap="none" normalizeH="0" baseline="0" dirty="0">
                          <a:ln>
                            <a:noFill/>
                          </a:ln>
                          <a:solidFill>
                            <a:schemeClr val="tx1"/>
                          </a:solidFill>
                          <a:effectLst/>
                          <a:latin typeface="Arial" charset="0"/>
                        </a:rPr>
                        <a:t>is not a </a:t>
                      </a:r>
                      <a:r>
                        <a:rPr kumimoji="0" lang="en-US" sz="2000" b="1" i="0" u="sng" strike="noStrike" cap="none" normalizeH="0" baseline="0" dirty="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4658-22E0-4067-9956-237CB2C2CFF5}"/>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6742C55-944E-4AA1-B918-1BAF349B718D}"/>
              </a:ext>
            </a:extLst>
          </p:cNvPr>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p>
          <a:p>
            <a:pPr>
              <a:buFont typeface="Wingdings" panose="05000000000000000000" pitchFamily="2" charset="2"/>
              <a:buChar char="§"/>
            </a:pPr>
            <a:endParaRPr lang="vi-VN" sz="2400" dirty="0"/>
          </a:p>
        </p:txBody>
      </p:sp>
      <p:sp>
        <p:nvSpPr>
          <p:cNvPr id="4" name="Footer Placeholder 3">
            <a:extLst>
              <a:ext uri="{FF2B5EF4-FFF2-40B4-BE49-F238E27FC236}">
                <a16:creationId xmlns:a16="http://schemas.microsoft.com/office/drawing/2014/main" id="{CFA4999D-F064-42E9-BB72-853F132B25C0}"/>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64832872-741C-4B38-A264-A52F9DB3CE00}"/>
              </a:ext>
            </a:extLst>
          </p:cNvPr>
          <p:cNvSpPr>
            <a:spLocks noGrp="1"/>
          </p:cNvSpPr>
          <p:nvPr>
            <p:ph type="sldNum" sz="quarter" idx="12"/>
          </p:nvPr>
        </p:nvSpPr>
        <p:spPr/>
        <p:txBody>
          <a:bodyPr/>
          <a:lstStyle/>
          <a:p>
            <a:fld id="{CC2FDD2D-D1AD-4AA7-93C2-8410BB90945D}" type="slidenum">
              <a:rPr lang="vi-VN" smtClean="0"/>
              <a:t>8</a:t>
            </a:fld>
            <a:endParaRPr lang="vi-VN"/>
          </a:p>
        </p:txBody>
      </p:sp>
    </p:spTree>
    <p:extLst>
      <p:ext uri="{BB962C8B-B14F-4D97-AF65-F5344CB8AC3E}">
        <p14:creationId xmlns:p14="http://schemas.microsoft.com/office/powerpoint/2010/main" val="36654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a:rPr>
              <a:t> The closure of  a set of attributes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under FD’s in </a:t>
            </a:r>
            <a:r>
              <a:rPr lang="en-US" sz="2600" i="1" dirty="0">
                <a:sym typeface="Symbol"/>
              </a:rPr>
              <a:t>S (denoted </a:t>
            </a:r>
            <a:r>
              <a:rPr lang="en-US" sz="2600" dirty="0">
                <a:sym typeface="Symbol"/>
              </a:rPr>
              <a:t>{</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a:t>
            </a:r>
            <a:r>
              <a:rPr lang="en-US" sz="2600" baseline="30000" dirty="0">
                <a:sym typeface="Symbol"/>
              </a:rPr>
              <a:t>+</a:t>
            </a:r>
            <a:r>
              <a:rPr lang="en-US" sz="2600" i="1" dirty="0">
                <a:sym typeface="Symbol"/>
              </a:rPr>
              <a:t>)</a:t>
            </a:r>
            <a:r>
              <a:rPr lang="en-US" sz="2600" dirty="0">
                <a:sym typeface="Symbol"/>
              </a:rPr>
              <a:t> is the set of attributes </a:t>
            </a:r>
            <a:r>
              <a:rPr lang="en-US" sz="2600" i="1" dirty="0">
                <a:sym typeface="Symbol"/>
              </a:rPr>
              <a:t>B</a:t>
            </a:r>
            <a:r>
              <a:rPr lang="en-US" sz="2600" dirty="0">
                <a:sym typeface="Symbol"/>
              </a:rPr>
              <a:t> such that every relation that satisfies all the FD’s in set </a:t>
            </a:r>
            <a:r>
              <a:rPr lang="en-US" sz="2600" i="1" dirty="0">
                <a:sym typeface="Symbol"/>
              </a:rPr>
              <a:t>S</a:t>
            </a:r>
            <a:r>
              <a:rPr lang="en-US" sz="2600" dirty="0">
                <a:sym typeface="Symbol"/>
              </a:rPr>
              <a:t> also satisfies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p>
          <a:p>
            <a:pPr>
              <a:buFont typeface="Wingdings" panose="05000000000000000000" pitchFamily="2" charset="2"/>
              <a:buChar char="§"/>
            </a:pPr>
            <a:r>
              <a:rPr lang="en-US" sz="2600" dirty="0">
                <a:sym typeface="Symbol"/>
              </a:rPr>
              <a:t> That is,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r>
              <a:rPr lang="en-US" sz="2600" dirty="0">
                <a:sym typeface="Symbol"/>
              </a:rPr>
              <a:t> follows from the FD’s of </a:t>
            </a:r>
            <a:r>
              <a:rPr lang="en-US" sz="2600" i="1" dirty="0">
                <a:sym typeface="Symbol"/>
              </a:rPr>
              <a:t>S</a:t>
            </a:r>
          </a:p>
          <a:p>
            <a:pPr>
              <a:buFont typeface="Wingdings" panose="05000000000000000000" pitchFamily="2" charset="2"/>
              <a:buChar char="§"/>
            </a:pPr>
            <a:r>
              <a:rPr lang="en-US" sz="2600" i="1" dirty="0">
                <a:sym typeface="Symbol"/>
              </a:rPr>
              <a:t> 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because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A</a:t>
            </a:r>
            <a:r>
              <a:rPr lang="en-US" sz="2600" i="1" baseline="-25000" dirty="0">
                <a:sym typeface="Symbol"/>
              </a:rPr>
              <a:t>i</a:t>
            </a:r>
            <a:r>
              <a:rPr lang="en-US" sz="2600" dirty="0">
                <a:sym typeface="Symbol"/>
              </a:rPr>
              <a:t> is trivial</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2406</TotalTime>
  <Words>4262</Words>
  <Application>Microsoft Macintosh PowerPoint</Application>
  <PresentationFormat>On-screen Show (4:3)</PresentationFormat>
  <Paragraphs>531</Paragraphs>
  <Slides>74</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74</vt:i4>
      </vt:variant>
    </vt:vector>
  </HeadingPairs>
  <TitlesOfParts>
    <vt:vector size="82" baseType="lpstr">
      <vt:lpstr>Arial</vt:lpstr>
      <vt:lpstr>Calibri</vt:lpstr>
      <vt:lpstr>Calibri Light</vt:lpstr>
      <vt:lpstr>Times New Roman</vt:lpstr>
      <vt:lpstr>var(--bs-font-monospace)</vt:lpstr>
      <vt:lpstr>Wingdings</vt:lpstr>
      <vt:lpstr>Retrospect</vt:lpstr>
      <vt:lpstr>Custom Design</vt:lpstr>
      <vt:lpstr>Chapter 3 Design Theory for Relational Databases</vt:lpstr>
      <vt:lpstr>Objectives</vt:lpstr>
      <vt:lpstr>Contents</vt:lpstr>
      <vt:lpstr>Functional dependency</vt:lpstr>
      <vt:lpstr>Functional dependency</vt:lpstr>
      <vt:lpstr>Functional dependency</vt:lpstr>
      <vt:lpstr>Functional dependency</vt:lpstr>
      <vt:lpstr>Functional dependency</vt:lpstr>
      <vt:lpstr>The Closure of Attributes</vt:lpstr>
      <vt:lpstr>The Closure of Attributes</vt:lpstr>
      <vt:lpstr>The Closure of Attributes</vt:lpstr>
      <vt:lpstr>Closing Sets of Functional Dependencies</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introduction</vt:lpstr>
      <vt:lpstr>Anomalies</vt:lpstr>
      <vt:lpstr>Decomposition</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No – the studentID no longer uniquely identifies each row</vt:lpstr>
      <vt:lpstr>So. We now have 1NF.</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Example</vt:lpstr>
      <vt:lpstr>3NF decomposition algorithm  – self studying</vt:lpstr>
      <vt:lpstr>Summary 1 </vt:lpstr>
      <vt:lpstr>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Than, Nguyen</cp:lastModifiedBy>
  <cp:revision>134</cp:revision>
  <dcterms:created xsi:type="dcterms:W3CDTF">2020-12-02T06:50:22Z</dcterms:created>
  <dcterms:modified xsi:type="dcterms:W3CDTF">2023-01-31T10:04:43Z</dcterms:modified>
</cp:coreProperties>
</file>