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60" r:id="rId2"/>
  </p:sldMasterIdLst>
  <p:notesMasterIdLst>
    <p:notesMasterId r:id="rId85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2" r:id="rId59"/>
    <p:sldId id="313" r:id="rId60"/>
    <p:sldId id="314" r:id="rId61"/>
    <p:sldId id="315" r:id="rId62"/>
    <p:sldId id="316" r:id="rId63"/>
    <p:sldId id="317" r:id="rId64"/>
    <p:sldId id="318" r:id="rId65"/>
    <p:sldId id="319" r:id="rId66"/>
    <p:sldId id="320" r:id="rId67"/>
    <p:sldId id="321" r:id="rId68"/>
    <p:sldId id="322" r:id="rId69"/>
    <p:sldId id="323" r:id="rId70"/>
    <p:sldId id="324" r:id="rId71"/>
    <p:sldId id="325" r:id="rId72"/>
    <p:sldId id="326" r:id="rId73"/>
    <p:sldId id="327" r:id="rId74"/>
    <p:sldId id="328" r:id="rId75"/>
    <p:sldId id="329" r:id="rId76"/>
    <p:sldId id="330" r:id="rId77"/>
    <p:sldId id="331" r:id="rId78"/>
    <p:sldId id="332" r:id="rId79"/>
    <p:sldId id="333" r:id="rId80"/>
    <p:sldId id="334" r:id="rId81"/>
    <p:sldId id="335" r:id="rId82"/>
    <p:sldId id="336" r:id="rId83"/>
    <p:sldId id="337" r:id="rId84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86"/>
      <p:bold r:id="rId87"/>
      <p:italic r:id="rId88"/>
      <p:boldItalic r:id="rId89"/>
    </p:embeddedFont>
    <p:embeddedFont>
      <p:font typeface="Helvetica Neue" panose="020B0604020202020204" charset="0"/>
      <p:regular r:id="rId90"/>
      <p:bold r:id="rId91"/>
      <p:italic r:id="rId92"/>
      <p:boldItalic r:id="rId93"/>
    </p:embeddedFont>
    <p:embeddedFont>
      <p:font typeface="Consolas" panose="020B0609020204030204" pitchFamily="49" charset="0"/>
      <p:regular r:id="rId94"/>
      <p:bold r:id="rId95"/>
      <p:italic r:id="rId96"/>
      <p:boldItalic r:id="rId97"/>
    </p:embeddedFont>
    <p:embeddedFont>
      <p:font typeface="Source Code Pro" panose="020B0604020202020204" charset="0"/>
      <p:regular r:id="rId98"/>
      <p:bold r:id="rId99"/>
      <p:italic r:id="rId100"/>
      <p:boldItalic r:id="rId10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02" roundtripDataSignature="AMtx7mg8Zb+Y8cS8TkwdlX/13cTMEc1qt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E43525E-37C0-4876-8FA3-B76E93834B79}">
  <a:tblStyle styleId="{3E43525E-37C0-4876-8FA3-B76E93834B79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AECE6"/>
          </a:solidFill>
        </a:fill>
      </a:tcStyle>
    </a:wholeTbl>
    <a:band1H>
      <a:tcTxStyle/>
      <a:tcStyle>
        <a:tcBdr/>
        <a:fill>
          <a:solidFill>
            <a:srgbClr val="F5D8C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F5D8C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79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font" Target="fonts/font4.fntdata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102" Type="http://customschemas.google.com/relationships/presentationmetadata" Target="metadata"/><Relationship Id="rId5" Type="http://schemas.openxmlformats.org/officeDocument/2006/relationships/slide" Target="slides/slide3.xml"/><Relationship Id="rId90" Type="http://schemas.openxmlformats.org/officeDocument/2006/relationships/font" Target="fonts/font5.fntdata"/><Relationship Id="rId95" Type="http://schemas.openxmlformats.org/officeDocument/2006/relationships/font" Target="fonts/font10.fntdata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80" Type="http://schemas.openxmlformats.org/officeDocument/2006/relationships/slide" Target="slides/slide78.xml"/><Relationship Id="rId85" Type="http://schemas.openxmlformats.org/officeDocument/2006/relationships/notesMaster" Target="notesMasters/notesMaster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59" Type="http://schemas.openxmlformats.org/officeDocument/2006/relationships/slide" Target="slides/slide57.xml"/><Relationship Id="rId103" Type="http://schemas.openxmlformats.org/officeDocument/2006/relationships/presProps" Target="pres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font" Target="fonts/font3.fntdata"/><Relationship Id="rId91" Type="http://schemas.openxmlformats.org/officeDocument/2006/relationships/font" Target="fonts/font6.fntdata"/><Relationship Id="rId96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6" Type="http://schemas.openxmlformats.org/officeDocument/2006/relationships/tableStyles" Target="tableStyles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font" Target="fonts/font1.fntdata"/><Relationship Id="rId94" Type="http://schemas.openxmlformats.org/officeDocument/2006/relationships/font" Target="fonts/font9.fntdata"/><Relationship Id="rId99" Type="http://schemas.openxmlformats.org/officeDocument/2006/relationships/font" Target="fonts/font14.fntdata"/><Relationship Id="rId101" Type="http://schemas.openxmlformats.org/officeDocument/2006/relationships/font" Target="fonts/font16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font" Target="fonts/font12.fntdata"/><Relationship Id="rId104" Type="http://schemas.openxmlformats.org/officeDocument/2006/relationships/viewProps" Target="viewProps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font" Target="fonts/font7.fntdata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font" Target="fonts/font2.fntdata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font" Target="fonts/font15.fntdata"/><Relationship Id="rId105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font" Target="fonts/font8.fntdata"/><Relationship Id="rId98" Type="http://schemas.openxmlformats.org/officeDocument/2006/relationships/font" Target="fonts/font13.fntdata"/><Relationship Id="rId3" Type="http://schemas.openxmlformats.org/officeDocument/2006/relationships/slide" Target="slides/slide1.xml"/><Relationship Id="rId25" Type="http://schemas.openxmlformats.org/officeDocument/2006/relationships/slide" Target="slides/slide23.xml"/><Relationship Id="rId46" Type="http://schemas.openxmlformats.org/officeDocument/2006/relationships/slide" Target="slides/slide44.xml"/><Relationship Id="rId67" Type="http://schemas.openxmlformats.org/officeDocument/2006/relationships/slide" Target="slides/slide6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8" name="Google Shape;268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-76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en-US"/>
              <a:t> </a:t>
            </a:r>
            <a:endParaRPr/>
          </a:p>
        </p:txBody>
      </p:sp>
      <p:sp>
        <p:nvSpPr>
          <p:cNvPr id="269" name="Google Shape;269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7" name="Google Shape;277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 </a:t>
            </a:r>
            <a:endParaRPr b="0"/>
          </a:p>
        </p:txBody>
      </p:sp>
      <p:sp>
        <p:nvSpPr>
          <p:cNvPr id="278" name="Google Shape;278;p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6" name="Google Shape;286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 </a:t>
            </a:r>
            <a:endParaRPr b="0"/>
          </a:p>
        </p:txBody>
      </p:sp>
      <p:sp>
        <p:nvSpPr>
          <p:cNvPr id="287" name="Google Shape;287;p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5" name="Google Shape;295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b="1"/>
              <a:t> </a:t>
            </a:r>
            <a:endParaRPr b="1"/>
          </a:p>
        </p:txBody>
      </p:sp>
      <p:sp>
        <p:nvSpPr>
          <p:cNvPr id="296" name="Google Shape;296;p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5" name="Google Shape;305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-76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en-US"/>
              <a:t> </a:t>
            </a:r>
            <a:endParaRPr/>
          </a:p>
        </p:txBody>
      </p:sp>
      <p:sp>
        <p:nvSpPr>
          <p:cNvPr id="306" name="Google Shape;306;p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4" name="Google Shape;314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b="1"/>
              <a:t> </a:t>
            </a:r>
            <a:endParaRPr/>
          </a:p>
        </p:txBody>
      </p:sp>
      <p:sp>
        <p:nvSpPr>
          <p:cNvPr id="315" name="Google Shape;315;p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373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" name="Google Shape;401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1" name="Google Shape;411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 </a:t>
            </a:r>
            <a:endParaRPr/>
          </a:p>
        </p:txBody>
      </p:sp>
      <p:sp>
        <p:nvSpPr>
          <p:cNvPr id="412" name="Google Shape;412;p2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1" name="Google Shape;421;p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422" name="Google Shape;422;p2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27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34" name="Google Shape;434;p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435" name="Google Shape;435;p2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28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4" name="Google Shape;444;p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-76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en-US"/>
              <a:t> </a:t>
            </a:r>
            <a:endParaRPr/>
          </a:p>
        </p:txBody>
      </p:sp>
      <p:sp>
        <p:nvSpPr>
          <p:cNvPr id="445" name="Google Shape;445;p2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29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4" name="Google Shape;454;p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 </a:t>
            </a:r>
            <a:endParaRPr b="0"/>
          </a:p>
        </p:txBody>
      </p:sp>
      <p:sp>
        <p:nvSpPr>
          <p:cNvPr id="455" name="Google Shape;455;p3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30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4" name="Google Shape;464;p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" name="Google Shape;465;p3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31</a:t>
            </a:fld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74" name="Google Shape;474;p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 </a:t>
            </a:r>
            <a:endParaRPr/>
          </a:p>
        </p:txBody>
      </p:sp>
      <p:sp>
        <p:nvSpPr>
          <p:cNvPr id="475" name="Google Shape;475;p3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32</a:t>
            </a:fld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83" name="Google Shape;483;p3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484" name="Google Shape;484;p3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33</a:t>
            </a:fld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2" name="Google Shape;492;p3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 </a:t>
            </a:r>
            <a:endParaRPr b="0"/>
          </a:p>
        </p:txBody>
      </p:sp>
      <p:sp>
        <p:nvSpPr>
          <p:cNvPr id="493" name="Google Shape;493;p3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34</a:t>
            </a:fld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01" name="Google Shape;501;p3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-76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en-US"/>
              <a:t> </a:t>
            </a:r>
            <a:endParaRPr/>
          </a:p>
        </p:txBody>
      </p:sp>
      <p:sp>
        <p:nvSpPr>
          <p:cNvPr id="502" name="Google Shape;502;p3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35</a:t>
            </a:fld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11" name="Google Shape;511;p3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-76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en-US"/>
              <a:t> </a:t>
            </a:r>
            <a:endParaRPr/>
          </a:p>
        </p:txBody>
      </p:sp>
      <p:sp>
        <p:nvSpPr>
          <p:cNvPr id="512" name="Google Shape;512;p3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36</a:t>
            </a:fld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0" name="Google Shape;520;p3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 </a:t>
            </a:r>
            <a:endParaRPr/>
          </a:p>
        </p:txBody>
      </p:sp>
      <p:sp>
        <p:nvSpPr>
          <p:cNvPr id="521" name="Google Shape;521;p3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37</a:t>
            </a:fld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9" name="Google Shape;529;p3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0" name="Google Shape;530;p3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38</a:t>
            </a:fld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9" name="Google Shape;539;p3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540" name="Google Shape;540;p3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39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9" name="Google Shape;549;p4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b="1"/>
              <a:t> </a:t>
            </a:r>
            <a:endParaRPr b="0"/>
          </a:p>
        </p:txBody>
      </p:sp>
      <p:sp>
        <p:nvSpPr>
          <p:cNvPr id="550" name="Google Shape;550;p4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40</a:t>
            </a:fld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4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8" name="Google Shape;558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4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7" name="Google Shape;567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4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6" name="Google Shape;576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5" name="Google Shape;585;p4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 </a:t>
            </a:r>
            <a:endParaRPr/>
          </a:p>
        </p:txBody>
      </p:sp>
      <p:sp>
        <p:nvSpPr>
          <p:cNvPr id="586" name="Google Shape;586;p4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44</a:t>
            </a:fld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94" name="Google Shape;594;p4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-76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en-US"/>
              <a:t> </a:t>
            </a:r>
            <a:endParaRPr/>
          </a:p>
        </p:txBody>
      </p:sp>
      <p:sp>
        <p:nvSpPr>
          <p:cNvPr id="595" name="Google Shape;595;p4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45</a:t>
            </a:fld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3" name="Google Shape;603;p4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 </a:t>
            </a:r>
            <a:endParaRPr b="0"/>
          </a:p>
        </p:txBody>
      </p:sp>
      <p:sp>
        <p:nvSpPr>
          <p:cNvPr id="604" name="Google Shape;604;p4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46</a:t>
            </a:fld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4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2" name="Google Shape;612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4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1" name="Google Shape;621;p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4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0" name="Google Shape;630;p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5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9" name="Google Shape;639;p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48" name="Google Shape;648;p5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-76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en-US" b="1"/>
              <a:t> </a:t>
            </a:r>
            <a:endParaRPr/>
          </a:p>
        </p:txBody>
      </p:sp>
      <p:sp>
        <p:nvSpPr>
          <p:cNvPr id="649" name="Google Shape;649;p5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51</a:t>
            </a:fld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p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57" name="Google Shape;657;p5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 </a:t>
            </a:r>
            <a:endParaRPr/>
          </a:p>
        </p:txBody>
      </p:sp>
      <p:sp>
        <p:nvSpPr>
          <p:cNvPr id="658" name="Google Shape;658;p5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52</a:t>
            </a:fld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5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6" name="Google Shape;666;p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p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75" name="Google Shape;675;p5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 </a:t>
            </a:r>
            <a:endParaRPr b="0"/>
          </a:p>
        </p:txBody>
      </p:sp>
      <p:sp>
        <p:nvSpPr>
          <p:cNvPr id="676" name="Google Shape;676;p5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54</a:t>
            </a:fld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84" name="Google Shape;684;p5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5" name="Google Shape;685;p5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55</a:t>
            </a:fld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p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4" name="Google Shape;694;p5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5" name="Google Shape;695;p5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56</a:t>
            </a:fld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03" name="Google Shape;703;p5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 </a:t>
            </a:r>
            <a:endParaRPr b="0"/>
          </a:p>
        </p:txBody>
      </p:sp>
      <p:sp>
        <p:nvSpPr>
          <p:cNvPr id="704" name="Google Shape;704;p5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57</a:t>
            </a:fld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p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12" name="Google Shape;712;p5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 </a:t>
            </a:r>
            <a:endParaRPr/>
          </a:p>
        </p:txBody>
      </p:sp>
      <p:sp>
        <p:nvSpPr>
          <p:cNvPr id="713" name="Google Shape;713;p5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58</a:t>
            </a:fld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p5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1" name="Google Shape;721;p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p6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0" name="Google Shape;730;p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p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8" name="Google Shape;738;p6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 </a:t>
            </a:r>
            <a:endParaRPr/>
          </a:p>
        </p:txBody>
      </p:sp>
      <p:sp>
        <p:nvSpPr>
          <p:cNvPr id="739" name="Google Shape;739;p6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61</a:t>
            </a:fld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p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7" name="Google Shape;747;p6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 </a:t>
            </a:r>
            <a:endParaRPr b="0"/>
          </a:p>
        </p:txBody>
      </p:sp>
      <p:sp>
        <p:nvSpPr>
          <p:cNvPr id="748" name="Google Shape;748;p6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62</a:t>
            </a:fld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p6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6" name="Google Shape;756;p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6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5" name="Google Shape;765;p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p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4" name="Google Shape;774;p6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775" name="Google Shape;775;p6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65</a:t>
            </a:fld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p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83" name="Google Shape;783;p6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 </a:t>
            </a:r>
            <a:endParaRPr/>
          </a:p>
        </p:txBody>
      </p:sp>
      <p:sp>
        <p:nvSpPr>
          <p:cNvPr id="784" name="Google Shape;784;p6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66</a:t>
            </a:fld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p6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2" name="Google Shape;792;p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p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00" name="Google Shape;800;p6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 </a:t>
            </a:r>
            <a:endParaRPr b="0"/>
          </a:p>
        </p:txBody>
      </p:sp>
      <p:sp>
        <p:nvSpPr>
          <p:cNvPr id="801" name="Google Shape;801;p6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68</a:t>
            </a:fld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p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10" name="Google Shape;810;p6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 </a:t>
            </a:r>
            <a:endParaRPr/>
          </a:p>
        </p:txBody>
      </p:sp>
      <p:sp>
        <p:nvSpPr>
          <p:cNvPr id="811" name="Google Shape;811;p6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69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7" name="Google Shape;237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38" name="Google Shape;238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p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19" name="Google Shape;819;p7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 </a:t>
            </a:r>
            <a:endParaRPr/>
          </a:p>
        </p:txBody>
      </p:sp>
      <p:sp>
        <p:nvSpPr>
          <p:cNvPr id="820" name="Google Shape;820;p7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70</a:t>
            </a:fld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p7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8" name="Google Shape;828;p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p7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8" name="Google Shape;838;p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p7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7" name="Google Shape;847;p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p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57" name="Google Shape;857;p7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-76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en-US"/>
              <a:t> </a:t>
            </a:r>
            <a:endParaRPr/>
          </a:p>
        </p:txBody>
      </p:sp>
      <p:sp>
        <p:nvSpPr>
          <p:cNvPr id="858" name="Google Shape;858;p7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74</a:t>
            </a:fld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p7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6" name="Google Shape;866;p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p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75" name="Google Shape;875;p7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 </a:t>
            </a:r>
            <a:endParaRPr b="0"/>
          </a:p>
        </p:txBody>
      </p:sp>
      <p:sp>
        <p:nvSpPr>
          <p:cNvPr id="876" name="Google Shape;876;p7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76</a:t>
            </a:fld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Google Shape;883;p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4" name="Google Shape;884;p7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-76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en-US"/>
              <a:t> </a:t>
            </a:r>
            <a:endParaRPr/>
          </a:p>
        </p:txBody>
      </p:sp>
      <p:sp>
        <p:nvSpPr>
          <p:cNvPr id="885" name="Google Shape;885;p7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77</a:t>
            </a:fld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p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6" name="Google Shape;896;p7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-76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en-US"/>
              <a:t> </a:t>
            </a:r>
            <a:endParaRPr/>
          </a:p>
        </p:txBody>
      </p:sp>
      <p:sp>
        <p:nvSpPr>
          <p:cNvPr id="897" name="Google Shape;897;p7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78</a:t>
            </a:fld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Google Shape;904;p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5" name="Google Shape;905;p7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-76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en-US"/>
              <a:t> </a:t>
            </a:r>
            <a:endParaRPr/>
          </a:p>
        </p:txBody>
      </p:sp>
      <p:sp>
        <p:nvSpPr>
          <p:cNvPr id="906" name="Google Shape;906;p7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79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6" name="Google Shape;246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-76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en-US"/>
              <a:t> </a:t>
            </a:r>
            <a:endParaRPr/>
          </a:p>
        </p:txBody>
      </p:sp>
      <p:sp>
        <p:nvSpPr>
          <p:cNvPr id="247" name="Google Shape;247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p8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5" name="Google Shape;915;p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Google Shape;923;p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4" name="Google Shape;924;p8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-76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en-US" b="0"/>
              <a:t> </a:t>
            </a:r>
            <a:endParaRPr b="0"/>
          </a:p>
        </p:txBody>
      </p:sp>
      <p:sp>
        <p:nvSpPr>
          <p:cNvPr id="925" name="Google Shape;925;p8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81</a:t>
            </a:fld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Google Shape;932;p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3" name="Google Shape;933;p8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-76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en-US" b="0"/>
              <a:t> </a:t>
            </a:r>
            <a:endParaRPr/>
          </a:p>
        </p:txBody>
      </p:sp>
      <p:sp>
        <p:nvSpPr>
          <p:cNvPr id="934" name="Google Shape;934;p8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82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7" name="Google Shape;257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-76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en-US"/>
              <a:t> </a:t>
            </a:r>
            <a:endParaRPr/>
          </a:p>
        </p:txBody>
      </p:sp>
      <p:sp>
        <p:nvSpPr>
          <p:cNvPr id="258" name="Google Shape;258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8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84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84"/>
          <p:cNvSpPr txBox="1">
            <a:spLocks noGrp="1"/>
          </p:cNvSpPr>
          <p:nvPr>
            <p:ph type="ctrTitle"/>
          </p:nvPr>
        </p:nvSpPr>
        <p:spPr>
          <a:xfrm>
            <a:off x="417251" y="618656"/>
            <a:ext cx="8282866" cy="37064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Arial"/>
              <a:buNone/>
              <a:defRPr sz="80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84"/>
          <p:cNvSpPr txBox="1">
            <a:spLocks noGrp="1"/>
          </p:cNvSpPr>
          <p:nvPr>
            <p:ph type="subTitle" idx="1"/>
          </p:nvPr>
        </p:nvSpPr>
        <p:spPr>
          <a:xfrm>
            <a:off x="417251" y="4455621"/>
            <a:ext cx="8282865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4" name="Google Shape;24;p84"/>
          <p:cNvSpPr txBox="1">
            <a:spLocks noGrp="1"/>
          </p:cNvSpPr>
          <p:nvPr>
            <p:ph type="dt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84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84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7" name="Google Shape;27;p84"/>
          <p:cNvCxnSpPr/>
          <p:nvPr/>
        </p:nvCxnSpPr>
        <p:spPr>
          <a:xfrm>
            <a:off x="905744" y="4343400"/>
            <a:ext cx="740664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8" name="Google Shape;28;p84" descr="logo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6463" y="66287"/>
            <a:ext cx="914402" cy="440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93"/>
          <p:cNvSpPr txBox="1">
            <a:spLocks noGrp="1"/>
          </p:cNvSpPr>
          <p:nvPr>
            <p:ph type="title"/>
          </p:nvPr>
        </p:nvSpPr>
        <p:spPr>
          <a:xfrm>
            <a:off x="603683" y="259972"/>
            <a:ext cx="7963268" cy="894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93"/>
          <p:cNvSpPr txBox="1">
            <a:spLocks noGrp="1"/>
          </p:cNvSpPr>
          <p:nvPr>
            <p:ph type="body" idx="1"/>
          </p:nvPr>
        </p:nvSpPr>
        <p:spPr>
          <a:xfrm rot="5400000">
            <a:off x="2044509" y="-287222"/>
            <a:ext cx="5081615" cy="7963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93" name="Google Shape;93;p93"/>
          <p:cNvSpPr txBox="1">
            <a:spLocks noGrp="1"/>
          </p:cNvSpPr>
          <p:nvPr>
            <p:ph type="dt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93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93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ertical Title and Text" type="vertTitleAndTx">
  <p:cSld name="VERTICAL_TITLE_AND_VERTICAL_TEXT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9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94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94"/>
          <p:cNvSpPr txBox="1">
            <a:spLocks noGrp="1"/>
          </p:cNvSpPr>
          <p:nvPr>
            <p:ph type="title"/>
          </p:nvPr>
        </p:nvSpPr>
        <p:spPr>
          <a:xfrm rot="5400000">
            <a:off x="4650802" y="2307652"/>
            <a:ext cx="5757421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94"/>
          <p:cNvSpPr txBox="1">
            <a:spLocks noGrp="1"/>
          </p:cNvSpPr>
          <p:nvPr>
            <p:ph type="body" idx="1"/>
          </p:nvPr>
        </p:nvSpPr>
        <p:spPr>
          <a:xfrm rot="5400000">
            <a:off x="650302" y="393126"/>
            <a:ext cx="5757420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101" name="Google Shape;101;p94"/>
          <p:cNvSpPr txBox="1">
            <a:spLocks noGrp="1"/>
          </p:cNvSpPr>
          <p:nvPr>
            <p:ph type="dt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94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94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96"/>
          <p:cNvSpPr txBox="1"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96"/>
          <p:cNvSpPr txBox="1"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13" name="Google Shape;113;p96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96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96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97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97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9" name="Google Shape;119;p97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97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97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98"/>
          <p:cNvSpPr txBox="1"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98"/>
          <p:cNvSpPr txBox="1"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25" name="Google Shape;125;p98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98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98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99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99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1" name="Google Shape;131;p99"/>
          <p:cNvSpPr txBox="1">
            <a:spLocks noGrp="1"/>
          </p:cNvSpPr>
          <p:nvPr>
            <p:ph type="body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2" name="Google Shape;132;p99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99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99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00"/>
          <p:cNvSpPr txBox="1"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100"/>
          <p:cNvSpPr txBox="1"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38" name="Google Shape;138;p100"/>
          <p:cNvSpPr txBox="1">
            <a:spLocks noGrp="1"/>
          </p:cNvSpPr>
          <p:nvPr>
            <p:ph type="body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9" name="Google Shape;139;p100"/>
          <p:cNvSpPr txBox="1">
            <a:spLocks noGrp="1"/>
          </p:cNvSpPr>
          <p:nvPr>
            <p:ph type="body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40" name="Google Shape;140;p100"/>
          <p:cNvSpPr txBox="1">
            <a:spLocks noGrp="1"/>
          </p:cNvSpPr>
          <p:nvPr>
            <p:ph type="body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1" name="Google Shape;141;p100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100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100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01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101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101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101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02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102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102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03"/>
          <p:cNvSpPr txBox="1"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103"/>
          <p:cNvSpPr txBox="1">
            <a:spLocks noGrp="1"/>
          </p:cNvSpPr>
          <p:nvPr>
            <p:ph type="body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56" name="Google Shape;156;p103"/>
          <p:cNvSpPr txBox="1">
            <a:spLocks noGrp="1"/>
          </p:cNvSpPr>
          <p:nvPr>
            <p:ph type="body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57" name="Google Shape;157;p103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103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103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5"/>
          <p:cNvSpPr txBox="1">
            <a:spLocks noGrp="1"/>
          </p:cNvSpPr>
          <p:nvPr>
            <p:ph type="title"/>
          </p:nvPr>
        </p:nvSpPr>
        <p:spPr>
          <a:xfrm>
            <a:off x="585925" y="286605"/>
            <a:ext cx="7936637" cy="840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85"/>
          <p:cNvSpPr txBox="1">
            <a:spLocks noGrp="1"/>
          </p:cNvSpPr>
          <p:nvPr>
            <p:ph type="body" idx="1"/>
          </p:nvPr>
        </p:nvSpPr>
        <p:spPr>
          <a:xfrm>
            <a:off x="585924" y="1127464"/>
            <a:ext cx="7936637" cy="5069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32" name="Google Shape;32;p85"/>
          <p:cNvSpPr txBox="1">
            <a:spLocks noGrp="1"/>
          </p:cNvSpPr>
          <p:nvPr>
            <p:ph type="dt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85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85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04"/>
          <p:cNvSpPr txBox="1"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104"/>
          <p:cNvSpPr>
            <a:spLocks noGrp="1"/>
          </p:cNvSpPr>
          <p:nvPr>
            <p:ph type="pic" idx="2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3" name="Google Shape;163;p104"/>
          <p:cNvSpPr txBox="1">
            <a:spLocks noGrp="1"/>
          </p:cNvSpPr>
          <p:nvPr>
            <p:ph type="body" idx="1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64" name="Google Shape;164;p104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104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104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05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105"/>
          <p:cNvSpPr txBox="1">
            <a:spLocks noGrp="1"/>
          </p:cNvSpPr>
          <p:nvPr>
            <p:ph type="body" idx="1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0" name="Google Shape;170;p105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105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p105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06"/>
          <p:cNvSpPr txBox="1">
            <a:spLocks noGrp="1"/>
          </p:cNvSpPr>
          <p:nvPr>
            <p:ph type="title"/>
          </p:nvPr>
        </p:nvSpPr>
        <p:spPr>
          <a:xfrm rot="5400000">
            <a:off x="4623593" y="2285206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106"/>
          <p:cNvSpPr txBox="1">
            <a:spLocks noGrp="1"/>
          </p:cNvSpPr>
          <p:nvPr>
            <p:ph type="body" idx="1"/>
          </p:nvPr>
        </p:nvSpPr>
        <p:spPr>
          <a:xfrm rot="5400000">
            <a:off x="604044" y="389732"/>
            <a:ext cx="5811838" cy="5762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6" name="Google Shape;176;p106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106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106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bg>
      <p:bgPr>
        <a:solidFill>
          <a:schemeClr val="lt1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86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86"/>
          <p:cNvSpPr txBox="1"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Arial"/>
              <a:buNone/>
              <a:defRPr sz="8000" b="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86"/>
          <p:cNvSpPr txBox="1"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86"/>
          <p:cNvSpPr txBox="1">
            <a:spLocks noGrp="1"/>
          </p:cNvSpPr>
          <p:nvPr>
            <p:ph type="dt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86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86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43" name="Google Shape;43;p86"/>
          <p:cNvCxnSpPr/>
          <p:nvPr/>
        </p:nvCxnSpPr>
        <p:spPr>
          <a:xfrm>
            <a:off x="905744" y="4343400"/>
            <a:ext cx="740664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44" name="Google Shape;44;p86" descr="logo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6463" y="66287"/>
            <a:ext cx="914402" cy="440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7"/>
          <p:cNvSpPr txBox="1">
            <a:spLocks noGrp="1"/>
          </p:cNvSpPr>
          <p:nvPr>
            <p:ph type="title"/>
          </p:nvPr>
        </p:nvSpPr>
        <p:spPr>
          <a:xfrm>
            <a:off x="822960" y="286604"/>
            <a:ext cx="7543800" cy="1133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87"/>
          <p:cNvSpPr txBox="1">
            <a:spLocks noGrp="1"/>
          </p:cNvSpPr>
          <p:nvPr>
            <p:ph type="body" idx="1"/>
          </p:nvPr>
        </p:nvSpPr>
        <p:spPr>
          <a:xfrm>
            <a:off x="822960" y="1845734"/>
            <a:ext cx="370332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48" name="Google Shape;48;p87"/>
          <p:cNvSpPr txBox="1">
            <a:spLocks noGrp="1"/>
          </p:cNvSpPr>
          <p:nvPr>
            <p:ph type="body" idx="2"/>
          </p:nvPr>
        </p:nvSpPr>
        <p:spPr>
          <a:xfrm>
            <a:off x="4663440" y="1845736"/>
            <a:ext cx="3703320" cy="40233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49" name="Google Shape;49;p87"/>
          <p:cNvSpPr txBox="1">
            <a:spLocks noGrp="1"/>
          </p:cNvSpPr>
          <p:nvPr>
            <p:ph type="dt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87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7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8"/>
          <p:cNvSpPr txBox="1"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88"/>
          <p:cNvSpPr txBox="1"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 b="0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5" name="Google Shape;55;p88"/>
          <p:cNvSpPr txBox="1">
            <a:spLocks noGrp="1"/>
          </p:cNvSpPr>
          <p:nvPr>
            <p:ph type="body" idx="2"/>
          </p:nvPr>
        </p:nvSpPr>
        <p:spPr>
          <a:xfrm>
            <a:off x="822960" y="2582334"/>
            <a:ext cx="3703320" cy="328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56" name="Google Shape;56;p88"/>
          <p:cNvSpPr txBox="1">
            <a:spLocks noGrp="1"/>
          </p:cNvSpPr>
          <p:nvPr>
            <p:ph type="body" idx="3"/>
          </p:nvPr>
        </p:nvSpPr>
        <p:spPr>
          <a:xfrm>
            <a:off x="4663440" y="1846052"/>
            <a:ext cx="3703320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 b="0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7" name="Google Shape;57;p88"/>
          <p:cNvSpPr txBox="1">
            <a:spLocks noGrp="1"/>
          </p:cNvSpPr>
          <p:nvPr>
            <p:ph type="body" idx="4"/>
          </p:nvPr>
        </p:nvSpPr>
        <p:spPr>
          <a:xfrm>
            <a:off x="4663440" y="2582334"/>
            <a:ext cx="3703320" cy="328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58" name="Google Shape;58;p88"/>
          <p:cNvSpPr txBox="1">
            <a:spLocks noGrp="1"/>
          </p:cNvSpPr>
          <p:nvPr>
            <p:ph type="dt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88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88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89"/>
          <p:cNvSpPr txBox="1">
            <a:spLocks noGrp="1"/>
          </p:cNvSpPr>
          <p:nvPr>
            <p:ph type="title"/>
          </p:nvPr>
        </p:nvSpPr>
        <p:spPr>
          <a:xfrm>
            <a:off x="603683" y="259972"/>
            <a:ext cx="7963268" cy="894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89"/>
          <p:cNvSpPr txBox="1">
            <a:spLocks noGrp="1"/>
          </p:cNvSpPr>
          <p:nvPr>
            <p:ph type="dt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89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89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90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90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90"/>
          <p:cNvSpPr txBox="1">
            <a:spLocks noGrp="1"/>
          </p:cNvSpPr>
          <p:nvPr>
            <p:ph type="dt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90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90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OBJECT_WITH_CAPTION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91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91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91"/>
          <p:cNvSpPr txBox="1"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  <a:defRPr sz="3600" b="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91"/>
          <p:cNvSpPr txBox="1">
            <a:spLocks noGrp="1"/>
          </p:cNvSpPr>
          <p:nvPr>
            <p:ph type="body" idx="1"/>
          </p:nvPr>
        </p:nvSpPr>
        <p:spPr>
          <a:xfrm>
            <a:off x="3460237" y="731520"/>
            <a:ext cx="5009393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77" name="Google Shape;77;p91"/>
          <p:cNvSpPr txBox="1">
            <a:spLocks noGrp="1"/>
          </p:cNvSpPr>
          <p:nvPr>
            <p:ph type="body" idx="2"/>
          </p:nvPr>
        </p:nvSpPr>
        <p:spPr>
          <a:xfrm>
            <a:off x="342900" y="2926080"/>
            <a:ext cx="2400300" cy="3379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8" name="Google Shape;78;p91"/>
          <p:cNvSpPr txBox="1">
            <a:spLocks noGrp="1"/>
          </p:cNvSpPr>
          <p:nvPr>
            <p:ph type="dt" idx="10"/>
          </p:nvPr>
        </p:nvSpPr>
        <p:spPr>
          <a:xfrm>
            <a:off x="349134" y="6459786"/>
            <a:ext cx="19638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91"/>
          <p:cNvSpPr txBox="1">
            <a:spLocks noGrp="1"/>
          </p:cNvSpPr>
          <p:nvPr>
            <p:ph type="ftr" idx="11"/>
          </p:nvPr>
        </p:nvSpPr>
        <p:spPr>
          <a:xfrm>
            <a:off x="3600450" y="6459786"/>
            <a:ext cx="34861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91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92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92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92"/>
          <p:cNvSpPr txBox="1"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  <a:defRPr sz="3600" b="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92"/>
          <p:cNvSpPr>
            <a:spLocks noGrp="1"/>
          </p:cNvSpPr>
          <p:nvPr>
            <p:ph type="pic" idx="2"/>
          </p:nvPr>
        </p:nvSpPr>
        <p:spPr>
          <a:xfrm>
            <a:off x="12" y="0"/>
            <a:ext cx="9143989" cy="4915076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457200" tIns="457200" rIns="0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alibri"/>
              <a:buNone/>
              <a:defRPr sz="2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  <a:defRPr sz="24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6" name="Google Shape;86;p92"/>
          <p:cNvSpPr txBox="1">
            <a:spLocks noGrp="1"/>
          </p:cNvSpPr>
          <p:nvPr>
            <p:ph type="body" idx="1"/>
          </p:nvPr>
        </p:nvSpPr>
        <p:spPr>
          <a:xfrm>
            <a:off x="822959" y="5907024"/>
            <a:ext cx="7589520" cy="594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87" name="Google Shape;87;p92"/>
          <p:cNvSpPr txBox="1">
            <a:spLocks noGrp="1"/>
          </p:cNvSpPr>
          <p:nvPr>
            <p:ph type="dt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92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92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3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83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83"/>
          <p:cNvSpPr txBox="1">
            <a:spLocks noGrp="1"/>
          </p:cNvSpPr>
          <p:nvPr>
            <p:ph type="title"/>
          </p:nvPr>
        </p:nvSpPr>
        <p:spPr>
          <a:xfrm>
            <a:off x="603683" y="259972"/>
            <a:ext cx="7963268" cy="894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sz="3600" b="1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" name="Google Shape;13;p83"/>
          <p:cNvSpPr txBox="1">
            <a:spLocks noGrp="1"/>
          </p:cNvSpPr>
          <p:nvPr>
            <p:ph type="body" idx="1"/>
          </p:nvPr>
        </p:nvSpPr>
        <p:spPr>
          <a:xfrm>
            <a:off x="603683" y="1153605"/>
            <a:ext cx="7963268" cy="5081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alibri"/>
              <a:buChar char=" "/>
              <a:defRPr sz="2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alibri"/>
              <a:buChar char="◦"/>
              <a:defRPr sz="2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Char char="◦"/>
              <a:defRPr sz="24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◦"/>
              <a:defRPr sz="20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83"/>
          <p:cNvSpPr txBox="1">
            <a:spLocks noGrp="1"/>
          </p:cNvSpPr>
          <p:nvPr>
            <p:ph type="dt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Google Shape;15;p83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Google Shape;16;p83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7" name="Google Shape;17;p83"/>
          <p:cNvCxnSpPr/>
          <p:nvPr/>
        </p:nvCxnSpPr>
        <p:spPr>
          <a:xfrm>
            <a:off x="934143" y="1154091"/>
            <a:ext cx="747522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8" name="Google Shape;18;p83" descr="logo.png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96463" y="66287"/>
            <a:ext cx="914402" cy="440149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95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6" name="Google Shape;106;p95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7" name="Google Shape;107;p95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8" name="Google Shape;108;p95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9" name="Google Shape;109;p95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sql/t-sql/statements/create-database-transact-sql?view=sql-server-ver15&amp;tabs=sqlpool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microsoft.com/en-us/sql/t-sql/statements/create-table-transact-sql?view=sql-server-ver15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"/>
          <p:cNvSpPr txBox="1">
            <a:spLocks noGrp="1"/>
          </p:cNvSpPr>
          <p:nvPr>
            <p:ph type="ctrTitle"/>
          </p:nvPr>
        </p:nvSpPr>
        <p:spPr>
          <a:xfrm>
            <a:off x="417251" y="618656"/>
            <a:ext cx="8282866" cy="37064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600"/>
              <a:buFont typeface="Arial"/>
              <a:buNone/>
            </a:pPr>
            <a:r>
              <a:rPr lang="en-US" sz="4600"/>
              <a:t>Chapter 6</a:t>
            </a:r>
            <a:endParaRPr sz="5100"/>
          </a:p>
        </p:txBody>
      </p:sp>
      <p:sp>
        <p:nvSpPr>
          <p:cNvPr id="184" name="Google Shape;184;p1"/>
          <p:cNvSpPr txBox="1">
            <a:spLocks noGrp="1"/>
          </p:cNvSpPr>
          <p:nvPr>
            <p:ph type="subTitle" idx="1"/>
          </p:nvPr>
        </p:nvSpPr>
        <p:spPr>
          <a:xfrm>
            <a:off x="417251" y="4455621"/>
            <a:ext cx="8282865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4650"/>
              <a:buNone/>
            </a:pPr>
            <a:r>
              <a:rPr lang="en-US" sz="4650" b="1"/>
              <a:t>THE DATABASE LANGUAGE SQL</a:t>
            </a:r>
            <a:endParaRPr/>
          </a:p>
        </p:txBody>
      </p:sp>
      <p:sp>
        <p:nvSpPr>
          <p:cNvPr id="185" name="Google Shape;185;p1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  <p:sp>
        <p:nvSpPr>
          <p:cNvPr id="186" name="Google Shape;186;p1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DATABASE LANGUAGE SQL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0"/>
          <p:cNvSpPr txBox="1">
            <a:spLocks noGrp="1"/>
          </p:cNvSpPr>
          <p:nvPr>
            <p:ph type="body" idx="1"/>
          </p:nvPr>
        </p:nvSpPr>
        <p:spPr>
          <a:xfrm>
            <a:off x="585924" y="1127464"/>
            <a:ext cx="7936637" cy="5069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 "/>
            </a:pPr>
            <a:r>
              <a:rPr lang="en-US"/>
              <a:t>USING ESCAPE keyword</a:t>
            </a:r>
            <a:endParaRPr/>
          </a:p>
          <a:p>
            <a:pPr marL="384048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800"/>
              <a:buChar char="◦"/>
            </a:pPr>
            <a:r>
              <a:rPr lang="en-US"/>
              <a:t>SQL allows us to specify any one character we like as the escape character for a single pattern</a:t>
            </a:r>
            <a:endParaRPr/>
          </a:p>
          <a:p>
            <a:pPr marL="384048" lvl="1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800"/>
              <a:buChar char="◦"/>
            </a:pPr>
            <a:r>
              <a:rPr lang="en-US"/>
              <a:t>Example</a:t>
            </a:r>
            <a:endParaRPr/>
          </a:p>
          <a:p>
            <a:pPr marL="566928" lvl="2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Char char="◦"/>
            </a:pPr>
            <a:r>
              <a:rPr lang="en-US"/>
              <a:t>WHERE s LIKE ‘%20!%%’ ESCAPE !</a:t>
            </a:r>
            <a:endParaRPr/>
          </a:p>
          <a:p>
            <a:pPr marL="566928" lvl="2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Char char="◦"/>
            </a:pPr>
            <a:r>
              <a:rPr lang="en-US"/>
              <a:t>Or WHERE s LIKE ‘%20@%%’ ESCAPE @</a:t>
            </a:r>
            <a:endParaRPr/>
          </a:p>
          <a:p>
            <a:pPr marL="566928" lvl="2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-US"/>
              <a:t>🡺 Matching any s string contains the 20% string</a:t>
            </a:r>
            <a:endParaRPr/>
          </a:p>
          <a:p>
            <a:pPr marL="566928" lvl="2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Char char="◦"/>
            </a:pPr>
            <a:r>
              <a:rPr lang="en-US"/>
              <a:t>WHERE s LIKE ‘x%%x%’ ESCAPE x</a:t>
            </a:r>
            <a:endParaRPr/>
          </a:p>
          <a:p>
            <a:pPr marL="566928" lvl="2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-US"/>
              <a:t>🡺 Matching any s string that begins and ends with the character %</a:t>
            </a:r>
            <a:endParaRPr/>
          </a:p>
        </p:txBody>
      </p:sp>
      <p:sp>
        <p:nvSpPr>
          <p:cNvPr id="272" name="Google Shape;272;p10"/>
          <p:cNvSpPr txBox="1">
            <a:spLocks noGrp="1"/>
          </p:cNvSpPr>
          <p:nvPr>
            <p:ph type="title"/>
          </p:nvPr>
        </p:nvSpPr>
        <p:spPr>
          <a:xfrm>
            <a:off x="585925" y="286605"/>
            <a:ext cx="7936637" cy="840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lang="en-US"/>
              <a:t>Pattern Matching in SQL</a:t>
            </a:r>
            <a:endParaRPr/>
          </a:p>
        </p:txBody>
      </p:sp>
      <p:sp>
        <p:nvSpPr>
          <p:cNvPr id="273" name="Google Shape;273;p10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DATABASE LANGUAGE SQL</a:t>
            </a:r>
            <a:endParaRPr/>
          </a:p>
        </p:txBody>
      </p:sp>
      <p:sp>
        <p:nvSpPr>
          <p:cNvPr id="274" name="Google Shape;274;p10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1"/>
          <p:cNvSpPr txBox="1">
            <a:spLocks noGrp="1"/>
          </p:cNvSpPr>
          <p:nvPr>
            <p:ph type="body" idx="1"/>
          </p:nvPr>
        </p:nvSpPr>
        <p:spPr>
          <a:xfrm>
            <a:off x="585924" y="1127464"/>
            <a:ext cx="7936637" cy="5069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 "/>
            </a:pPr>
            <a:r>
              <a:rPr lang="en-US"/>
              <a:t>Dates and times are special data types in SQL</a:t>
            </a:r>
            <a:endParaRPr/>
          </a:p>
          <a:p>
            <a:pPr marL="91440" lvl="0" indent="-1778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Char char=" "/>
            </a:pPr>
            <a:r>
              <a:rPr lang="en-US"/>
              <a:t>A </a:t>
            </a:r>
            <a:r>
              <a:rPr lang="en-US" i="1"/>
              <a:t>date</a:t>
            </a:r>
            <a:r>
              <a:rPr lang="en-US"/>
              <a:t> constant’s presentation</a:t>
            </a:r>
            <a:endParaRPr/>
          </a:p>
          <a:p>
            <a:pPr marL="384048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800"/>
              <a:buChar char="◦"/>
            </a:pPr>
            <a:r>
              <a:rPr lang="en-US">
                <a:solidFill>
                  <a:srgbClr val="FF0000"/>
                </a:solidFill>
              </a:rPr>
              <a:t>DATE</a:t>
            </a:r>
            <a:r>
              <a:rPr lang="en-US"/>
              <a:t> ‘1948-05-14’</a:t>
            </a:r>
            <a:endParaRPr/>
          </a:p>
          <a:p>
            <a:pPr marL="91440" lvl="0" indent="-1778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800"/>
              <a:buChar char=" "/>
            </a:pPr>
            <a:r>
              <a:rPr lang="en-US"/>
              <a:t>A </a:t>
            </a:r>
            <a:r>
              <a:rPr lang="en-US" i="1"/>
              <a:t>time</a:t>
            </a:r>
            <a:r>
              <a:rPr lang="en-US"/>
              <a:t> constant’s presentation</a:t>
            </a:r>
            <a:endParaRPr/>
          </a:p>
          <a:p>
            <a:pPr marL="384048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800"/>
              <a:buChar char="◦"/>
            </a:pPr>
            <a:r>
              <a:rPr lang="en-US">
                <a:solidFill>
                  <a:srgbClr val="FF0000"/>
                </a:solidFill>
              </a:rPr>
              <a:t>TIME</a:t>
            </a:r>
            <a:r>
              <a:rPr lang="en-US"/>
              <a:t> ‘15:00:02.5’</a:t>
            </a:r>
            <a:endParaRPr/>
          </a:p>
          <a:p>
            <a:pPr marL="91440" lvl="0" indent="-1778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800"/>
              <a:buChar char=" "/>
            </a:pPr>
            <a:r>
              <a:rPr lang="en-US"/>
              <a:t>A combination of dates and times</a:t>
            </a:r>
            <a:endParaRPr/>
          </a:p>
          <a:p>
            <a:pPr marL="384048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800"/>
              <a:buChar char="◦"/>
            </a:pPr>
            <a:r>
              <a:rPr lang="en-US">
                <a:solidFill>
                  <a:srgbClr val="FF0000"/>
                </a:solidFill>
              </a:rPr>
              <a:t>TIMESTAMP</a:t>
            </a:r>
            <a:r>
              <a:rPr lang="en-US"/>
              <a:t> ‘1948-05-14 12:00:00’</a:t>
            </a:r>
            <a:endParaRPr/>
          </a:p>
          <a:p>
            <a:pPr marL="91440" lvl="0" indent="-1778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800"/>
              <a:buChar char=" "/>
            </a:pPr>
            <a:r>
              <a:rPr lang="en-US"/>
              <a:t>Operations on date and time</a:t>
            </a:r>
            <a:endParaRPr/>
          </a:p>
          <a:p>
            <a:pPr marL="384048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800"/>
              <a:buChar char="◦"/>
            </a:pPr>
            <a:r>
              <a:rPr lang="en-US"/>
              <a:t>Arithmetic operations</a:t>
            </a:r>
            <a:endParaRPr/>
          </a:p>
          <a:p>
            <a:pPr marL="384048" lvl="1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800"/>
              <a:buChar char="◦"/>
            </a:pPr>
            <a:r>
              <a:rPr lang="en-US"/>
              <a:t>Comparison operations</a:t>
            </a:r>
            <a:endParaRPr/>
          </a:p>
        </p:txBody>
      </p:sp>
      <p:sp>
        <p:nvSpPr>
          <p:cNvPr id="281" name="Google Shape;281;p11"/>
          <p:cNvSpPr txBox="1">
            <a:spLocks noGrp="1"/>
          </p:cNvSpPr>
          <p:nvPr>
            <p:ph type="title"/>
          </p:nvPr>
        </p:nvSpPr>
        <p:spPr>
          <a:xfrm>
            <a:off x="585925" y="286605"/>
            <a:ext cx="7936637" cy="840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lang="en-US"/>
              <a:t>Dates and Times</a:t>
            </a:r>
            <a:endParaRPr/>
          </a:p>
        </p:txBody>
      </p:sp>
      <p:sp>
        <p:nvSpPr>
          <p:cNvPr id="282" name="Google Shape;282;p11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DATABASE LANGUAGE SQL</a:t>
            </a:r>
            <a:endParaRPr/>
          </a:p>
        </p:txBody>
      </p:sp>
      <p:sp>
        <p:nvSpPr>
          <p:cNvPr id="283" name="Google Shape;283;p11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2"/>
          <p:cNvSpPr txBox="1">
            <a:spLocks noGrp="1"/>
          </p:cNvSpPr>
          <p:nvPr>
            <p:ph type="body" idx="1"/>
          </p:nvPr>
        </p:nvSpPr>
        <p:spPr>
          <a:xfrm>
            <a:off x="585924" y="1127464"/>
            <a:ext cx="7936637" cy="5069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 "/>
            </a:pPr>
            <a:r>
              <a:rPr lang="en-US"/>
              <a:t>Null value: special value in SQL</a:t>
            </a:r>
            <a:endParaRPr/>
          </a:p>
          <a:p>
            <a:pPr marL="91440" lvl="0" indent="-1778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Char char=" "/>
            </a:pPr>
            <a:r>
              <a:rPr lang="en-US"/>
              <a:t>Some interpretations</a:t>
            </a:r>
            <a:endParaRPr/>
          </a:p>
          <a:p>
            <a:pPr marL="384048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200"/>
              <a:buFont typeface="Noto Sans Symbols"/>
              <a:buChar char="▪"/>
            </a:pPr>
            <a:r>
              <a:rPr lang="en-US" sz="2200" i="1"/>
              <a:t>Value unknown</a:t>
            </a:r>
            <a:r>
              <a:rPr lang="en-US" sz="2200"/>
              <a:t>: there is, but I don’t know what it is</a:t>
            </a:r>
            <a:endParaRPr/>
          </a:p>
          <a:p>
            <a:pPr marL="384048" lvl="1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200"/>
              <a:buFont typeface="Noto Sans Symbols"/>
              <a:buChar char="▪"/>
            </a:pPr>
            <a:r>
              <a:rPr lang="en-US" sz="2200" i="1"/>
              <a:t>Value inapplicable</a:t>
            </a:r>
            <a:r>
              <a:rPr lang="en-US" sz="2200"/>
              <a:t>: there is no value that makes sense here</a:t>
            </a:r>
            <a:endParaRPr/>
          </a:p>
          <a:p>
            <a:pPr marL="384048" lvl="1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200"/>
              <a:buFont typeface="Noto Sans Symbols"/>
              <a:buChar char="▪"/>
            </a:pPr>
            <a:r>
              <a:rPr lang="en-US" sz="2200" i="1"/>
              <a:t>Value withheld</a:t>
            </a:r>
            <a:r>
              <a:rPr lang="en-US" sz="2200"/>
              <a:t>: we are not entitled to know the value that belongs here</a:t>
            </a:r>
            <a:endParaRPr/>
          </a:p>
          <a:p>
            <a:pPr marL="91440" lvl="0" indent="-1778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800"/>
              <a:buChar char=" "/>
            </a:pPr>
            <a:r>
              <a:rPr lang="en-US"/>
              <a:t>Null is not a constant</a:t>
            </a:r>
            <a:endParaRPr/>
          </a:p>
          <a:p>
            <a:pPr marL="91440" lvl="0" indent="-1778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Char char=" "/>
            </a:pPr>
            <a:r>
              <a:rPr lang="en-US"/>
              <a:t>Two rules for operating upon a NULL value in WHERE clause</a:t>
            </a:r>
            <a:endParaRPr/>
          </a:p>
          <a:p>
            <a:pPr marL="384048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◦"/>
            </a:pPr>
            <a:r>
              <a:rPr lang="en-US" sz="2000"/>
              <a:t>Arithmetic operators on NULL values will return a NULL value</a:t>
            </a:r>
            <a:endParaRPr/>
          </a:p>
          <a:p>
            <a:pPr marL="384048" lvl="1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Char char="◦"/>
            </a:pPr>
            <a:r>
              <a:rPr lang="en-US" sz="2000"/>
              <a:t>Comparisons with NULL values will return UNKNOWN</a:t>
            </a:r>
            <a:endParaRPr/>
          </a:p>
          <a:p>
            <a:pPr marL="384048" lvl="1" indent="-5079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</a:pPr>
            <a:endParaRPr/>
          </a:p>
        </p:txBody>
      </p:sp>
      <p:sp>
        <p:nvSpPr>
          <p:cNvPr id="290" name="Google Shape;290;p12"/>
          <p:cNvSpPr txBox="1">
            <a:spLocks noGrp="1"/>
          </p:cNvSpPr>
          <p:nvPr>
            <p:ph type="title"/>
          </p:nvPr>
        </p:nvSpPr>
        <p:spPr>
          <a:xfrm>
            <a:off x="585925" y="286605"/>
            <a:ext cx="7936637" cy="840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lang="en-US"/>
              <a:t>Null Values</a:t>
            </a:r>
            <a:endParaRPr/>
          </a:p>
        </p:txBody>
      </p:sp>
      <p:sp>
        <p:nvSpPr>
          <p:cNvPr id="291" name="Google Shape;291;p12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DATABASE LANGUAGE SQL</a:t>
            </a:r>
            <a:endParaRPr/>
          </a:p>
        </p:txBody>
      </p:sp>
      <p:sp>
        <p:nvSpPr>
          <p:cNvPr id="292" name="Google Shape;292;p12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3"/>
          <p:cNvSpPr txBox="1">
            <a:spLocks noGrp="1"/>
          </p:cNvSpPr>
          <p:nvPr>
            <p:ph type="body" idx="1"/>
          </p:nvPr>
        </p:nvSpPr>
        <p:spPr>
          <a:xfrm>
            <a:off x="585924" y="1127464"/>
            <a:ext cx="7936637" cy="5069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27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 "/>
            </a:pPr>
            <a:r>
              <a:rPr lang="en-US" sz="2000"/>
              <a:t>Truth table for True, False, and Unknown</a:t>
            </a:r>
            <a:endParaRPr/>
          </a:p>
          <a:p>
            <a:pPr marL="91440" lvl="0" indent="-1270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US" sz="2000"/>
              <a:t>We can think of TRUE=1; FALSE=0; UNKNOWN=1/2, so</a:t>
            </a:r>
            <a:endParaRPr/>
          </a:p>
          <a:p>
            <a:pPr marL="384048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◦"/>
            </a:pPr>
            <a:r>
              <a:rPr lang="en-US" sz="1600"/>
              <a:t>x AND y = MIN(x,y); x OR y = MAX(x, y); NOT x = 1-x</a:t>
            </a:r>
            <a:endParaRPr/>
          </a:p>
        </p:txBody>
      </p:sp>
      <p:sp>
        <p:nvSpPr>
          <p:cNvPr id="299" name="Google Shape;299;p13"/>
          <p:cNvSpPr txBox="1">
            <a:spLocks noGrp="1"/>
          </p:cNvSpPr>
          <p:nvPr>
            <p:ph type="title"/>
          </p:nvPr>
        </p:nvSpPr>
        <p:spPr>
          <a:xfrm>
            <a:off x="585925" y="286605"/>
            <a:ext cx="7936637" cy="840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lang="en-US"/>
              <a:t>The Truth-Value UNKNOWN</a:t>
            </a:r>
            <a:endParaRPr/>
          </a:p>
        </p:txBody>
      </p:sp>
      <p:graphicFrame>
        <p:nvGraphicFramePr>
          <p:cNvPr id="300" name="Google Shape;300;p13"/>
          <p:cNvGraphicFramePr/>
          <p:nvPr/>
        </p:nvGraphicFramePr>
        <p:xfrm>
          <a:off x="1212130" y="2320565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{3E43525E-37C0-4876-8FA3-B76E93834B79}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581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/>
                        <a:t>x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/>
                        <a:t>y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/>
                        <a:t>x AND y</a:t>
                      </a:r>
                      <a:endParaRPr sz="1800" b="1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/>
                        <a:t>x OR y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/>
                        <a:t>NOT x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TRUE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TRUE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TRUE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TRUE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FALSE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TRUE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UNKNOWN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UNKNOWN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TRUE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FALSE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TRUE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FALSE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FALSE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TRUE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FALSE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UNKNOWN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TRUE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UNKNOWN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TRUE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UNKNOWN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UNKNOWN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UNKNOWN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UNKNOWN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UNKNOWN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UNKNOWN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UNKNOWN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FALSE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FALSE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UNKNOWN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UNKNOWN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FALSE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TRUE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FALSE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TRUE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TRUE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FALSE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UNKNOWN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FALSE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UNKNOWN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TRUE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FALSE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FALSE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FALSE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FALSE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TRUE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301" name="Google Shape;301;p13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DATABASE LANGUAGE SQL</a:t>
            </a:r>
            <a:endParaRPr/>
          </a:p>
        </p:txBody>
      </p:sp>
      <p:sp>
        <p:nvSpPr>
          <p:cNvPr id="302" name="Google Shape;302;p13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4"/>
          <p:cNvSpPr txBox="1">
            <a:spLocks noGrp="1"/>
          </p:cNvSpPr>
          <p:nvPr>
            <p:ph type="body" idx="1"/>
          </p:nvPr>
        </p:nvSpPr>
        <p:spPr>
          <a:xfrm>
            <a:off x="585924" y="1127464"/>
            <a:ext cx="7936637" cy="5069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 "/>
            </a:pPr>
            <a:r>
              <a:rPr lang="en-US"/>
              <a:t>SQL conditions in Where clause produce three truth values: True, False, and Unknown</a:t>
            </a:r>
            <a:endParaRPr/>
          </a:p>
          <a:p>
            <a:pPr marL="91440" lvl="0" indent="-1778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Char char=" "/>
            </a:pPr>
            <a:r>
              <a:rPr lang="en-US"/>
              <a:t>Those tuples which condition has the value True become part of the answer</a:t>
            </a:r>
            <a:endParaRPr/>
          </a:p>
          <a:p>
            <a:pPr marL="91440" lvl="0" indent="-1778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Char char=" "/>
            </a:pPr>
            <a:r>
              <a:rPr lang="en-US"/>
              <a:t>Those tuples which condition has the value False or Unknown are excluded from the answer</a:t>
            </a:r>
            <a:endParaRPr/>
          </a:p>
        </p:txBody>
      </p:sp>
      <p:sp>
        <p:nvSpPr>
          <p:cNvPr id="309" name="Google Shape;309;p14"/>
          <p:cNvSpPr txBox="1">
            <a:spLocks noGrp="1"/>
          </p:cNvSpPr>
          <p:nvPr>
            <p:ph type="title"/>
          </p:nvPr>
        </p:nvSpPr>
        <p:spPr>
          <a:xfrm>
            <a:off x="585925" y="286605"/>
            <a:ext cx="7936637" cy="840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lang="en-US"/>
              <a:t>The Truth-Value Unknown</a:t>
            </a:r>
            <a:endParaRPr/>
          </a:p>
        </p:txBody>
      </p:sp>
      <p:sp>
        <p:nvSpPr>
          <p:cNvPr id="310" name="Google Shape;310;p14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DATABASE LANGUAGE SQL</a:t>
            </a:r>
            <a:endParaRPr/>
          </a:p>
        </p:txBody>
      </p:sp>
      <p:sp>
        <p:nvSpPr>
          <p:cNvPr id="311" name="Google Shape;311;p14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5"/>
          <p:cNvSpPr txBox="1">
            <a:spLocks noGrp="1"/>
          </p:cNvSpPr>
          <p:nvPr>
            <p:ph type="body" idx="1"/>
          </p:nvPr>
        </p:nvSpPr>
        <p:spPr>
          <a:xfrm>
            <a:off x="585924" y="1127464"/>
            <a:ext cx="7936637" cy="5069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4097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20"/>
              <a:buFont typeface="Noto Sans Symbols"/>
              <a:buChar char="▪"/>
            </a:pPr>
            <a:r>
              <a:rPr lang="en-US" sz="2220"/>
              <a:t>SQL (sequel) is a database language designed for managing data in relational database management systems, and originally based upon relational algebra.</a:t>
            </a:r>
            <a:endParaRPr/>
          </a:p>
          <a:p>
            <a:pPr marL="91440" lvl="0" indent="-14097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2220"/>
              <a:buFont typeface="Noto Sans Symbols"/>
              <a:buChar char="▪"/>
            </a:pPr>
            <a:r>
              <a:rPr lang="en-US" sz="2220"/>
              <a:t>There are many different dialects of SQL</a:t>
            </a:r>
            <a:endParaRPr/>
          </a:p>
          <a:p>
            <a:pPr marL="384048" lvl="1" indent="-182879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776"/>
              <a:buFont typeface="Noto Sans Symbols"/>
              <a:buChar char="▪"/>
            </a:pPr>
            <a:r>
              <a:rPr lang="en-US" sz="2220"/>
              <a:t>Ansi SQL (or SQL-86), SQL-92, SQL-99</a:t>
            </a:r>
            <a:endParaRPr/>
          </a:p>
          <a:p>
            <a:pPr marL="384048" lvl="1" indent="-18287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76"/>
              <a:buFont typeface="Noto Sans Symbols"/>
              <a:buChar char="▪"/>
            </a:pPr>
            <a:r>
              <a:rPr lang="en-US" sz="2220"/>
              <a:t>SQL:2003, SQL:2006, SQL:2008, SQL:2009</a:t>
            </a:r>
            <a:endParaRPr/>
          </a:p>
          <a:p>
            <a:pPr marL="91440" lvl="0" indent="-14097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220"/>
              <a:buFont typeface="Noto Sans Symbols"/>
              <a:buChar char="▪"/>
            </a:pPr>
            <a:r>
              <a:rPr lang="en-US" sz="2220" b="1"/>
              <a:t>Transact-SQL</a:t>
            </a:r>
            <a:r>
              <a:rPr lang="en-US" sz="2220"/>
              <a:t> (</a:t>
            </a:r>
            <a:r>
              <a:rPr lang="en-US" sz="2220" b="1"/>
              <a:t>T-SQL</a:t>
            </a:r>
            <a:r>
              <a:rPr lang="en-US" sz="2220"/>
              <a:t>) is Microsoft's and Sybase's proprietary extension to SQL.</a:t>
            </a:r>
            <a:endParaRPr/>
          </a:p>
          <a:p>
            <a:pPr marL="91440" lvl="0" indent="-14097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2220"/>
              <a:buFont typeface="Noto Sans Symbols"/>
              <a:buChar char="▪"/>
            </a:pPr>
            <a:r>
              <a:rPr lang="en-US" sz="2220" b="1"/>
              <a:t>PL/SQL</a:t>
            </a:r>
            <a:r>
              <a:rPr lang="en-US" sz="2220"/>
              <a:t> (</a:t>
            </a:r>
            <a:r>
              <a:rPr lang="en-US" sz="2220" b="1"/>
              <a:t>Procedural Language/Structured Query Language</a:t>
            </a:r>
            <a:r>
              <a:rPr lang="en-US" sz="2220"/>
              <a:t>) is Oracle Corporation's procedural extension for SQL and the Oracle relational database. </a:t>
            </a:r>
            <a:endParaRPr/>
          </a:p>
          <a:p>
            <a:pPr marL="91440" lvl="0" indent="-14097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2220"/>
              <a:buFont typeface="Noto Sans Symbols"/>
              <a:buChar char="▪"/>
            </a:pPr>
            <a:r>
              <a:rPr lang="en-US" sz="2220"/>
              <a:t>Today, SQL is accepted as the standard RDBMS language</a:t>
            </a:r>
            <a:endParaRPr/>
          </a:p>
        </p:txBody>
      </p:sp>
      <p:sp>
        <p:nvSpPr>
          <p:cNvPr id="318" name="Google Shape;318;p15"/>
          <p:cNvSpPr txBox="1">
            <a:spLocks noGrp="1"/>
          </p:cNvSpPr>
          <p:nvPr>
            <p:ph type="title"/>
          </p:nvPr>
        </p:nvSpPr>
        <p:spPr>
          <a:xfrm>
            <a:off x="585924" y="286605"/>
            <a:ext cx="7936637" cy="840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lang="en-US"/>
              <a:t>SQL Overview</a:t>
            </a:r>
            <a:endParaRPr/>
          </a:p>
        </p:txBody>
      </p:sp>
      <p:sp>
        <p:nvSpPr>
          <p:cNvPr id="319" name="Google Shape;319;p15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DATABASE LANGUAGE SQL</a:t>
            </a:r>
            <a:endParaRPr/>
          </a:p>
        </p:txBody>
      </p:sp>
      <p:sp>
        <p:nvSpPr>
          <p:cNvPr id="320" name="Google Shape;320;p15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16"/>
          <p:cNvSpPr txBox="1">
            <a:spLocks noGrp="1"/>
          </p:cNvSpPr>
          <p:nvPr>
            <p:ph type="title"/>
          </p:nvPr>
        </p:nvSpPr>
        <p:spPr>
          <a:xfrm>
            <a:off x="585925" y="286605"/>
            <a:ext cx="7936637" cy="840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lang="en-US"/>
              <a:t> Data Definition Language - CREATE</a:t>
            </a:r>
            <a:endParaRPr/>
          </a:p>
        </p:txBody>
      </p:sp>
      <p:sp>
        <p:nvSpPr>
          <p:cNvPr id="326" name="Google Shape;326;p16"/>
          <p:cNvSpPr txBox="1">
            <a:spLocks noGrp="1"/>
          </p:cNvSpPr>
          <p:nvPr>
            <p:ph type="body" idx="1"/>
          </p:nvPr>
        </p:nvSpPr>
        <p:spPr>
          <a:xfrm>
            <a:off x="348792" y="1197204"/>
            <a:ext cx="8493550" cy="5130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5113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2380"/>
              <a:buFont typeface="Noto Sans Symbols"/>
              <a:buChar char="▪"/>
            </a:pPr>
            <a:r>
              <a:rPr lang="en-US" sz="2380"/>
              <a:t> Database schema</a:t>
            </a:r>
            <a:endParaRPr/>
          </a:p>
          <a:p>
            <a:pPr marL="0" lvl="0" indent="0" algn="l" rtl="0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SzPts val="2380"/>
              <a:buNone/>
            </a:pPr>
            <a:r>
              <a:rPr lang="en-US" sz="2380"/>
              <a:t>  Simple syntax: </a:t>
            </a:r>
            <a:r>
              <a:rPr lang="en-US" sz="2550" b="1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CREATE DATABASE </a:t>
            </a:r>
            <a:r>
              <a:rPr lang="en-US" sz="2380"/>
              <a:t>dbname</a:t>
            </a:r>
            <a:endParaRPr sz="2380"/>
          </a:p>
          <a:p>
            <a:pPr marL="0" lvl="0" indent="0" algn="l" rtl="0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SzPts val="2380"/>
              <a:buNone/>
            </a:pPr>
            <a:r>
              <a:rPr lang="en-US" sz="2380"/>
              <a:t>  Full syntax: </a:t>
            </a:r>
            <a:r>
              <a:rPr lang="en-US" sz="2550" b="1" u="sng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https://docs.microsoft.com/en-us/sql/database</a:t>
            </a:r>
            <a:endParaRPr sz="2550"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" lvl="0" indent="-151130" algn="l" rtl="0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SzPts val="2380"/>
              <a:buFont typeface="Noto Sans Symbols"/>
              <a:buChar char="▪"/>
            </a:pPr>
            <a:r>
              <a:rPr lang="en-US" sz="2380"/>
              <a:t> Relation schema ~ table</a:t>
            </a:r>
            <a:endParaRPr/>
          </a:p>
          <a:p>
            <a:pPr marL="201168" lvl="1" indent="0" algn="l" rtl="0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SzPts val="2380"/>
              <a:buNone/>
            </a:pPr>
            <a:r>
              <a:rPr lang="en-US" sz="2380"/>
              <a:t>	</a:t>
            </a:r>
            <a:endParaRPr/>
          </a:p>
          <a:p>
            <a:pPr marL="201168" lvl="1" indent="0" algn="l" rtl="0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SzPts val="2635"/>
              <a:buNone/>
            </a:pPr>
            <a:r>
              <a:rPr lang="en-US" sz="2635" b="1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CREATE TABLE </a:t>
            </a:r>
            <a:r>
              <a:rPr lang="en-US" sz="2380"/>
              <a:t>tableName</a:t>
            </a:r>
            <a:endParaRPr sz="2380"/>
          </a:p>
          <a:p>
            <a:pPr marL="201168" lvl="1" indent="0" algn="l" rtl="0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SzPts val="2380"/>
              <a:buNone/>
            </a:pPr>
            <a:r>
              <a:rPr lang="en-US" sz="2380"/>
              <a:t>    (</a:t>
            </a:r>
            <a:endParaRPr/>
          </a:p>
          <a:p>
            <a:pPr marL="201168" lvl="1" indent="0" algn="l" rtl="0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SzPts val="2380"/>
              <a:buNone/>
            </a:pPr>
            <a:r>
              <a:rPr lang="en-US" sz="2380"/>
              <a:t>      fieldname1 datatype [</a:t>
            </a:r>
            <a:r>
              <a:rPr lang="en-US" sz="2380" i="1"/>
              <a:t>integrity_constrain</a:t>
            </a:r>
            <a:r>
              <a:rPr lang="en-US" sz="2380"/>
              <a:t>ts],</a:t>
            </a:r>
            <a:endParaRPr/>
          </a:p>
          <a:p>
            <a:pPr marL="201168" lvl="1" indent="0" algn="l" rtl="0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SzPts val="2380"/>
              <a:buNone/>
            </a:pPr>
            <a:r>
              <a:rPr lang="en-US" sz="2380"/>
              <a:t>      fieldname2 datatype [</a:t>
            </a:r>
            <a:r>
              <a:rPr lang="en-US" sz="2380" i="1"/>
              <a:t>integrity_constrain</a:t>
            </a:r>
            <a:r>
              <a:rPr lang="en-US" sz="2380"/>
              <a:t>ts],</a:t>
            </a:r>
            <a:endParaRPr/>
          </a:p>
          <a:p>
            <a:pPr marL="201168" lvl="1" indent="0" algn="l" rtl="0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SzPts val="2380"/>
              <a:buNone/>
            </a:pPr>
            <a:r>
              <a:rPr lang="en-US" sz="2380"/>
              <a:t>      ….</a:t>
            </a:r>
            <a:endParaRPr/>
          </a:p>
          <a:p>
            <a:pPr marL="201168" lvl="1" indent="0" algn="l" rtl="0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SzPts val="2380"/>
              <a:buNone/>
            </a:pPr>
            <a:r>
              <a:rPr lang="en-US" sz="2380"/>
              <a:t>    )</a:t>
            </a:r>
            <a:endParaRPr/>
          </a:p>
          <a:p>
            <a:pPr marL="201168" lvl="1" indent="0" algn="l" rtl="0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SzPts val="2380"/>
              <a:buNone/>
            </a:pPr>
            <a:endParaRPr sz="2380"/>
          </a:p>
          <a:p>
            <a:pPr marL="201168" lvl="1" indent="0" algn="l" rtl="0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SzPts val="2380"/>
              <a:buNone/>
            </a:pPr>
            <a:r>
              <a:rPr lang="en-US" sz="2380"/>
              <a:t>Full syntax: </a:t>
            </a:r>
            <a:r>
              <a:rPr lang="en-US" sz="2635" b="1" u="sng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https://docs.microsoft.com/en-us/sql/table</a:t>
            </a:r>
            <a:endParaRPr sz="2635"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7" name="Google Shape;327;p16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DATABASE LANGUAGE SQL</a:t>
            </a:r>
            <a:endParaRPr/>
          </a:p>
        </p:txBody>
      </p:sp>
      <p:sp>
        <p:nvSpPr>
          <p:cNvPr id="328" name="Google Shape;328;p16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17"/>
          <p:cNvSpPr txBox="1">
            <a:spLocks noGrp="1"/>
          </p:cNvSpPr>
          <p:nvPr>
            <p:ph type="title"/>
          </p:nvPr>
        </p:nvSpPr>
        <p:spPr>
          <a:xfrm>
            <a:off x="585925" y="286605"/>
            <a:ext cx="7936637" cy="840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lang="en-US"/>
              <a:t>Data Definition Language - Demo</a:t>
            </a:r>
            <a:endParaRPr/>
          </a:p>
        </p:txBody>
      </p:sp>
      <p:sp>
        <p:nvSpPr>
          <p:cNvPr id="334" name="Google Shape;334;p17"/>
          <p:cNvSpPr txBox="1">
            <a:spLocks noGrp="1"/>
          </p:cNvSpPr>
          <p:nvPr>
            <p:ph type="body" idx="1"/>
          </p:nvPr>
        </p:nvSpPr>
        <p:spPr>
          <a:xfrm>
            <a:off x="585924" y="1127464"/>
            <a:ext cx="8124443" cy="5069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/>
          </a:p>
          <a:p>
            <a:pPr marL="9144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None/>
            </a:pPr>
            <a:endParaRPr/>
          </a:p>
          <a:p>
            <a:pPr marL="9144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None/>
            </a:pPr>
            <a:endParaRPr/>
          </a:p>
        </p:txBody>
      </p:sp>
      <p:sp>
        <p:nvSpPr>
          <p:cNvPr id="335" name="Google Shape;335;p17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DATABASE LANGUAGE SQL</a:t>
            </a:r>
            <a:endParaRPr/>
          </a:p>
        </p:txBody>
      </p:sp>
      <p:sp>
        <p:nvSpPr>
          <p:cNvPr id="336" name="Google Shape;336;p17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  <p:pic>
        <p:nvPicPr>
          <p:cNvPr id="337" name="Google Shape;337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5924" y="2999783"/>
            <a:ext cx="8453199" cy="2630079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" name="Google Shape;338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80793" y="1282523"/>
            <a:ext cx="5353050" cy="137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8"/>
          <p:cNvSpPr txBox="1">
            <a:spLocks noGrp="1"/>
          </p:cNvSpPr>
          <p:nvPr>
            <p:ph type="title"/>
          </p:nvPr>
        </p:nvSpPr>
        <p:spPr>
          <a:xfrm>
            <a:off x="603681" y="481431"/>
            <a:ext cx="8163247" cy="840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40"/>
              <a:buFont typeface="Arial"/>
              <a:buNone/>
            </a:pPr>
            <a:r>
              <a:rPr lang="en-US" sz="3240"/>
              <a:t>Data Definition Language – ALTER, DROP</a:t>
            </a:r>
            <a:endParaRPr sz="3240"/>
          </a:p>
        </p:txBody>
      </p:sp>
      <p:sp>
        <p:nvSpPr>
          <p:cNvPr id="344" name="Google Shape;344;p18"/>
          <p:cNvSpPr txBox="1">
            <a:spLocks noGrp="1"/>
          </p:cNvSpPr>
          <p:nvPr>
            <p:ph type="body" idx="1"/>
          </p:nvPr>
        </p:nvSpPr>
        <p:spPr>
          <a:xfrm>
            <a:off x="621438" y="1127464"/>
            <a:ext cx="7936637" cy="52491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52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Char char="▪"/>
            </a:pPr>
            <a:r>
              <a:rPr lang="en-US" sz="2400"/>
              <a:t> Used to modify the structure of table, database</a:t>
            </a:r>
            <a:endParaRPr/>
          </a:p>
          <a:p>
            <a:pPr marL="384048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920"/>
              <a:buFont typeface="Noto Sans Symbols"/>
              <a:buChar char="▪"/>
            </a:pPr>
            <a:r>
              <a:rPr lang="en-US" sz="2400"/>
              <a:t>Add more columns</a:t>
            </a:r>
            <a:endParaRPr/>
          </a:p>
          <a:p>
            <a:pPr marL="201168" lvl="1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240"/>
              <a:buNone/>
            </a:pPr>
            <a:r>
              <a:rPr lang="en-US" b="1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ALTER TABLE </a:t>
            </a:r>
            <a:r>
              <a:rPr lang="en-US" sz="2400"/>
              <a:t>tableName</a:t>
            </a:r>
            <a:endParaRPr sz="2400"/>
          </a:p>
          <a:p>
            <a:pPr marL="201168" lvl="1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240"/>
              <a:buNone/>
            </a:pPr>
            <a:r>
              <a:rPr lang="en-US" b="1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ADD</a:t>
            </a:r>
            <a:r>
              <a:rPr lang="en-US" sz="2400"/>
              <a:t> columnName datatype [constraint]</a:t>
            </a:r>
            <a:endParaRPr/>
          </a:p>
          <a:p>
            <a:pPr marL="384048" lvl="1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920"/>
              <a:buFont typeface="Noto Sans Symbols"/>
              <a:buChar char="▪"/>
            </a:pPr>
            <a:r>
              <a:rPr lang="en-US" sz="2400"/>
              <a:t>Remove columns</a:t>
            </a:r>
            <a:endParaRPr/>
          </a:p>
          <a:p>
            <a:pPr marL="201168" lvl="1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240"/>
              <a:buNone/>
            </a:pPr>
            <a:r>
              <a:rPr lang="en-US" b="1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ALTER TABLE </a:t>
            </a:r>
            <a:r>
              <a:rPr lang="en-US" sz="2400"/>
              <a:t>tableName</a:t>
            </a:r>
            <a:endParaRPr sz="2400"/>
          </a:p>
          <a:p>
            <a:pPr marL="201168" lvl="1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240"/>
              <a:buNone/>
            </a:pPr>
            <a:r>
              <a:rPr lang="en-US" b="1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DROP</a:t>
            </a:r>
            <a:r>
              <a:rPr lang="en-US" sz="2400"/>
              <a:t> columnName datatype [constraint]</a:t>
            </a:r>
            <a:endParaRPr/>
          </a:p>
          <a:p>
            <a:pPr marL="384048" lvl="1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920"/>
              <a:buFont typeface="Noto Sans Symbols"/>
              <a:buChar char="▪"/>
            </a:pPr>
            <a:r>
              <a:rPr lang="en-US" sz="2400"/>
              <a:t>Modify data type</a:t>
            </a:r>
            <a:endParaRPr/>
          </a:p>
          <a:p>
            <a:pPr marL="201168" lvl="1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240"/>
              <a:buNone/>
            </a:pPr>
            <a:r>
              <a:rPr lang="en-US" b="1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ALTER TABLE </a:t>
            </a:r>
            <a:r>
              <a:rPr lang="en-US" sz="2400"/>
              <a:t>tableName</a:t>
            </a:r>
            <a:endParaRPr sz="2400"/>
          </a:p>
          <a:p>
            <a:pPr marL="201168" lvl="1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240"/>
              <a:buNone/>
            </a:pPr>
            <a:r>
              <a:rPr lang="en-US" b="1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ALTER</a:t>
            </a:r>
            <a:r>
              <a:rPr lang="en-US" sz="2400"/>
              <a:t> columnName datatype [constraint]</a:t>
            </a:r>
            <a:endParaRPr/>
          </a:p>
          <a:p>
            <a:pPr marL="201168" lvl="1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</a:pPr>
            <a:endParaRPr sz="2400"/>
          </a:p>
          <a:p>
            <a:pPr marL="201168" lvl="1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sz="2400"/>
          </a:p>
        </p:txBody>
      </p:sp>
      <p:sp>
        <p:nvSpPr>
          <p:cNvPr id="345" name="Google Shape;345;p18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DATABASE LANGUAGE SQL</a:t>
            </a:r>
            <a:endParaRPr/>
          </a:p>
        </p:txBody>
      </p:sp>
      <p:sp>
        <p:nvSpPr>
          <p:cNvPr id="346" name="Google Shape;346;p18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19"/>
          <p:cNvSpPr txBox="1">
            <a:spLocks noGrp="1"/>
          </p:cNvSpPr>
          <p:nvPr>
            <p:ph type="title"/>
          </p:nvPr>
        </p:nvSpPr>
        <p:spPr>
          <a:xfrm>
            <a:off x="811438" y="299833"/>
            <a:ext cx="7936637" cy="840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40"/>
              <a:buFont typeface="Arial"/>
              <a:buNone/>
            </a:pPr>
            <a:r>
              <a:rPr lang="en-US" sz="3240"/>
              <a:t>Data Definition Language– ALTER, DROP</a:t>
            </a:r>
            <a:endParaRPr sz="3240"/>
          </a:p>
        </p:txBody>
      </p:sp>
      <p:sp>
        <p:nvSpPr>
          <p:cNvPr id="352" name="Google Shape;352;p19"/>
          <p:cNvSpPr txBox="1">
            <a:spLocks noGrp="1"/>
          </p:cNvSpPr>
          <p:nvPr>
            <p:ph type="body" idx="1"/>
          </p:nvPr>
        </p:nvSpPr>
        <p:spPr>
          <a:xfrm>
            <a:off x="585925" y="1337094"/>
            <a:ext cx="8162150" cy="5234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42240" algn="l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2240"/>
              <a:buFont typeface="Noto Sans Symbols"/>
              <a:buChar char="▪"/>
            </a:pPr>
            <a:r>
              <a:rPr lang="en-US" b="1"/>
              <a:t>Add/remove constraints</a:t>
            </a:r>
            <a:endParaRPr/>
          </a:p>
          <a:p>
            <a:pPr marL="91440" lvl="0" indent="-177800" algn="l" rtl="0">
              <a:lnSpc>
                <a:spcPct val="50000"/>
              </a:lnSpc>
              <a:spcBef>
                <a:spcPts val="1400"/>
              </a:spcBef>
              <a:spcAft>
                <a:spcPts val="0"/>
              </a:spcAft>
              <a:buSzPts val="2800"/>
              <a:buChar char=" "/>
            </a:pPr>
            <a:r>
              <a:rPr lang="en-US" b="1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ALTER TABLE</a:t>
            </a:r>
            <a:r>
              <a:rPr lang="en-US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tablename </a:t>
            </a:r>
            <a:endParaRPr/>
          </a:p>
          <a:p>
            <a:pPr marL="91440" lvl="0" indent="-177800" algn="l" rtl="0">
              <a:lnSpc>
                <a:spcPct val="50000"/>
              </a:lnSpc>
              <a:spcBef>
                <a:spcPts val="1400"/>
              </a:spcBef>
              <a:spcAft>
                <a:spcPts val="0"/>
              </a:spcAft>
              <a:buSzPts val="2800"/>
              <a:buChar char=" "/>
            </a:pPr>
            <a:r>
              <a:rPr lang="en-US" b="1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ADD</a:t>
            </a:r>
            <a:r>
              <a:rPr lang="en-US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b="1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CONSTRAINT</a:t>
            </a:r>
            <a:r>
              <a:rPr lang="en-US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constraintName</a:t>
            </a:r>
            <a:r>
              <a:rPr lang="en-US" sz="2400" b="1">
                <a:solidFill>
                  <a:srgbClr val="80808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b="1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PRIMARY</a:t>
            </a:r>
            <a:r>
              <a:rPr lang="en-US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b="1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KEY </a:t>
            </a:r>
            <a:endParaRPr/>
          </a:p>
          <a:p>
            <a:pPr marL="91440" lvl="0" indent="-152400" algn="l" rtl="0">
              <a:lnSpc>
                <a:spcPct val="50000"/>
              </a:lnSpc>
              <a:spcBef>
                <a:spcPts val="1400"/>
              </a:spcBef>
              <a:spcAft>
                <a:spcPts val="0"/>
              </a:spcAft>
              <a:buSzPts val="2400"/>
              <a:buChar char=" "/>
            </a:pPr>
            <a:r>
              <a:rPr lang="en-US" sz="2400" b="1">
                <a:solidFill>
                  <a:srgbClr val="808080"/>
                </a:solidFill>
                <a:latin typeface="Calibri"/>
                <a:ea typeface="Calibri"/>
                <a:cs typeface="Calibri"/>
                <a:sym typeface="Calibri"/>
              </a:rPr>
              <a:t>(&lt;</a:t>
            </a:r>
            <a:r>
              <a:rPr lang="en-US" sz="24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attribute list</a:t>
            </a:r>
            <a:r>
              <a:rPr lang="en-US" sz="2400" b="1">
                <a:solidFill>
                  <a:srgbClr val="808080"/>
                </a:solidFill>
                <a:latin typeface="Calibri"/>
                <a:ea typeface="Calibri"/>
                <a:cs typeface="Calibri"/>
                <a:sym typeface="Calibri"/>
              </a:rPr>
              <a:t>&gt;);</a:t>
            </a:r>
            <a:endParaRPr/>
          </a:p>
          <a:p>
            <a:pPr marL="91440" lvl="0" indent="0" algn="l" rtl="0">
              <a:lnSpc>
                <a:spcPct val="50000"/>
              </a:lnSpc>
              <a:spcBef>
                <a:spcPts val="1400"/>
              </a:spcBef>
              <a:spcAft>
                <a:spcPts val="0"/>
              </a:spcAft>
              <a:buSzPts val="2400"/>
              <a:buNone/>
            </a:pPr>
            <a:endParaRPr sz="2400" b="1">
              <a:solidFill>
                <a:srgbClr val="80808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" lvl="0" indent="-1524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400"/>
              <a:buChar char=" "/>
            </a:pPr>
            <a:r>
              <a:rPr lang="en-US" sz="2400" b="1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ALTER TABLE </a:t>
            </a: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tablename 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9144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 "/>
            </a:pPr>
            <a:r>
              <a:rPr lang="en-US" b="1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ADD CONSTRAINT </a:t>
            </a: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constraintName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b="1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FOREIGN KEY </a:t>
            </a:r>
            <a:r>
              <a:rPr lang="en-US" sz="18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(&lt;attribute list&gt;)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800" b="1">
                <a:solidFill>
                  <a:srgbClr val="80808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1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REFERENCES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parentTableName</a:t>
            </a: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1">
                <a:solidFill>
                  <a:srgbClr val="808080"/>
                </a:solidFill>
                <a:latin typeface="Calibri"/>
                <a:ea typeface="Calibri"/>
                <a:cs typeface="Calibri"/>
                <a:sym typeface="Calibri"/>
              </a:rPr>
              <a:t>(&lt;</a:t>
            </a:r>
            <a:r>
              <a:rPr lang="en-US" sz="18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attribute list</a:t>
            </a:r>
            <a:r>
              <a:rPr lang="en-US" sz="1800" b="1">
                <a:solidFill>
                  <a:srgbClr val="808080"/>
                </a:solidFill>
                <a:latin typeface="Calibri"/>
                <a:ea typeface="Calibri"/>
                <a:cs typeface="Calibri"/>
                <a:sym typeface="Calibri"/>
              </a:rPr>
              <a:t>&gt;);</a:t>
            </a:r>
            <a:endParaRPr sz="1800"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91440" lvl="0" indent="0" algn="l" rtl="0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endParaRPr sz="2400" b="1">
              <a:solidFill>
                <a:srgbClr val="80808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" lvl="0" indent="-1524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400"/>
              <a:buChar char=" "/>
            </a:pPr>
            <a:r>
              <a:rPr lang="en-US" sz="2400" b="1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ALTER TABLE </a:t>
            </a: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tablename </a:t>
            </a:r>
            <a:endParaRPr sz="16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9144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 "/>
            </a:pPr>
            <a:r>
              <a:rPr lang="en-US" b="1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ADD CONSTRAINT</a:t>
            </a:r>
            <a:r>
              <a:rPr lang="en-US" b="1">
                <a:solidFill>
                  <a:srgbClr val="80808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constraintName </a:t>
            </a:r>
            <a:r>
              <a:rPr lang="en-US" b="1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CHECK</a:t>
            </a: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</a:t>
            </a: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expressionChecking)</a:t>
            </a:r>
            <a:endParaRPr/>
          </a:p>
          <a:p>
            <a:pPr marL="9144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" lvl="0" indent="-152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 "/>
            </a:pPr>
            <a:r>
              <a:rPr lang="en-US" sz="2400" b="1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ALTER TABLE </a:t>
            </a: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tablename 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9144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 "/>
            </a:pPr>
            <a:r>
              <a:rPr lang="en-US" b="1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DROP CONSTRAINT </a:t>
            </a: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constraintName</a:t>
            </a:r>
            <a:endParaRPr sz="2400" b="1">
              <a:solidFill>
                <a:srgbClr val="80808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3" name="Google Shape;353;p19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DATABASE LANGUAGE SQL</a:t>
            </a:r>
            <a:endParaRPr/>
          </a:p>
        </p:txBody>
      </p:sp>
      <p:sp>
        <p:nvSpPr>
          <p:cNvPr id="354" name="Google Shape;354;p19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"/>
          <p:cNvSpPr txBox="1">
            <a:spLocks noGrp="1"/>
          </p:cNvSpPr>
          <p:nvPr>
            <p:ph type="title"/>
          </p:nvPr>
        </p:nvSpPr>
        <p:spPr>
          <a:xfrm>
            <a:off x="585925" y="286605"/>
            <a:ext cx="7936637" cy="840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lang="en-US"/>
              <a:t>Objectives</a:t>
            </a:r>
            <a:endParaRPr/>
          </a:p>
        </p:txBody>
      </p:sp>
      <p:sp>
        <p:nvSpPr>
          <p:cNvPr id="192" name="Google Shape;192;p2"/>
          <p:cNvSpPr txBox="1">
            <a:spLocks noGrp="1"/>
          </p:cNvSpPr>
          <p:nvPr>
            <p:ph type="body" idx="1"/>
          </p:nvPr>
        </p:nvSpPr>
        <p:spPr>
          <a:xfrm>
            <a:off x="444157" y="1280674"/>
            <a:ext cx="8220172" cy="4678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Font typeface="Noto Sans Symbols"/>
              <a:buChar char="▪"/>
            </a:pPr>
            <a:r>
              <a:rPr lang="en-US"/>
              <a:t> Student can write a SQL script.</a:t>
            </a:r>
            <a:endParaRPr/>
          </a:p>
          <a:p>
            <a:pPr marL="91440" lvl="0" indent="-1778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Font typeface="Noto Sans Symbols"/>
              <a:buChar char="▪"/>
            </a:pPr>
            <a:r>
              <a:rPr lang="en-US"/>
              <a:t> Student can compose SQL queries using set (and bag) operators, correlated subqueries, aggregation queries.</a:t>
            </a:r>
            <a:endParaRPr/>
          </a:p>
          <a:p>
            <a:pPr marL="91440" lvl="0" indent="-1778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Font typeface="Noto Sans Symbols"/>
              <a:buChar char="▪"/>
            </a:pPr>
            <a:r>
              <a:rPr lang="en-US"/>
              <a:t> Student can manipulate proficiently on complex queries </a:t>
            </a:r>
            <a:endParaRPr/>
          </a:p>
        </p:txBody>
      </p:sp>
      <p:sp>
        <p:nvSpPr>
          <p:cNvPr id="193" name="Google Shape;193;p2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194" name="Google Shape;194;p2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DATABASE LANGUAGE SQL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20"/>
          <p:cNvSpPr txBox="1">
            <a:spLocks noGrp="1"/>
          </p:cNvSpPr>
          <p:nvPr>
            <p:ph type="title"/>
          </p:nvPr>
        </p:nvSpPr>
        <p:spPr>
          <a:xfrm>
            <a:off x="603681" y="529801"/>
            <a:ext cx="7936637" cy="840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40"/>
              <a:buFont typeface="Arial"/>
              <a:buNone/>
            </a:pPr>
            <a:r>
              <a:rPr lang="en-US" sz="3240"/>
              <a:t>Data Definition Language– ALTER, DROP</a:t>
            </a:r>
            <a:endParaRPr sz="3240"/>
          </a:p>
        </p:txBody>
      </p:sp>
      <p:sp>
        <p:nvSpPr>
          <p:cNvPr id="360" name="Google Shape;360;p20"/>
          <p:cNvSpPr txBox="1">
            <a:spLocks noGrp="1"/>
          </p:cNvSpPr>
          <p:nvPr>
            <p:ph type="body" idx="1"/>
          </p:nvPr>
        </p:nvSpPr>
        <p:spPr>
          <a:xfrm>
            <a:off x="527901" y="1259050"/>
            <a:ext cx="8276734" cy="5069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203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Font typeface="Noto Sans Symbols"/>
              <a:buChar char="▪"/>
            </a:pPr>
            <a:r>
              <a:rPr lang="en-US" sz="3200"/>
              <a:t> </a:t>
            </a:r>
            <a:r>
              <a:rPr lang="en-US" sz="3200" b="1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DROP TABLE </a:t>
            </a:r>
            <a:r>
              <a:rPr lang="en-US" sz="3200"/>
              <a:t>tableName</a:t>
            </a:r>
            <a:endParaRPr sz="3200"/>
          </a:p>
          <a:p>
            <a:pPr marL="91440" lvl="0" indent="-2032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3200"/>
              <a:buFont typeface="Noto Sans Symbols"/>
              <a:buChar char="▪"/>
            </a:pPr>
            <a:r>
              <a:rPr lang="en-US" sz="3200" b="1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 DROP DATABASE </a:t>
            </a:r>
            <a:r>
              <a:rPr lang="en-US" sz="3200"/>
              <a:t>dbName</a:t>
            </a:r>
            <a:endParaRPr sz="3200"/>
          </a:p>
        </p:txBody>
      </p:sp>
      <p:sp>
        <p:nvSpPr>
          <p:cNvPr id="361" name="Google Shape;361;p20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DATABASE LANGUAGE SQL</a:t>
            </a:r>
            <a:endParaRPr/>
          </a:p>
        </p:txBody>
      </p:sp>
      <p:sp>
        <p:nvSpPr>
          <p:cNvPr id="362" name="Google Shape;362;p20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21"/>
          <p:cNvSpPr txBox="1">
            <a:spLocks noGrp="1"/>
          </p:cNvSpPr>
          <p:nvPr>
            <p:ph type="title"/>
          </p:nvPr>
        </p:nvSpPr>
        <p:spPr>
          <a:xfrm>
            <a:off x="585925" y="286605"/>
            <a:ext cx="7936637" cy="840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lang="en-US"/>
              <a:t>Physical Diagram - FUHCompany</a:t>
            </a:r>
            <a:endParaRPr/>
          </a:p>
        </p:txBody>
      </p:sp>
      <p:sp>
        <p:nvSpPr>
          <p:cNvPr id="368" name="Google Shape;368;p21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DATABASE LANGUAGE SQL</a:t>
            </a:r>
            <a:endParaRPr/>
          </a:p>
        </p:txBody>
      </p:sp>
      <p:sp>
        <p:nvSpPr>
          <p:cNvPr id="369" name="Google Shape;369;p21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  <p:pic>
        <p:nvPicPr>
          <p:cNvPr id="370" name="Google Shape;370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5800" y="1371600"/>
            <a:ext cx="8001000" cy="48773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22"/>
          <p:cNvSpPr txBox="1">
            <a:spLocks noGrp="1"/>
          </p:cNvSpPr>
          <p:nvPr>
            <p:ph type="title"/>
          </p:nvPr>
        </p:nvSpPr>
        <p:spPr>
          <a:xfrm>
            <a:off x="585925" y="286605"/>
            <a:ext cx="7936637" cy="840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lang="en-US"/>
              <a:t>Data Manipulation Language (DML)</a:t>
            </a:r>
            <a:endParaRPr/>
          </a:p>
        </p:txBody>
      </p:sp>
      <p:sp>
        <p:nvSpPr>
          <p:cNvPr id="376" name="Google Shape;376;p22"/>
          <p:cNvSpPr txBox="1">
            <a:spLocks noGrp="1"/>
          </p:cNvSpPr>
          <p:nvPr>
            <p:ph type="body" idx="1"/>
          </p:nvPr>
        </p:nvSpPr>
        <p:spPr>
          <a:xfrm>
            <a:off x="585924" y="1127465"/>
            <a:ext cx="8086736" cy="3510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52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 "/>
            </a:pPr>
            <a:r>
              <a:rPr lang="en-US" sz="2400"/>
              <a:t>Key words: </a:t>
            </a:r>
            <a:r>
              <a:rPr lang="en-US" sz="2400" b="1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INSERT, UPDATE, DELETE, SELECT</a:t>
            </a:r>
            <a:endParaRPr/>
          </a:p>
          <a:p>
            <a:pPr marL="91440" lvl="0" indent="-1524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400"/>
              <a:buChar char=" "/>
            </a:pPr>
            <a:r>
              <a:rPr lang="en-US" sz="2400" b="1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INSERT INTO </a:t>
            </a: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tableName</a:t>
            </a: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" lvl="0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 "/>
            </a:pPr>
            <a:r>
              <a:rPr lang="en-US" sz="2400" b="1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VALUES</a:t>
            </a: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2400" b="0" i="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(&lt;</a:t>
            </a:r>
            <a:r>
              <a:rPr lang="en-US" sz="2400" b="0" i="0">
                <a:solidFill>
                  <a:srgbClr val="95412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value</a:t>
            </a:r>
            <a:r>
              <a:rPr lang="en-US" sz="2400" b="0" i="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-US" sz="2400" b="0" i="0">
                <a:solidFill>
                  <a:srgbClr val="40A07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</a:t>
            </a:r>
            <a:r>
              <a:rPr lang="en-US" sz="2400" b="0" i="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&gt;, ... &lt;</a:t>
            </a:r>
            <a:r>
              <a:rPr lang="en-US" sz="2400" b="0" i="0">
                <a:solidFill>
                  <a:srgbClr val="95412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value</a:t>
            </a:r>
            <a:r>
              <a:rPr lang="en-US" sz="2400" b="0" i="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n&gt;)</a:t>
            </a:r>
            <a:endParaRPr/>
          </a:p>
          <a:p>
            <a:pPr marL="9144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" lvl="0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 "/>
            </a:pPr>
            <a:r>
              <a:rPr lang="en-US" sz="2400" b="1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INSERT INTO </a:t>
            </a: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tableName(&lt;listOfFields&gt;)</a:t>
            </a:r>
            <a:endParaRPr/>
          </a:p>
          <a:p>
            <a:pPr marL="91440" lvl="0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 "/>
            </a:pPr>
            <a:r>
              <a:rPr lang="en-US" sz="2400" b="1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VALUES</a:t>
            </a: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2400" b="0" i="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(&lt;</a:t>
            </a:r>
            <a:r>
              <a:rPr lang="en-US" sz="2400" b="0" i="0">
                <a:solidFill>
                  <a:srgbClr val="95412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value</a:t>
            </a:r>
            <a:r>
              <a:rPr lang="en-US" sz="2400" b="0" i="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-US" sz="2400" b="0" i="0">
                <a:solidFill>
                  <a:srgbClr val="40A07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</a:t>
            </a:r>
            <a:r>
              <a:rPr lang="en-US" sz="2400" b="0" i="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&gt;, ... &lt;</a:t>
            </a:r>
            <a:r>
              <a:rPr lang="en-US" sz="2400" b="0" i="0">
                <a:solidFill>
                  <a:srgbClr val="95412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value</a:t>
            </a:r>
            <a:r>
              <a:rPr lang="en-US" sz="2400" b="0" i="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m&gt;)</a:t>
            </a:r>
            <a:endParaRPr/>
          </a:p>
          <a:p>
            <a:pPr marL="9144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" lvl="0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 "/>
            </a:pPr>
            <a:r>
              <a:rPr lang="en-US" sz="2400" b="1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INSERT INTO </a:t>
            </a:r>
            <a:r>
              <a:rPr lang="en-US" sz="2400" b="0" i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tableName</a:t>
            </a:r>
            <a:endParaRPr sz="2400" b="0" i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" lvl="0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 "/>
            </a:pPr>
            <a:r>
              <a:rPr lang="en-US" sz="2400" b="1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SELECT</a:t>
            </a: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listOfFields </a:t>
            </a:r>
            <a:r>
              <a:rPr lang="en-US" sz="2400" b="1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FROM</a:t>
            </a: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another_tableName</a:t>
            </a:r>
            <a:endParaRPr sz="2400" b="0" i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7" name="Google Shape;377;p22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DATABASE LANGUAGE SQL</a:t>
            </a:r>
            <a:endParaRPr/>
          </a:p>
        </p:txBody>
      </p:sp>
      <p:sp>
        <p:nvSpPr>
          <p:cNvPr id="378" name="Google Shape;378;p22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  <p:pic>
        <p:nvPicPr>
          <p:cNvPr id="379" name="Google Shape;379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57304" y="4481607"/>
            <a:ext cx="5865664" cy="18346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23"/>
          <p:cNvSpPr txBox="1">
            <a:spLocks noGrp="1"/>
          </p:cNvSpPr>
          <p:nvPr>
            <p:ph type="title"/>
          </p:nvPr>
        </p:nvSpPr>
        <p:spPr>
          <a:xfrm>
            <a:off x="585925" y="286605"/>
            <a:ext cx="7936637" cy="840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lang="en-US"/>
              <a:t>Data Manipulation Language (DML)</a:t>
            </a:r>
            <a:endParaRPr/>
          </a:p>
        </p:txBody>
      </p:sp>
      <p:sp>
        <p:nvSpPr>
          <p:cNvPr id="385" name="Google Shape;385;p23"/>
          <p:cNvSpPr txBox="1">
            <a:spLocks noGrp="1"/>
          </p:cNvSpPr>
          <p:nvPr>
            <p:ph type="body" idx="1"/>
          </p:nvPr>
        </p:nvSpPr>
        <p:spPr>
          <a:xfrm>
            <a:off x="641755" y="1127464"/>
            <a:ext cx="7936637" cy="5069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 "/>
            </a:pPr>
            <a:r>
              <a:rPr lang="en-US" b="1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UPDATE</a:t>
            </a:r>
            <a:r>
              <a:rPr lang="en-US"/>
              <a:t> tableName</a:t>
            </a:r>
            <a:endParaRPr/>
          </a:p>
          <a:p>
            <a:pPr marL="91440" lvl="0" indent="-1778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Char char=" "/>
            </a:pPr>
            <a:r>
              <a:rPr lang="en-US" b="1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SET</a:t>
            </a:r>
            <a:r>
              <a:rPr lang="en-US"/>
              <a:t> columnName = newValue</a:t>
            </a:r>
            <a:endParaRPr/>
          </a:p>
          <a:p>
            <a:pPr marL="91440" lvl="0" indent="-1778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Char char=" "/>
            </a:pPr>
            <a:r>
              <a:rPr lang="en-US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</a:t>
            </a:r>
            <a:r>
              <a:rPr lang="en-US" b="1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WHERE</a:t>
            </a:r>
            <a:r>
              <a:rPr lang="en-US"/>
              <a:t> condition</a:t>
            </a:r>
            <a:r>
              <a:rPr lang="en-US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]</a:t>
            </a:r>
            <a:endParaRPr/>
          </a:p>
          <a:p>
            <a:pPr marL="91440" lvl="0" indent="-1778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Char char=" "/>
            </a:pPr>
            <a:r>
              <a:rPr lang="en-US"/>
              <a:t>Note: newValue could be a value/ an expression/ a SQL statement</a:t>
            </a:r>
            <a:endParaRPr/>
          </a:p>
          <a:p>
            <a:pPr marL="9144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None/>
            </a:pPr>
            <a:endParaRPr/>
          </a:p>
        </p:txBody>
      </p:sp>
      <p:sp>
        <p:nvSpPr>
          <p:cNvPr id="386" name="Google Shape;386;p23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DATABASE LANGUAGE SQL</a:t>
            </a:r>
            <a:endParaRPr/>
          </a:p>
        </p:txBody>
      </p:sp>
      <p:sp>
        <p:nvSpPr>
          <p:cNvPr id="387" name="Google Shape;387;p23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  <p:sp>
        <p:nvSpPr>
          <p:cNvPr id="388" name="Google Shape;388;p23"/>
          <p:cNvSpPr txBox="1"/>
          <p:nvPr/>
        </p:nvSpPr>
        <p:spPr>
          <a:xfrm>
            <a:off x="674617" y="3500547"/>
            <a:ext cx="7734746" cy="2696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850" tIns="91425" rIns="91425" bIns="45700" anchor="t" anchorCtr="0">
            <a:normAutofit/>
          </a:bodyPr>
          <a:lstStyle/>
          <a:p>
            <a:pPr marL="438912" marR="0" lvl="0" indent="-32004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◼"/>
            </a:pPr>
            <a:r>
              <a:rPr lang="en-US" sz="2800" b="0" i="0" u="none" strike="noStrike" cap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Example</a:t>
            </a:r>
            <a:r>
              <a:rPr lang="en-US" sz="28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: Update new salary and depNum for the employee named ‘Mai Duy An’</a:t>
            </a:r>
            <a:endParaRPr sz="2800" b="0" i="0" u="none" strike="noStrike" cap="none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9" name="Google Shape;389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6126" y="4825013"/>
            <a:ext cx="6858000" cy="137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24"/>
          <p:cNvSpPr txBox="1">
            <a:spLocks noGrp="1"/>
          </p:cNvSpPr>
          <p:nvPr>
            <p:ph type="title"/>
          </p:nvPr>
        </p:nvSpPr>
        <p:spPr>
          <a:xfrm>
            <a:off x="585925" y="286605"/>
            <a:ext cx="7936637" cy="840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lang="en-US"/>
              <a:t>Data Manipulation Language (DML)</a:t>
            </a:r>
            <a:endParaRPr/>
          </a:p>
        </p:txBody>
      </p:sp>
      <p:sp>
        <p:nvSpPr>
          <p:cNvPr id="395" name="Google Shape;395;p24"/>
          <p:cNvSpPr txBox="1">
            <a:spLocks noGrp="1"/>
          </p:cNvSpPr>
          <p:nvPr>
            <p:ph type="body" idx="1"/>
          </p:nvPr>
        </p:nvSpPr>
        <p:spPr>
          <a:xfrm>
            <a:off x="659877" y="1203013"/>
            <a:ext cx="8097624" cy="3500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220"/>
              <a:buNone/>
            </a:pPr>
            <a:r>
              <a:rPr lang="en-US" sz="2220" b="1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DELETE FROM </a:t>
            </a:r>
            <a:r>
              <a:rPr lang="en-US" sz="2220"/>
              <a:t>tableName</a:t>
            </a:r>
            <a:endParaRPr sz="2220"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220"/>
              <a:buNone/>
            </a:pPr>
            <a:r>
              <a:rPr lang="en-US" sz="2220"/>
              <a:t>[</a:t>
            </a:r>
            <a:r>
              <a:rPr lang="en-US" sz="2220" b="1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WHERE</a:t>
            </a:r>
            <a:r>
              <a:rPr lang="en-US" sz="2220"/>
              <a:t> condition] 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2220"/>
              <a:buNone/>
            </a:pPr>
            <a:r>
              <a:rPr lang="en-US" sz="2220" b="1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TRUNCATE TABLE </a:t>
            </a:r>
            <a:r>
              <a:rPr lang="en-US" sz="2220"/>
              <a:t>tableName</a:t>
            </a:r>
            <a:endParaRPr sz="2220"/>
          </a:p>
          <a:p>
            <a:pPr marL="91440" lvl="0" indent="-14097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SzPts val="2220"/>
              <a:buFont typeface="Noto Sans Symbols"/>
              <a:buChar char="▪"/>
            </a:pPr>
            <a:r>
              <a:rPr lang="en-US" sz="2220"/>
              <a:t> </a:t>
            </a:r>
            <a:r>
              <a:rPr lang="en-US" sz="2220" i="1"/>
              <a:t>What is difference between DELETE and TRUNCATE?</a:t>
            </a:r>
            <a:endParaRPr/>
          </a:p>
          <a:p>
            <a:pPr marL="91440" lvl="0" indent="-14097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SzPts val="2220"/>
              <a:buFont typeface="Noto Sans Symbols"/>
              <a:buChar char="▪"/>
            </a:pPr>
            <a:r>
              <a:rPr lang="en-US" sz="2220" i="1"/>
              <a:t> What should we do before implement </a:t>
            </a:r>
            <a:r>
              <a:rPr lang="en-US" sz="2220" b="1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DELETE</a:t>
            </a:r>
            <a:r>
              <a:rPr lang="en-US" sz="2220" b="1" i="1">
                <a:solidFill>
                  <a:srgbClr val="0070C0"/>
                </a:solidFill>
              </a:rPr>
              <a:t> </a:t>
            </a:r>
            <a:r>
              <a:rPr lang="en-US" sz="2220" i="1">
                <a:solidFill>
                  <a:schemeClr val="dk1"/>
                </a:solidFill>
              </a:rPr>
              <a:t>or </a:t>
            </a:r>
            <a:r>
              <a:rPr lang="en-US" sz="2220" b="1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TRUNCATE</a:t>
            </a:r>
            <a:r>
              <a:rPr lang="en-US" sz="2220" i="1"/>
              <a:t>? (referential integrity constraint)</a:t>
            </a:r>
            <a:endParaRPr/>
          </a:p>
          <a:p>
            <a:pPr marL="91440" lvl="0" indent="-14097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SzPts val="2220"/>
              <a:buFont typeface="Noto Sans Symbols"/>
              <a:buChar char="▪"/>
            </a:pPr>
            <a:r>
              <a:rPr lang="en-US" sz="2220" i="1"/>
              <a:t>Example:</a:t>
            </a:r>
            <a:endParaRPr/>
          </a:p>
          <a:p>
            <a:pPr marL="384048" lvl="1" indent="-18288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220"/>
              <a:buFont typeface="Noto Sans Symbols"/>
              <a:buChar char="▪"/>
            </a:pPr>
            <a:r>
              <a:rPr lang="en-US" sz="22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remove a department named</a:t>
            </a:r>
            <a:r>
              <a:rPr lang="en-US" sz="222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‘Phòng Kế Toán’</a:t>
            </a:r>
            <a:endParaRPr sz="222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84048" lvl="1" indent="-18288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2220"/>
              <a:buFont typeface="Noto Sans Symbols"/>
              <a:buChar char="▪"/>
            </a:pPr>
            <a:r>
              <a:rPr lang="en-US" sz="222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remove a department which depNum is 7</a:t>
            </a:r>
            <a:endParaRPr/>
          </a:p>
          <a:p>
            <a:pPr marL="91440" lvl="0" indent="0" algn="l" rtl="0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SzPts val="2220"/>
              <a:buNone/>
            </a:pPr>
            <a:endParaRPr sz="2220"/>
          </a:p>
        </p:txBody>
      </p:sp>
      <p:sp>
        <p:nvSpPr>
          <p:cNvPr id="396" name="Google Shape;396;p24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DATABASE LANGUAGE SQL</a:t>
            </a:r>
            <a:endParaRPr/>
          </a:p>
        </p:txBody>
      </p:sp>
      <p:sp>
        <p:nvSpPr>
          <p:cNvPr id="397" name="Google Shape;397;p24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  <p:pic>
        <p:nvPicPr>
          <p:cNvPr id="398" name="Google Shape;398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19342" y="4444691"/>
            <a:ext cx="3962400" cy="18587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25"/>
          <p:cNvSpPr txBox="1">
            <a:spLocks noGrp="1"/>
          </p:cNvSpPr>
          <p:nvPr>
            <p:ph type="title"/>
          </p:nvPr>
        </p:nvSpPr>
        <p:spPr>
          <a:xfrm>
            <a:off x="585925" y="286605"/>
            <a:ext cx="7936637" cy="840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lang="en-US"/>
              <a:t>Data Manipulation Language (DML)</a:t>
            </a:r>
            <a:endParaRPr/>
          </a:p>
        </p:txBody>
      </p:sp>
      <p:sp>
        <p:nvSpPr>
          <p:cNvPr id="404" name="Google Shape;404;p25"/>
          <p:cNvSpPr txBox="1">
            <a:spLocks noGrp="1"/>
          </p:cNvSpPr>
          <p:nvPr>
            <p:ph type="body" idx="1"/>
          </p:nvPr>
        </p:nvSpPr>
        <p:spPr>
          <a:xfrm>
            <a:off x="585924" y="1127465"/>
            <a:ext cx="7936637" cy="1314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 "/>
            </a:pPr>
            <a:r>
              <a:rPr lang="en-US"/>
              <a:t>SQL Queries and Relational Algebra</a:t>
            </a:r>
            <a:endParaRPr/>
          </a:p>
          <a:p>
            <a:pPr marL="9144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None/>
            </a:pPr>
            <a:endParaRPr/>
          </a:p>
        </p:txBody>
      </p:sp>
      <p:sp>
        <p:nvSpPr>
          <p:cNvPr id="405" name="Google Shape;405;p25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DATABASE LANGUAGE SQL</a:t>
            </a:r>
            <a:endParaRPr/>
          </a:p>
        </p:txBody>
      </p:sp>
      <p:sp>
        <p:nvSpPr>
          <p:cNvPr id="406" name="Google Shape;406;p25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  <p:sp>
        <p:nvSpPr>
          <p:cNvPr id="407" name="Google Shape;407;p25"/>
          <p:cNvSpPr txBox="1"/>
          <p:nvPr/>
        </p:nvSpPr>
        <p:spPr>
          <a:xfrm>
            <a:off x="1219200" y="2425005"/>
            <a:ext cx="3124200" cy="1384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SELECT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FROM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WHERE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/>
          </a:p>
        </p:txBody>
      </p:sp>
      <p:sp>
        <p:nvSpPr>
          <p:cNvPr id="408" name="Google Shape;408;p25"/>
          <p:cNvSpPr txBox="1"/>
          <p:nvPr/>
        </p:nvSpPr>
        <p:spPr>
          <a:xfrm>
            <a:off x="5857120" y="2753380"/>
            <a:ext cx="1747594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π</a:t>
            </a:r>
            <a:r>
              <a:rPr lang="en-US" sz="2800" i="1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3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σ</a:t>
            </a:r>
            <a:r>
              <a:rPr lang="en-US" sz="2800" i="1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28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))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26"/>
          <p:cNvSpPr txBox="1">
            <a:spLocks noGrp="1"/>
          </p:cNvSpPr>
          <p:nvPr>
            <p:ph type="body" idx="1"/>
          </p:nvPr>
        </p:nvSpPr>
        <p:spPr>
          <a:xfrm>
            <a:off x="533400" y="3476920"/>
            <a:ext cx="8458200" cy="32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11125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750"/>
              <a:buChar char=" "/>
            </a:pPr>
            <a:r>
              <a:rPr lang="en-US" sz="1750">
                <a:solidFill>
                  <a:srgbClr val="0000FF"/>
                </a:solidFill>
              </a:rPr>
              <a:t>SELECT</a:t>
            </a:r>
            <a:r>
              <a:rPr lang="en-US" sz="1750"/>
              <a:t> identifies </a:t>
            </a:r>
            <a:r>
              <a:rPr lang="en-US" sz="1750" i="1"/>
              <a:t>what </a:t>
            </a:r>
            <a:r>
              <a:rPr lang="en-US" sz="1750"/>
              <a:t>columns</a:t>
            </a:r>
            <a:endParaRPr/>
          </a:p>
          <a:p>
            <a:pPr marL="384048" lvl="1" indent="-182880" algn="l" rtl="0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SzPts val="1750"/>
              <a:buFont typeface="Noto Sans Symbols"/>
              <a:buChar char="▪"/>
            </a:pPr>
            <a:r>
              <a:rPr lang="en-US" sz="1750">
                <a:solidFill>
                  <a:srgbClr val="CC00CC"/>
                </a:solidFill>
              </a:rPr>
              <a:t>ALL</a:t>
            </a:r>
            <a:r>
              <a:rPr lang="en-US" sz="1750"/>
              <a:t>: Specifies that duplicate rows can appear in the result set. ALL is the default</a:t>
            </a:r>
            <a:endParaRPr/>
          </a:p>
          <a:p>
            <a:pPr marL="384048" lvl="1" indent="-182880" algn="l" rtl="0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SzPts val="1750"/>
              <a:buFont typeface="Noto Sans Symbols"/>
              <a:buChar char="▪"/>
            </a:pPr>
            <a:r>
              <a:rPr lang="en-US" sz="1750">
                <a:solidFill>
                  <a:srgbClr val="CC00CC"/>
                </a:solidFill>
              </a:rPr>
              <a:t>DISTINCT: </a:t>
            </a:r>
            <a:r>
              <a:rPr lang="en-US" sz="1750"/>
              <a:t>Specifies that only unique rows can appear in the result set. Null values are considered equal for the purposes of the DISTINCT keyword</a:t>
            </a:r>
            <a:endParaRPr/>
          </a:p>
          <a:p>
            <a:pPr marL="384048" lvl="1" indent="-182880" algn="l" rtl="0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SzPts val="1750"/>
              <a:buFont typeface="Noto Sans Symbols"/>
              <a:buChar char="▪"/>
            </a:pPr>
            <a:r>
              <a:rPr lang="en-US" sz="1750">
                <a:solidFill>
                  <a:srgbClr val="CC00CC"/>
                </a:solidFill>
              </a:rPr>
              <a:t>TOP</a:t>
            </a:r>
            <a:r>
              <a:rPr lang="en-US" sz="1750"/>
              <a:t> </a:t>
            </a:r>
            <a:r>
              <a:rPr lang="en-US" sz="1750" i="1"/>
              <a:t>n</a:t>
            </a:r>
            <a:r>
              <a:rPr lang="en-US" sz="1750"/>
              <a:t> [ </a:t>
            </a:r>
            <a:r>
              <a:rPr lang="en-US" sz="1750">
                <a:solidFill>
                  <a:srgbClr val="CC00CC"/>
                </a:solidFill>
              </a:rPr>
              <a:t>PERCENT</a:t>
            </a:r>
            <a:r>
              <a:rPr lang="en-US" sz="1750"/>
              <a:t> ]:Specifies that only the first </a:t>
            </a:r>
            <a:r>
              <a:rPr lang="en-US" sz="1750" i="1"/>
              <a:t>n</a:t>
            </a:r>
            <a:r>
              <a:rPr lang="en-US" sz="1750"/>
              <a:t> rows are to be output from the query result set. </a:t>
            </a:r>
            <a:r>
              <a:rPr lang="en-US" sz="1750" i="1"/>
              <a:t>n</a:t>
            </a:r>
            <a:r>
              <a:rPr lang="en-US" sz="1750"/>
              <a:t> is an integer between 0 and 4294967295. If PERCENT is also specified, only the first </a:t>
            </a:r>
            <a:r>
              <a:rPr lang="en-US" sz="1750" i="1"/>
              <a:t>n</a:t>
            </a:r>
            <a:r>
              <a:rPr lang="en-US" sz="1750"/>
              <a:t> percent of the rows are output from the result set. When specified with PERCENT, </a:t>
            </a:r>
            <a:r>
              <a:rPr lang="en-US" sz="1750" i="1"/>
              <a:t>n</a:t>
            </a:r>
            <a:r>
              <a:rPr lang="en-US" sz="1750"/>
              <a:t> must be an integer between 0 and 100</a:t>
            </a:r>
            <a:endParaRPr/>
          </a:p>
          <a:p>
            <a:pPr marL="91440" lvl="0" indent="-111125" algn="l" rtl="0">
              <a:lnSpc>
                <a:spcPct val="70000"/>
              </a:lnSpc>
              <a:spcBef>
                <a:spcPts val="1600"/>
              </a:spcBef>
              <a:spcAft>
                <a:spcPts val="0"/>
              </a:spcAft>
              <a:buSzPts val="1750"/>
              <a:buChar char=" "/>
            </a:pPr>
            <a:r>
              <a:rPr lang="en-US" sz="1750">
                <a:solidFill>
                  <a:srgbClr val="0000FF"/>
                </a:solidFill>
              </a:rPr>
              <a:t>FROM</a:t>
            </a:r>
            <a:r>
              <a:rPr lang="en-US" sz="1750"/>
              <a:t> identifies </a:t>
            </a:r>
            <a:r>
              <a:rPr lang="en-US" sz="1750" i="1"/>
              <a:t>which </a:t>
            </a:r>
            <a:r>
              <a:rPr lang="en-US" sz="1750"/>
              <a:t>table</a:t>
            </a:r>
            <a:endParaRPr/>
          </a:p>
          <a:p>
            <a:pPr marL="91440" lvl="0" indent="-111125" algn="l" rtl="0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SzPts val="1750"/>
              <a:buChar char=" "/>
            </a:pPr>
            <a:r>
              <a:rPr lang="en-US" sz="1750"/>
              <a:t>The WHERE clause follows the FROM clause. </a:t>
            </a:r>
            <a:r>
              <a:rPr lang="en-US" sz="1750" i="1"/>
              <a:t>Condition: </a:t>
            </a:r>
            <a:r>
              <a:rPr lang="en-US" sz="1750"/>
              <a:t>is composed of column names, expressions, constants, and a comparison operator</a:t>
            </a:r>
            <a:endParaRPr/>
          </a:p>
        </p:txBody>
      </p:sp>
      <p:sp>
        <p:nvSpPr>
          <p:cNvPr id="415" name="Google Shape;415;p26"/>
          <p:cNvSpPr txBox="1">
            <a:spLocks noGrp="1"/>
          </p:cNvSpPr>
          <p:nvPr>
            <p:ph type="title"/>
          </p:nvPr>
        </p:nvSpPr>
        <p:spPr>
          <a:xfrm>
            <a:off x="585925" y="286605"/>
            <a:ext cx="7936637" cy="840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40"/>
              <a:buFont typeface="Arial"/>
              <a:buNone/>
            </a:pPr>
            <a:r>
              <a:rPr lang="en-US" sz="3240"/>
              <a:t>T-SQL : Basic Syntax for a simple SELECT queries</a:t>
            </a:r>
            <a:endParaRPr/>
          </a:p>
        </p:txBody>
      </p:sp>
      <p:sp>
        <p:nvSpPr>
          <p:cNvPr id="416" name="Google Shape;416;p26"/>
          <p:cNvSpPr/>
          <p:nvPr/>
        </p:nvSpPr>
        <p:spPr>
          <a:xfrm>
            <a:off x="762000" y="1273492"/>
            <a:ext cx="8001000" cy="2057400"/>
          </a:xfrm>
          <a:prstGeom prst="rect">
            <a:avLst/>
          </a:prstGeom>
          <a:noFill/>
          <a:ln w="9525" cap="flat" cmpd="sng">
            <a:solidFill>
              <a:srgbClr val="00206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400"/>
              <a:buFont typeface="Noto Sans Symbols"/>
              <a:buNone/>
            </a:pPr>
            <a:r>
              <a:rPr lang="en-US" sz="2400" b="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SELECT</a:t>
            </a:r>
            <a:r>
              <a:rPr lang="en-US" sz="2400" b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[ </a:t>
            </a:r>
            <a:r>
              <a:rPr lang="en-US" sz="2400" b="0">
                <a:solidFill>
                  <a:srgbClr val="CC00CC"/>
                </a:solidFill>
                <a:latin typeface="Calibri"/>
                <a:ea typeface="Calibri"/>
                <a:cs typeface="Calibri"/>
                <a:sym typeface="Calibri"/>
              </a:rPr>
              <a:t>ALL</a:t>
            </a:r>
            <a:r>
              <a:rPr lang="en-US" sz="2400" b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| </a:t>
            </a:r>
            <a:r>
              <a:rPr lang="en-US" sz="2400" b="0">
                <a:solidFill>
                  <a:srgbClr val="CC00CC"/>
                </a:solidFill>
                <a:latin typeface="Calibri"/>
                <a:ea typeface="Calibri"/>
                <a:cs typeface="Calibri"/>
                <a:sym typeface="Calibri"/>
              </a:rPr>
              <a:t>DISTINCT</a:t>
            </a:r>
            <a:r>
              <a:rPr lang="en-US" sz="2400" b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]</a:t>
            </a:r>
            <a:br>
              <a:rPr lang="en-US" sz="2400" b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       [ </a:t>
            </a:r>
            <a:r>
              <a:rPr lang="en-US" sz="2400" b="0">
                <a:solidFill>
                  <a:srgbClr val="CC00CC"/>
                </a:solidFill>
                <a:latin typeface="Calibri"/>
                <a:ea typeface="Calibri"/>
                <a:cs typeface="Calibri"/>
                <a:sym typeface="Calibri"/>
              </a:rPr>
              <a:t>TOP</a:t>
            </a:r>
            <a:r>
              <a:rPr lang="en-US" sz="2400" b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en-US" sz="2400" b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[ </a:t>
            </a:r>
            <a:r>
              <a:rPr lang="en-US" sz="2400" b="0">
                <a:solidFill>
                  <a:srgbClr val="CC00CC"/>
                </a:solidFill>
                <a:latin typeface="Calibri"/>
                <a:ea typeface="Calibri"/>
                <a:cs typeface="Calibri"/>
                <a:sym typeface="Calibri"/>
              </a:rPr>
              <a:t>PERCENT</a:t>
            </a:r>
            <a:r>
              <a:rPr lang="en-US" sz="2400" b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] ]  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400"/>
              <a:buFont typeface="Noto Sans Symbols"/>
              <a:buNone/>
            </a:pPr>
            <a:r>
              <a:rPr lang="en-US" sz="2400" b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* | {column_name | expression [alias],…} 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400"/>
              <a:buFont typeface="Noto Sans Symbols"/>
              <a:buNone/>
            </a:pPr>
            <a:r>
              <a:rPr lang="en-US" sz="2400" b="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[FROM</a:t>
            </a:r>
            <a:r>
              <a:rPr lang="en-US" sz="2400" b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table]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400"/>
              <a:buFont typeface="Noto Sans Symbols"/>
              <a:buNone/>
            </a:pPr>
            <a:r>
              <a:rPr lang="en-US" sz="2400" b="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[WHERE</a:t>
            </a:r>
            <a:r>
              <a:rPr lang="en-US" sz="2400" b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conditions]</a:t>
            </a:r>
            <a:endParaRPr/>
          </a:p>
        </p:txBody>
      </p:sp>
      <p:sp>
        <p:nvSpPr>
          <p:cNvPr id="417" name="Google Shape;417;p26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DATABASE LANGUAGE SQL</a:t>
            </a:r>
            <a:endParaRPr/>
          </a:p>
        </p:txBody>
      </p:sp>
      <p:sp>
        <p:nvSpPr>
          <p:cNvPr id="418" name="Google Shape;418;p26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27"/>
          <p:cNvSpPr txBox="1">
            <a:spLocks noGrp="1"/>
          </p:cNvSpPr>
          <p:nvPr>
            <p:ph type="body" idx="1"/>
          </p:nvPr>
        </p:nvSpPr>
        <p:spPr>
          <a:xfrm>
            <a:off x="533400" y="1317991"/>
            <a:ext cx="8458200" cy="22634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27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 "/>
            </a:pPr>
            <a:r>
              <a:rPr lang="en-US" sz="2000"/>
              <a:t>Example 1: Listing all employees whose salary exceed at 50000</a:t>
            </a:r>
            <a:endParaRPr/>
          </a:p>
        </p:txBody>
      </p:sp>
      <p:sp>
        <p:nvSpPr>
          <p:cNvPr id="425" name="Google Shape;425;p27"/>
          <p:cNvSpPr txBox="1">
            <a:spLocks noGrp="1"/>
          </p:cNvSpPr>
          <p:nvPr>
            <p:ph type="title"/>
          </p:nvPr>
        </p:nvSpPr>
        <p:spPr>
          <a:xfrm>
            <a:off x="585925" y="286605"/>
            <a:ext cx="7936637" cy="840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lang="en-US"/>
              <a:t>Common Query in SQL</a:t>
            </a:r>
            <a:endParaRPr/>
          </a:p>
        </p:txBody>
      </p:sp>
      <p:sp>
        <p:nvSpPr>
          <p:cNvPr id="426" name="Google Shape;426;p27"/>
          <p:cNvSpPr txBox="1"/>
          <p:nvPr/>
        </p:nvSpPr>
        <p:spPr>
          <a:xfrm>
            <a:off x="3200400" y="4343400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27" name="Google Shape;427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52525" y="2057400"/>
            <a:ext cx="3724275" cy="1314949"/>
          </a:xfrm>
          <a:prstGeom prst="rect">
            <a:avLst/>
          </a:prstGeom>
          <a:noFill/>
          <a:ln>
            <a:noFill/>
          </a:ln>
        </p:spPr>
      </p:pic>
      <p:sp>
        <p:nvSpPr>
          <p:cNvPr id="428" name="Google Shape;428;p27"/>
          <p:cNvSpPr txBox="1"/>
          <p:nvPr/>
        </p:nvSpPr>
        <p:spPr>
          <a:xfrm>
            <a:off x="533400" y="3581400"/>
            <a:ext cx="84582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850" tIns="91425" rIns="91425" bIns="45700" anchor="t" anchorCtr="0">
            <a:normAutofit/>
          </a:bodyPr>
          <a:lstStyle/>
          <a:p>
            <a:pPr marL="438912" marR="0" lvl="0" indent="-32004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◼"/>
            </a:pPr>
            <a:r>
              <a:rPr lang="en-US" sz="2000" b="0" i="0" u="none" strike="noStrike" cap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Example 2: Listing name and salary of all employees whose income exceed 50000</a:t>
            </a:r>
            <a:endParaRPr sz="2800" b="0" i="0" u="none" strike="noStrike" cap="none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38912" marR="0" lvl="0" indent="-32004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None/>
            </a:pPr>
            <a:endParaRPr sz="2800" b="0" i="0" u="none" strike="noStrike" cap="none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38912" marR="0" lvl="0" indent="-32004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None/>
            </a:pPr>
            <a:endParaRPr sz="2800" b="0" i="0" u="none" strike="noStrike" cap="none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9" name="Google Shape;429;p2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19200" y="4676775"/>
            <a:ext cx="3876675" cy="1343025"/>
          </a:xfrm>
          <a:prstGeom prst="rect">
            <a:avLst/>
          </a:prstGeom>
          <a:noFill/>
          <a:ln>
            <a:noFill/>
          </a:ln>
        </p:spPr>
      </p:pic>
      <p:sp>
        <p:nvSpPr>
          <p:cNvPr id="430" name="Google Shape;430;p27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DATABASE LANGUAGE SQL</a:t>
            </a:r>
            <a:endParaRPr/>
          </a:p>
        </p:txBody>
      </p:sp>
      <p:sp>
        <p:nvSpPr>
          <p:cNvPr id="431" name="Google Shape;431;p27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27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28"/>
          <p:cNvSpPr txBox="1">
            <a:spLocks noGrp="1"/>
          </p:cNvSpPr>
          <p:nvPr>
            <p:ph type="body" idx="1"/>
          </p:nvPr>
        </p:nvSpPr>
        <p:spPr>
          <a:xfrm>
            <a:off x="585924" y="1127464"/>
            <a:ext cx="7936637" cy="5069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 "/>
            </a:pPr>
            <a:r>
              <a:rPr lang="en-US"/>
              <a:t>Using alias name in select clause</a:t>
            </a:r>
            <a:endParaRPr/>
          </a:p>
          <a:p>
            <a:pPr marL="91440" lvl="0" indent="-1778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Char char=" "/>
            </a:pPr>
            <a:r>
              <a:rPr lang="en-US"/>
              <a:t>Example 3: </a:t>
            </a:r>
            <a:endParaRPr/>
          </a:p>
          <a:p>
            <a:pPr marL="384048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800"/>
              <a:buChar char="◦"/>
            </a:pPr>
            <a:r>
              <a:rPr lang="en-US"/>
              <a:t>Listing full name and salary of all employees whose income exceed 50000</a:t>
            </a:r>
            <a:endParaRPr/>
          </a:p>
        </p:txBody>
      </p:sp>
      <p:sp>
        <p:nvSpPr>
          <p:cNvPr id="438" name="Google Shape;438;p28"/>
          <p:cNvSpPr txBox="1">
            <a:spLocks noGrp="1"/>
          </p:cNvSpPr>
          <p:nvPr>
            <p:ph type="title"/>
          </p:nvPr>
        </p:nvSpPr>
        <p:spPr>
          <a:xfrm>
            <a:off x="585925" y="286605"/>
            <a:ext cx="7936637" cy="840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lang="en-US"/>
              <a:t>Projection in SQL</a:t>
            </a:r>
            <a:endParaRPr/>
          </a:p>
        </p:txBody>
      </p:sp>
      <p:pic>
        <p:nvPicPr>
          <p:cNvPr id="439" name="Google Shape;439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5850" y="3886200"/>
            <a:ext cx="6972300" cy="1209675"/>
          </a:xfrm>
          <a:prstGeom prst="rect">
            <a:avLst/>
          </a:prstGeom>
          <a:noFill/>
          <a:ln>
            <a:noFill/>
          </a:ln>
        </p:spPr>
      </p:pic>
      <p:sp>
        <p:nvSpPr>
          <p:cNvPr id="440" name="Google Shape;440;p28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DATABASE LANGUAGE SQL</a:t>
            </a:r>
            <a:endParaRPr/>
          </a:p>
        </p:txBody>
      </p:sp>
      <p:sp>
        <p:nvSpPr>
          <p:cNvPr id="441" name="Google Shape;441;p28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28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29"/>
          <p:cNvSpPr txBox="1">
            <a:spLocks noGrp="1"/>
          </p:cNvSpPr>
          <p:nvPr>
            <p:ph type="body" idx="1"/>
          </p:nvPr>
        </p:nvSpPr>
        <p:spPr>
          <a:xfrm>
            <a:off x="585924" y="1127464"/>
            <a:ext cx="7936637" cy="5069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 "/>
            </a:pPr>
            <a:r>
              <a:rPr lang="en-US"/>
              <a:t>Example 4</a:t>
            </a:r>
            <a:endParaRPr/>
          </a:p>
          <a:p>
            <a:pPr marL="384048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800"/>
              <a:buChar char="◦"/>
            </a:pPr>
            <a:r>
              <a:rPr lang="en-US"/>
              <a:t>List all under 40 year-old female or under 50 year-old male employees</a:t>
            </a:r>
            <a:endParaRPr/>
          </a:p>
          <a:p>
            <a:pPr marL="566928" lvl="2" indent="-304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/>
          </a:p>
        </p:txBody>
      </p:sp>
      <p:sp>
        <p:nvSpPr>
          <p:cNvPr id="448" name="Google Shape;448;p29"/>
          <p:cNvSpPr txBox="1">
            <a:spLocks noGrp="1"/>
          </p:cNvSpPr>
          <p:nvPr>
            <p:ph type="title"/>
          </p:nvPr>
        </p:nvSpPr>
        <p:spPr>
          <a:xfrm>
            <a:off x="585925" y="286605"/>
            <a:ext cx="7936637" cy="840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lang="en-US"/>
              <a:t>Selection in SQL</a:t>
            </a:r>
            <a:endParaRPr/>
          </a:p>
        </p:txBody>
      </p:sp>
      <p:pic>
        <p:nvPicPr>
          <p:cNvPr id="449" name="Google Shape;449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7275" y="3371850"/>
            <a:ext cx="7781925" cy="1657350"/>
          </a:xfrm>
          <a:prstGeom prst="rect">
            <a:avLst/>
          </a:prstGeom>
          <a:noFill/>
          <a:ln>
            <a:noFill/>
          </a:ln>
        </p:spPr>
      </p:pic>
      <p:sp>
        <p:nvSpPr>
          <p:cNvPr id="450" name="Google Shape;450;p29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DATABASE LANGUAGE SQL</a:t>
            </a:r>
            <a:endParaRPr/>
          </a:p>
        </p:txBody>
      </p:sp>
      <p:sp>
        <p:nvSpPr>
          <p:cNvPr id="451" name="Google Shape;451;p29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29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"/>
          <p:cNvSpPr txBox="1">
            <a:spLocks noGrp="1"/>
          </p:cNvSpPr>
          <p:nvPr>
            <p:ph type="title"/>
          </p:nvPr>
        </p:nvSpPr>
        <p:spPr>
          <a:xfrm>
            <a:off x="585925" y="286605"/>
            <a:ext cx="7936637" cy="840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lang="en-US"/>
              <a:t>Contents</a:t>
            </a:r>
            <a:endParaRPr/>
          </a:p>
        </p:txBody>
      </p:sp>
      <p:sp>
        <p:nvSpPr>
          <p:cNvPr id="200" name="Google Shape;200;p3"/>
          <p:cNvSpPr txBox="1">
            <a:spLocks noGrp="1"/>
          </p:cNvSpPr>
          <p:nvPr>
            <p:ph type="body" idx="1"/>
          </p:nvPr>
        </p:nvSpPr>
        <p:spPr>
          <a:xfrm>
            <a:off x="585925" y="1393795"/>
            <a:ext cx="8067881" cy="48938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52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Char char="▪"/>
            </a:pPr>
            <a:r>
              <a:rPr lang="en-US" sz="2400"/>
              <a:t> Integrity constraints</a:t>
            </a:r>
            <a:endParaRPr/>
          </a:p>
          <a:p>
            <a:pPr marL="91440" lvl="0" indent="-1524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Font typeface="Noto Sans Symbols"/>
              <a:buChar char="▪"/>
            </a:pPr>
            <a:r>
              <a:rPr lang="en-US" sz="2400"/>
              <a:t> Structure Query Language</a:t>
            </a:r>
            <a:endParaRPr/>
          </a:p>
          <a:p>
            <a:pPr marL="384048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Font typeface="Noto Sans Symbols"/>
              <a:buChar char="▪"/>
            </a:pPr>
            <a:r>
              <a:rPr lang="en-US" sz="2400"/>
              <a:t>DDL</a:t>
            </a:r>
            <a:endParaRPr/>
          </a:p>
          <a:p>
            <a:pPr marL="384048" lvl="1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Noto Sans Symbols"/>
              <a:buChar char="▪"/>
            </a:pPr>
            <a:r>
              <a:rPr lang="en-US" sz="2400"/>
              <a:t>DML</a:t>
            </a:r>
            <a:endParaRPr sz="2400"/>
          </a:p>
          <a:p>
            <a:pPr marL="384048" lvl="1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Noto Sans Symbols"/>
              <a:buChar char="▪"/>
            </a:pPr>
            <a:r>
              <a:rPr lang="en-US" sz="2400"/>
              <a:t>DCL (self studying)</a:t>
            </a:r>
            <a:endParaRPr/>
          </a:p>
          <a:p>
            <a:pPr marL="384048" lvl="1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Noto Sans Symbols"/>
              <a:buChar char="▪"/>
            </a:pPr>
            <a:r>
              <a:rPr lang="en-US" sz="2400"/>
              <a:t>Sub query</a:t>
            </a:r>
            <a:endParaRPr/>
          </a:p>
          <a:p>
            <a:pPr marL="91440" lvl="0" indent="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Noto Sans Symbols"/>
              <a:buNone/>
            </a:pPr>
            <a:endParaRPr sz="2400"/>
          </a:p>
          <a:p>
            <a:pPr marL="9144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Font typeface="Noto Sans Symbols"/>
              <a:buNone/>
            </a:pPr>
            <a:endParaRPr sz="2400"/>
          </a:p>
          <a:p>
            <a:pPr marL="9144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Font typeface="Noto Sans Symbols"/>
              <a:buNone/>
            </a:pPr>
            <a:endParaRPr sz="2400"/>
          </a:p>
        </p:txBody>
      </p:sp>
      <p:sp>
        <p:nvSpPr>
          <p:cNvPr id="201" name="Google Shape;201;p3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202" name="Google Shape;202;p3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DATABASE LANGUAGE SQL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30"/>
          <p:cNvSpPr txBox="1">
            <a:spLocks noGrp="1"/>
          </p:cNvSpPr>
          <p:nvPr>
            <p:ph type="body" idx="1"/>
          </p:nvPr>
        </p:nvSpPr>
        <p:spPr>
          <a:xfrm>
            <a:off x="585924" y="1127464"/>
            <a:ext cx="7936637" cy="5069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5113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380"/>
              <a:buChar char=" "/>
            </a:pPr>
            <a:r>
              <a:rPr lang="en-US" sz="2380"/>
              <a:t>Presenting the tuples produced by a query in sorted order</a:t>
            </a:r>
            <a:endParaRPr/>
          </a:p>
          <a:p>
            <a:pPr marL="91440" lvl="0" indent="-15113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SzPts val="2380"/>
              <a:buChar char=" "/>
            </a:pPr>
            <a:r>
              <a:rPr lang="en-US" sz="2380"/>
              <a:t>The order may be based on the value of any attribute</a:t>
            </a:r>
            <a:endParaRPr/>
          </a:p>
          <a:p>
            <a:pPr marL="91440" lvl="0" indent="-15113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SzPts val="2380"/>
              <a:buChar char=" "/>
            </a:pPr>
            <a:r>
              <a:rPr lang="en-US" sz="2380"/>
              <a:t>Syntax</a:t>
            </a:r>
            <a:endParaRPr/>
          </a:p>
          <a:p>
            <a:pPr marL="91440" lvl="0" indent="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SzPts val="2380"/>
              <a:buNone/>
            </a:pPr>
            <a:endParaRPr sz="2380"/>
          </a:p>
          <a:p>
            <a:pPr marL="91440" lvl="0" indent="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SzPts val="2380"/>
              <a:buNone/>
            </a:pPr>
            <a:endParaRPr sz="2380"/>
          </a:p>
          <a:p>
            <a:pPr marL="91440" lvl="0" indent="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SzPts val="2380"/>
              <a:buNone/>
            </a:pPr>
            <a:endParaRPr sz="2380"/>
          </a:p>
          <a:p>
            <a:pPr marL="91440" lvl="0" indent="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SzPts val="2380"/>
              <a:buNone/>
            </a:pPr>
            <a:endParaRPr sz="2380"/>
          </a:p>
          <a:p>
            <a:pPr marL="91440" lvl="0" indent="-15113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SzPts val="2380"/>
              <a:buChar char=" "/>
            </a:pPr>
            <a:r>
              <a:rPr lang="en-US" sz="2380"/>
              <a:t>Order by clause follows Where and any other clauses. The ordering is performed on the result of the From, Where, and other clauses, just before Select clause</a:t>
            </a:r>
            <a:endParaRPr/>
          </a:p>
          <a:p>
            <a:pPr marL="91440" lvl="0" indent="-15113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SzPts val="2380"/>
              <a:buChar char=" "/>
            </a:pPr>
            <a:r>
              <a:rPr lang="en-US" sz="2380"/>
              <a:t>Using keyword ASC for ascending order and DESC for descending order</a:t>
            </a:r>
            <a:endParaRPr/>
          </a:p>
        </p:txBody>
      </p:sp>
      <p:sp>
        <p:nvSpPr>
          <p:cNvPr id="458" name="Google Shape;458;p30"/>
          <p:cNvSpPr txBox="1">
            <a:spLocks noGrp="1"/>
          </p:cNvSpPr>
          <p:nvPr>
            <p:ph type="title"/>
          </p:nvPr>
        </p:nvSpPr>
        <p:spPr>
          <a:xfrm>
            <a:off x="585925" y="286605"/>
            <a:ext cx="7936637" cy="840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lang="en-US"/>
              <a:t>Ordering the Output</a:t>
            </a:r>
            <a:endParaRPr/>
          </a:p>
        </p:txBody>
      </p:sp>
      <p:sp>
        <p:nvSpPr>
          <p:cNvPr id="459" name="Google Shape;459;p30"/>
          <p:cNvSpPr txBox="1"/>
          <p:nvPr/>
        </p:nvSpPr>
        <p:spPr>
          <a:xfrm>
            <a:off x="2438400" y="2362200"/>
            <a:ext cx="5715000" cy="1815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SELECT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&lt;list of attributes&gt;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FROM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&lt;list of tables&gt;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WHERE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&lt;conditions&gt;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ORDER BY </a:t>
            </a:r>
            <a:r>
              <a:rPr lang="en-US" sz="28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&lt;list of attributes&gt;</a:t>
            </a:r>
            <a:endParaRPr/>
          </a:p>
        </p:txBody>
      </p:sp>
      <p:sp>
        <p:nvSpPr>
          <p:cNvPr id="460" name="Google Shape;460;p30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DATABASE LANGUAGE SQL</a:t>
            </a:r>
            <a:endParaRPr/>
          </a:p>
        </p:txBody>
      </p:sp>
      <p:sp>
        <p:nvSpPr>
          <p:cNvPr id="461" name="Google Shape;461;p30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30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31"/>
          <p:cNvSpPr txBox="1">
            <a:spLocks noGrp="1"/>
          </p:cNvSpPr>
          <p:nvPr>
            <p:ph type="body" idx="1"/>
          </p:nvPr>
        </p:nvSpPr>
        <p:spPr>
          <a:xfrm>
            <a:off x="585924" y="1127464"/>
            <a:ext cx="7936637" cy="5069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 "/>
            </a:pPr>
            <a:r>
              <a:rPr lang="en-US"/>
              <a:t>Example 6:</a:t>
            </a:r>
            <a:endParaRPr/>
          </a:p>
          <a:p>
            <a:pPr marL="384048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800"/>
              <a:buChar char="◦"/>
            </a:pPr>
            <a:r>
              <a:rPr lang="en-US"/>
              <a:t>Listing all employee by department number ascreasingly, then by salary descreasingly</a:t>
            </a:r>
            <a:endParaRPr/>
          </a:p>
        </p:txBody>
      </p:sp>
      <p:sp>
        <p:nvSpPr>
          <p:cNvPr id="468" name="Google Shape;468;p31"/>
          <p:cNvSpPr txBox="1">
            <a:spLocks noGrp="1"/>
          </p:cNvSpPr>
          <p:nvPr>
            <p:ph type="title"/>
          </p:nvPr>
        </p:nvSpPr>
        <p:spPr>
          <a:xfrm>
            <a:off x="585925" y="286605"/>
            <a:ext cx="7936637" cy="840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lang="en-US"/>
              <a:t>Ordering the Output</a:t>
            </a:r>
            <a:endParaRPr/>
          </a:p>
        </p:txBody>
      </p:sp>
      <p:pic>
        <p:nvPicPr>
          <p:cNvPr id="469" name="Google Shape;469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3000" y="3428469"/>
            <a:ext cx="5029200" cy="1524531"/>
          </a:xfrm>
          <a:prstGeom prst="rect">
            <a:avLst/>
          </a:prstGeom>
          <a:noFill/>
          <a:ln>
            <a:noFill/>
          </a:ln>
        </p:spPr>
      </p:pic>
      <p:sp>
        <p:nvSpPr>
          <p:cNvPr id="470" name="Google Shape;470;p31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DATABASE LANGUAGE SQL</a:t>
            </a:r>
            <a:endParaRPr/>
          </a:p>
        </p:txBody>
      </p:sp>
      <p:sp>
        <p:nvSpPr>
          <p:cNvPr id="471" name="Google Shape;471;p31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32"/>
          <p:cNvSpPr txBox="1">
            <a:spLocks noGrp="1"/>
          </p:cNvSpPr>
          <p:nvPr>
            <p:ph type="body" idx="1"/>
          </p:nvPr>
        </p:nvSpPr>
        <p:spPr>
          <a:xfrm>
            <a:off x="585924" y="1127464"/>
            <a:ext cx="7936637" cy="5069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/>
          </a:p>
        </p:txBody>
      </p:sp>
      <p:sp>
        <p:nvSpPr>
          <p:cNvPr id="478" name="Google Shape;478;p32"/>
          <p:cNvSpPr txBox="1">
            <a:spLocks noGrp="1"/>
          </p:cNvSpPr>
          <p:nvPr>
            <p:ph type="title"/>
          </p:nvPr>
        </p:nvSpPr>
        <p:spPr>
          <a:xfrm>
            <a:off x="585925" y="286605"/>
            <a:ext cx="7936637" cy="840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40"/>
              <a:buFont typeface="Arial"/>
              <a:buNone/>
            </a:pPr>
            <a:r>
              <a:rPr lang="en-US" sz="3240"/>
              <a:t>6.2 QUERIES INVOLVING MORE THAN ONE RELATION</a:t>
            </a:r>
            <a:endParaRPr/>
          </a:p>
        </p:txBody>
      </p:sp>
      <p:sp>
        <p:nvSpPr>
          <p:cNvPr id="479" name="Google Shape;479;p32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DATABASE LANGUAGE SQL</a:t>
            </a:r>
            <a:endParaRPr/>
          </a:p>
        </p:txBody>
      </p:sp>
      <p:sp>
        <p:nvSpPr>
          <p:cNvPr id="480" name="Google Shape;480;p32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32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33"/>
          <p:cNvSpPr txBox="1">
            <a:spLocks noGrp="1"/>
          </p:cNvSpPr>
          <p:nvPr>
            <p:ph type="body" idx="1"/>
          </p:nvPr>
        </p:nvSpPr>
        <p:spPr>
          <a:xfrm>
            <a:off x="585924" y="1127464"/>
            <a:ext cx="7936637" cy="5069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 "/>
            </a:pPr>
            <a:r>
              <a:rPr lang="en-US"/>
              <a:t>SQL allows we combine two or more relations through joins, products, unions, intersections, and differences</a:t>
            </a:r>
            <a:endParaRPr/>
          </a:p>
        </p:txBody>
      </p:sp>
      <p:sp>
        <p:nvSpPr>
          <p:cNvPr id="487" name="Google Shape;487;p33"/>
          <p:cNvSpPr txBox="1">
            <a:spLocks noGrp="1"/>
          </p:cNvSpPr>
          <p:nvPr>
            <p:ph type="title"/>
          </p:nvPr>
        </p:nvSpPr>
        <p:spPr>
          <a:xfrm>
            <a:off x="585925" y="286605"/>
            <a:ext cx="7936637" cy="840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40"/>
              <a:buFont typeface="Arial"/>
              <a:buNone/>
            </a:pPr>
            <a:r>
              <a:rPr lang="en-US" sz="3240"/>
              <a:t>Queries Involving More Than One Relation</a:t>
            </a:r>
            <a:endParaRPr/>
          </a:p>
        </p:txBody>
      </p:sp>
      <p:sp>
        <p:nvSpPr>
          <p:cNvPr id="488" name="Google Shape;488;p33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DATABASE LANGUAGE SQL</a:t>
            </a:r>
            <a:endParaRPr/>
          </a:p>
        </p:txBody>
      </p:sp>
      <p:sp>
        <p:nvSpPr>
          <p:cNvPr id="489" name="Google Shape;489;p33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33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34"/>
          <p:cNvSpPr txBox="1">
            <a:spLocks noGrp="1"/>
          </p:cNvSpPr>
          <p:nvPr>
            <p:ph type="body" idx="1"/>
          </p:nvPr>
        </p:nvSpPr>
        <p:spPr>
          <a:xfrm>
            <a:off x="585924" y="1127464"/>
            <a:ext cx="7936637" cy="5069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 "/>
            </a:pPr>
            <a:r>
              <a:rPr lang="en-US"/>
              <a:t>When data from more than one table in the database is required, a </a:t>
            </a:r>
            <a:r>
              <a:rPr lang="en-US" i="1"/>
              <a:t>join </a:t>
            </a:r>
            <a:r>
              <a:rPr lang="en-US"/>
              <a:t>condition is used.</a:t>
            </a:r>
            <a:endParaRPr/>
          </a:p>
          <a:p>
            <a:pPr marL="91440" lvl="0" indent="-1778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Char char=" "/>
            </a:pPr>
            <a:r>
              <a:rPr lang="en-US"/>
              <a:t>Simple way to couple relations: list each relation in the </a:t>
            </a:r>
            <a:r>
              <a:rPr lang="en-US">
                <a:solidFill>
                  <a:srgbClr val="FF0000"/>
                </a:solidFill>
              </a:rPr>
              <a:t>From</a:t>
            </a:r>
            <a:r>
              <a:rPr lang="en-US"/>
              <a:t> clause</a:t>
            </a:r>
            <a:endParaRPr/>
          </a:p>
          <a:p>
            <a:pPr marL="91440" lvl="0" indent="-1778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Char char=" "/>
            </a:pPr>
            <a:r>
              <a:rPr lang="en-US"/>
              <a:t>Other clauses in query can refer to the attributes of any of the relations in the </a:t>
            </a:r>
            <a:r>
              <a:rPr lang="en-US">
                <a:solidFill>
                  <a:srgbClr val="FF0000"/>
                </a:solidFill>
              </a:rPr>
              <a:t>From</a:t>
            </a:r>
            <a:r>
              <a:rPr lang="en-US"/>
              <a:t> clause</a:t>
            </a:r>
            <a:endParaRPr/>
          </a:p>
        </p:txBody>
      </p:sp>
      <p:sp>
        <p:nvSpPr>
          <p:cNvPr id="496" name="Google Shape;496;p34"/>
          <p:cNvSpPr txBox="1">
            <a:spLocks noGrp="1"/>
          </p:cNvSpPr>
          <p:nvPr>
            <p:ph type="title"/>
          </p:nvPr>
        </p:nvSpPr>
        <p:spPr>
          <a:xfrm>
            <a:off x="585925" y="286605"/>
            <a:ext cx="7936637" cy="840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lang="en-US"/>
              <a:t>Products and Joins in SQL</a:t>
            </a:r>
            <a:endParaRPr/>
          </a:p>
        </p:txBody>
      </p:sp>
      <p:sp>
        <p:nvSpPr>
          <p:cNvPr id="497" name="Google Shape;497;p34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DATABASE LANGUAGE SQL</a:t>
            </a:r>
            <a:endParaRPr/>
          </a:p>
        </p:txBody>
      </p:sp>
      <p:sp>
        <p:nvSpPr>
          <p:cNvPr id="498" name="Google Shape;498;p34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34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35"/>
          <p:cNvSpPr txBox="1">
            <a:spLocks noGrp="1"/>
          </p:cNvSpPr>
          <p:nvPr>
            <p:ph type="body" idx="1"/>
          </p:nvPr>
        </p:nvSpPr>
        <p:spPr>
          <a:xfrm>
            <a:off x="585924" y="1127464"/>
            <a:ext cx="7936637" cy="5069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 "/>
            </a:pPr>
            <a:r>
              <a:rPr lang="en-US"/>
              <a:t>Example 7:</a:t>
            </a:r>
            <a:endParaRPr/>
          </a:p>
          <a:p>
            <a:pPr marL="384048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800"/>
              <a:buChar char="◦"/>
            </a:pPr>
            <a:r>
              <a:rPr lang="en-US"/>
              <a:t>List all employees who work on ‘Phòng Phần mềm trong nước’ department</a:t>
            </a:r>
            <a:endParaRPr/>
          </a:p>
        </p:txBody>
      </p:sp>
      <p:sp>
        <p:nvSpPr>
          <p:cNvPr id="505" name="Google Shape;505;p35"/>
          <p:cNvSpPr txBox="1">
            <a:spLocks noGrp="1"/>
          </p:cNvSpPr>
          <p:nvPr>
            <p:ph type="title"/>
          </p:nvPr>
        </p:nvSpPr>
        <p:spPr>
          <a:xfrm>
            <a:off x="585925" y="286605"/>
            <a:ext cx="7936637" cy="840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lang="en-US"/>
              <a:t>Products and Joins in SQL</a:t>
            </a:r>
            <a:endParaRPr/>
          </a:p>
        </p:txBody>
      </p:sp>
      <p:pic>
        <p:nvPicPr>
          <p:cNvPr id="506" name="Google Shape;506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1385" y="2960802"/>
            <a:ext cx="7642942" cy="1219200"/>
          </a:xfrm>
          <a:prstGeom prst="rect">
            <a:avLst/>
          </a:prstGeom>
          <a:noFill/>
          <a:ln>
            <a:noFill/>
          </a:ln>
        </p:spPr>
      </p:pic>
      <p:sp>
        <p:nvSpPr>
          <p:cNvPr id="507" name="Google Shape;507;p35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DATABASE LANGUAGE SQL</a:t>
            </a:r>
            <a:endParaRPr/>
          </a:p>
        </p:txBody>
      </p:sp>
      <p:sp>
        <p:nvSpPr>
          <p:cNvPr id="508" name="Google Shape;508;p35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35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36"/>
          <p:cNvSpPr txBox="1">
            <a:spLocks noGrp="1"/>
          </p:cNvSpPr>
          <p:nvPr>
            <p:ph type="body" idx="1"/>
          </p:nvPr>
        </p:nvSpPr>
        <p:spPr>
          <a:xfrm>
            <a:off x="585924" y="1127464"/>
            <a:ext cx="7936637" cy="5069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 "/>
            </a:pPr>
            <a:r>
              <a:rPr lang="en-US"/>
              <a:t>… a query involves several relations, and there are two or more attributes with the same name?</a:t>
            </a:r>
            <a:endParaRPr/>
          </a:p>
        </p:txBody>
      </p:sp>
      <p:sp>
        <p:nvSpPr>
          <p:cNvPr id="515" name="Google Shape;515;p36"/>
          <p:cNvSpPr txBox="1">
            <a:spLocks noGrp="1"/>
          </p:cNvSpPr>
          <p:nvPr>
            <p:ph type="title"/>
          </p:nvPr>
        </p:nvSpPr>
        <p:spPr>
          <a:xfrm>
            <a:off x="585925" y="286605"/>
            <a:ext cx="7936637" cy="840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lang="en-US"/>
              <a:t>What we do if …</a:t>
            </a:r>
            <a:endParaRPr/>
          </a:p>
        </p:txBody>
      </p:sp>
      <p:sp>
        <p:nvSpPr>
          <p:cNvPr id="516" name="Google Shape;516;p36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DATABASE LANGUAGE SQL</a:t>
            </a:r>
            <a:endParaRPr/>
          </a:p>
        </p:txBody>
      </p:sp>
      <p:sp>
        <p:nvSpPr>
          <p:cNvPr id="517" name="Google Shape;517;p36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36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37"/>
          <p:cNvSpPr txBox="1">
            <a:spLocks noGrp="1"/>
          </p:cNvSpPr>
          <p:nvPr>
            <p:ph type="body" idx="1"/>
          </p:nvPr>
        </p:nvSpPr>
        <p:spPr>
          <a:xfrm>
            <a:off x="585924" y="1127464"/>
            <a:ext cx="7936637" cy="5069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 "/>
            </a:pPr>
            <a:r>
              <a:rPr lang="en-US"/>
              <a:t>We may list a relation R as many times as we need</a:t>
            </a:r>
            <a:endParaRPr/>
          </a:p>
          <a:p>
            <a:pPr marL="91440" lvl="0" indent="-1778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Char char=" "/>
            </a:pPr>
            <a:r>
              <a:rPr lang="en-US"/>
              <a:t>We use tuple variables to refer to each occurrence of R</a:t>
            </a:r>
            <a:endParaRPr/>
          </a:p>
        </p:txBody>
      </p:sp>
      <p:sp>
        <p:nvSpPr>
          <p:cNvPr id="524" name="Google Shape;524;p37"/>
          <p:cNvSpPr txBox="1">
            <a:spLocks noGrp="1"/>
          </p:cNvSpPr>
          <p:nvPr>
            <p:ph type="title"/>
          </p:nvPr>
        </p:nvSpPr>
        <p:spPr>
          <a:xfrm>
            <a:off x="585925" y="286605"/>
            <a:ext cx="7936637" cy="840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lang="en-US"/>
              <a:t>Tuple Variables</a:t>
            </a:r>
            <a:endParaRPr/>
          </a:p>
        </p:txBody>
      </p:sp>
      <p:sp>
        <p:nvSpPr>
          <p:cNvPr id="525" name="Google Shape;525;p37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DATABASE LANGUAGE SQL</a:t>
            </a:r>
            <a:endParaRPr/>
          </a:p>
        </p:txBody>
      </p:sp>
      <p:sp>
        <p:nvSpPr>
          <p:cNvPr id="526" name="Google Shape;526;p37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37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38"/>
          <p:cNvSpPr txBox="1">
            <a:spLocks noGrp="1"/>
          </p:cNvSpPr>
          <p:nvPr>
            <p:ph type="body" idx="1"/>
          </p:nvPr>
        </p:nvSpPr>
        <p:spPr>
          <a:xfrm>
            <a:off x="585924" y="1127464"/>
            <a:ext cx="7936637" cy="5069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 "/>
            </a:pPr>
            <a:r>
              <a:rPr lang="en-US"/>
              <a:t>Example 8: </a:t>
            </a:r>
            <a:endParaRPr/>
          </a:p>
          <a:p>
            <a:pPr marL="384048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800"/>
              <a:buChar char="◦"/>
            </a:pPr>
            <a:r>
              <a:rPr lang="en-US"/>
              <a:t>Find all cities in which our company is</a:t>
            </a:r>
            <a:endParaRPr/>
          </a:p>
        </p:txBody>
      </p:sp>
      <p:sp>
        <p:nvSpPr>
          <p:cNvPr id="533" name="Google Shape;533;p38"/>
          <p:cNvSpPr txBox="1">
            <a:spLocks noGrp="1"/>
          </p:cNvSpPr>
          <p:nvPr>
            <p:ph type="title"/>
          </p:nvPr>
        </p:nvSpPr>
        <p:spPr>
          <a:xfrm>
            <a:off x="585925" y="286605"/>
            <a:ext cx="7936637" cy="840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lang="en-US"/>
              <a:t>Disambiguating Attributes</a:t>
            </a:r>
            <a:endParaRPr/>
          </a:p>
        </p:txBody>
      </p:sp>
      <p:pic>
        <p:nvPicPr>
          <p:cNvPr id="534" name="Google Shape;534;p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6800" y="2829232"/>
            <a:ext cx="4520760" cy="1328737"/>
          </a:xfrm>
          <a:prstGeom prst="rect">
            <a:avLst/>
          </a:prstGeom>
          <a:noFill/>
          <a:ln>
            <a:noFill/>
          </a:ln>
        </p:spPr>
      </p:pic>
      <p:sp>
        <p:nvSpPr>
          <p:cNvPr id="535" name="Google Shape;535;p38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DATABASE LANGUAGE SQL</a:t>
            </a:r>
            <a:endParaRPr/>
          </a:p>
        </p:txBody>
      </p:sp>
      <p:sp>
        <p:nvSpPr>
          <p:cNvPr id="536" name="Google Shape;536;p38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38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39"/>
          <p:cNvSpPr txBox="1">
            <a:spLocks noGrp="1"/>
          </p:cNvSpPr>
          <p:nvPr>
            <p:ph type="body" idx="1"/>
          </p:nvPr>
        </p:nvSpPr>
        <p:spPr>
          <a:xfrm>
            <a:off x="585924" y="1127464"/>
            <a:ext cx="7936637" cy="5069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 "/>
            </a:pPr>
            <a:r>
              <a:rPr lang="en-US"/>
              <a:t>… a query involves two or more tuples from the same relation?</a:t>
            </a:r>
            <a:endParaRPr/>
          </a:p>
          <a:p>
            <a:pPr marL="91440" lvl="0" indent="-1778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Char char=" "/>
            </a:pPr>
            <a:r>
              <a:rPr lang="en-US"/>
              <a:t>Example 9:</a:t>
            </a:r>
            <a:endParaRPr/>
          </a:p>
          <a:p>
            <a:pPr marL="384048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800"/>
              <a:buChar char="◦"/>
            </a:pPr>
            <a:r>
              <a:rPr lang="en-US"/>
              <a:t>Find all those project numbers which have more than two members</a:t>
            </a:r>
            <a:endParaRPr/>
          </a:p>
        </p:txBody>
      </p:sp>
      <p:sp>
        <p:nvSpPr>
          <p:cNvPr id="543" name="Google Shape;543;p39"/>
          <p:cNvSpPr txBox="1">
            <a:spLocks noGrp="1"/>
          </p:cNvSpPr>
          <p:nvPr>
            <p:ph type="title"/>
          </p:nvPr>
        </p:nvSpPr>
        <p:spPr>
          <a:xfrm>
            <a:off x="585925" y="286605"/>
            <a:ext cx="7936637" cy="840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lang="en-US"/>
              <a:t>What we do if …</a:t>
            </a:r>
            <a:endParaRPr/>
          </a:p>
        </p:txBody>
      </p:sp>
      <p:pic>
        <p:nvPicPr>
          <p:cNvPr id="544" name="Google Shape;544;p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6800" y="4571999"/>
            <a:ext cx="7162800" cy="1481959"/>
          </a:xfrm>
          <a:prstGeom prst="rect">
            <a:avLst/>
          </a:prstGeom>
          <a:noFill/>
          <a:ln>
            <a:noFill/>
          </a:ln>
        </p:spPr>
      </p:pic>
      <p:sp>
        <p:nvSpPr>
          <p:cNvPr id="545" name="Google Shape;545;p39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DATABASE LANGUAGE SQL</a:t>
            </a:r>
            <a:endParaRPr/>
          </a:p>
        </p:txBody>
      </p:sp>
      <p:sp>
        <p:nvSpPr>
          <p:cNvPr id="546" name="Google Shape;546;p39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39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4"/>
          <p:cNvSpPr txBox="1">
            <a:spLocks noGrp="1"/>
          </p:cNvSpPr>
          <p:nvPr>
            <p:ph type="title"/>
          </p:nvPr>
        </p:nvSpPr>
        <p:spPr>
          <a:xfrm>
            <a:off x="585925" y="286605"/>
            <a:ext cx="7936637" cy="840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lang="en-US"/>
              <a:t>REVIEW</a:t>
            </a:r>
            <a:endParaRPr/>
          </a:p>
        </p:txBody>
      </p:sp>
      <p:sp>
        <p:nvSpPr>
          <p:cNvPr id="208" name="Google Shape;208;p4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DATABASE LANGUAGE SQL</a:t>
            </a:r>
            <a:endParaRPr/>
          </a:p>
        </p:txBody>
      </p:sp>
      <p:sp>
        <p:nvSpPr>
          <p:cNvPr id="209" name="Google Shape;209;p4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210" name="Google Shape;210;p4"/>
          <p:cNvSpPr/>
          <p:nvPr/>
        </p:nvSpPr>
        <p:spPr>
          <a:xfrm>
            <a:off x="532426" y="1840552"/>
            <a:ext cx="1557867" cy="1143000"/>
          </a:xfrm>
          <a:prstGeom prst="homePlate">
            <a:avLst>
              <a:gd name="adj" fmla="val 19356"/>
            </a:avLst>
          </a:prstGeom>
          <a:solidFill>
            <a:srgbClr val="0000FF"/>
          </a:solidFill>
          <a:ln w="12700" cap="sq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Getting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User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Requirement</a:t>
            </a:r>
            <a:endParaRPr/>
          </a:p>
        </p:txBody>
      </p:sp>
      <p:sp>
        <p:nvSpPr>
          <p:cNvPr id="211" name="Google Shape;211;p4"/>
          <p:cNvSpPr/>
          <p:nvPr/>
        </p:nvSpPr>
        <p:spPr>
          <a:xfrm>
            <a:off x="2401819" y="1840552"/>
            <a:ext cx="1817511" cy="1143000"/>
          </a:xfrm>
          <a:prstGeom prst="chevron">
            <a:avLst>
              <a:gd name="adj" fmla="val 15824"/>
            </a:avLst>
          </a:prstGeom>
          <a:solidFill>
            <a:srgbClr val="CCFFFF"/>
          </a:solidFill>
          <a:ln w="12700" cap="sq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3366CC"/>
                </a:solidFill>
                <a:latin typeface="Arial"/>
                <a:ea typeface="Arial"/>
                <a:cs typeface="Arial"/>
                <a:sym typeface="Arial"/>
              </a:rPr>
              <a:t>High-Level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3366CC"/>
                </a:solidFill>
                <a:latin typeface="Arial"/>
                <a:ea typeface="Arial"/>
                <a:cs typeface="Arial"/>
                <a:sym typeface="Arial"/>
              </a:rPr>
              <a:t>Design</a:t>
            </a:r>
            <a:endParaRPr/>
          </a:p>
        </p:txBody>
      </p:sp>
      <p:sp>
        <p:nvSpPr>
          <p:cNvPr id="212" name="Google Shape;212;p4"/>
          <p:cNvSpPr/>
          <p:nvPr/>
        </p:nvSpPr>
        <p:spPr>
          <a:xfrm>
            <a:off x="4459220" y="1840552"/>
            <a:ext cx="1817511" cy="1143000"/>
          </a:xfrm>
          <a:prstGeom prst="chevron">
            <a:avLst>
              <a:gd name="adj" fmla="val 15824"/>
            </a:avLst>
          </a:prstGeom>
          <a:solidFill>
            <a:srgbClr val="0000FF"/>
          </a:solidFill>
          <a:ln w="12700" cap="sq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Relational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Database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Schema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Design</a:t>
            </a:r>
            <a:endParaRPr/>
          </a:p>
        </p:txBody>
      </p:sp>
      <p:sp>
        <p:nvSpPr>
          <p:cNvPr id="213" name="Google Shape;213;p4"/>
          <p:cNvSpPr/>
          <p:nvPr/>
        </p:nvSpPr>
        <p:spPr>
          <a:xfrm>
            <a:off x="1563620" y="3440752"/>
            <a:ext cx="1947333" cy="381000"/>
          </a:xfrm>
          <a:prstGeom prst="wedgeRoundRectCallout">
            <a:avLst>
              <a:gd name="adj1" fmla="val 25903"/>
              <a:gd name="adj2" fmla="val -159722"/>
              <a:gd name="adj3" fmla="val 16667"/>
            </a:avLst>
          </a:prstGeom>
          <a:solidFill>
            <a:srgbClr val="0000FF"/>
          </a:solidFill>
          <a:ln w="12700" cap="sq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ER diagram</a:t>
            </a:r>
            <a:endParaRPr/>
          </a:p>
        </p:txBody>
      </p:sp>
      <p:sp>
        <p:nvSpPr>
          <p:cNvPr id="214" name="Google Shape;214;p4"/>
          <p:cNvSpPr/>
          <p:nvPr/>
        </p:nvSpPr>
        <p:spPr>
          <a:xfrm>
            <a:off x="4795396" y="3440752"/>
            <a:ext cx="3505200" cy="381000"/>
          </a:xfrm>
          <a:prstGeom prst="wedgeRoundRectCallout">
            <a:avLst>
              <a:gd name="adj1" fmla="val -35148"/>
              <a:gd name="adj2" fmla="val -159954"/>
              <a:gd name="adj3" fmla="val 16667"/>
            </a:avLst>
          </a:prstGeom>
          <a:solidFill>
            <a:srgbClr val="0000FF"/>
          </a:solidFill>
          <a:ln w="12700" cap="sq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Relational Database Schema</a:t>
            </a:r>
            <a:endParaRPr/>
          </a:p>
        </p:txBody>
      </p:sp>
      <p:sp>
        <p:nvSpPr>
          <p:cNvPr id="215" name="Google Shape;215;p4"/>
          <p:cNvSpPr/>
          <p:nvPr/>
        </p:nvSpPr>
        <p:spPr>
          <a:xfrm>
            <a:off x="6899784" y="1904052"/>
            <a:ext cx="1622778" cy="999067"/>
          </a:xfrm>
          <a:prstGeom prst="can">
            <a:avLst>
              <a:gd name="adj" fmla="val 25000"/>
            </a:avLst>
          </a:prstGeom>
          <a:solidFill>
            <a:schemeClr val="accent1"/>
          </a:solidFill>
          <a:ln w="12700" cap="sq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Relational </a:t>
            </a:r>
            <a:br>
              <a:rPr lang="en-US" sz="1800" b="1" i="0" u="none" strike="noStrike" cap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800" b="1" i="0" u="none" strike="noStrike" cap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DBMS</a:t>
            </a:r>
            <a:endParaRPr/>
          </a:p>
        </p:txBody>
      </p:sp>
      <p:sp>
        <p:nvSpPr>
          <p:cNvPr id="216" name="Google Shape;216;p4"/>
          <p:cNvSpPr txBox="1"/>
          <p:nvPr/>
        </p:nvSpPr>
        <p:spPr>
          <a:xfrm>
            <a:off x="894542" y="4089779"/>
            <a:ext cx="664957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Figure 4.1: The database modeling and implementation process</a:t>
            </a:r>
            <a:endParaRPr/>
          </a:p>
        </p:txBody>
      </p:sp>
      <p:sp>
        <p:nvSpPr>
          <p:cNvPr id="217" name="Google Shape;217;p4"/>
          <p:cNvSpPr txBox="1"/>
          <p:nvPr/>
        </p:nvSpPr>
        <p:spPr>
          <a:xfrm>
            <a:off x="489762" y="4411176"/>
            <a:ext cx="8088198" cy="2308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Studied: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-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ER diagram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-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Relational model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-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Convert ERD 🡪 Relational model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Now: we learn how to set up a relational database on DBMS</a:t>
            </a:r>
            <a:endParaRPr/>
          </a:p>
          <a:p>
            <a:pPr marL="285750" marR="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40"/>
          <p:cNvSpPr txBox="1">
            <a:spLocks noGrp="1"/>
          </p:cNvSpPr>
          <p:nvPr>
            <p:ph type="body" idx="1"/>
          </p:nvPr>
        </p:nvSpPr>
        <p:spPr>
          <a:xfrm>
            <a:off x="585924" y="1127464"/>
            <a:ext cx="7936637" cy="5069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 "/>
            </a:pPr>
            <a:r>
              <a:rPr lang="en-US"/>
              <a:t>We combine relations using the set operations of relational algebra: union, intersection, and difference</a:t>
            </a:r>
            <a:endParaRPr/>
          </a:p>
          <a:p>
            <a:pPr marL="91440" lvl="0" indent="-1778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Char char=" "/>
            </a:pPr>
            <a:r>
              <a:rPr lang="en-US"/>
              <a:t>SQL provides corresponding operators with </a:t>
            </a:r>
            <a:r>
              <a:rPr lang="en-US">
                <a:solidFill>
                  <a:srgbClr val="FF0000"/>
                </a:solidFill>
              </a:rPr>
              <a:t>UNION</a:t>
            </a:r>
            <a:r>
              <a:rPr lang="en-US"/>
              <a:t>, </a:t>
            </a:r>
            <a:r>
              <a:rPr lang="en-US">
                <a:solidFill>
                  <a:srgbClr val="FF0000"/>
                </a:solidFill>
              </a:rPr>
              <a:t>INTERSECT</a:t>
            </a:r>
            <a:r>
              <a:rPr lang="en-US"/>
              <a:t>, and </a:t>
            </a:r>
            <a:r>
              <a:rPr lang="en-US">
                <a:solidFill>
                  <a:srgbClr val="FF0000"/>
                </a:solidFill>
              </a:rPr>
              <a:t>EXCEPT</a:t>
            </a:r>
            <a:r>
              <a:rPr lang="en-US"/>
              <a:t> for ∪, ∩, and -, respectively</a:t>
            </a:r>
            <a:endParaRPr/>
          </a:p>
        </p:txBody>
      </p:sp>
      <p:sp>
        <p:nvSpPr>
          <p:cNvPr id="553" name="Google Shape;553;p40"/>
          <p:cNvSpPr txBox="1">
            <a:spLocks noGrp="1"/>
          </p:cNvSpPr>
          <p:nvPr>
            <p:ph type="title"/>
          </p:nvPr>
        </p:nvSpPr>
        <p:spPr>
          <a:xfrm>
            <a:off x="585925" y="286605"/>
            <a:ext cx="7936637" cy="840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40"/>
              <a:buFont typeface="Arial"/>
              <a:buNone/>
            </a:pPr>
            <a:r>
              <a:rPr lang="en-US" sz="3240"/>
              <a:t>Union, Intersection, Difference of Queries</a:t>
            </a:r>
            <a:endParaRPr/>
          </a:p>
        </p:txBody>
      </p:sp>
      <p:sp>
        <p:nvSpPr>
          <p:cNvPr id="554" name="Google Shape;554;p40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DATABASE LANGUAGE SQL</a:t>
            </a:r>
            <a:endParaRPr/>
          </a:p>
        </p:txBody>
      </p:sp>
      <p:sp>
        <p:nvSpPr>
          <p:cNvPr id="555" name="Google Shape;555;p40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40</a:t>
            </a:fld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41"/>
          <p:cNvSpPr txBox="1">
            <a:spLocks noGrp="1"/>
          </p:cNvSpPr>
          <p:nvPr>
            <p:ph type="body" idx="1"/>
          </p:nvPr>
        </p:nvSpPr>
        <p:spPr>
          <a:xfrm>
            <a:off x="585924" y="1127464"/>
            <a:ext cx="7936637" cy="5069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 "/>
            </a:pPr>
            <a:r>
              <a:rPr lang="en-US"/>
              <a:t>Example 10.1</a:t>
            </a:r>
            <a:endParaRPr/>
          </a:p>
          <a:p>
            <a:pPr marL="384048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800"/>
              <a:buChar char="◦"/>
            </a:pPr>
            <a:r>
              <a:rPr lang="en-US"/>
              <a:t>Find all those employees whose name is begun by ‘H’ or salary exceed 80000</a:t>
            </a:r>
            <a:endParaRPr/>
          </a:p>
        </p:txBody>
      </p:sp>
      <p:sp>
        <p:nvSpPr>
          <p:cNvPr id="561" name="Google Shape;561;p41"/>
          <p:cNvSpPr txBox="1">
            <a:spLocks noGrp="1"/>
          </p:cNvSpPr>
          <p:nvPr>
            <p:ph type="title"/>
          </p:nvPr>
        </p:nvSpPr>
        <p:spPr>
          <a:xfrm>
            <a:off x="585925" y="286605"/>
            <a:ext cx="7936637" cy="840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40"/>
              <a:buFont typeface="Arial"/>
              <a:buNone/>
            </a:pPr>
            <a:r>
              <a:rPr lang="en-US" sz="3240"/>
              <a:t>Union, Intersection, Difference of Queries</a:t>
            </a:r>
            <a:endParaRPr/>
          </a:p>
        </p:txBody>
      </p:sp>
      <p:pic>
        <p:nvPicPr>
          <p:cNvPr id="562" name="Google Shape;562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6800" y="3429000"/>
            <a:ext cx="7506547" cy="1676400"/>
          </a:xfrm>
          <a:prstGeom prst="rect">
            <a:avLst/>
          </a:prstGeom>
          <a:noFill/>
          <a:ln>
            <a:noFill/>
          </a:ln>
        </p:spPr>
      </p:pic>
      <p:sp>
        <p:nvSpPr>
          <p:cNvPr id="563" name="Google Shape;563;p41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DATABASE LANGUAGE SQL</a:t>
            </a:r>
            <a:endParaRPr/>
          </a:p>
        </p:txBody>
      </p:sp>
      <p:sp>
        <p:nvSpPr>
          <p:cNvPr id="564" name="Google Shape;564;p41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42"/>
          <p:cNvSpPr txBox="1">
            <a:spLocks noGrp="1"/>
          </p:cNvSpPr>
          <p:nvPr>
            <p:ph type="body" idx="1"/>
          </p:nvPr>
        </p:nvSpPr>
        <p:spPr>
          <a:xfrm>
            <a:off x="585924" y="1127464"/>
            <a:ext cx="7936637" cy="5069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 "/>
            </a:pPr>
            <a:r>
              <a:rPr lang="en-US"/>
              <a:t>Example 10.2</a:t>
            </a:r>
            <a:endParaRPr/>
          </a:p>
          <a:p>
            <a:pPr marL="384048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800"/>
              <a:buChar char="◦"/>
            </a:pPr>
            <a:r>
              <a:rPr lang="en-US"/>
              <a:t>Find all those </a:t>
            </a:r>
            <a:r>
              <a:rPr lang="en-US" i="1"/>
              <a:t>normal</a:t>
            </a:r>
            <a:r>
              <a:rPr lang="en-US"/>
              <a:t> employees, that is who do not supervise any other employees</a:t>
            </a:r>
            <a:endParaRPr/>
          </a:p>
        </p:txBody>
      </p:sp>
      <p:sp>
        <p:nvSpPr>
          <p:cNvPr id="570" name="Google Shape;570;p42"/>
          <p:cNvSpPr txBox="1">
            <a:spLocks noGrp="1"/>
          </p:cNvSpPr>
          <p:nvPr>
            <p:ph type="title"/>
          </p:nvPr>
        </p:nvSpPr>
        <p:spPr>
          <a:xfrm>
            <a:off x="585925" y="286605"/>
            <a:ext cx="7936637" cy="840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40"/>
              <a:buFont typeface="Arial"/>
              <a:buNone/>
            </a:pPr>
            <a:r>
              <a:rPr lang="en-US" sz="3240"/>
              <a:t>Union, Intersection, Difference of Queries</a:t>
            </a:r>
            <a:endParaRPr/>
          </a:p>
        </p:txBody>
      </p:sp>
      <p:pic>
        <p:nvPicPr>
          <p:cNvPr id="571" name="Google Shape;571;p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95400" y="3352800"/>
            <a:ext cx="5188449" cy="1524000"/>
          </a:xfrm>
          <a:prstGeom prst="rect">
            <a:avLst/>
          </a:prstGeom>
          <a:noFill/>
          <a:ln>
            <a:noFill/>
          </a:ln>
        </p:spPr>
      </p:pic>
      <p:sp>
        <p:nvSpPr>
          <p:cNvPr id="572" name="Google Shape;572;p42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DATABASE LANGUAGE SQL</a:t>
            </a:r>
            <a:endParaRPr/>
          </a:p>
        </p:txBody>
      </p:sp>
      <p:sp>
        <p:nvSpPr>
          <p:cNvPr id="573" name="Google Shape;573;p42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43"/>
          <p:cNvSpPr txBox="1">
            <a:spLocks noGrp="1"/>
          </p:cNvSpPr>
          <p:nvPr>
            <p:ph type="body" idx="1"/>
          </p:nvPr>
        </p:nvSpPr>
        <p:spPr>
          <a:xfrm>
            <a:off x="585924" y="1127464"/>
            <a:ext cx="7936637" cy="5069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 "/>
            </a:pPr>
            <a:r>
              <a:rPr lang="en-US"/>
              <a:t>Example 10.3</a:t>
            </a:r>
            <a:endParaRPr/>
          </a:p>
          <a:p>
            <a:pPr marL="384048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800"/>
              <a:buChar char="◦"/>
            </a:pPr>
            <a:r>
              <a:rPr lang="en-US"/>
              <a:t>Find all employees who work on projectB and projectC</a:t>
            </a:r>
            <a:endParaRPr/>
          </a:p>
        </p:txBody>
      </p:sp>
      <p:sp>
        <p:nvSpPr>
          <p:cNvPr id="579" name="Google Shape;579;p43"/>
          <p:cNvSpPr txBox="1">
            <a:spLocks noGrp="1"/>
          </p:cNvSpPr>
          <p:nvPr>
            <p:ph type="title"/>
          </p:nvPr>
        </p:nvSpPr>
        <p:spPr>
          <a:xfrm>
            <a:off x="585925" y="286605"/>
            <a:ext cx="7936637" cy="840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40"/>
              <a:buFont typeface="Arial"/>
              <a:buNone/>
            </a:pPr>
            <a:r>
              <a:rPr lang="en-US" sz="3240"/>
              <a:t>Union, Intersection, Difference of Queries</a:t>
            </a:r>
            <a:endParaRPr/>
          </a:p>
        </p:txBody>
      </p:sp>
      <p:pic>
        <p:nvPicPr>
          <p:cNvPr id="580" name="Google Shape;580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0600" y="2819400"/>
            <a:ext cx="6705600" cy="2736980"/>
          </a:xfrm>
          <a:prstGeom prst="rect">
            <a:avLst/>
          </a:prstGeom>
          <a:noFill/>
          <a:ln>
            <a:noFill/>
          </a:ln>
        </p:spPr>
      </p:pic>
      <p:sp>
        <p:nvSpPr>
          <p:cNvPr id="581" name="Google Shape;581;p43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DATABASE LANGUAGE SQL</a:t>
            </a:r>
            <a:endParaRPr/>
          </a:p>
        </p:txBody>
      </p:sp>
      <p:sp>
        <p:nvSpPr>
          <p:cNvPr id="582" name="Google Shape;582;p43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43</a:t>
            </a:fld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44"/>
          <p:cNvSpPr txBox="1">
            <a:spLocks noGrp="1"/>
          </p:cNvSpPr>
          <p:nvPr>
            <p:ph type="body" idx="1"/>
          </p:nvPr>
        </p:nvSpPr>
        <p:spPr>
          <a:xfrm>
            <a:off x="585924" y="1127464"/>
            <a:ext cx="7936637" cy="5069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/>
          </a:p>
        </p:txBody>
      </p:sp>
      <p:sp>
        <p:nvSpPr>
          <p:cNvPr id="589" name="Google Shape;589;p44"/>
          <p:cNvSpPr txBox="1">
            <a:spLocks noGrp="1"/>
          </p:cNvSpPr>
          <p:nvPr>
            <p:ph type="title"/>
          </p:nvPr>
        </p:nvSpPr>
        <p:spPr>
          <a:xfrm>
            <a:off x="585925" y="286605"/>
            <a:ext cx="7936637" cy="840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lang="en-US"/>
              <a:t>6.3 SUB QUERIES</a:t>
            </a:r>
            <a:endParaRPr/>
          </a:p>
        </p:txBody>
      </p:sp>
      <p:sp>
        <p:nvSpPr>
          <p:cNvPr id="590" name="Google Shape;590;p44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DATABASE LANGUAGE SQL</a:t>
            </a:r>
            <a:endParaRPr/>
          </a:p>
        </p:txBody>
      </p:sp>
      <p:sp>
        <p:nvSpPr>
          <p:cNvPr id="591" name="Google Shape;591;p44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44</a:t>
            </a:fld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45"/>
          <p:cNvSpPr txBox="1">
            <a:spLocks noGrp="1"/>
          </p:cNvSpPr>
          <p:nvPr>
            <p:ph type="body" idx="1"/>
          </p:nvPr>
        </p:nvSpPr>
        <p:spPr>
          <a:xfrm>
            <a:off x="585924" y="1127464"/>
            <a:ext cx="7936637" cy="5069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 "/>
            </a:pPr>
            <a:r>
              <a:rPr lang="en-US"/>
              <a:t>One query can be used to help in the evaluation of another</a:t>
            </a:r>
            <a:endParaRPr/>
          </a:p>
          <a:p>
            <a:pPr marL="91440" lvl="0" indent="-1778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Char char=" "/>
            </a:pPr>
            <a:r>
              <a:rPr lang="en-US"/>
              <a:t>A query that is part of another is called a </a:t>
            </a:r>
            <a:r>
              <a:rPr lang="en-US">
                <a:solidFill>
                  <a:srgbClr val="FF0000"/>
                </a:solidFill>
              </a:rPr>
              <a:t>sub-query</a:t>
            </a:r>
            <a:endParaRPr/>
          </a:p>
          <a:p>
            <a:pPr marL="384048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800"/>
              <a:buChar char="◦"/>
            </a:pPr>
            <a:r>
              <a:rPr lang="en-US"/>
              <a:t>Sub-queries return a single constant, this constant can be compared with another value in a </a:t>
            </a:r>
            <a:r>
              <a:rPr lang="en-US">
                <a:solidFill>
                  <a:srgbClr val="FF0000"/>
                </a:solidFill>
              </a:rPr>
              <a:t>WHERE</a:t>
            </a:r>
            <a:r>
              <a:rPr lang="en-US"/>
              <a:t> clause</a:t>
            </a:r>
            <a:endParaRPr/>
          </a:p>
          <a:p>
            <a:pPr marL="384048" lvl="1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800"/>
              <a:buChar char="◦"/>
            </a:pPr>
            <a:r>
              <a:rPr lang="en-US"/>
              <a:t>Sub-queries return relations, that can be used in </a:t>
            </a:r>
            <a:r>
              <a:rPr lang="en-US">
                <a:solidFill>
                  <a:srgbClr val="FF0000"/>
                </a:solidFill>
              </a:rPr>
              <a:t>WHERE</a:t>
            </a:r>
            <a:r>
              <a:rPr lang="en-US"/>
              <a:t> clause</a:t>
            </a:r>
            <a:endParaRPr/>
          </a:p>
          <a:p>
            <a:pPr marL="384048" lvl="1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800"/>
              <a:buChar char="◦"/>
            </a:pPr>
            <a:r>
              <a:rPr lang="en-US"/>
              <a:t>Sub-queries can appear in </a:t>
            </a:r>
            <a:r>
              <a:rPr lang="en-US">
                <a:solidFill>
                  <a:srgbClr val="FF0000"/>
                </a:solidFill>
              </a:rPr>
              <a:t>FROM</a:t>
            </a:r>
            <a:r>
              <a:rPr lang="en-US"/>
              <a:t> clauses, followed by a tuple variable</a:t>
            </a:r>
            <a:endParaRPr/>
          </a:p>
        </p:txBody>
      </p:sp>
      <p:sp>
        <p:nvSpPr>
          <p:cNvPr id="598" name="Google Shape;598;p45"/>
          <p:cNvSpPr txBox="1">
            <a:spLocks noGrp="1"/>
          </p:cNvSpPr>
          <p:nvPr>
            <p:ph type="title"/>
          </p:nvPr>
        </p:nvSpPr>
        <p:spPr>
          <a:xfrm>
            <a:off x="585925" y="286605"/>
            <a:ext cx="7936637" cy="840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lang="en-US"/>
              <a:t>Sub-queries</a:t>
            </a:r>
            <a:endParaRPr/>
          </a:p>
        </p:txBody>
      </p:sp>
      <p:sp>
        <p:nvSpPr>
          <p:cNvPr id="599" name="Google Shape;599;p45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DATABASE LANGUAGE SQL</a:t>
            </a:r>
            <a:endParaRPr/>
          </a:p>
        </p:txBody>
      </p:sp>
      <p:sp>
        <p:nvSpPr>
          <p:cNvPr id="600" name="Google Shape;600;p45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45</a:t>
            </a:fld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46"/>
          <p:cNvSpPr txBox="1">
            <a:spLocks noGrp="1"/>
          </p:cNvSpPr>
          <p:nvPr>
            <p:ph type="body" idx="1"/>
          </p:nvPr>
        </p:nvSpPr>
        <p:spPr>
          <a:xfrm>
            <a:off x="585924" y="1127464"/>
            <a:ext cx="7936637" cy="5069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 "/>
            </a:pPr>
            <a:r>
              <a:rPr lang="en-US"/>
              <a:t>An atomic value that can appear as one component of a tuple is referred to as a </a:t>
            </a:r>
            <a:r>
              <a:rPr lang="en-US">
                <a:solidFill>
                  <a:srgbClr val="FF0000"/>
                </a:solidFill>
              </a:rPr>
              <a:t>scalar</a:t>
            </a:r>
            <a:endParaRPr/>
          </a:p>
          <a:p>
            <a:pPr marL="91440" lvl="0" indent="-1778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Char char=" "/>
            </a:pPr>
            <a:r>
              <a:rPr lang="en-US"/>
              <a:t>Let’s compare two queries for the same request</a:t>
            </a:r>
            <a:endParaRPr/>
          </a:p>
        </p:txBody>
      </p:sp>
      <p:sp>
        <p:nvSpPr>
          <p:cNvPr id="607" name="Google Shape;607;p46"/>
          <p:cNvSpPr txBox="1">
            <a:spLocks noGrp="1"/>
          </p:cNvSpPr>
          <p:nvPr>
            <p:ph type="title"/>
          </p:nvPr>
        </p:nvSpPr>
        <p:spPr>
          <a:xfrm>
            <a:off x="585925" y="286605"/>
            <a:ext cx="7936637" cy="840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40"/>
              <a:buFont typeface="Arial"/>
              <a:buNone/>
            </a:pPr>
            <a:r>
              <a:rPr lang="en-US" sz="3240"/>
              <a:t>Sub-queries that Produce Scalar Values</a:t>
            </a:r>
            <a:endParaRPr/>
          </a:p>
        </p:txBody>
      </p:sp>
      <p:sp>
        <p:nvSpPr>
          <p:cNvPr id="608" name="Google Shape;608;p46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DATABASE LANGUAGE SQL</a:t>
            </a:r>
            <a:endParaRPr/>
          </a:p>
        </p:txBody>
      </p:sp>
      <p:sp>
        <p:nvSpPr>
          <p:cNvPr id="609" name="Google Shape;609;p46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46</a:t>
            </a:fld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47"/>
          <p:cNvSpPr txBox="1">
            <a:spLocks noGrp="1"/>
          </p:cNvSpPr>
          <p:nvPr>
            <p:ph type="body" idx="1"/>
          </p:nvPr>
        </p:nvSpPr>
        <p:spPr>
          <a:xfrm>
            <a:off x="585924" y="1127464"/>
            <a:ext cx="7936637" cy="5069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 "/>
            </a:pPr>
            <a:r>
              <a:rPr lang="en-US"/>
              <a:t>Example 7: Find the employees of </a:t>
            </a:r>
            <a:r>
              <a:rPr lang="en-US" i="1"/>
              <a:t>Phòng Phần mềm trong nước </a:t>
            </a:r>
            <a:r>
              <a:rPr lang="en-US"/>
              <a:t>department</a:t>
            </a:r>
            <a:endParaRPr/>
          </a:p>
        </p:txBody>
      </p:sp>
      <p:sp>
        <p:nvSpPr>
          <p:cNvPr id="615" name="Google Shape;615;p47"/>
          <p:cNvSpPr txBox="1">
            <a:spLocks noGrp="1"/>
          </p:cNvSpPr>
          <p:nvPr>
            <p:ph type="title"/>
          </p:nvPr>
        </p:nvSpPr>
        <p:spPr>
          <a:xfrm>
            <a:off x="585925" y="286605"/>
            <a:ext cx="7936637" cy="840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40"/>
              <a:buFont typeface="Arial"/>
              <a:buNone/>
            </a:pPr>
            <a:r>
              <a:rPr lang="en-US" sz="3240"/>
              <a:t>Sub-queries that Produce Scalar Values</a:t>
            </a:r>
            <a:endParaRPr/>
          </a:p>
        </p:txBody>
      </p:sp>
      <p:pic>
        <p:nvPicPr>
          <p:cNvPr id="616" name="Google Shape;616;p4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0600" y="2971800"/>
            <a:ext cx="7642942" cy="1219200"/>
          </a:xfrm>
          <a:prstGeom prst="rect">
            <a:avLst/>
          </a:prstGeom>
          <a:noFill/>
          <a:ln>
            <a:noFill/>
          </a:ln>
        </p:spPr>
      </p:pic>
      <p:sp>
        <p:nvSpPr>
          <p:cNvPr id="617" name="Google Shape;617;p47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DATABASE LANGUAGE SQL</a:t>
            </a:r>
            <a:endParaRPr/>
          </a:p>
        </p:txBody>
      </p:sp>
      <p:sp>
        <p:nvSpPr>
          <p:cNvPr id="618" name="Google Shape;618;p47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47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48"/>
          <p:cNvSpPr txBox="1">
            <a:spLocks noGrp="1"/>
          </p:cNvSpPr>
          <p:nvPr>
            <p:ph type="body" idx="1"/>
          </p:nvPr>
        </p:nvSpPr>
        <p:spPr>
          <a:xfrm>
            <a:off x="585924" y="1127464"/>
            <a:ext cx="7936637" cy="5069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 "/>
            </a:pPr>
            <a:r>
              <a:rPr lang="en-US"/>
              <a:t>Example 11: </a:t>
            </a:r>
            <a:endParaRPr/>
          </a:p>
          <a:p>
            <a:pPr marL="384048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800"/>
              <a:buChar char="◦"/>
            </a:pPr>
            <a:r>
              <a:rPr lang="en-US"/>
              <a:t>Find the employees of </a:t>
            </a:r>
            <a:r>
              <a:rPr lang="en-US" i="1"/>
              <a:t>Phòng Phần mềm trong nước </a:t>
            </a:r>
            <a:r>
              <a:rPr lang="en-US"/>
              <a:t>department</a:t>
            </a:r>
            <a:endParaRPr/>
          </a:p>
        </p:txBody>
      </p:sp>
      <p:sp>
        <p:nvSpPr>
          <p:cNvPr id="624" name="Google Shape;624;p48"/>
          <p:cNvSpPr txBox="1">
            <a:spLocks noGrp="1"/>
          </p:cNvSpPr>
          <p:nvPr>
            <p:ph type="title"/>
          </p:nvPr>
        </p:nvSpPr>
        <p:spPr>
          <a:xfrm>
            <a:off x="585925" y="286605"/>
            <a:ext cx="7936637" cy="840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40"/>
              <a:buFont typeface="Arial"/>
              <a:buNone/>
            </a:pPr>
            <a:r>
              <a:rPr lang="en-US" sz="3240"/>
              <a:t>Sub-queries that Produce Scalar Values</a:t>
            </a:r>
            <a:endParaRPr/>
          </a:p>
        </p:txBody>
      </p:sp>
      <p:pic>
        <p:nvPicPr>
          <p:cNvPr id="625" name="Google Shape;625;p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6800" y="3276600"/>
            <a:ext cx="7683190" cy="1981200"/>
          </a:xfrm>
          <a:prstGeom prst="rect">
            <a:avLst/>
          </a:prstGeom>
          <a:noFill/>
          <a:ln>
            <a:noFill/>
          </a:ln>
        </p:spPr>
      </p:pic>
      <p:sp>
        <p:nvSpPr>
          <p:cNvPr id="626" name="Google Shape;626;p48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DATABASE LANGUAGE SQL</a:t>
            </a:r>
            <a:endParaRPr/>
          </a:p>
        </p:txBody>
      </p:sp>
      <p:sp>
        <p:nvSpPr>
          <p:cNvPr id="627" name="Google Shape;627;p48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48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49"/>
          <p:cNvSpPr txBox="1">
            <a:spLocks noGrp="1"/>
          </p:cNvSpPr>
          <p:nvPr>
            <p:ph type="body" idx="1"/>
          </p:nvPr>
        </p:nvSpPr>
        <p:spPr>
          <a:xfrm>
            <a:off x="585924" y="1127464"/>
            <a:ext cx="7936637" cy="5069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 "/>
            </a:pPr>
            <a:r>
              <a:rPr lang="en-US"/>
              <a:t>Example 11: </a:t>
            </a:r>
            <a:endParaRPr/>
          </a:p>
          <a:p>
            <a:pPr marL="384048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800"/>
              <a:buChar char="◦"/>
            </a:pPr>
            <a:r>
              <a:rPr lang="en-US"/>
              <a:t>Find the employees of </a:t>
            </a:r>
            <a:r>
              <a:rPr lang="en-US" i="1"/>
              <a:t>Phòng Phần mềm trong nước </a:t>
            </a:r>
            <a:r>
              <a:rPr lang="en-US"/>
              <a:t>department</a:t>
            </a:r>
            <a:endParaRPr/>
          </a:p>
        </p:txBody>
      </p:sp>
      <p:sp>
        <p:nvSpPr>
          <p:cNvPr id="633" name="Google Shape;633;p49"/>
          <p:cNvSpPr txBox="1">
            <a:spLocks noGrp="1"/>
          </p:cNvSpPr>
          <p:nvPr>
            <p:ph type="title"/>
          </p:nvPr>
        </p:nvSpPr>
        <p:spPr>
          <a:xfrm>
            <a:off x="585925" y="286605"/>
            <a:ext cx="7936637" cy="840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40"/>
              <a:buFont typeface="Arial"/>
              <a:buNone/>
            </a:pPr>
            <a:r>
              <a:rPr lang="en-US" sz="3240"/>
              <a:t>Sub-queries that Produce Scalar Values</a:t>
            </a:r>
            <a:endParaRPr/>
          </a:p>
        </p:txBody>
      </p:sp>
      <p:pic>
        <p:nvPicPr>
          <p:cNvPr id="634" name="Google Shape;634;p4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0600" y="3276600"/>
            <a:ext cx="7985464" cy="16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635" name="Google Shape;635;p49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DATABASE LANGUAGE SQL</a:t>
            </a:r>
            <a:endParaRPr/>
          </a:p>
        </p:txBody>
      </p:sp>
      <p:sp>
        <p:nvSpPr>
          <p:cNvPr id="636" name="Google Shape;636;p49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49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5"/>
          <p:cNvSpPr txBox="1">
            <a:spLocks noGrp="1"/>
          </p:cNvSpPr>
          <p:nvPr>
            <p:ph type="title"/>
          </p:nvPr>
        </p:nvSpPr>
        <p:spPr>
          <a:xfrm>
            <a:off x="585925" y="286605"/>
            <a:ext cx="7936637" cy="840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40"/>
              <a:buFont typeface="Arial"/>
              <a:buNone/>
            </a:pPr>
            <a:r>
              <a:rPr lang="en-US" sz="3240"/>
              <a:t>REVIEW – Entity Relationship Diagram</a:t>
            </a:r>
            <a:endParaRPr/>
          </a:p>
        </p:txBody>
      </p:sp>
      <p:pic>
        <p:nvPicPr>
          <p:cNvPr id="223" name="Google Shape;223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7200" y="1112838"/>
            <a:ext cx="8686800" cy="5722937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5"/>
          <p:cNvSpPr txBox="1"/>
          <p:nvPr/>
        </p:nvSpPr>
        <p:spPr>
          <a:xfrm>
            <a:off x="810705" y="5288437"/>
            <a:ext cx="3318235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COMPANY Database</a:t>
            </a: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5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DATABASE LANGUAGE SQL</a:t>
            </a:r>
            <a:endParaRPr/>
          </a:p>
        </p:txBody>
      </p:sp>
      <p:sp>
        <p:nvSpPr>
          <p:cNvPr id="226" name="Google Shape;226;p5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50"/>
          <p:cNvSpPr txBox="1">
            <a:spLocks noGrp="1"/>
          </p:cNvSpPr>
          <p:nvPr>
            <p:ph type="body" idx="1"/>
          </p:nvPr>
        </p:nvSpPr>
        <p:spPr>
          <a:xfrm>
            <a:off x="585924" y="1127464"/>
            <a:ext cx="7936637" cy="5069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 "/>
            </a:pPr>
            <a:r>
              <a:rPr lang="en-US"/>
              <a:t>Example 11: </a:t>
            </a:r>
            <a:endParaRPr/>
          </a:p>
          <a:p>
            <a:pPr marL="384048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800"/>
              <a:buChar char="◦"/>
            </a:pPr>
            <a:r>
              <a:rPr lang="en-US"/>
              <a:t>Find the employees of </a:t>
            </a:r>
            <a:r>
              <a:rPr lang="en-US" i="1"/>
              <a:t>Phòng Phần mềm trong nước </a:t>
            </a:r>
            <a:r>
              <a:rPr lang="en-US"/>
              <a:t>department</a:t>
            </a:r>
            <a:endParaRPr/>
          </a:p>
        </p:txBody>
      </p:sp>
      <p:sp>
        <p:nvSpPr>
          <p:cNvPr id="642" name="Google Shape;642;p50"/>
          <p:cNvSpPr txBox="1">
            <a:spLocks noGrp="1"/>
          </p:cNvSpPr>
          <p:nvPr>
            <p:ph type="title"/>
          </p:nvPr>
        </p:nvSpPr>
        <p:spPr>
          <a:xfrm>
            <a:off x="585925" y="286605"/>
            <a:ext cx="7936637" cy="840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40"/>
              <a:buFont typeface="Arial"/>
              <a:buNone/>
            </a:pPr>
            <a:r>
              <a:rPr lang="en-US" sz="3240"/>
              <a:t>Sub-queries that Produce Scalar Values</a:t>
            </a:r>
            <a:endParaRPr/>
          </a:p>
        </p:txBody>
      </p:sp>
      <p:pic>
        <p:nvPicPr>
          <p:cNvPr id="643" name="Google Shape;643;p5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6799" y="3352800"/>
            <a:ext cx="7785887" cy="1752600"/>
          </a:xfrm>
          <a:prstGeom prst="rect">
            <a:avLst/>
          </a:prstGeom>
          <a:noFill/>
          <a:ln>
            <a:noFill/>
          </a:ln>
        </p:spPr>
      </p:pic>
      <p:sp>
        <p:nvSpPr>
          <p:cNvPr id="644" name="Google Shape;644;p50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DATABASE LANGUAGE SQL</a:t>
            </a:r>
            <a:endParaRPr/>
          </a:p>
        </p:txBody>
      </p:sp>
      <p:sp>
        <p:nvSpPr>
          <p:cNvPr id="645" name="Google Shape;645;p50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50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51"/>
          <p:cNvSpPr txBox="1">
            <a:spLocks noGrp="1"/>
          </p:cNvSpPr>
          <p:nvPr>
            <p:ph type="body" idx="1"/>
          </p:nvPr>
        </p:nvSpPr>
        <p:spPr>
          <a:xfrm>
            <a:off x="585924" y="1127464"/>
            <a:ext cx="7936637" cy="5069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 "/>
            </a:pPr>
            <a:r>
              <a:rPr lang="en-US"/>
              <a:t>Some SQL operators can be applied to a relation R and produce a bool result</a:t>
            </a:r>
            <a:endParaRPr/>
          </a:p>
          <a:p>
            <a:pPr marL="384048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800"/>
              <a:buChar char="◦"/>
            </a:pPr>
            <a:r>
              <a:rPr lang="en-US"/>
              <a:t>(EXISTS R = True) ⇔ R is not empty</a:t>
            </a:r>
            <a:endParaRPr/>
          </a:p>
          <a:p>
            <a:pPr marL="384048" lvl="1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800"/>
              <a:buChar char="◦"/>
            </a:pPr>
            <a:r>
              <a:rPr lang="en-US"/>
              <a:t>(s IN R = True) ⇔ s is equal to one of the values of R</a:t>
            </a:r>
            <a:endParaRPr/>
          </a:p>
          <a:p>
            <a:pPr marL="384048" lvl="1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800"/>
              <a:buChar char="◦"/>
            </a:pPr>
            <a:r>
              <a:rPr lang="en-US"/>
              <a:t>(s &gt; ALL R = True) ⇔ s is greater than every values in unary R</a:t>
            </a:r>
            <a:endParaRPr/>
          </a:p>
          <a:p>
            <a:pPr marL="384048" lvl="1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800"/>
              <a:buChar char="◦"/>
            </a:pPr>
            <a:r>
              <a:rPr lang="en-US"/>
              <a:t>(s &gt; ANY R = True) ⇔ s is greater than at least one value in unary R</a:t>
            </a:r>
            <a:endParaRPr/>
          </a:p>
        </p:txBody>
      </p:sp>
      <p:sp>
        <p:nvSpPr>
          <p:cNvPr id="652" name="Google Shape;652;p51"/>
          <p:cNvSpPr txBox="1">
            <a:spLocks noGrp="1"/>
          </p:cNvSpPr>
          <p:nvPr>
            <p:ph type="title"/>
          </p:nvPr>
        </p:nvSpPr>
        <p:spPr>
          <a:xfrm>
            <a:off x="585925" y="286605"/>
            <a:ext cx="7936637" cy="840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lang="en-US"/>
              <a:t>Conditions Involving Relations</a:t>
            </a:r>
            <a:endParaRPr/>
          </a:p>
        </p:txBody>
      </p:sp>
      <p:sp>
        <p:nvSpPr>
          <p:cNvPr id="653" name="Google Shape;653;p51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DATABASE LANGUAGE SQL</a:t>
            </a:r>
            <a:endParaRPr/>
          </a:p>
        </p:txBody>
      </p:sp>
      <p:sp>
        <p:nvSpPr>
          <p:cNvPr id="654" name="Google Shape;654;p51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51</a:t>
            </a:fld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52"/>
          <p:cNvSpPr txBox="1">
            <a:spLocks noGrp="1"/>
          </p:cNvSpPr>
          <p:nvPr>
            <p:ph type="body" idx="1"/>
          </p:nvPr>
        </p:nvSpPr>
        <p:spPr>
          <a:xfrm>
            <a:off x="585924" y="1127464"/>
            <a:ext cx="7936637" cy="5069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 "/>
            </a:pPr>
            <a:r>
              <a:rPr lang="en-US"/>
              <a:t>A tuple in SQL is represented by a list of scalar values between ()</a:t>
            </a:r>
            <a:endParaRPr/>
          </a:p>
          <a:p>
            <a:pPr marL="91440" lvl="0" indent="-1778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Char char=" "/>
            </a:pPr>
            <a:r>
              <a:rPr lang="en-US"/>
              <a:t>If a tuple t has the same number of components as a relation R, then we may compare t and R with IN, ANY, ALL</a:t>
            </a:r>
            <a:endParaRPr/>
          </a:p>
        </p:txBody>
      </p:sp>
      <p:sp>
        <p:nvSpPr>
          <p:cNvPr id="661" name="Google Shape;661;p52"/>
          <p:cNvSpPr txBox="1">
            <a:spLocks noGrp="1"/>
          </p:cNvSpPr>
          <p:nvPr>
            <p:ph type="title"/>
          </p:nvPr>
        </p:nvSpPr>
        <p:spPr>
          <a:xfrm>
            <a:off x="585925" y="286605"/>
            <a:ext cx="7936637" cy="840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lang="en-US"/>
              <a:t>Conditions Involving Tuples</a:t>
            </a:r>
            <a:endParaRPr/>
          </a:p>
        </p:txBody>
      </p:sp>
      <p:sp>
        <p:nvSpPr>
          <p:cNvPr id="662" name="Google Shape;662;p52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DATABASE LANGUAGE SQL</a:t>
            </a:r>
            <a:endParaRPr/>
          </a:p>
        </p:txBody>
      </p:sp>
      <p:sp>
        <p:nvSpPr>
          <p:cNvPr id="663" name="Google Shape;663;p52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52</a:t>
            </a:fld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p53"/>
          <p:cNvSpPr txBox="1">
            <a:spLocks noGrp="1"/>
          </p:cNvSpPr>
          <p:nvPr>
            <p:ph type="body" idx="1"/>
          </p:nvPr>
        </p:nvSpPr>
        <p:spPr>
          <a:xfrm>
            <a:off x="585924" y="1127464"/>
            <a:ext cx="7936637" cy="5069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 "/>
            </a:pPr>
            <a:r>
              <a:rPr lang="en-US"/>
              <a:t>Example 12: </a:t>
            </a:r>
            <a:endParaRPr/>
          </a:p>
          <a:p>
            <a:pPr marL="384048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800"/>
              <a:buChar char="◦"/>
            </a:pPr>
            <a:r>
              <a:rPr lang="en-US"/>
              <a:t>Find the dependents of all employees of department number 1</a:t>
            </a:r>
            <a:endParaRPr/>
          </a:p>
        </p:txBody>
      </p:sp>
      <p:sp>
        <p:nvSpPr>
          <p:cNvPr id="669" name="Google Shape;669;p53"/>
          <p:cNvSpPr txBox="1">
            <a:spLocks noGrp="1"/>
          </p:cNvSpPr>
          <p:nvPr>
            <p:ph type="title"/>
          </p:nvPr>
        </p:nvSpPr>
        <p:spPr>
          <a:xfrm>
            <a:off x="585925" y="286605"/>
            <a:ext cx="7936637" cy="840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40"/>
              <a:buFont typeface="Arial"/>
              <a:buNone/>
            </a:pPr>
            <a:r>
              <a:rPr lang="en-US" sz="3240"/>
              <a:t>Sub-queries that Produce Scalar Values</a:t>
            </a:r>
            <a:endParaRPr/>
          </a:p>
        </p:txBody>
      </p:sp>
      <p:pic>
        <p:nvPicPr>
          <p:cNvPr id="670" name="Google Shape;670;p5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6800" y="3276599"/>
            <a:ext cx="5257800" cy="2297853"/>
          </a:xfrm>
          <a:prstGeom prst="rect">
            <a:avLst/>
          </a:prstGeom>
          <a:noFill/>
          <a:ln>
            <a:noFill/>
          </a:ln>
        </p:spPr>
      </p:pic>
      <p:sp>
        <p:nvSpPr>
          <p:cNvPr id="671" name="Google Shape;671;p53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DATABASE LANGUAGE SQL</a:t>
            </a:r>
            <a:endParaRPr/>
          </a:p>
        </p:txBody>
      </p:sp>
      <p:sp>
        <p:nvSpPr>
          <p:cNvPr id="672" name="Google Shape;672;p53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p54"/>
          <p:cNvSpPr txBox="1">
            <a:spLocks noGrp="1"/>
          </p:cNvSpPr>
          <p:nvPr>
            <p:ph type="body" idx="1"/>
          </p:nvPr>
        </p:nvSpPr>
        <p:spPr>
          <a:xfrm>
            <a:off x="585924" y="1127464"/>
            <a:ext cx="7936637" cy="5069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 "/>
            </a:pPr>
            <a:r>
              <a:rPr lang="en-US"/>
              <a:t>To now, sub-queries can be evaluated once and for all, the result used in a higher-level query</a:t>
            </a:r>
            <a:endParaRPr/>
          </a:p>
          <a:p>
            <a:pPr marL="91440" lvl="0" indent="-1778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Char char=" "/>
            </a:pPr>
            <a:r>
              <a:rPr lang="en-US"/>
              <a:t>But, some sub-queries are required to be evaluated many times</a:t>
            </a:r>
            <a:endParaRPr/>
          </a:p>
          <a:p>
            <a:pPr marL="91440" lvl="0" indent="-1778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Char char=" "/>
            </a:pPr>
            <a:r>
              <a:rPr lang="en-US"/>
              <a:t>That kind of sub-queries is called correlated sub-query</a:t>
            </a:r>
            <a:endParaRPr/>
          </a:p>
          <a:p>
            <a:pPr marL="91440" lvl="0" indent="-1778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Char char=" "/>
            </a:pPr>
            <a:r>
              <a:rPr lang="en-US"/>
              <a:t>Note: </a:t>
            </a:r>
            <a:r>
              <a:rPr lang="en-US" i="1">
                <a:solidFill>
                  <a:srgbClr val="FF0000"/>
                </a:solidFill>
              </a:rPr>
              <a:t>Scoping rules </a:t>
            </a:r>
            <a:r>
              <a:rPr lang="en-US">
                <a:solidFill>
                  <a:srgbClr val="FF0000"/>
                </a:solidFill>
              </a:rPr>
              <a:t>for names</a:t>
            </a:r>
            <a:endParaRPr/>
          </a:p>
        </p:txBody>
      </p:sp>
      <p:sp>
        <p:nvSpPr>
          <p:cNvPr id="679" name="Google Shape;679;p54"/>
          <p:cNvSpPr txBox="1">
            <a:spLocks noGrp="1"/>
          </p:cNvSpPr>
          <p:nvPr>
            <p:ph type="title"/>
          </p:nvPr>
        </p:nvSpPr>
        <p:spPr>
          <a:xfrm>
            <a:off x="585925" y="286605"/>
            <a:ext cx="7936637" cy="840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lang="en-US"/>
              <a:t>Correlated Sub-queries</a:t>
            </a:r>
            <a:endParaRPr/>
          </a:p>
        </p:txBody>
      </p:sp>
      <p:sp>
        <p:nvSpPr>
          <p:cNvPr id="680" name="Google Shape;680;p54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DATABASE LANGUAGE SQL</a:t>
            </a:r>
            <a:endParaRPr/>
          </a:p>
        </p:txBody>
      </p:sp>
      <p:sp>
        <p:nvSpPr>
          <p:cNvPr id="681" name="Google Shape;681;p54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54</a:t>
            </a:fld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55"/>
          <p:cNvSpPr txBox="1">
            <a:spLocks noGrp="1"/>
          </p:cNvSpPr>
          <p:nvPr>
            <p:ph type="body" idx="1"/>
          </p:nvPr>
        </p:nvSpPr>
        <p:spPr>
          <a:xfrm>
            <a:off x="585924" y="1127464"/>
            <a:ext cx="7936637" cy="5069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 "/>
            </a:pPr>
            <a:r>
              <a:rPr lang="en-US"/>
              <a:t>Example 13: </a:t>
            </a:r>
            <a:endParaRPr/>
          </a:p>
          <a:p>
            <a:pPr marL="384048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800"/>
              <a:buChar char="◦"/>
            </a:pPr>
            <a:r>
              <a:rPr lang="en-US"/>
              <a:t>Find all those projects have the same location with projectA</a:t>
            </a:r>
            <a:endParaRPr/>
          </a:p>
        </p:txBody>
      </p:sp>
      <p:sp>
        <p:nvSpPr>
          <p:cNvPr id="688" name="Google Shape;688;p55"/>
          <p:cNvSpPr txBox="1">
            <a:spLocks noGrp="1"/>
          </p:cNvSpPr>
          <p:nvPr>
            <p:ph type="title"/>
          </p:nvPr>
        </p:nvSpPr>
        <p:spPr>
          <a:xfrm>
            <a:off x="585925" y="286605"/>
            <a:ext cx="7936637" cy="840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lang="en-US"/>
              <a:t>Correlated Sub-queries</a:t>
            </a:r>
            <a:endParaRPr/>
          </a:p>
        </p:txBody>
      </p:sp>
      <p:pic>
        <p:nvPicPr>
          <p:cNvPr id="689" name="Google Shape;689;p5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6800" y="3276599"/>
            <a:ext cx="6553200" cy="1882891"/>
          </a:xfrm>
          <a:prstGeom prst="rect">
            <a:avLst/>
          </a:prstGeom>
          <a:noFill/>
          <a:ln>
            <a:noFill/>
          </a:ln>
        </p:spPr>
      </p:pic>
      <p:sp>
        <p:nvSpPr>
          <p:cNvPr id="690" name="Google Shape;690;p55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DATABASE LANGUAGE SQL</a:t>
            </a:r>
            <a:endParaRPr/>
          </a:p>
        </p:txBody>
      </p:sp>
      <p:sp>
        <p:nvSpPr>
          <p:cNvPr id="691" name="Google Shape;691;p55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55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p56"/>
          <p:cNvSpPr txBox="1">
            <a:spLocks noGrp="1"/>
          </p:cNvSpPr>
          <p:nvPr>
            <p:ph type="body" idx="1"/>
          </p:nvPr>
        </p:nvSpPr>
        <p:spPr>
          <a:xfrm>
            <a:off x="585924" y="1127464"/>
            <a:ext cx="7936637" cy="5069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 "/>
            </a:pPr>
            <a:r>
              <a:rPr lang="en-US"/>
              <a:t>Another example: </a:t>
            </a:r>
            <a:endParaRPr/>
          </a:p>
          <a:p>
            <a:pPr marL="384048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800"/>
              <a:buChar char="◦"/>
            </a:pPr>
            <a:r>
              <a:rPr lang="en-US"/>
              <a:t>Find the titles that have been used for two or movies</a:t>
            </a:r>
            <a:endParaRPr/>
          </a:p>
          <a:p>
            <a:pPr marL="91440" lvl="0" indent="-1778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800"/>
              <a:buChar char=" "/>
            </a:pPr>
            <a:r>
              <a:rPr lang="en-US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title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91440" lvl="0" indent="-1778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Char char=" "/>
            </a:pPr>
            <a:r>
              <a:rPr lang="en-US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Movies Old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91440" lvl="0" indent="-1778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Char char=" "/>
            </a:pPr>
            <a:r>
              <a:rPr lang="en-US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WHERE</a:t>
            </a:r>
            <a:r>
              <a:rPr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year</a:t>
            </a:r>
            <a:r>
              <a:rPr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ANY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566928" lvl="3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</a:pPr>
            <a:r>
              <a:rPr lang="en-US" sz="2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lang="en-US" sz="2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800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year</a:t>
            </a:r>
            <a:endParaRPr sz="2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566928" lvl="3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</a:pPr>
            <a:r>
              <a:rPr lang="en-US" sz="2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-US" sz="2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Movies</a:t>
            </a:r>
            <a:endParaRPr sz="2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566928" lvl="3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</a:pPr>
            <a:r>
              <a:rPr lang="en-US" sz="2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WHERE</a:t>
            </a:r>
            <a:r>
              <a:rPr lang="en-US" sz="2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title </a:t>
            </a:r>
            <a:r>
              <a:rPr lang="en-US" sz="2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Old</a:t>
            </a:r>
            <a:r>
              <a:rPr lang="en-US" sz="2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2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title</a:t>
            </a:r>
            <a:r>
              <a:rPr lang="en-US" sz="2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marL="2049463" lvl="1" indent="-2730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endParaRPr sz="2000"/>
          </a:p>
        </p:txBody>
      </p:sp>
      <p:sp>
        <p:nvSpPr>
          <p:cNvPr id="698" name="Google Shape;698;p56"/>
          <p:cNvSpPr txBox="1">
            <a:spLocks noGrp="1"/>
          </p:cNvSpPr>
          <p:nvPr>
            <p:ph type="title"/>
          </p:nvPr>
        </p:nvSpPr>
        <p:spPr>
          <a:xfrm>
            <a:off x="585925" y="286605"/>
            <a:ext cx="7936637" cy="840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lang="en-US"/>
              <a:t>Correlated Sub-queries</a:t>
            </a:r>
            <a:endParaRPr/>
          </a:p>
        </p:txBody>
      </p:sp>
      <p:sp>
        <p:nvSpPr>
          <p:cNvPr id="699" name="Google Shape;699;p56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DATABASE LANGUAGE SQL</a:t>
            </a:r>
            <a:endParaRPr/>
          </a:p>
        </p:txBody>
      </p:sp>
      <p:sp>
        <p:nvSpPr>
          <p:cNvPr id="700" name="Google Shape;700;p56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56</a:t>
            </a:fld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57"/>
          <p:cNvSpPr txBox="1">
            <a:spLocks noGrp="1"/>
          </p:cNvSpPr>
          <p:nvPr>
            <p:ph type="body" idx="1"/>
          </p:nvPr>
        </p:nvSpPr>
        <p:spPr>
          <a:xfrm>
            <a:off x="585924" y="1127464"/>
            <a:ext cx="7936637" cy="5069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6446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90"/>
              <a:buChar char=" "/>
            </a:pPr>
            <a:r>
              <a:rPr lang="en-US" sz="2590"/>
              <a:t>In a FROM list we can use a parenthesized sub-query</a:t>
            </a:r>
            <a:endParaRPr/>
          </a:p>
          <a:p>
            <a:pPr marL="91440" lvl="0" indent="-164465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SzPts val="2590"/>
              <a:buChar char=" "/>
            </a:pPr>
            <a:r>
              <a:rPr lang="en-US" sz="2590"/>
              <a:t>We must give it a tuple-variable alias</a:t>
            </a:r>
            <a:endParaRPr/>
          </a:p>
          <a:p>
            <a:pPr marL="91440" lvl="0" indent="-164465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SzPts val="2590"/>
              <a:buChar char=" "/>
            </a:pPr>
            <a:r>
              <a:rPr lang="en-US" sz="2590"/>
              <a:t>Example: Find the employees of </a:t>
            </a:r>
            <a:r>
              <a:rPr lang="en-US" sz="2590" i="1"/>
              <a:t>Phòng Phần mềm trong nước</a:t>
            </a:r>
            <a:endParaRPr sz="2590" i="1"/>
          </a:p>
          <a:p>
            <a:pPr marL="91440" lvl="0" indent="-9144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SzPts val="2127"/>
              <a:buNone/>
            </a:pPr>
            <a:r>
              <a:rPr lang="en-US" sz="2127"/>
              <a:t>	SELECT 	*</a:t>
            </a:r>
            <a:endParaRPr/>
          </a:p>
          <a:p>
            <a:pPr marL="91440" lvl="0" indent="-9144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SzPts val="2127"/>
              <a:buNone/>
            </a:pPr>
            <a:r>
              <a:rPr lang="en-US" sz="2127"/>
              <a:t>	FROM 	tblEmployee e, </a:t>
            </a:r>
            <a:br>
              <a:rPr lang="en-US" sz="2127"/>
            </a:br>
            <a:r>
              <a:rPr lang="en-US" sz="2127"/>
              <a:t>		(SELECT depNum </a:t>
            </a:r>
            <a:endParaRPr/>
          </a:p>
          <a:p>
            <a:pPr marL="91440" lvl="0" indent="-9144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SzPts val="2127"/>
              <a:buNone/>
            </a:pPr>
            <a:r>
              <a:rPr lang="en-US" sz="2127"/>
              <a:t>			FROM tblDepartment </a:t>
            </a:r>
            <a:endParaRPr/>
          </a:p>
          <a:p>
            <a:pPr marL="91440" lvl="0" indent="-9144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SzPts val="2127"/>
              <a:buNone/>
            </a:pPr>
            <a:r>
              <a:rPr lang="en-US" sz="2127"/>
              <a:t>			WHERE depName=N'Phòng phần mềm trong nước') d</a:t>
            </a:r>
            <a:endParaRPr sz="2127"/>
          </a:p>
          <a:p>
            <a:pPr marL="91440" lvl="0" indent="-9144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SzPts val="2127"/>
              <a:buNone/>
            </a:pPr>
            <a:r>
              <a:rPr lang="en-US" sz="2127"/>
              <a:t>	WHERE 	e.depNum=d.depNum</a:t>
            </a:r>
            <a:endParaRPr sz="2127"/>
          </a:p>
        </p:txBody>
      </p:sp>
      <p:sp>
        <p:nvSpPr>
          <p:cNvPr id="707" name="Google Shape;707;p57"/>
          <p:cNvSpPr txBox="1">
            <a:spLocks noGrp="1"/>
          </p:cNvSpPr>
          <p:nvPr>
            <p:ph type="title"/>
          </p:nvPr>
        </p:nvSpPr>
        <p:spPr>
          <a:xfrm>
            <a:off x="585925" y="286605"/>
            <a:ext cx="7936637" cy="840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lang="en-US"/>
              <a:t>Sub-queries in FROM Clauses</a:t>
            </a:r>
            <a:endParaRPr/>
          </a:p>
        </p:txBody>
      </p:sp>
      <p:sp>
        <p:nvSpPr>
          <p:cNvPr id="708" name="Google Shape;708;p57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DATABASE LANGUAGE SQL</a:t>
            </a:r>
            <a:endParaRPr/>
          </a:p>
        </p:txBody>
      </p:sp>
      <p:sp>
        <p:nvSpPr>
          <p:cNvPr id="709" name="Google Shape;709;p57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57</a:t>
            </a:fld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p58"/>
          <p:cNvSpPr txBox="1">
            <a:spLocks noGrp="1"/>
          </p:cNvSpPr>
          <p:nvPr>
            <p:ph type="body" idx="1"/>
          </p:nvPr>
        </p:nvSpPr>
        <p:spPr>
          <a:xfrm>
            <a:off x="585924" y="1127464"/>
            <a:ext cx="7936637" cy="5069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778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Char char=" "/>
            </a:pPr>
            <a:r>
              <a:rPr lang="en-US"/>
              <a:t>SQL Join Expressions can be stand as a query itself or can be used as sub-queries in </a:t>
            </a:r>
            <a:r>
              <a:rPr lang="en-US">
                <a:solidFill>
                  <a:srgbClr val="FF0000"/>
                </a:solidFill>
              </a:rPr>
              <a:t>FROM</a:t>
            </a:r>
            <a:r>
              <a:rPr lang="en-US"/>
              <a:t> clauses</a:t>
            </a:r>
            <a:endParaRPr/>
          </a:p>
          <a:p>
            <a:pPr marL="91440" lvl="0" indent="-177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SzPts val="2800"/>
              <a:buChar char=" "/>
            </a:pPr>
            <a:r>
              <a:rPr lang="en-US"/>
              <a:t>Cross Join in SQL= Cartesian Product</a:t>
            </a:r>
            <a:endParaRPr/>
          </a:p>
          <a:p>
            <a:pPr marL="384048" lvl="1" indent="-18288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800"/>
              <a:buChar char="◦"/>
            </a:pPr>
            <a:r>
              <a:rPr lang="en-US"/>
              <a:t>Syntax: </a:t>
            </a:r>
            <a:r>
              <a:rPr lang="en-US">
                <a:solidFill>
                  <a:srgbClr val="FF0000"/>
                </a:solidFill>
              </a:rPr>
              <a:t>R CROSS JOIN S</a:t>
            </a:r>
            <a:r>
              <a:rPr lang="en-US"/>
              <a:t>;</a:t>
            </a:r>
            <a:endParaRPr/>
          </a:p>
          <a:p>
            <a:pPr marL="384048" lvl="1" indent="-18288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2800"/>
              <a:buChar char="◦"/>
            </a:pPr>
            <a:r>
              <a:rPr lang="en-US"/>
              <a:t>Meaning: Each tuple of R connects to each tuple of S</a:t>
            </a:r>
            <a:endParaRPr/>
          </a:p>
          <a:p>
            <a:pPr marL="91440" lvl="0" indent="-177800" algn="l" rtl="0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SzPts val="2800"/>
              <a:buChar char=" "/>
            </a:pPr>
            <a:r>
              <a:rPr lang="en-US"/>
              <a:t>Theta Join with ON keyword</a:t>
            </a:r>
            <a:endParaRPr/>
          </a:p>
          <a:p>
            <a:pPr marL="384048" lvl="1" indent="-18288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800"/>
              <a:buChar char="◦"/>
            </a:pPr>
            <a:r>
              <a:rPr lang="en-US"/>
              <a:t>Systax: </a:t>
            </a:r>
            <a:r>
              <a:rPr lang="en-US">
                <a:solidFill>
                  <a:srgbClr val="FF0000"/>
                </a:solidFill>
              </a:rPr>
              <a:t>R JOIN S ON R.A=S.A</a:t>
            </a:r>
            <a:r>
              <a:rPr lang="en-US"/>
              <a:t>;</a:t>
            </a:r>
            <a:endParaRPr/>
          </a:p>
          <a:p>
            <a:pPr marL="384048" lvl="1" indent="-18288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2800"/>
              <a:buChar char="◦"/>
            </a:pPr>
            <a:r>
              <a:rPr lang="en-US"/>
              <a:t>Meaning: Each tuple of R connects to those tuples of S, which satisfy the condition after ON keyword</a:t>
            </a:r>
            <a:endParaRPr/>
          </a:p>
        </p:txBody>
      </p:sp>
      <p:sp>
        <p:nvSpPr>
          <p:cNvPr id="716" name="Google Shape;716;p58"/>
          <p:cNvSpPr txBox="1">
            <a:spLocks noGrp="1"/>
          </p:cNvSpPr>
          <p:nvPr>
            <p:ph type="title"/>
          </p:nvPr>
        </p:nvSpPr>
        <p:spPr>
          <a:xfrm>
            <a:off x="585925" y="286605"/>
            <a:ext cx="7936637" cy="840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lang="en-US"/>
              <a:t>SQL Join Expressions</a:t>
            </a:r>
            <a:endParaRPr/>
          </a:p>
        </p:txBody>
      </p:sp>
      <p:sp>
        <p:nvSpPr>
          <p:cNvPr id="717" name="Google Shape;717;p58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DATABASE LANGUAGE SQL</a:t>
            </a:r>
            <a:endParaRPr/>
          </a:p>
        </p:txBody>
      </p:sp>
      <p:sp>
        <p:nvSpPr>
          <p:cNvPr id="718" name="Google Shape;718;p58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58</a:t>
            </a:fld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p59"/>
          <p:cNvSpPr txBox="1">
            <a:spLocks noGrp="1"/>
          </p:cNvSpPr>
          <p:nvPr>
            <p:ph type="body" idx="1"/>
          </p:nvPr>
        </p:nvSpPr>
        <p:spPr>
          <a:xfrm>
            <a:off x="585924" y="1127464"/>
            <a:ext cx="7936637" cy="5069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 "/>
            </a:pPr>
            <a:r>
              <a:rPr lang="en-US"/>
              <a:t>Example 15.1</a:t>
            </a:r>
            <a:endParaRPr/>
          </a:p>
          <a:p>
            <a:pPr marL="384048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800"/>
              <a:buChar char="◦"/>
            </a:pPr>
            <a:r>
              <a:rPr lang="en-US"/>
              <a:t>Product two relations Department and Employee</a:t>
            </a:r>
            <a:endParaRPr/>
          </a:p>
          <a:p>
            <a:pPr marL="91440" lvl="0" indent="-1778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800"/>
              <a:buChar char=" "/>
            </a:pPr>
            <a:r>
              <a:rPr lang="en-US"/>
              <a:t>Example 15.2</a:t>
            </a:r>
            <a:endParaRPr/>
          </a:p>
          <a:p>
            <a:pPr marL="384048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800"/>
              <a:buChar char="◦"/>
            </a:pPr>
            <a:r>
              <a:rPr lang="en-US"/>
              <a:t>Find departments and employees who work in those departments, respectively</a:t>
            </a:r>
            <a:endParaRPr/>
          </a:p>
        </p:txBody>
      </p:sp>
      <p:sp>
        <p:nvSpPr>
          <p:cNvPr id="724" name="Google Shape;724;p59"/>
          <p:cNvSpPr txBox="1">
            <a:spLocks noGrp="1"/>
          </p:cNvSpPr>
          <p:nvPr>
            <p:ph type="title"/>
          </p:nvPr>
        </p:nvSpPr>
        <p:spPr>
          <a:xfrm>
            <a:off x="585925" y="286605"/>
            <a:ext cx="7936637" cy="840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lang="en-US"/>
              <a:t>SQL Join Expression</a:t>
            </a:r>
            <a:endParaRPr/>
          </a:p>
        </p:txBody>
      </p:sp>
      <p:pic>
        <p:nvPicPr>
          <p:cNvPr id="725" name="Google Shape;725;p5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58766" y="4724400"/>
            <a:ext cx="7756634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726" name="Google Shape;726;p59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DATABASE LANGUAGE SQL</a:t>
            </a:r>
            <a:endParaRPr/>
          </a:p>
        </p:txBody>
      </p:sp>
      <p:sp>
        <p:nvSpPr>
          <p:cNvPr id="727" name="Google Shape;727;p59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59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6"/>
          <p:cNvSpPr txBox="1">
            <a:spLocks noGrp="1"/>
          </p:cNvSpPr>
          <p:nvPr>
            <p:ph type="title"/>
          </p:nvPr>
        </p:nvSpPr>
        <p:spPr>
          <a:xfrm>
            <a:off x="585925" y="286605"/>
            <a:ext cx="7936637" cy="840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40"/>
              <a:buFont typeface="Arial"/>
              <a:buNone/>
            </a:pPr>
            <a:r>
              <a:rPr lang="en-US" sz="3240"/>
              <a:t>Integrity constraints</a:t>
            </a:r>
            <a:br>
              <a:rPr lang="en-US" sz="3240"/>
            </a:br>
            <a:endParaRPr sz="3240"/>
          </a:p>
        </p:txBody>
      </p:sp>
      <p:sp>
        <p:nvSpPr>
          <p:cNvPr id="232" name="Google Shape;232;p6"/>
          <p:cNvSpPr txBox="1">
            <a:spLocks noGrp="1"/>
          </p:cNvSpPr>
          <p:nvPr>
            <p:ph type="body" idx="1"/>
          </p:nvPr>
        </p:nvSpPr>
        <p:spPr>
          <a:xfrm>
            <a:off x="585924" y="1127464"/>
            <a:ext cx="7936637" cy="5069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778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Font typeface="Noto Sans Symbols"/>
              <a:buChar char="▪"/>
            </a:pPr>
            <a:r>
              <a:rPr lang="en-US"/>
              <a:t> Purpose: prevent </a:t>
            </a:r>
            <a:r>
              <a:rPr lang="en-US" u="sng"/>
              <a:t>semantic</a:t>
            </a:r>
            <a:r>
              <a:rPr lang="en-US"/>
              <a:t> inconsistencies in data</a:t>
            </a:r>
            <a:endParaRPr/>
          </a:p>
          <a:p>
            <a:pPr marL="91440" lvl="0" indent="-1778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Font typeface="Noto Sans Symbols"/>
              <a:buChar char="▪"/>
            </a:pPr>
            <a:r>
              <a:rPr lang="en-US"/>
              <a:t> Kinds of integrity constraints:</a:t>
            </a:r>
            <a:endParaRPr/>
          </a:p>
          <a:p>
            <a:pPr marL="384048" lvl="1" indent="-18288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r>
              <a:rPr lang="en-US" sz="2400">
                <a:latin typeface="Helvetica Neue"/>
                <a:ea typeface="Helvetica Neue"/>
                <a:cs typeface="Helvetica Neue"/>
                <a:sym typeface="Helvetica Neue"/>
              </a:rPr>
              <a:t>1. Key Constraints (1 table): Primary key, Candidate key (Unique)</a:t>
            </a:r>
            <a:endParaRPr/>
          </a:p>
          <a:p>
            <a:pPr marL="384048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r>
              <a:rPr lang="en-US" sz="2400">
                <a:latin typeface="Helvetica Neue"/>
                <a:ea typeface="Helvetica Neue"/>
                <a:cs typeface="Helvetica Neue"/>
                <a:sym typeface="Helvetica Neue"/>
              </a:rPr>
              <a:t>2. Attribute Constraints (1 table): NULL/NOT NULL; CHECK</a:t>
            </a:r>
            <a:endParaRPr/>
          </a:p>
          <a:p>
            <a:pPr marL="384048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r>
              <a:rPr lang="en-US" sz="2400">
                <a:latin typeface="Helvetica Neue"/>
                <a:ea typeface="Helvetica Neue"/>
                <a:cs typeface="Helvetica Neue"/>
                <a:sym typeface="Helvetica Neue"/>
              </a:rPr>
              <a:t>3. Referential Integrity Constraints (2 tables): FOREIGN KEY</a:t>
            </a:r>
            <a:endParaRPr/>
          </a:p>
          <a:p>
            <a:pPr marL="384048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r>
              <a:rPr lang="en-US" sz="2400">
                <a:latin typeface="Helvetica Neue"/>
                <a:ea typeface="Helvetica Neue"/>
                <a:cs typeface="Helvetica Neue"/>
                <a:sym typeface="Helvetica Neue"/>
              </a:rPr>
              <a:t>4. Global Constraints (n tables): CHECK or CREATE ASSERTION (self studying)</a:t>
            </a:r>
            <a:endParaRPr/>
          </a:p>
          <a:p>
            <a:pPr marL="384048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endParaRPr sz="2400" i="1">
              <a:solidFill>
                <a:srgbClr val="FF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384048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800"/>
              <a:buNone/>
            </a:pPr>
            <a:r>
              <a:rPr lang="en-US" i="1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We will implement these constraints by SQL</a:t>
            </a:r>
            <a:endParaRPr i="1">
              <a:solidFill>
                <a:srgbClr val="FF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91440" lvl="0" indent="0" algn="l" rtl="0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SzPts val="2800"/>
              <a:buFont typeface="Noto Sans Symbols"/>
              <a:buNone/>
            </a:pPr>
            <a:endParaRPr/>
          </a:p>
          <a:p>
            <a:pPr marL="91440" lvl="0" indent="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SzPts val="2800"/>
              <a:buNone/>
            </a:pPr>
            <a:endParaRPr/>
          </a:p>
        </p:txBody>
      </p:sp>
      <p:sp>
        <p:nvSpPr>
          <p:cNvPr id="233" name="Google Shape;233;p6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DATABASE LANGUAGE SQL</a:t>
            </a:r>
            <a:endParaRPr/>
          </a:p>
        </p:txBody>
      </p:sp>
      <p:sp>
        <p:nvSpPr>
          <p:cNvPr id="234" name="Google Shape;234;p6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p60"/>
          <p:cNvSpPr txBox="1">
            <a:spLocks noGrp="1"/>
          </p:cNvSpPr>
          <p:nvPr>
            <p:ph type="body" idx="1"/>
          </p:nvPr>
        </p:nvSpPr>
        <p:spPr>
          <a:xfrm>
            <a:off x="585924" y="1127464"/>
            <a:ext cx="7936637" cy="5069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 "/>
            </a:pPr>
            <a:r>
              <a:rPr lang="en-US"/>
              <a:t>More Example</a:t>
            </a:r>
            <a:endParaRPr/>
          </a:p>
          <a:p>
            <a:pPr marL="384048" lvl="1" indent="-5079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</a:pPr>
            <a:endParaRPr/>
          </a:p>
        </p:txBody>
      </p:sp>
      <p:sp>
        <p:nvSpPr>
          <p:cNvPr id="733" name="Google Shape;733;p60"/>
          <p:cNvSpPr txBox="1">
            <a:spLocks noGrp="1"/>
          </p:cNvSpPr>
          <p:nvPr>
            <p:ph type="title"/>
          </p:nvPr>
        </p:nvSpPr>
        <p:spPr>
          <a:xfrm>
            <a:off x="585925" y="286605"/>
            <a:ext cx="7936637" cy="840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lang="en-US"/>
              <a:t>SQL Join Expression</a:t>
            </a:r>
            <a:endParaRPr/>
          </a:p>
        </p:txBody>
      </p:sp>
      <p:sp>
        <p:nvSpPr>
          <p:cNvPr id="734" name="Google Shape;734;p60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DATABASE LANGUAGE SQL</a:t>
            </a:r>
            <a:endParaRPr/>
          </a:p>
        </p:txBody>
      </p:sp>
      <p:sp>
        <p:nvSpPr>
          <p:cNvPr id="735" name="Google Shape;735;p60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60</a:t>
            </a:fld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61"/>
          <p:cNvSpPr txBox="1">
            <a:spLocks noGrp="1"/>
          </p:cNvSpPr>
          <p:nvPr>
            <p:ph type="body" idx="1"/>
          </p:nvPr>
        </p:nvSpPr>
        <p:spPr>
          <a:xfrm>
            <a:off x="585924" y="1127464"/>
            <a:ext cx="7936637" cy="5069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 "/>
            </a:pPr>
            <a:r>
              <a:rPr lang="en-US"/>
              <a:t>A natural join differs from a theta-join in that:</a:t>
            </a:r>
            <a:endParaRPr/>
          </a:p>
          <a:p>
            <a:pPr marL="384048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800"/>
              <a:buChar char="◦"/>
            </a:pPr>
            <a:r>
              <a:rPr lang="en-US"/>
              <a:t>The join condition: all pairs of attributes from the two relations having a common name are equated, and there are no other condition</a:t>
            </a:r>
            <a:endParaRPr/>
          </a:p>
          <a:p>
            <a:pPr marL="384048" lvl="1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800"/>
              <a:buChar char="◦"/>
            </a:pPr>
            <a:r>
              <a:rPr lang="en-US"/>
              <a:t>One of each pair of equated attributes is projected out</a:t>
            </a:r>
            <a:endParaRPr/>
          </a:p>
          <a:p>
            <a:pPr marL="384048" lvl="1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800"/>
              <a:buChar char="◦"/>
            </a:pPr>
            <a:r>
              <a:rPr lang="en-US"/>
              <a:t>Syntax : Table1 NATURAL JOIN Table2 </a:t>
            </a:r>
            <a:endParaRPr/>
          </a:p>
          <a:p>
            <a:pPr marL="384048" lvl="1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800"/>
              <a:buChar char="◦"/>
            </a:pPr>
            <a:r>
              <a:rPr lang="en-US" b="1">
                <a:solidFill>
                  <a:srgbClr val="FF0000"/>
                </a:solidFill>
              </a:rPr>
              <a:t>Microsoft SQL SERVER DONOT SUPPORT NATURAL JOINS AT ALL</a:t>
            </a:r>
            <a:endParaRPr/>
          </a:p>
          <a:p>
            <a:pPr marL="384048" lvl="1" indent="-5079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</a:pPr>
            <a:endParaRPr/>
          </a:p>
          <a:p>
            <a:pPr marL="384048" lvl="1" indent="-5079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</a:pPr>
            <a:endParaRPr/>
          </a:p>
        </p:txBody>
      </p:sp>
      <p:sp>
        <p:nvSpPr>
          <p:cNvPr id="742" name="Google Shape;742;p61"/>
          <p:cNvSpPr txBox="1">
            <a:spLocks noGrp="1"/>
          </p:cNvSpPr>
          <p:nvPr>
            <p:ph type="title"/>
          </p:nvPr>
        </p:nvSpPr>
        <p:spPr>
          <a:xfrm>
            <a:off x="585925" y="286605"/>
            <a:ext cx="7936637" cy="840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lang="en-US"/>
              <a:t>Natural Joins</a:t>
            </a:r>
            <a:endParaRPr/>
          </a:p>
        </p:txBody>
      </p:sp>
      <p:sp>
        <p:nvSpPr>
          <p:cNvPr id="743" name="Google Shape;743;p61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DATABASE LANGUAGE SQL</a:t>
            </a:r>
            <a:endParaRPr/>
          </a:p>
        </p:txBody>
      </p:sp>
      <p:sp>
        <p:nvSpPr>
          <p:cNvPr id="744" name="Google Shape;744;p61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61</a:t>
            </a:fld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p62"/>
          <p:cNvSpPr txBox="1">
            <a:spLocks noGrp="1"/>
          </p:cNvSpPr>
          <p:nvPr>
            <p:ph type="body" idx="1"/>
          </p:nvPr>
        </p:nvSpPr>
        <p:spPr>
          <a:xfrm>
            <a:off x="585924" y="1127464"/>
            <a:ext cx="7936637" cy="5069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 "/>
            </a:pPr>
            <a:r>
              <a:rPr lang="en-US"/>
              <a:t>The outer join is a way to augment the result of join by the dangling tuples, padded with null values</a:t>
            </a:r>
            <a:endParaRPr/>
          </a:p>
          <a:p>
            <a:pPr marL="91440" lvl="0" indent="-1778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Char char=" "/>
            </a:pPr>
            <a:r>
              <a:rPr lang="en-US"/>
              <a:t>When padding dangling tuples from both of its arguments, we use </a:t>
            </a:r>
            <a:r>
              <a:rPr lang="en-US" i="1"/>
              <a:t>full outer join</a:t>
            </a:r>
            <a:endParaRPr/>
          </a:p>
          <a:p>
            <a:pPr marL="91440" lvl="0" indent="-1778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Char char=" "/>
            </a:pPr>
            <a:r>
              <a:rPr lang="en-US"/>
              <a:t>When padding from left/right side, we use </a:t>
            </a:r>
            <a:r>
              <a:rPr lang="en-US" i="1"/>
              <a:t>left outer join</a:t>
            </a:r>
            <a:r>
              <a:rPr lang="en-US"/>
              <a:t>/</a:t>
            </a:r>
            <a:r>
              <a:rPr lang="en-US" i="1"/>
              <a:t>right outer join</a:t>
            </a:r>
            <a:endParaRPr/>
          </a:p>
        </p:txBody>
      </p:sp>
      <p:sp>
        <p:nvSpPr>
          <p:cNvPr id="751" name="Google Shape;751;p62"/>
          <p:cNvSpPr txBox="1">
            <a:spLocks noGrp="1"/>
          </p:cNvSpPr>
          <p:nvPr>
            <p:ph type="title"/>
          </p:nvPr>
        </p:nvSpPr>
        <p:spPr>
          <a:xfrm>
            <a:off x="585925" y="286605"/>
            <a:ext cx="7936637" cy="840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lang="en-US"/>
              <a:t>Outer Joins</a:t>
            </a:r>
            <a:endParaRPr/>
          </a:p>
        </p:txBody>
      </p:sp>
      <p:sp>
        <p:nvSpPr>
          <p:cNvPr id="752" name="Google Shape;752;p62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DATABASE LANGUAGE SQL</a:t>
            </a:r>
            <a:endParaRPr/>
          </a:p>
        </p:txBody>
      </p:sp>
      <p:sp>
        <p:nvSpPr>
          <p:cNvPr id="753" name="Google Shape;753;p62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62</a:t>
            </a:fld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p63"/>
          <p:cNvSpPr txBox="1">
            <a:spLocks noGrp="1"/>
          </p:cNvSpPr>
          <p:nvPr>
            <p:ph type="body" idx="1"/>
          </p:nvPr>
        </p:nvSpPr>
        <p:spPr>
          <a:xfrm>
            <a:off x="585924" y="1127464"/>
            <a:ext cx="7936637" cy="5069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 "/>
            </a:pPr>
            <a:r>
              <a:rPr lang="en-US"/>
              <a:t>Example 17.1:</a:t>
            </a:r>
            <a:endParaRPr/>
          </a:p>
          <a:p>
            <a:pPr marL="384048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800"/>
              <a:buChar char="◦"/>
            </a:pPr>
            <a:r>
              <a:rPr lang="en-US"/>
              <a:t>For each location, listing the projects that are processed in it</a:t>
            </a:r>
            <a:endParaRPr/>
          </a:p>
          <a:p>
            <a:pPr marL="384048" lvl="1" indent="-5079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</a:pPr>
            <a:endParaRPr/>
          </a:p>
          <a:p>
            <a:pPr marL="384048" lvl="1" indent="-5079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</a:pPr>
            <a:endParaRPr/>
          </a:p>
        </p:txBody>
      </p:sp>
      <p:sp>
        <p:nvSpPr>
          <p:cNvPr id="759" name="Google Shape;759;p63"/>
          <p:cNvSpPr txBox="1">
            <a:spLocks noGrp="1"/>
          </p:cNvSpPr>
          <p:nvPr>
            <p:ph type="title"/>
          </p:nvPr>
        </p:nvSpPr>
        <p:spPr>
          <a:xfrm>
            <a:off x="585925" y="286605"/>
            <a:ext cx="7936637" cy="840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lang="en-US"/>
              <a:t>Outer joins</a:t>
            </a:r>
            <a:endParaRPr/>
          </a:p>
        </p:txBody>
      </p:sp>
      <p:pic>
        <p:nvPicPr>
          <p:cNvPr id="760" name="Google Shape;760;p6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5800" y="3276600"/>
            <a:ext cx="8058665" cy="1066800"/>
          </a:xfrm>
          <a:prstGeom prst="rect">
            <a:avLst/>
          </a:prstGeom>
          <a:noFill/>
          <a:ln>
            <a:noFill/>
          </a:ln>
        </p:spPr>
      </p:pic>
      <p:sp>
        <p:nvSpPr>
          <p:cNvPr id="761" name="Google Shape;761;p63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DATABASE LANGUAGE SQL</a:t>
            </a:r>
            <a:endParaRPr/>
          </a:p>
        </p:txBody>
      </p:sp>
      <p:sp>
        <p:nvSpPr>
          <p:cNvPr id="762" name="Google Shape;762;p63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p64"/>
          <p:cNvSpPr txBox="1">
            <a:spLocks noGrp="1"/>
          </p:cNvSpPr>
          <p:nvPr>
            <p:ph type="body" idx="1"/>
          </p:nvPr>
        </p:nvSpPr>
        <p:spPr>
          <a:xfrm>
            <a:off x="585924" y="1127464"/>
            <a:ext cx="7936637" cy="5069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 "/>
            </a:pPr>
            <a:r>
              <a:rPr lang="en-US"/>
              <a:t>Example 17.2:</a:t>
            </a:r>
            <a:endParaRPr/>
          </a:p>
          <a:p>
            <a:pPr marL="384048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800"/>
              <a:buChar char="◦"/>
            </a:pPr>
            <a:r>
              <a:rPr lang="en-US"/>
              <a:t>For each department, listing the projects that it controls</a:t>
            </a:r>
            <a:endParaRPr/>
          </a:p>
          <a:p>
            <a:pPr marL="384048" lvl="1" indent="-5079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</a:pPr>
            <a:endParaRPr/>
          </a:p>
          <a:p>
            <a:pPr marL="384048" lvl="1" indent="-5079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</a:pPr>
            <a:endParaRPr/>
          </a:p>
        </p:txBody>
      </p:sp>
      <p:sp>
        <p:nvSpPr>
          <p:cNvPr id="768" name="Google Shape;768;p64"/>
          <p:cNvSpPr txBox="1">
            <a:spLocks noGrp="1"/>
          </p:cNvSpPr>
          <p:nvPr>
            <p:ph type="title"/>
          </p:nvPr>
        </p:nvSpPr>
        <p:spPr>
          <a:xfrm>
            <a:off x="585925" y="286605"/>
            <a:ext cx="7936637" cy="840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lang="en-US"/>
              <a:t>Outer joins</a:t>
            </a:r>
            <a:endParaRPr/>
          </a:p>
        </p:txBody>
      </p:sp>
      <p:pic>
        <p:nvPicPr>
          <p:cNvPr id="769" name="Google Shape;769;p6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5799" y="2895600"/>
            <a:ext cx="8009709" cy="990600"/>
          </a:xfrm>
          <a:prstGeom prst="rect">
            <a:avLst/>
          </a:prstGeom>
          <a:noFill/>
          <a:ln>
            <a:noFill/>
          </a:ln>
        </p:spPr>
      </p:pic>
      <p:sp>
        <p:nvSpPr>
          <p:cNvPr id="770" name="Google Shape;770;p64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DATABASE LANGUAGE SQL</a:t>
            </a:r>
            <a:endParaRPr/>
          </a:p>
        </p:txBody>
      </p:sp>
      <p:sp>
        <p:nvSpPr>
          <p:cNvPr id="771" name="Google Shape;771;p64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p65"/>
          <p:cNvSpPr txBox="1">
            <a:spLocks noGrp="1"/>
          </p:cNvSpPr>
          <p:nvPr>
            <p:ph type="body" idx="1"/>
          </p:nvPr>
        </p:nvSpPr>
        <p:spPr>
          <a:xfrm>
            <a:off x="585924" y="1127464"/>
            <a:ext cx="7936637" cy="5069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 "/>
            </a:pPr>
            <a:r>
              <a:rPr lang="en-US"/>
              <a:t>Study some operations that acts on relations as whole, rather than on tuples individually</a:t>
            </a:r>
            <a:endParaRPr/>
          </a:p>
          <a:p>
            <a:pPr marL="384048" lvl="1" indent="-5079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</a:pPr>
            <a:endParaRPr/>
          </a:p>
          <a:p>
            <a:pPr marL="384048" lvl="1" indent="-5079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</a:pPr>
            <a:endParaRPr/>
          </a:p>
        </p:txBody>
      </p:sp>
      <p:sp>
        <p:nvSpPr>
          <p:cNvPr id="778" name="Google Shape;778;p65"/>
          <p:cNvSpPr txBox="1">
            <a:spLocks noGrp="1"/>
          </p:cNvSpPr>
          <p:nvPr>
            <p:ph type="title"/>
          </p:nvPr>
        </p:nvSpPr>
        <p:spPr>
          <a:xfrm>
            <a:off x="585925" y="286605"/>
            <a:ext cx="7936637" cy="840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lang="en-US"/>
              <a:t>6.4 Full-Relation Operations</a:t>
            </a:r>
            <a:endParaRPr/>
          </a:p>
        </p:txBody>
      </p:sp>
      <p:sp>
        <p:nvSpPr>
          <p:cNvPr id="779" name="Google Shape;779;p65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DATABASE LANGUAGE SQL</a:t>
            </a:r>
            <a:endParaRPr/>
          </a:p>
        </p:txBody>
      </p:sp>
      <p:sp>
        <p:nvSpPr>
          <p:cNvPr id="780" name="Google Shape;780;p65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65</a:t>
            </a:fld>
            <a:endParaRP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p66"/>
          <p:cNvSpPr txBox="1">
            <a:spLocks noGrp="1"/>
          </p:cNvSpPr>
          <p:nvPr>
            <p:ph type="body" idx="1"/>
          </p:nvPr>
        </p:nvSpPr>
        <p:spPr>
          <a:xfrm>
            <a:off x="585924" y="1127464"/>
            <a:ext cx="7936637" cy="5069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 "/>
            </a:pPr>
            <a:r>
              <a:rPr lang="en-US"/>
              <a:t>A relation, being a set, cannot have more than one copy of any given tuple</a:t>
            </a:r>
            <a:endParaRPr/>
          </a:p>
          <a:p>
            <a:pPr marL="91440" lvl="0" indent="-1778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Char char=" "/>
            </a:pPr>
            <a:r>
              <a:rPr lang="en-US"/>
              <a:t>But, the SQL response to a query may list the same tuple several times, that is, </a:t>
            </a:r>
            <a:r>
              <a:rPr lang="en-US">
                <a:solidFill>
                  <a:srgbClr val="FF0000"/>
                </a:solidFill>
              </a:rPr>
              <a:t>SELECT</a:t>
            </a:r>
            <a:r>
              <a:rPr lang="en-US"/>
              <a:t> preserves duplicates as a default</a:t>
            </a:r>
            <a:endParaRPr/>
          </a:p>
          <a:p>
            <a:pPr marL="91440" lvl="0" indent="-1778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Char char=" "/>
            </a:pPr>
            <a:r>
              <a:rPr lang="en-US"/>
              <a:t>So, by </a:t>
            </a:r>
            <a:r>
              <a:rPr lang="en-US">
                <a:solidFill>
                  <a:srgbClr val="FF0000"/>
                </a:solidFill>
              </a:rPr>
              <a:t>DISTINCT</a:t>
            </a:r>
            <a:r>
              <a:rPr lang="en-US"/>
              <a:t> we can eliminate a duplicates from SQL relations</a:t>
            </a:r>
            <a:endParaRPr/>
          </a:p>
          <a:p>
            <a:pPr marL="91440" lvl="0" indent="-9144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None/>
            </a:pPr>
            <a:endParaRPr/>
          </a:p>
        </p:txBody>
      </p:sp>
      <p:sp>
        <p:nvSpPr>
          <p:cNvPr id="787" name="Google Shape;787;p66"/>
          <p:cNvSpPr txBox="1">
            <a:spLocks noGrp="1"/>
          </p:cNvSpPr>
          <p:nvPr>
            <p:ph type="title"/>
          </p:nvPr>
        </p:nvSpPr>
        <p:spPr>
          <a:xfrm>
            <a:off x="585925" y="286605"/>
            <a:ext cx="7936637" cy="840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lang="en-US"/>
              <a:t>Eliminating Duplicates</a:t>
            </a:r>
            <a:endParaRPr/>
          </a:p>
        </p:txBody>
      </p:sp>
      <p:sp>
        <p:nvSpPr>
          <p:cNvPr id="788" name="Google Shape;788;p66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DATABASE LANGUAGE SQL</a:t>
            </a:r>
            <a:endParaRPr/>
          </a:p>
        </p:txBody>
      </p:sp>
      <p:sp>
        <p:nvSpPr>
          <p:cNvPr id="789" name="Google Shape;789;p66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66</a:t>
            </a:fld>
            <a:endParaRPr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p67"/>
          <p:cNvSpPr txBox="1">
            <a:spLocks noGrp="1"/>
          </p:cNvSpPr>
          <p:nvPr>
            <p:ph type="body" idx="1"/>
          </p:nvPr>
        </p:nvSpPr>
        <p:spPr>
          <a:xfrm>
            <a:off x="585924" y="1127464"/>
            <a:ext cx="7936637" cy="5069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 "/>
            </a:pPr>
            <a:r>
              <a:rPr lang="en-US"/>
              <a:t>Example 17.3: List all location in which the projects are processed.</a:t>
            </a:r>
            <a:endParaRPr/>
          </a:p>
          <a:p>
            <a:pPr marL="384048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800"/>
              <a:buChar char="◦"/>
            </a:pPr>
            <a:r>
              <a:rPr lang="en-US">
                <a:solidFill>
                  <a:srgbClr val="FF0000"/>
                </a:solidFill>
              </a:rPr>
              <a:t>Location name is repeated many times</a:t>
            </a:r>
            <a:endParaRPr/>
          </a:p>
          <a:p>
            <a:pPr marL="633413" lvl="0" indent="-319088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200"/>
              <a:buNone/>
            </a:pPr>
            <a:r>
              <a:rPr lang="en-US" sz="2200"/>
              <a:t>SELECT DISTINCT l.locNum, l.locName</a:t>
            </a:r>
            <a:endParaRPr sz="2200"/>
          </a:p>
          <a:p>
            <a:pPr marL="633413" lvl="0" indent="-319088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None/>
            </a:pPr>
            <a:r>
              <a:rPr lang="en-US" sz="2200"/>
              <a:t>FROM tblLocation l JOIN tblProject p ON l.locNum=p.locNum</a:t>
            </a:r>
            <a:endParaRPr sz="2200"/>
          </a:p>
          <a:p>
            <a:pPr marL="633413" lvl="0" indent="-319088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None/>
            </a:pPr>
            <a:endParaRPr sz="2200"/>
          </a:p>
          <a:p>
            <a:pPr marL="633413" lvl="0" indent="-319088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None/>
            </a:pPr>
            <a:r>
              <a:rPr lang="en-US" sz="2200"/>
              <a:t>SELECT </a:t>
            </a:r>
            <a:r>
              <a:rPr lang="en-US" sz="2200" b="1"/>
              <a:t>DISTINCT</a:t>
            </a:r>
            <a:r>
              <a:rPr lang="en-US" sz="2200"/>
              <a:t> l.locNum, l.locName</a:t>
            </a:r>
            <a:endParaRPr sz="2200"/>
          </a:p>
          <a:p>
            <a:pPr marL="633413" lvl="0" indent="-319088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None/>
            </a:pPr>
            <a:r>
              <a:rPr lang="en-US" sz="2200"/>
              <a:t>FROM tblLocation l JOIN tblProject p ON l.locNum=p.locNum</a:t>
            </a:r>
            <a:endParaRPr sz="2200">
              <a:solidFill>
                <a:srgbClr val="FF0000"/>
              </a:solidFill>
            </a:endParaRPr>
          </a:p>
          <a:p>
            <a:pPr marL="91440" lvl="0" indent="-9144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None/>
            </a:pPr>
            <a:endParaRPr/>
          </a:p>
        </p:txBody>
      </p:sp>
      <p:sp>
        <p:nvSpPr>
          <p:cNvPr id="795" name="Google Shape;795;p67"/>
          <p:cNvSpPr txBox="1">
            <a:spLocks noGrp="1"/>
          </p:cNvSpPr>
          <p:nvPr>
            <p:ph type="title"/>
          </p:nvPr>
        </p:nvSpPr>
        <p:spPr>
          <a:xfrm>
            <a:off x="585925" y="286605"/>
            <a:ext cx="7936637" cy="840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lang="en-US"/>
              <a:t>Eliminating Duplicates</a:t>
            </a:r>
            <a:endParaRPr/>
          </a:p>
        </p:txBody>
      </p:sp>
      <p:sp>
        <p:nvSpPr>
          <p:cNvPr id="796" name="Google Shape;796;p67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DATABASE LANGUAGE SQL</a:t>
            </a:r>
            <a:endParaRPr/>
          </a:p>
        </p:txBody>
      </p:sp>
      <p:sp>
        <p:nvSpPr>
          <p:cNvPr id="797" name="Google Shape;797;p67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67</a:t>
            </a:fld>
            <a:endParaRPr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p68"/>
          <p:cNvSpPr txBox="1">
            <a:spLocks noGrp="1"/>
          </p:cNvSpPr>
          <p:nvPr>
            <p:ph type="body" idx="1"/>
          </p:nvPr>
        </p:nvSpPr>
        <p:spPr>
          <a:xfrm>
            <a:off x="585924" y="1127464"/>
            <a:ext cx="7936637" cy="5069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 "/>
            </a:pPr>
            <a:r>
              <a:rPr lang="en-US"/>
              <a:t>Set operations on relations will eliminate duplicates automatically</a:t>
            </a:r>
            <a:endParaRPr/>
          </a:p>
          <a:p>
            <a:pPr marL="91440" lvl="0" indent="-1778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Char char=" "/>
            </a:pPr>
            <a:r>
              <a:rPr lang="en-US"/>
              <a:t>Use ALL keyword after Union, Intersect, and Except to prevent elimination of duplicates</a:t>
            </a:r>
            <a:endParaRPr/>
          </a:p>
          <a:p>
            <a:pPr marL="91440" lvl="0" indent="-1778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Char char=" "/>
            </a:pPr>
            <a:r>
              <a:rPr lang="en-US"/>
              <a:t>Syntax:</a:t>
            </a:r>
            <a:endParaRPr/>
          </a:p>
        </p:txBody>
      </p:sp>
      <p:sp>
        <p:nvSpPr>
          <p:cNvPr id="804" name="Google Shape;804;p68"/>
          <p:cNvSpPr txBox="1"/>
          <p:nvPr/>
        </p:nvSpPr>
        <p:spPr>
          <a:xfrm>
            <a:off x="2801642" y="3662038"/>
            <a:ext cx="3505200" cy="1420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 </a:t>
            </a:r>
            <a:r>
              <a:rPr lang="en-US" sz="2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UNION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S;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 </a:t>
            </a:r>
            <a:r>
              <a:rPr lang="en-US" sz="2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INTERSECT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S;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 </a:t>
            </a:r>
            <a:r>
              <a:rPr lang="en-US" sz="2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EXCEPT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S;</a:t>
            </a:r>
            <a:endParaRPr/>
          </a:p>
        </p:txBody>
      </p:sp>
      <p:sp>
        <p:nvSpPr>
          <p:cNvPr id="805" name="Google Shape;805;p68"/>
          <p:cNvSpPr txBox="1">
            <a:spLocks noGrp="1"/>
          </p:cNvSpPr>
          <p:nvPr>
            <p:ph type="title"/>
          </p:nvPr>
        </p:nvSpPr>
        <p:spPr>
          <a:xfrm>
            <a:off x="585925" y="286605"/>
            <a:ext cx="7936637" cy="840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40"/>
              <a:buFont typeface="Arial"/>
              <a:buNone/>
            </a:pPr>
            <a:r>
              <a:rPr lang="en-US" sz="3240"/>
              <a:t>Duplicates in Unions, Intersections, and Differences</a:t>
            </a:r>
            <a:endParaRPr/>
          </a:p>
        </p:txBody>
      </p:sp>
      <p:sp>
        <p:nvSpPr>
          <p:cNvPr id="806" name="Google Shape;806;p68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DATABASE LANGUAGE SQL</a:t>
            </a:r>
            <a:endParaRPr/>
          </a:p>
        </p:txBody>
      </p:sp>
      <p:sp>
        <p:nvSpPr>
          <p:cNvPr id="807" name="Google Shape;807;p68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68</a:t>
            </a:fld>
            <a:endParaRPr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Google Shape;813;p69"/>
          <p:cNvSpPr txBox="1">
            <a:spLocks noGrp="1"/>
          </p:cNvSpPr>
          <p:nvPr>
            <p:ph type="body" idx="1"/>
          </p:nvPr>
        </p:nvSpPr>
        <p:spPr>
          <a:xfrm>
            <a:off x="585924" y="1127464"/>
            <a:ext cx="7936637" cy="5069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 "/>
            </a:pPr>
            <a:r>
              <a:rPr lang="en-US"/>
              <a:t>Grouping operator partitions the tuples of relation into </a:t>
            </a:r>
            <a:r>
              <a:rPr lang="en-US" i="1">
                <a:solidFill>
                  <a:srgbClr val="FF0000"/>
                </a:solidFill>
              </a:rPr>
              <a:t>groups</a:t>
            </a:r>
            <a:r>
              <a:rPr lang="en-US"/>
              <a:t>, based on the values of tuples in one or more attributes</a:t>
            </a:r>
            <a:endParaRPr/>
          </a:p>
          <a:p>
            <a:pPr marL="91440" lvl="0" indent="-1778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Char char=" "/>
            </a:pPr>
            <a:r>
              <a:rPr lang="en-US"/>
              <a:t>After grouping the tuples of relation, we are able to </a:t>
            </a:r>
            <a:r>
              <a:rPr lang="en-US" i="1">
                <a:solidFill>
                  <a:srgbClr val="FF0000"/>
                </a:solidFill>
              </a:rPr>
              <a:t>aggregate</a:t>
            </a:r>
            <a:r>
              <a:rPr lang="en-US"/>
              <a:t> certain other columns of relation</a:t>
            </a:r>
            <a:endParaRPr/>
          </a:p>
          <a:p>
            <a:pPr marL="91440" lvl="0" indent="-1778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Char char=" "/>
            </a:pPr>
            <a:r>
              <a:rPr lang="en-US"/>
              <a:t>We use </a:t>
            </a:r>
            <a:r>
              <a:rPr lang="en-US" b="1">
                <a:solidFill>
                  <a:srgbClr val="FF0000"/>
                </a:solidFill>
              </a:rPr>
              <a:t>GROUP BY</a:t>
            </a:r>
            <a:r>
              <a:rPr lang="en-US"/>
              <a:t> clause in SELECT statement</a:t>
            </a:r>
            <a:endParaRPr/>
          </a:p>
        </p:txBody>
      </p:sp>
      <p:sp>
        <p:nvSpPr>
          <p:cNvPr id="814" name="Google Shape;814;p69"/>
          <p:cNvSpPr txBox="1">
            <a:spLocks noGrp="1"/>
          </p:cNvSpPr>
          <p:nvPr>
            <p:ph type="title"/>
          </p:nvPr>
        </p:nvSpPr>
        <p:spPr>
          <a:xfrm>
            <a:off x="585925" y="286605"/>
            <a:ext cx="7936637" cy="840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lang="en-US"/>
              <a:t>Grouping and Aggregation in SQL</a:t>
            </a:r>
            <a:endParaRPr/>
          </a:p>
        </p:txBody>
      </p:sp>
      <p:sp>
        <p:nvSpPr>
          <p:cNvPr id="815" name="Google Shape;815;p69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DATABASE LANGUAGE SQL</a:t>
            </a:r>
            <a:endParaRPr/>
          </a:p>
        </p:txBody>
      </p:sp>
      <p:sp>
        <p:nvSpPr>
          <p:cNvPr id="816" name="Google Shape;816;p69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69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7"/>
          <p:cNvSpPr txBox="1">
            <a:spLocks noGrp="1"/>
          </p:cNvSpPr>
          <p:nvPr>
            <p:ph type="body" idx="1"/>
          </p:nvPr>
        </p:nvSpPr>
        <p:spPr>
          <a:xfrm>
            <a:off x="585924" y="1127464"/>
            <a:ext cx="7936637" cy="5069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778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Char char=" "/>
            </a:pPr>
            <a:r>
              <a:rPr lang="en-US"/>
              <a:t>Two strings are equal (=) if they are the same sequence of characters</a:t>
            </a:r>
            <a:endParaRPr/>
          </a:p>
          <a:p>
            <a:pPr marL="91440" lvl="0" indent="-177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SzPts val="2800"/>
              <a:buChar char=" "/>
            </a:pPr>
            <a:r>
              <a:rPr lang="en-US"/>
              <a:t>Other comparisons: &lt;, &gt;, ≤, ≤, ≠</a:t>
            </a:r>
            <a:endParaRPr/>
          </a:p>
          <a:p>
            <a:pPr marL="91440" lvl="0" indent="-177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SzPts val="2800"/>
              <a:buChar char=" "/>
            </a:pPr>
            <a:r>
              <a:rPr lang="en-US"/>
              <a:t>Suppose a=a</a:t>
            </a:r>
            <a:r>
              <a:rPr lang="en-US" baseline="-25000"/>
              <a:t>1</a:t>
            </a:r>
            <a:r>
              <a:rPr lang="en-US"/>
              <a:t>a</a:t>
            </a:r>
            <a:r>
              <a:rPr lang="en-US" baseline="-25000"/>
              <a:t>2</a:t>
            </a:r>
            <a:r>
              <a:rPr lang="en-US"/>
              <a:t>…a</a:t>
            </a:r>
            <a:r>
              <a:rPr lang="en-US" baseline="-25000"/>
              <a:t>n</a:t>
            </a:r>
            <a:r>
              <a:rPr lang="en-US"/>
              <a:t> and b=b</a:t>
            </a:r>
            <a:r>
              <a:rPr lang="en-US" baseline="-25000"/>
              <a:t>1</a:t>
            </a:r>
            <a:r>
              <a:rPr lang="en-US"/>
              <a:t>b</a:t>
            </a:r>
            <a:r>
              <a:rPr lang="en-US" baseline="-25000"/>
              <a:t>2</a:t>
            </a:r>
            <a:r>
              <a:rPr lang="en-US"/>
              <a:t>…b</a:t>
            </a:r>
            <a:r>
              <a:rPr lang="en-US" baseline="-25000"/>
              <a:t>m</a:t>
            </a:r>
            <a:r>
              <a:rPr lang="en-US"/>
              <a:t> are two strings, the first is less than the second if ∃ k≤min(n,m):</a:t>
            </a:r>
            <a:endParaRPr/>
          </a:p>
          <a:p>
            <a:pPr marL="384048" lvl="1" indent="-18288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800"/>
              <a:buChar char="◦"/>
            </a:pPr>
            <a:r>
              <a:rPr lang="en-US"/>
              <a:t>∀i, 1≤i≤k: a</a:t>
            </a:r>
            <a:r>
              <a:rPr lang="en-US" baseline="-25000"/>
              <a:t>i </a:t>
            </a:r>
            <a:r>
              <a:rPr lang="en-US"/>
              <a:t> = b</a:t>
            </a:r>
            <a:r>
              <a:rPr lang="en-US" baseline="-25000"/>
              <a:t>i</a:t>
            </a:r>
            <a:r>
              <a:rPr lang="en-US"/>
              <a:t>, and</a:t>
            </a:r>
            <a:endParaRPr/>
          </a:p>
          <a:p>
            <a:pPr marL="384048" lvl="1" indent="-18288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2800"/>
              <a:buChar char="◦"/>
            </a:pPr>
            <a:r>
              <a:rPr lang="en-US"/>
              <a:t>a</a:t>
            </a:r>
            <a:r>
              <a:rPr lang="en-US" baseline="-25000"/>
              <a:t>k+1</a:t>
            </a:r>
            <a:r>
              <a:rPr lang="en-US"/>
              <a:t>&lt;b</a:t>
            </a:r>
            <a:r>
              <a:rPr lang="en-US" baseline="-25000"/>
              <a:t>k+1</a:t>
            </a:r>
            <a:endParaRPr/>
          </a:p>
          <a:p>
            <a:pPr marL="91440" lvl="0" indent="-177800" algn="l" rtl="0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SzPts val="2800"/>
              <a:buChar char=" "/>
            </a:pPr>
            <a:r>
              <a:rPr lang="en-US"/>
              <a:t>Example</a:t>
            </a:r>
            <a:endParaRPr/>
          </a:p>
          <a:p>
            <a:pPr marL="384048" lvl="1" indent="-18288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800"/>
              <a:buChar char="◦"/>
            </a:pPr>
            <a:r>
              <a:rPr lang="en-US" b="1" i="1"/>
              <a:t>fo</a:t>
            </a:r>
            <a:r>
              <a:rPr lang="en-US" i="1">
                <a:solidFill>
                  <a:srgbClr val="FF0000"/>
                </a:solidFill>
              </a:rPr>
              <a:t>d</a:t>
            </a:r>
            <a:r>
              <a:rPr lang="en-US" i="1"/>
              <a:t>der</a:t>
            </a:r>
            <a:r>
              <a:rPr lang="en-US"/>
              <a:t> &lt; </a:t>
            </a:r>
            <a:r>
              <a:rPr lang="en-US" b="1" i="1"/>
              <a:t>fo</a:t>
            </a:r>
            <a:r>
              <a:rPr lang="en-US" i="1">
                <a:solidFill>
                  <a:srgbClr val="FF0000"/>
                </a:solidFill>
              </a:rPr>
              <a:t>o</a:t>
            </a:r>
            <a:endParaRPr i="1">
              <a:solidFill>
                <a:srgbClr val="FF0000"/>
              </a:solidFill>
            </a:endParaRPr>
          </a:p>
          <a:p>
            <a:pPr marL="384048" lvl="1" indent="-18288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2800"/>
              <a:buChar char="◦"/>
            </a:pPr>
            <a:r>
              <a:rPr lang="en-US" b="1" i="1"/>
              <a:t>bar</a:t>
            </a:r>
            <a:r>
              <a:rPr lang="en-US"/>
              <a:t> &lt; </a:t>
            </a:r>
            <a:r>
              <a:rPr lang="en-US" b="1" i="1"/>
              <a:t>bar</a:t>
            </a:r>
            <a:r>
              <a:rPr lang="en-US" i="1">
                <a:solidFill>
                  <a:srgbClr val="FF0000"/>
                </a:solidFill>
              </a:rPr>
              <a:t>g</a:t>
            </a:r>
            <a:r>
              <a:rPr lang="en-US" i="1"/>
              <a:t>ain</a:t>
            </a:r>
            <a:endParaRPr/>
          </a:p>
        </p:txBody>
      </p:sp>
      <p:sp>
        <p:nvSpPr>
          <p:cNvPr id="241" name="Google Shape;241;p7"/>
          <p:cNvSpPr txBox="1">
            <a:spLocks noGrp="1"/>
          </p:cNvSpPr>
          <p:nvPr>
            <p:ph type="title"/>
          </p:nvPr>
        </p:nvSpPr>
        <p:spPr>
          <a:xfrm>
            <a:off x="585925" y="286605"/>
            <a:ext cx="7936637" cy="840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lang="en-US"/>
              <a:t>Comparison of Strings</a:t>
            </a:r>
            <a:endParaRPr/>
          </a:p>
        </p:txBody>
      </p:sp>
      <p:sp>
        <p:nvSpPr>
          <p:cNvPr id="242" name="Google Shape;242;p7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DATABASE LANGUAGE SQL</a:t>
            </a:r>
            <a:endParaRPr/>
          </a:p>
        </p:txBody>
      </p:sp>
      <p:sp>
        <p:nvSpPr>
          <p:cNvPr id="243" name="Google Shape;243;p7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p70"/>
          <p:cNvSpPr txBox="1">
            <a:spLocks noGrp="1"/>
          </p:cNvSpPr>
          <p:nvPr>
            <p:ph type="body" idx="1"/>
          </p:nvPr>
        </p:nvSpPr>
        <p:spPr>
          <a:xfrm>
            <a:off x="585924" y="1127464"/>
            <a:ext cx="7936637" cy="5069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 "/>
            </a:pPr>
            <a:r>
              <a:rPr lang="en-US"/>
              <a:t>Five aggregation operators</a:t>
            </a:r>
            <a:endParaRPr/>
          </a:p>
          <a:p>
            <a:pPr marL="384048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800"/>
              <a:buChar char="◦"/>
            </a:pPr>
            <a:r>
              <a:rPr lang="en-US"/>
              <a:t>SUM acts on single numeric column</a:t>
            </a:r>
            <a:endParaRPr/>
          </a:p>
          <a:p>
            <a:pPr marL="384048" lvl="1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800"/>
              <a:buChar char="◦"/>
            </a:pPr>
            <a:r>
              <a:rPr lang="en-US"/>
              <a:t>AVG acts on single numeric column</a:t>
            </a:r>
            <a:endParaRPr/>
          </a:p>
          <a:p>
            <a:pPr marL="384048" lvl="1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800"/>
              <a:buChar char="◦"/>
            </a:pPr>
            <a:r>
              <a:rPr lang="en-US"/>
              <a:t>MIN acts on single numeric column</a:t>
            </a:r>
            <a:endParaRPr/>
          </a:p>
          <a:p>
            <a:pPr marL="384048" lvl="1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800"/>
              <a:buChar char="◦"/>
            </a:pPr>
            <a:r>
              <a:rPr lang="en-US"/>
              <a:t>MAX acts on single numeric column</a:t>
            </a:r>
            <a:endParaRPr/>
          </a:p>
          <a:p>
            <a:pPr marL="384048" lvl="1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800"/>
              <a:buChar char="◦"/>
            </a:pPr>
            <a:r>
              <a:rPr lang="en-US"/>
              <a:t>COUNT act on one or more columns or all of columns</a:t>
            </a:r>
            <a:endParaRPr/>
          </a:p>
          <a:p>
            <a:pPr marL="91440" lvl="0" indent="-1778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800"/>
              <a:buChar char=" "/>
            </a:pPr>
            <a:r>
              <a:rPr lang="en-US"/>
              <a:t>Eliminating duplicates from the column before applying the aggregation by DISTINCT keyword</a:t>
            </a:r>
            <a:endParaRPr/>
          </a:p>
        </p:txBody>
      </p:sp>
      <p:sp>
        <p:nvSpPr>
          <p:cNvPr id="823" name="Google Shape;823;p70"/>
          <p:cNvSpPr txBox="1">
            <a:spLocks noGrp="1"/>
          </p:cNvSpPr>
          <p:nvPr>
            <p:ph type="title"/>
          </p:nvPr>
        </p:nvSpPr>
        <p:spPr>
          <a:xfrm>
            <a:off x="585925" y="286605"/>
            <a:ext cx="7936637" cy="840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lang="en-US"/>
              <a:t>Aggregation Operators</a:t>
            </a:r>
            <a:endParaRPr/>
          </a:p>
        </p:txBody>
      </p:sp>
      <p:sp>
        <p:nvSpPr>
          <p:cNvPr id="824" name="Google Shape;824;p70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DATABASE LANGUAGE SQL</a:t>
            </a:r>
            <a:endParaRPr/>
          </a:p>
        </p:txBody>
      </p:sp>
      <p:sp>
        <p:nvSpPr>
          <p:cNvPr id="825" name="Google Shape;825;p70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70</a:t>
            </a:fld>
            <a:endParaRPr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p71"/>
          <p:cNvSpPr txBox="1">
            <a:spLocks noGrp="1"/>
          </p:cNvSpPr>
          <p:nvPr>
            <p:ph type="body" idx="1"/>
          </p:nvPr>
        </p:nvSpPr>
        <p:spPr>
          <a:xfrm>
            <a:off x="585924" y="1127464"/>
            <a:ext cx="7936637" cy="5069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 "/>
            </a:pPr>
            <a:r>
              <a:rPr lang="en-US"/>
              <a:t>Example 18.1</a:t>
            </a:r>
            <a:endParaRPr/>
          </a:p>
          <a:p>
            <a:pPr marL="384048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800"/>
              <a:buChar char="◦"/>
            </a:pPr>
            <a:r>
              <a:rPr lang="en-US"/>
              <a:t>Find average salary of all employees</a:t>
            </a:r>
            <a:endParaRPr/>
          </a:p>
          <a:p>
            <a:pPr marL="91440" lvl="0" indent="-1778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800"/>
              <a:buChar char=" "/>
            </a:pPr>
            <a:r>
              <a:rPr lang="en-US"/>
              <a:t>Example 18.2</a:t>
            </a:r>
            <a:endParaRPr/>
          </a:p>
          <a:p>
            <a:pPr marL="384048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800"/>
              <a:buChar char="◦"/>
            </a:pPr>
            <a:r>
              <a:rPr lang="en-US"/>
              <a:t>Find number of employees</a:t>
            </a:r>
            <a:endParaRPr/>
          </a:p>
        </p:txBody>
      </p:sp>
      <p:sp>
        <p:nvSpPr>
          <p:cNvPr id="831" name="Google Shape;831;p71"/>
          <p:cNvSpPr txBox="1">
            <a:spLocks noGrp="1"/>
          </p:cNvSpPr>
          <p:nvPr>
            <p:ph type="title"/>
          </p:nvPr>
        </p:nvSpPr>
        <p:spPr>
          <a:xfrm>
            <a:off x="585925" y="286605"/>
            <a:ext cx="7936637" cy="840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lang="en-US"/>
              <a:t>Aggregation Operators</a:t>
            </a:r>
            <a:endParaRPr/>
          </a:p>
        </p:txBody>
      </p:sp>
      <p:pic>
        <p:nvPicPr>
          <p:cNvPr id="832" name="Google Shape;832;p7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5800" y="3962400"/>
            <a:ext cx="4953000" cy="1145202"/>
          </a:xfrm>
          <a:prstGeom prst="rect">
            <a:avLst/>
          </a:prstGeom>
          <a:noFill/>
          <a:ln>
            <a:noFill/>
          </a:ln>
        </p:spPr>
      </p:pic>
      <p:pic>
        <p:nvPicPr>
          <p:cNvPr id="833" name="Google Shape;833;p7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85800" y="5105400"/>
            <a:ext cx="4648200" cy="1116180"/>
          </a:xfrm>
          <a:prstGeom prst="rect">
            <a:avLst/>
          </a:prstGeom>
          <a:noFill/>
          <a:ln>
            <a:noFill/>
          </a:ln>
        </p:spPr>
      </p:pic>
      <p:sp>
        <p:nvSpPr>
          <p:cNvPr id="834" name="Google Shape;834;p71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DATABASE LANGUAGE SQL</a:t>
            </a:r>
            <a:endParaRPr/>
          </a:p>
        </p:txBody>
      </p:sp>
      <p:sp>
        <p:nvSpPr>
          <p:cNvPr id="835" name="Google Shape;835;p71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p72"/>
          <p:cNvSpPr txBox="1">
            <a:spLocks noGrp="1"/>
          </p:cNvSpPr>
          <p:nvPr>
            <p:ph type="body" idx="1"/>
          </p:nvPr>
        </p:nvSpPr>
        <p:spPr>
          <a:xfrm>
            <a:off x="585924" y="1127464"/>
            <a:ext cx="7936637" cy="5069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 "/>
            </a:pPr>
            <a:r>
              <a:rPr lang="en-US"/>
              <a:t>To partition the tuples of relation into groups</a:t>
            </a:r>
            <a:endParaRPr/>
          </a:p>
          <a:p>
            <a:pPr marL="91440" lvl="0" indent="-1778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Char char=" "/>
            </a:pPr>
            <a:r>
              <a:rPr lang="en-US"/>
              <a:t>Syntax</a:t>
            </a:r>
            <a:endParaRPr/>
          </a:p>
        </p:txBody>
      </p:sp>
      <p:sp>
        <p:nvSpPr>
          <p:cNvPr id="841" name="Google Shape;841;p72"/>
          <p:cNvSpPr txBox="1">
            <a:spLocks noGrp="1"/>
          </p:cNvSpPr>
          <p:nvPr>
            <p:ph type="title"/>
          </p:nvPr>
        </p:nvSpPr>
        <p:spPr>
          <a:xfrm>
            <a:off x="585925" y="286605"/>
            <a:ext cx="7936637" cy="840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lang="en-US"/>
              <a:t>Grouping</a:t>
            </a:r>
            <a:endParaRPr/>
          </a:p>
        </p:txBody>
      </p:sp>
      <p:sp>
        <p:nvSpPr>
          <p:cNvPr id="842" name="Google Shape;842;p72"/>
          <p:cNvSpPr txBox="1"/>
          <p:nvPr/>
        </p:nvSpPr>
        <p:spPr>
          <a:xfrm>
            <a:off x="1752600" y="3014008"/>
            <a:ext cx="5486400" cy="1938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SELECT 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&lt;list of attributes&gt;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FROM 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&lt;list of tables&gt;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WHERE 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&lt;condition&gt;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GROUP BY 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&lt;list of attributes&gt;</a:t>
            </a:r>
            <a:endParaRPr/>
          </a:p>
        </p:txBody>
      </p:sp>
      <p:sp>
        <p:nvSpPr>
          <p:cNvPr id="843" name="Google Shape;843;p72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DATABASE LANGUAGE SQL</a:t>
            </a:r>
            <a:endParaRPr/>
          </a:p>
        </p:txBody>
      </p:sp>
      <p:sp>
        <p:nvSpPr>
          <p:cNvPr id="844" name="Google Shape;844;p72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72</a:t>
            </a:fld>
            <a:endParaRPr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p73"/>
          <p:cNvSpPr txBox="1">
            <a:spLocks noGrp="1"/>
          </p:cNvSpPr>
          <p:nvPr>
            <p:ph type="body" idx="1"/>
          </p:nvPr>
        </p:nvSpPr>
        <p:spPr>
          <a:xfrm>
            <a:off x="585924" y="1127464"/>
            <a:ext cx="7936637" cy="5069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 "/>
            </a:pPr>
            <a:r>
              <a:rPr lang="en-US"/>
              <a:t>Example 19.1:</a:t>
            </a:r>
            <a:endParaRPr/>
          </a:p>
          <a:p>
            <a:pPr marL="384048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800"/>
              <a:buChar char="◦"/>
            </a:pPr>
            <a:r>
              <a:rPr lang="en-US"/>
              <a:t>Group employees by department number</a:t>
            </a:r>
            <a:endParaRPr/>
          </a:p>
          <a:p>
            <a:pPr marL="91440" lvl="0" indent="-1778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800"/>
              <a:buChar char=" "/>
            </a:pPr>
            <a:r>
              <a:rPr lang="en-US"/>
              <a:t>Example 19.2</a:t>
            </a:r>
            <a:endParaRPr/>
          </a:p>
          <a:p>
            <a:pPr marL="384048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800"/>
              <a:buChar char="◦"/>
            </a:pPr>
            <a:r>
              <a:rPr lang="en-US"/>
              <a:t>List number of employees for each department number</a:t>
            </a:r>
            <a:endParaRPr/>
          </a:p>
        </p:txBody>
      </p:sp>
      <p:sp>
        <p:nvSpPr>
          <p:cNvPr id="850" name="Google Shape;850;p73"/>
          <p:cNvSpPr txBox="1">
            <a:spLocks noGrp="1"/>
          </p:cNvSpPr>
          <p:nvPr>
            <p:ph type="title"/>
          </p:nvPr>
        </p:nvSpPr>
        <p:spPr>
          <a:xfrm>
            <a:off x="585925" y="286605"/>
            <a:ext cx="7936637" cy="840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lang="en-US"/>
              <a:t>Grouping</a:t>
            </a:r>
            <a:endParaRPr/>
          </a:p>
        </p:txBody>
      </p:sp>
      <p:pic>
        <p:nvPicPr>
          <p:cNvPr id="851" name="Google Shape;851;p7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1999" y="3962400"/>
            <a:ext cx="2155613" cy="144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2" name="Google Shape;852;p7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286125" y="3962400"/>
            <a:ext cx="5400675" cy="16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853" name="Google Shape;853;p73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DATABASE LANGUAGE SQL</a:t>
            </a:r>
            <a:endParaRPr/>
          </a:p>
        </p:txBody>
      </p:sp>
      <p:sp>
        <p:nvSpPr>
          <p:cNvPr id="854" name="Google Shape;854;p73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p74"/>
          <p:cNvSpPr txBox="1">
            <a:spLocks noGrp="1"/>
          </p:cNvSpPr>
          <p:nvPr>
            <p:ph type="body" idx="1"/>
          </p:nvPr>
        </p:nvSpPr>
        <p:spPr>
          <a:xfrm>
            <a:off x="585924" y="1127464"/>
            <a:ext cx="7936637" cy="5069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778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Char char=" "/>
            </a:pPr>
            <a:r>
              <a:rPr lang="en-US"/>
              <a:t>There are two kinds of terms in SELECT clause</a:t>
            </a:r>
            <a:endParaRPr/>
          </a:p>
          <a:p>
            <a:pPr marL="384048" lvl="1" indent="-18288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800"/>
              <a:buChar char="◦"/>
            </a:pPr>
            <a:r>
              <a:rPr lang="en-US" i="1"/>
              <a:t>Aggregations</a:t>
            </a:r>
            <a:r>
              <a:rPr lang="en-US"/>
              <a:t>, that applied to an attribute or expression involving attributes</a:t>
            </a:r>
            <a:endParaRPr/>
          </a:p>
          <a:p>
            <a:pPr marL="384048" lvl="1" indent="-18288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2800"/>
              <a:buChar char="◦"/>
            </a:pPr>
            <a:r>
              <a:rPr lang="en-US" i="1"/>
              <a:t>Grouping Attributes</a:t>
            </a:r>
            <a:r>
              <a:rPr lang="en-US"/>
              <a:t>, that appear in </a:t>
            </a:r>
            <a:r>
              <a:rPr lang="en-US">
                <a:solidFill>
                  <a:srgbClr val="FF0000"/>
                </a:solidFill>
              </a:rPr>
              <a:t>GROUP BY</a:t>
            </a:r>
            <a:r>
              <a:rPr lang="en-US"/>
              <a:t> clause</a:t>
            </a:r>
            <a:endParaRPr/>
          </a:p>
          <a:p>
            <a:pPr marL="91440" lvl="0" indent="-177800" algn="l" rtl="0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SzPts val="2800"/>
              <a:buChar char=" "/>
            </a:pPr>
            <a:r>
              <a:rPr lang="en-US"/>
              <a:t>A query with GROUP BY is interpreted as follow:</a:t>
            </a:r>
            <a:endParaRPr/>
          </a:p>
          <a:p>
            <a:pPr marL="384048" lvl="1" indent="-18288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800"/>
              <a:buChar char="◦"/>
            </a:pPr>
            <a:r>
              <a:rPr lang="en-US"/>
              <a:t>Evaluate the relation R expressed by the </a:t>
            </a:r>
            <a:r>
              <a:rPr lang="en-US">
                <a:solidFill>
                  <a:srgbClr val="FF0000"/>
                </a:solidFill>
              </a:rPr>
              <a:t>FROM</a:t>
            </a:r>
            <a:r>
              <a:rPr lang="en-US"/>
              <a:t> and </a:t>
            </a:r>
            <a:r>
              <a:rPr lang="en-US">
                <a:solidFill>
                  <a:srgbClr val="FF0000"/>
                </a:solidFill>
              </a:rPr>
              <a:t>WHERE</a:t>
            </a:r>
            <a:r>
              <a:rPr lang="en-US"/>
              <a:t> clauses</a:t>
            </a:r>
            <a:endParaRPr/>
          </a:p>
          <a:p>
            <a:pPr marL="384048" lvl="1" indent="-18288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2800"/>
              <a:buChar char="◦"/>
            </a:pPr>
            <a:r>
              <a:rPr lang="en-US"/>
              <a:t>Group the tuples of R according to the attributes in </a:t>
            </a:r>
            <a:r>
              <a:rPr lang="en-US">
                <a:solidFill>
                  <a:srgbClr val="FF0000"/>
                </a:solidFill>
              </a:rPr>
              <a:t>GROUP</a:t>
            </a:r>
            <a:r>
              <a:rPr lang="en-US"/>
              <a:t> </a:t>
            </a:r>
            <a:r>
              <a:rPr lang="en-US">
                <a:solidFill>
                  <a:srgbClr val="FF0000"/>
                </a:solidFill>
              </a:rPr>
              <a:t>BY</a:t>
            </a:r>
            <a:r>
              <a:rPr lang="en-US"/>
              <a:t> clause</a:t>
            </a:r>
            <a:endParaRPr/>
          </a:p>
          <a:p>
            <a:pPr marL="384048" lvl="1" indent="-18288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2800"/>
              <a:buChar char="◦"/>
            </a:pPr>
            <a:r>
              <a:rPr lang="en-US"/>
              <a:t>Produce as a result the attributes and aggregation of the </a:t>
            </a:r>
            <a:r>
              <a:rPr lang="en-US">
                <a:solidFill>
                  <a:srgbClr val="FF0000"/>
                </a:solidFill>
              </a:rPr>
              <a:t>SELECT</a:t>
            </a:r>
            <a:r>
              <a:rPr lang="en-US"/>
              <a:t> clause</a:t>
            </a:r>
            <a:endParaRPr/>
          </a:p>
        </p:txBody>
      </p:sp>
      <p:sp>
        <p:nvSpPr>
          <p:cNvPr id="861" name="Google Shape;861;p74"/>
          <p:cNvSpPr txBox="1">
            <a:spLocks noGrp="1"/>
          </p:cNvSpPr>
          <p:nvPr>
            <p:ph type="title"/>
          </p:nvPr>
        </p:nvSpPr>
        <p:spPr>
          <a:xfrm>
            <a:off x="585925" y="286605"/>
            <a:ext cx="7936637" cy="840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lang="en-US"/>
              <a:t>Grouping</a:t>
            </a:r>
            <a:endParaRPr/>
          </a:p>
        </p:txBody>
      </p:sp>
      <p:sp>
        <p:nvSpPr>
          <p:cNvPr id="862" name="Google Shape;862;p74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DATABASE LANGUAGE SQL</a:t>
            </a:r>
            <a:endParaRPr/>
          </a:p>
        </p:txBody>
      </p:sp>
      <p:sp>
        <p:nvSpPr>
          <p:cNvPr id="863" name="Google Shape;863;p74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74</a:t>
            </a:fld>
            <a:endParaRPr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Google Shape;868;p75"/>
          <p:cNvSpPr txBox="1">
            <a:spLocks noGrp="1"/>
          </p:cNvSpPr>
          <p:nvPr>
            <p:ph type="body" idx="1"/>
          </p:nvPr>
        </p:nvSpPr>
        <p:spPr>
          <a:xfrm>
            <a:off x="585924" y="1127464"/>
            <a:ext cx="7936637" cy="5069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 "/>
            </a:pPr>
            <a:r>
              <a:rPr lang="en-US"/>
              <a:t>Example 20</a:t>
            </a:r>
            <a:endParaRPr/>
          </a:p>
          <a:p>
            <a:pPr marL="384048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800"/>
              <a:buChar char="◦"/>
            </a:pPr>
            <a:r>
              <a:rPr lang="en-US"/>
              <a:t>Compute the number of employees for each project</a:t>
            </a:r>
            <a:endParaRPr/>
          </a:p>
        </p:txBody>
      </p:sp>
      <p:sp>
        <p:nvSpPr>
          <p:cNvPr id="869" name="Google Shape;869;p75"/>
          <p:cNvSpPr txBox="1">
            <a:spLocks noGrp="1"/>
          </p:cNvSpPr>
          <p:nvPr>
            <p:ph type="title"/>
          </p:nvPr>
        </p:nvSpPr>
        <p:spPr>
          <a:xfrm>
            <a:off x="585925" y="286605"/>
            <a:ext cx="7936637" cy="840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lang="en-US"/>
              <a:t>Grouping</a:t>
            </a:r>
            <a:endParaRPr/>
          </a:p>
        </p:txBody>
      </p:sp>
      <p:pic>
        <p:nvPicPr>
          <p:cNvPr id="870" name="Google Shape;870;p7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0600" y="2743199"/>
            <a:ext cx="6400800" cy="1641231"/>
          </a:xfrm>
          <a:prstGeom prst="rect">
            <a:avLst/>
          </a:prstGeom>
          <a:noFill/>
          <a:ln>
            <a:noFill/>
          </a:ln>
        </p:spPr>
      </p:pic>
      <p:sp>
        <p:nvSpPr>
          <p:cNvPr id="871" name="Google Shape;871;p75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DATABASE LANGUAGE SQL</a:t>
            </a:r>
            <a:endParaRPr/>
          </a:p>
        </p:txBody>
      </p:sp>
      <p:sp>
        <p:nvSpPr>
          <p:cNvPr id="872" name="Google Shape;872;p75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75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Google Shape;878;p76"/>
          <p:cNvSpPr txBox="1">
            <a:spLocks noGrp="1"/>
          </p:cNvSpPr>
          <p:nvPr>
            <p:ph type="body" idx="1"/>
          </p:nvPr>
        </p:nvSpPr>
        <p:spPr>
          <a:xfrm>
            <a:off x="585924" y="1127464"/>
            <a:ext cx="7936637" cy="5069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 "/>
            </a:pPr>
            <a:r>
              <a:rPr lang="en-US"/>
              <a:t>When tuples have nulls, there are some rules:</a:t>
            </a:r>
            <a:endParaRPr/>
          </a:p>
          <a:p>
            <a:pPr marL="384048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800"/>
              <a:buChar char="◦"/>
            </a:pPr>
            <a:r>
              <a:rPr lang="en-US"/>
              <a:t>The value NULL is ignored in any aggregation</a:t>
            </a:r>
            <a:endParaRPr/>
          </a:p>
          <a:p>
            <a:pPr marL="566928" lvl="2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Char char="◦"/>
            </a:pPr>
            <a:r>
              <a:rPr lang="en-US"/>
              <a:t>Count(*): a number of tuples in a relation</a:t>
            </a:r>
            <a:endParaRPr/>
          </a:p>
          <a:p>
            <a:pPr marL="566928" lvl="2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Char char="◦"/>
            </a:pPr>
            <a:r>
              <a:rPr lang="en-US"/>
              <a:t>Count(A): a number of tuples with non-NULL values for A attribute</a:t>
            </a:r>
            <a:endParaRPr/>
          </a:p>
          <a:p>
            <a:pPr marL="384048" lvl="1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800"/>
              <a:buChar char="◦"/>
            </a:pPr>
            <a:r>
              <a:rPr lang="en-US"/>
              <a:t>NULL is treated as an ordinary value when forming groups</a:t>
            </a:r>
            <a:endParaRPr/>
          </a:p>
          <a:p>
            <a:pPr marL="384048" lvl="1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800"/>
              <a:buChar char="◦"/>
            </a:pPr>
            <a:r>
              <a:rPr lang="en-US"/>
              <a:t>The count of empty bag is 0, other aggregation of empty bag is NULL</a:t>
            </a:r>
            <a:endParaRPr/>
          </a:p>
        </p:txBody>
      </p:sp>
      <p:sp>
        <p:nvSpPr>
          <p:cNvPr id="879" name="Google Shape;879;p76"/>
          <p:cNvSpPr txBox="1">
            <a:spLocks noGrp="1"/>
          </p:cNvSpPr>
          <p:nvPr>
            <p:ph type="title"/>
          </p:nvPr>
        </p:nvSpPr>
        <p:spPr>
          <a:xfrm>
            <a:off x="585925" y="286605"/>
            <a:ext cx="7936637" cy="840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lang="en-US"/>
              <a:t>Grouping, Aggregation, and Nulls</a:t>
            </a:r>
            <a:endParaRPr/>
          </a:p>
        </p:txBody>
      </p:sp>
      <p:sp>
        <p:nvSpPr>
          <p:cNvPr id="880" name="Google Shape;880;p76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DATABASE LANGUAGE SQL</a:t>
            </a:r>
            <a:endParaRPr/>
          </a:p>
        </p:txBody>
      </p:sp>
      <p:sp>
        <p:nvSpPr>
          <p:cNvPr id="881" name="Google Shape;881;p76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76</a:t>
            </a:fld>
            <a:endParaRPr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" name="Google Shape;887;p77"/>
          <p:cNvSpPr txBox="1">
            <a:spLocks noGrp="1"/>
          </p:cNvSpPr>
          <p:nvPr>
            <p:ph type="body" idx="1"/>
          </p:nvPr>
        </p:nvSpPr>
        <p:spPr>
          <a:xfrm>
            <a:off x="585924" y="1127464"/>
            <a:ext cx="7936637" cy="5069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 "/>
            </a:pPr>
            <a:r>
              <a:rPr lang="en-US"/>
              <a:t>Example: Suppose R(A,B) as followed</a:t>
            </a:r>
            <a:endParaRPr/>
          </a:p>
          <a:p>
            <a:pPr marL="9144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None/>
            </a:pPr>
            <a:endParaRPr/>
          </a:p>
          <a:p>
            <a:pPr marL="9144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None/>
            </a:pPr>
            <a:endParaRPr/>
          </a:p>
          <a:p>
            <a:pPr marL="384048" lvl="1" indent="-5079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</a:pPr>
            <a:endParaRPr/>
          </a:p>
        </p:txBody>
      </p:sp>
      <p:sp>
        <p:nvSpPr>
          <p:cNvPr id="888" name="Google Shape;888;p77"/>
          <p:cNvSpPr txBox="1">
            <a:spLocks noGrp="1"/>
          </p:cNvSpPr>
          <p:nvPr>
            <p:ph type="title"/>
          </p:nvPr>
        </p:nvSpPr>
        <p:spPr>
          <a:xfrm>
            <a:off x="585925" y="286605"/>
            <a:ext cx="7936637" cy="840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lang="en-US"/>
              <a:t>Grouping, Aggregation, and Nulls</a:t>
            </a:r>
            <a:endParaRPr/>
          </a:p>
        </p:txBody>
      </p:sp>
      <p:graphicFrame>
        <p:nvGraphicFramePr>
          <p:cNvPr id="889" name="Google Shape;889;p77"/>
          <p:cNvGraphicFramePr/>
          <p:nvPr/>
        </p:nvGraphicFramePr>
        <p:xfrm>
          <a:off x="3657600" y="2306320"/>
          <a:ext cx="1724650" cy="741700"/>
        </p:xfrm>
        <a:graphic>
          <a:graphicData uri="http://schemas.openxmlformats.org/drawingml/2006/table">
            <a:tbl>
              <a:tblPr firstRow="1" bandRow="1">
                <a:noFill/>
                <a:tableStyleId>{3E43525E-37C0-4876-8FA3-B76E93834B79}</a:tableStyleId>
              </a:tblPr>
              <a:tblGrid>
                <a:gridCol w="862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2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B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NULL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NULL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90" name="Google Shape;890;p77"/>
          <p:cNvSpPr txBox="1"/>
          <p:nvPr/>
        </p:nvSpPr>
        <p:spPr>
          <a:xfrm>
            <a:off x="1219200" y="3085743"/>
            <a:ext cx="3124200" cy="24006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result of query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SELECT 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A, count(B)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FROM 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GROUP BY 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A;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one tuple (NULL,0)</a:t>
            </a:r>
            <a:endParaRPr/>
          </a:p>
        </p:txBody>
      </p:sp>
      <p:sp>
        <p:nvSpPr>
          <p:cNvPr id="891" name="Google Shape;891;p77"/>
          <p:cNvSpPr txBox="1"/>
          <p:nvPr/>
        </p:nvSpPr>
        <p:spPr>
          <a:xfrm>
            <a:off x="5334000" y="3085743"/>
            <a:ext cx="3200400" cy="24006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result of query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SELECT 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A, sum(B)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FROM 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GROUP BY 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A;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one tuple (NULL,NULL)</a:t>
            </a:r>
            <a:endParaRPr/>
          </a:p>
        </p:txBody>
      </p:sp>
      <p:sp>
        <p:nvSpPr>
          <p:cNvPr id="892" name="Google Shape;892;p77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DATABASE LANGUAGE SQL</a:t>
            </a:r>
            <a:endParaRPr/>
          </a:p>
        </p:txBody>
      </p:sp>
      <p:sp>
        <p:nvSpPr>
          <p:cNvPr id="893" name="Google Shape;893;p77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77</a:t>
            </a:fld>
            <a:endParaRPr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Google Shape;899;p78"/>
          <p:cNvSpPr txBox="1">
            <a:spLocks noGrp="1"/>
          </p:cNvSpPr>
          <p:nvPr>
            <p:ph type="body" idx="1"/>
          </p:nvPr>
        </p:nvSpPr>
        <p:spPr>
          <a:xfrm>
            <a:off x="585924" y="1127464"/>
            <a:ext cx="7936637" cy="5069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 "/>
            </a:pPr>
            <a:r>
              <a:rPr lang="en-US"/>
              <a:t>If we want to apply conditions to tuples of relations, we put those conditions in </a:t>
            </a:r>
            <a:r>
              <a:rPr lang="en-US">
                <a:solidFill>
                  <a:srgbClr val="FF0000"/>
                </a:solidFill>
              </a:rPr>
              <a:t>WHERE</a:t>
            </a:r>
            <a:r>
              <a:rPr lang="en-US"/>
              <a:t> clause</a:t>
            </a:r>
            <a:endParaRPr/>
          </a:p>
          <a:p>
            <a:pPr marL="91440" lvl="0" indent="-1778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Char char=" "/>
            </a:pPr>
            <a:r>
              <a:rPr lang="en-US"/>
              <a:t>If we want to apply conditions to groups of tuples after grouping, those conditions are based on some aggregations, how can we do?</a:t>
            </a:r>
            <a:endParaRPr/>
          </a:p>
          <a:p>
            <a:pPr marL="91440" lvl="0" indent="-1778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Char char=" "/>
            </a:pPr>
            <a:r>
              <a:rPr lang="en-US"/>
              <a:t>In that case, we follow the </a:t>
            </a:r>
            <a:r>
              <a:rPr lang="en-US">
                <a:solidFill>
                  <a:srgbClr val="FF0000"/>
                </a:solidFill>
              </a:rPr>
              <a:t>GROUP BY</a:t>
            </a:r>
            <a:r>
              <a:rPr lang="en-US"/>
              <a:t> clause with a </a:t>
            </a:r>
            <a:r>
              <a:rPr lang="en-US">
                <a:solidFill>
                  <a:srgbClr val="FF0000"/>
                </a:solidFill>
              </a:rPr>
              <a:t>HAVING</a:t>
            </a:r>
            <a:r>
              <a:rPr lang="en-US"/>
              <a:t> clause</a:t>
            </a:r>
            <a:endParaRPr/>
          </a:p>
        </p:txBody>
      </p:sp>
      <p:sp>
        <p:nvSpPr>
          <p:cNvPr id="900" name="Google Shape;900;p78"/>
          <p:cNvSpPr txBox="1">
            <a:spLocks noGrp="1"/>
          </p:cNvSpPr>
          <p:nvPr>
            <p:ph type="title"/>
          </p:nvPr>
        </p:nvSpPr>
        <p:spPr>
          <a:xfrm>
            <a:off x="585925" y="286605"/>
            <a:ext cx="7936637" cy="840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lang="en-US"/>
              <a:t>Considerations …</a:t>
            </a:r>
            <a:endParaRPr/>
          </a:p>
        </p:txBody>
      </p:sp>
      <p:sp>
        <p:nvSpPr>
          <p:cNvPr id="901" name="Google Shape;901;p78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DATABASE LANGUAGE SQL</a:t>
            </a:r>
            <a:endParaRPr/>
          </a:p>
        </p:txBody>
      </p:sp>
      <p:sp>
        <p:nvSpPr>
          <p:cNvPr id="902" name="Google Shape;902;p78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78</a:t>
            </a:fld>
            <a:endParaRPr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Google Shape;908;p79"/>
          <p:cNvSpPr txBox="1">
            <a:spLocks noGrp="1"/>
          </p:cNvSpPr>
          <p:nvPr>
            <p:ph type="body" idx="1"/>
          </p:nvPr>
        </p:nvSpPr>
        <p:spPr>
          <a:xfrm>
            <a:off x="585924" y="1127464"/>
            <a:ext cx="7936637" cy="5069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 "/>
            </a:pPr>
            <a:r>
              <a:rPr lang="en-US"/>
              <a:t>Syntax:</a:t>
            </a:r>
            <a:endParaRPr/>
          </a:p>
        </p:txBody>
      </p:sp>
      <p:sp>
        <p:nvSpPr>
          <p:cNvPr id="909" name="Google Shape;909;p79"/>
          <p:cNvSpPr txBox="1">
            <a:spLocks noGrp="1"/>
          </p:cNvSpPr>
          <p:nvPr>
            <p:ph type="title"/>
          </p:nvPr>
        </p:nvSpPr>
        <p:spPr>
          <a:xfrm>
            <a:off x="585925" y="286605"/>
            <a:ext cx="7936637" cy="840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lang="en-US"/>
              <a:t>HAVING clause</a:t>
            </a:r>
            <a:endParaRPr/>
          </a:p>
        </p:txBody>
      </p:sp>
      <p:sp>
        <p:nvSpPr>
          <p:cNvPr id="910" name="Google Shape;910;p79"/>
          <p:cNvSpPr txBox="1"/>
          <p:nvPr/>
        </p:nvSpPr>
        <p:spPr>
          <a:xfrm>
            <a:off x="1981200" y="2323743"/>
            <a:ext cx="5486400" cy="24006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SELECT 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&lt;list of attributes&gt;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FROM  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&lt;list of tables&gt;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WHERE  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&lt;conditions on tuples&gt;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GROUP BY 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&lt;list of attributes&gt;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HAVING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&lt;conditions on groups&gt;</a:t>
            </a:r>
            <a:endParaRPr/>
          </a:p>
        </p:txBody>
      </p:sp>
      <p:sp>
        <p:nvSpPr>
          <p:cNvPr id="911" name="Google Shape;911;p79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DATABASE LANGUAGE SQL</a:t>
            </a:r>
            <a:endParaRPr/>
          </a:p>
        </p:txBody>
      </p:sp>
      <p:sp>
        <p:nvSpPr>
          <p:cNvPr id="912" name="Google Shape;912;p79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79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8"/>
          <p:cNvSpPr txBox="1">
            <a:spLocks noGrp="1"/>
          </p:cNvSpPr>
          <p:nvPr>
            <p:ph type="body" idx="1"/>
          </p:nvPr>
        </p:nvSpPr>
        <p:spPr>
          <a:xfrm>
            <a:off x="585924" y="1291472"/>
            <a:ext cx="7936637" cy="49051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 "/>
            </a:pPr>
            <a:r>
              <a:rPr lang="en-US"/>
              <a:t>Like or Not Like</a:t>
            </a:r>
            <a:endParaRPr/>
          </a:p>
          <a:p>
            <a:pPr marL="9144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None/>
            </a:pPr>
            <a:endParaRPr/>
          </a:p>
          <a:p>
            <a:pPr marL="9144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None/>
            </a:pPr>
            <a:endParaRPr/>
          </a:p>
          <a:p>
            <a:pPr marL="9144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None/>
            </a:pPr>
            <a:endParaRPr/>
          </a:p>
          <a:p>
            <a:pPr marL="9144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None/>
            </a:pPr>
            <a:endParaRPr/>
          </a:p>
          <a:p>
            <a:pPr marL="91440" lvl="0" indent="-1778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Char char=" "/>
            </a:pPr>
            <a:r>
              <a:rPr lang="en-US"/>
              <a:t>Two special characters</a:t>
            </a:r>
            <a:endParaRPr/>
          </a:p>
          <a:p>
            <a:pPr marL="384048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800"/>
              <a:buFont typeface="Noto Sans Symbols"/>
              <a:buChar char="▪"/>
            </a:pPr>
            <a:r>
              <a:rPr lang="en-US" b="1">
                <a:solidFill>
                  <a:srgbClr val="FF0000"/>
                </a:solidFill>
              </a:rPr>
              <a:t>%</a:t>
            </a:r>
            <a:r>
              <a:rPr lang="en-US"/>
              <a:t> means any sequence of 0 or more characters</a:t>
            </a:r>
            <a:endParaRPr/>
          </a:p>
          <a:p>
            <a:pPr marL="384048" lvl="1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800"/>
              <a:buFont typeface="Noto Sans Symbols"/>
              <a:buChar char="▪"/>
            </a:pPr>
            <a:r>
              <a:rPr lang="en-US" b="1">
                <a:solidFill>
                  <a:srgbClr val="FF0000"/>
                </a:solidFill>
              </a:rPr>
              <a:t>_</a:t>
            </a:r>
            <a:r>
              <a:rPr lang="en-US"/>
              <a:t> means any one character</a:t>
            </a:r>
            <a:endParaRPr/>
          </a:p>
        </p:txBody>
      </p:sp>
      <p:sp>
        <p:nvSpPr>
          <p:cNvPr id="250" name="Google Shape;250;p8"/>
          <p:cNvSpPr txBox="1">
            <a:spLocks noGrp="1"/>
          </p:cNvSpPr>
          <p:nvPr>
            <p:ph type="title"/>
          </p:nvPr>
        </p:nvSpPr>
        <p:spPr>
          <a:xfrm>
            <a:off x="585925" y="286605"/>
            <a:ext cx="7936637" cy="840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lang="en-US"/>
              <a:t>Pattern Matching in SQL</a:t>
            </a:r>
            <a:endParaRPr/>
          </a:p>
        </p:txBody>
      </p:sp>
      <p:sp>
        <p:nvSpPr>
          <p:cNvPr id="251" name="Google Shape;251;p8"/>
          <p:cNvSpPr txBox="1"/>
          <p:nvPr/>
        </p:nvSpPr>
        <p:spPr>
          <a:xfrm>
            <a:off x="797073" y="1887697"/>
            <a:ext cx="2250937" cy="1420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SELECT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FROM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WHERE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 LIKE p;</a:t>
            </a:r>
            <a:endParaRPr/>
          </a:p>
        </p:txBody>
      </p:sp>
      <p:sp>
        <p:nvSpPr>
          <p:cNvPr id="252" name="Google Shape;252;p8"/>
          <p:cNvSpPr txBox="1"/>
          <p:nvPr/>
        </p:nvSpPr>
        <p:spPr>
          <a:xfrm>
            <a:off x="5384564" y="1887696"/>
            <a:ext cx="2858668" cy="1420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SELECT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FROM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WHERE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 NOT LIKE p;</a:t>
            </a:r>
            <a:endParaRPr/>
          </a:p>
        </p:txBody>
      </p:sp>
      <p:sp>
        <p:nvSpPr>
          <p:cNvPr id="253" name="Google Shape;253;p8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DATABASE LANGUAGE SQL</a:t>
            </a:r>
            <a:endParaRPr/>
          </a:p>
        </p:txBody>
      </p:sp>
      <p:sp>
        <p:nvSpPr>
          <p:cNvPr id="254" name="Google Shape;254;p8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Google Shape;917;p80"/>
          <p:cNvSpPr txBox="1">
            <a:spLocks noGrp="1"/>
          </p:cNvSpPr>
          <p:nvPr>
            <p:ph type="body" idx="1"/>
          </p:nvPr>
        </p:nvSpPr>
        <p:spPr>
          <a:xfrm>
            <a:off x="585924" y="1127464"/>
            <a:ext cx="7936637" cy="5069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 "/>
            </a:pPr>
            <a:r>
              <a:rPr lang="en-US"/>
              <a:t>Example 21: </a:t>
            </a:r>
            <a:endParaRPr/>
          </a:p>
          <a:p>
            <a:pPr marL="384048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800"/>
              <a:buChar char="◦"/>
            </a:pPr>
            <a:r>
              <a:rPr lang="en-US"/>
              <a:t>Print the number of employees for each those department, whose average salary exceeds 80000</a:t>
            </a:r>
            <a:endParaRPr/>
          </a:p>
        </p:txBody>
      </p:sp>
      <p:sp>
        <p:nvSpPr>
          <p:cNvPr id="918" name="Google Shape;918;p80"/>
          <p:cNvSpPr txBox="1">
            <a:spLocks noGrp="1"/>
          </p:cNvSpPr>
          <p:nvPr>
            <p:ph type="title"/>
          </p:nvPr>
        </p:nvSpPr>
        <p:spPr>
          <a:xfrm>
            <a:off x="585925" y="286605"/>
            <a:ext cx="7936637" cy="840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lang="en-US"/>
              <a:t>HAVING clause</a:t>
            </a:r>
            <a:endParaRPr/>
          </a:p>
        </p:txBody>
      </p:sp>
      <p:pic>
        <p:nvPicPr>
          <p:cNvPr id="919" name="Google Shape;919;p8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6800" y="3200400"/>
            <a:ext cx="7490534" cy="1905000"/>
          </a:xfrm>
          <a:prstGeom prst="rect">
            <a:avLst/>
          </a:prstGeom>
          <a:noFill/>
          <a:ln>
            <a:noFill/>
          </a:ln>
        </p:spPr>
      </p:pic>
      <p:sp>
        <p:nvSpPr>
          <p:cNvPr id="920" name="Google Shape;920;p80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DATABASE LANGUAGE SQL</a:t>
            </a:r>
            <a:endParaRPr/>
          </a:p>
        </p:txBody>
      </p:sp>
      <p:sp>
        <p:nvSpPr>
          <p:cNvPr id="921" name="Google Shape;921;p80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80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Google Shape;927;p81"/>
          <p:cNvSpPr txBox="1">
            <a:spLocks noGrp="1"/>
          </p:cNvSpPr>
          <p:nvPr>
            <p:ph type="body" idx="1"/>
          </p:nvPr>
        </p:nvSpPr>
        <p:spPr>
          <a:xfrm>
            <a:off x="585924" y="1127464"/>
            <a:ext cx="7936637" cy="5069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 "/>
            </a:pPr>
            <a:r>
              <a:rPr lang="en-US"/>
              <a:t>Some rules about HAVING clause</a:t>
            </a:r>
            <a:endParaRPr/>
          </a:p>
          <a:p>
            <a:pPr marL="384048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800"/>
              <a:buChar char="◦"/>
            </a:pPr>
            <a:r>
              <a:rPr lang="en-US"/>
              <a:t>An aggregation in a </a:t>
            </a:r>
            <a:r>
              <a:rPr lang="en-US">
                <a:solidFill>
                  <a:srgbClr val="FF0000"/>
                </a:solidFill>
              </a:rPr>
              <a:t>HAVING</a:t>
            </a:r>
            <a:r>
              <a:rPr lang="en-US"/>
              <a:t> clause applies only to the tuples of the group being tested</a:t>
            </a:r>
            <a:endParaRPr/>
          </a:p>
          <a:p>
            <a:pPr marL="384048" lvl="1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800"/>
              <a:buChar char="◦"/>
            </a:pPr>
            <a:r>
              <a:rPr lang="en-US"/>
              <a:t>Any attribute of relations in the </a:t>
            </a:r>
            <a:r>
              <a:rPr lang="en-US">
                <a:solidFill>
                  <a:srgbClr val="FF0000"/>
                </a:solidFill>
              </a:rPr>
              <a:t>FROM</a:t>
            </a:r>
            <a:r>
              <a:rPr lang="en-US"/>
              <a:t> clause may be aggregated in the </a:t>
            </a:r>
            <a:r>
              <a:rPr lang="en-US">
                <a:solidFill>
                  <a:srgbClr val="FF0000"/>
                </a:solidFill>
              </a:rPr>
              <a:t>HAVING</a:t>
            </a:r>
            <a:r>
              <a:rPr lang="en-US"/>
              <a:t> clause, but only those attributes that are in the </a:t>
            </a:r>
            <a:r>
              <a:rPr lang="en-US">
                <a:solidFill>
                  <a:srgbClr val="FF0000"/>
                </a:solidFill>
              </a:rPr>
              <a:t>GROUP BY</a:t>
            </a:r>
            <a:r>
              <a:rPr lang="en-US"/>
              <a:t> list may appear un-aggregated in the </a:t>
            </a:r>
            <a:r>
              <a:rPr lang="en-US">
                <a:solidFill>
                  <a:srgbClr val="FF0000"/>
                </a:solidFill>
              </a:rPr>
              <a:t>HAVING</a:t>
            </a:r>
            <a:r>
              <a:rPr lang="en-US"/>
              <a:t> clause (the same rule as for the </a:t>
            </a:r>
            <a:r>
              <a:rPr lang="en-US">
                <a:solidFill>
                  <a:srgbClr val="FF0000"/>
                </a:solidFill>
              </a:rPr>
              <a:t>SELECT</a:t>
            </a:r>
            <a:r>
              <a:rPr lang="en-US"/>
              <a:t> clause)</a:t>
            </a:r>
            <a:endParaRPr/>
          </a:p>
        </p:txBody>
      </p:sp>
      <p:sp>
        <p:nvSpPr>
          <p:cNvPr id="928" name="Google Shape;928;p81"/>
          <p:cNvSpPr txBox="1">
            <a:spLocks noGrp="1"/>
          </p:cNvSpPr>
          <p:nvPr>
            <p:ph type="title"/>
          </p:nvPr>
        </p:nvSpPr>
        <p:spPr>
          <a:xfrm>
            <a:off x="585925" y="286605"/>
            <a:ext cx="7936637" cy="840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lang="en-US"/>
              <a:t>HAVING clause</a:t>
            </a:r>
            <a:endParaRPr/>
          </a:p>
        </p:txBody>
      </p:sp>
      <p:sp>
        <p:nvSpPr>
          <p:cNvPr id="929" name="Google Shape;929;p81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DATABASE LANGUAGE SQL</a:t>
            </a:r>
            <a:endParaRPr/>
          </a:p>
        </p:txBody>
      </p:sp>
      <p:sp>
        <p:nvSpPr>
          <p:cNvPr id="930" name="Google Shape;930;p81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81</a:t>
            </a:fld>
            <a:endParaRPr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Google Shape;936;p82"/>
          <p:cNvSpPr txBox="1">
            <a:spLocks noGrp="1"/>
          </p:cNvSpPr>
          <p:nvPr>
            <p:ph type="body" idx="1"/>
          </p:nvPr>
        </p:nvSpPr>
        <p:spPr>
          <a:xfrm>
            <a:off x="585924" y="1127464"/>
            <a:ext cx="7936637" cy="5069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 "/>
            </a:pPr>
            <a:r>
              <a:rPr lang="en-US"/>
              <a:t>Example:</a:t>
            </a:r>
            <a:endParaRPr/>
          </a:p>
          <a:p>
            <a:pPr marL="966788" lvl="0" indent="-320675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900"/>
              <a:buNone/>
            </a:pPr>
            <a:r>
              <a:rPr lang="en-US" sz="1900"/>
              <a:t>SELECT proNum, COUNT(empSSN) AS Number_Of_Employees,</a:t>
            </a:r>
            <a:endParaRPr/>
          </a:p>
          <a:p>
            <a:pPr marL="966788" lvl="0" indent="-320675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900"/>
              <a:buNone/>
            </a:pPr>
            <a:r>
              <a:rPr lang="en-US" sz="1900"/>
              <a:t>FROM  tblWorksOn </a:t>
            </a:r>
            <a:endParaRPr/>
          </a:p>
          <a:p>
            <a:pPr marL="966788" lvl="0" indent="-320675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900"/>
              <a:buNone/>
            </a:pPr>
            <a:r>
              <a:rPr lang="en-US" sz="1900"/>
              <a:t>GROUP BY </a:t>
            </a:r>
            <a:r>
              <a:rPr lang="en-US" sz="1900" b="1"/>
              <a:t>proNum</a:t>
            </a:r>
            <a:endParaRPr sz="1900" b="1"/>
          </a:p>
          <a:p>
            <a:pPr marL="966788" lvl="0" indent="-320675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900"/>
              <a:buNone/>
            </a:pPr>
            <a:r>
              <a:rPr lang="en-US" sz="1900"/>
              <a:t>HAVING AVG(</a:t>
            </a:r>
            <a:r>
              <a:rPr lang="en-US" sz="1900" b="1"/>
              <a:t>workHours</a:t>
            </a:r>
            <a:r>
              <a:rPr lang="en-US" sz="1900"/>
              <a:t>)&gt;20</a:t>
            </a:r>
            <a:endParaRPr/>
          </a:p>
          <a:p>
            <a:pPr marL="966788" lvl="0" indent="-320675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900"/>
              <a:buNone/>
            </a:pPr>
            <a:endParaRPr sz="1900"/>
          </a:p>
          <a:p>
            <a:pPr marL="966788" lvl="0" indent="-320675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900"/>
              <a:buNone/>
            </a:pPr>
            <a:r>
              <a:rPr lang="en-US" sz="1900"/>
              <a:t>SELECT proNum, COUNT(empSSN) AS Number_Of_Employees,</a:t>
            </a:r>
            <a:endParaRPr/>
          </a:p>
          <a:p>
            <a:pPr marL="966788" lvl="0" indent="-320675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900"/>
              <a:buNone/>
            </a:pPr>
            <a:r>
              <a:rPr lang="en-US" sz="1900"/>
              <a:t>FROM  tblWorksOn </a:t>
            </a:r>
            <a:endParaRPr/>
          </a:p>
          <a:p>
            <a:pPr marL="966788" lvl="0" indent="-320675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900"/>
              <a:buNone/>
            </a:pPr>
            <a:r>
              <a:rPr lang="en-US" sz="1900"/>
              <a:t>GROUP BY </a:t>
            </a:r>
            <a:r>
              <a:rPr lang="en-US" sz="1900" b="1"/>
              <a:t>proNum</a:t>
            </a:r>
            <a:endParaRPr sz="1900" b="1"/>
          </a:p>
          <a:p>
            <a:pPr marL="966788" lvl="0" indent="-320675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900"/>
              <a:buNone/>
            </a:pPr>
            <a:r>
              <a:rPr lang="en-US" sz="1900"/>
              <a:t>HAVING </a:t>
            </a:r>
            <a:r>
              <a:rPr lang="en-US" sz="1900" b="1"/>
              <a:t>proNum</a:t>
            </a:r>
            <a:r>
              <a:rPr lang="en-US" sz="1900"/>
              <a:t>=4</a:t>
            </a:r>
            <a:endParaRPr/>
          </a:p>
        </p:txBody>
      </p:sp>
      <p:sp>
        <p:nvSpPr>
          <p:cNvPr id="937" name="Google Shape;937;p82"/>
          <p:cNvSpPr txBox="1">
            <a:spLocks noGrp="1"/>
          </p:cNvSpPr>
          <p:nvPr>
            <p:ph type="title"/>
          </p:nvPr>
        </p:nvSpPr>
        <p:spPr>
          <a:xfrm>
            <a:off x="585925" y="286605"/>
            <a:ext cx="7936637" cy="840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lang="en-US"/>
              <a:t>HAVING clause</a:t>
            </a:r>
            <a:endParaRPr/>
          </a:p>
        </p:txBody>
      </p:sp>
      <p:sp>
        <p:nvSpPr>
          <p:cNvPr id="938" name="Google Shape;938;p82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DATABASE LANGUAGE SQL</a:t>
            </a:r>
            <a:endParaRPr/>
          </a:p>
        </p:txBody>
      </p:sp>
      <p:sp>
        <p:nvSpPr>
          <p:cNvPr id="939" name="Google Shape;939;p82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82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9"/>
          <p:cNvSpPr txBox="1">
            <a:spLocks noGrp="1"/>
          </p:cNvSpPr>
          <p:nvPr>
            <p:ph type="body" idx="1"/>
          </p:nvPr>
        </p:nvSpPr>
        <p:spPr>
          <a:xfrm>
            <a:off x="585924" y="1127464"/>
            <a:ext cx="7936637" cy="5069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 "/>
            </a:pPr>
            <a:r>
              <a:rPr lang="en-US"/>
              <a:t>Example 5.1: </a:t>
            </a:r>
            <a:endParaRPr/>
          </a:p>
          <a:p>
            <a:pPr marL="384048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800"/>
              <a:buChar char="◦"/>
            </a:pPr>
            <a:r>
              <a:rPr lang="en-US"/>
              <a:t>Find all employees named as ‘Võ Việt Anh’</a:t>
            </a:r>
            <a:endParaRPr/>
          </a:p>
          <a:p>
            <a:pPr marL="91440" lvl="0" indent="-1778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800"/>
              <a:buChar char=" "/>
            </a:pPr>
            <a:r>
              <a:rPr lang="en-US"/>
              <a:t>Example 5.2</a:t>
            </a:r>
            <a:endParaRPr/>
          </a:p>
          <a:p>
            <a:pPr marL="384048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800"/>
              <a:buChar char="◦"/>
            </a:pPr>
            <a:r>
              <a:rPr lang="en-US"/>
              <a:t>Find all employees whose name is ended at ‘Anh’</a:t>
            </a:r>
            <a:endParaRPr/>
          </a:p>
        </p:txBody>
      </p:sp>
      <p:sp>
        <p:nvSpPr>
          <p:cNvPr id="261" name="Google Shape;261;p9"/>
          <p:cNvSpPr txBox="1">
            <a:spLocks noGrp="1"/>
          </p:cNvSpPr>
          <p:nvPr>
            <p:ph type="title"/>
          </p:nvPr>
        </p:nvSpPr>
        <p:spPr>
          <a:xfrm>
            <a:off x="585925" y="286605"/>
            <a:ext cx="7936637" cy="840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lang="en-US"/>
              <a:t>Pattern Matching in SQL</a:t>
            </a:r>
            <a:endParaRPr/>
          </a:p>
        </p:txBody>
      </p:sp>
      <p:pic>
        <p:nvPicPr>
          <p:cNvPr id="262" name="Google Shape;262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0600" y="4114800"/>
            <a:ext cx="7086600" cy="923681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66800" y="5029199"/>
            <a:ext cx="7010400" cy="943395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9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DATABASE LANGUAGE SQL</a:t>
            </a:r>
            <a:endParaRPr/>
          </a:p>
        </p:txBody>
      </p:sp>
      <p:sp>
        <p:nvSpPr>
          <p:cNvPr id="265" name="Google Shape;265;p9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rgbClr val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3742</Words>
  <Application>Microsoft Office PowerPoint</Application>
  <PresentationFormat>On-screen Show (4:3)</PresentationFormat>
  <Paragraphs>778</Paragraphs>
  <Slides>82</Slides>
  <Notes>82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82</vt:i4>
      </vt:variant>
    </vt:vector>
  </HeadingPairs>
  <TitlesOfParts>
    <vt:vector size="90" baseType="lpstr">
      <vt:lpstr>Calibri</vt:lpstr>
      <vt:lpstr>Helvetica Neue</vt:lpstr>
      <vt:lpstr>Noto Sans Symbols</vt:lpstr>
      <vt:lpstr>Consolas</vt:lpstr>
      <vt:lpstr>Source Code Pro</vt:lpstr>
      <vt:lpstr>Arial</vt:lpstr>
      <vt:lpstr>Retrospect</vt:lpstr>
      <vt:lpstr>Custom Design</vt:lpstr>
      <vt:lpstr>Chapter 6</vt:lpstr>
      <vt:lpstr>Objectives</vt:lpstr>
      <vt:lpstr>Contents</vt:lpstr>
      <vt:lpstr>REVIEW</vt:lpstr>
      <vt:lpstr>REVIEW – Entity Relationship Diagram</vt:lpstr>
      <vt:lpstr>Integrity constraints </vt:lpstr>
      <vt:lpstr>Comparison of Strings</vt:lpstr>
      <vt:lpstr>Pattern Matching in SQL</vt:lpstr>
      <vt:lpstr>Pattern Matching in SQL</vt:lpstr>
      <vt:lpstr>Pattern Matching in SQL</vt:lpstr>
      <vt:lpstr>Dates and Times</vt:lpstr>
      <vt:lpstr>Null Values</vt:lpstr>
      <vt:lpstr>The Truth-Value UNKNOWN</vt:lpstr>
      <vt:lpstr>The Truth-Value Unknown</vt:lpstr>
      <vt:lpstr>SQL Overview</vt:lpstr>
      <vt:lpstr> Data Definition Language - CREATE</vt:lpstr>
      <vt:lpstr>Data Definition Language - Demo</vt:lpstr>
      <vt:lpstr>Data Definition Language – ALTER, DROP</vt:lpstr>
      <vt:lpstr>Data Definition Language– ALTER, DROP</vt:lpstr>
      <vt:lpstr>Data Definition Language– ALTER, DROP</vt:lpstr>
      <vt:lpstr>Physical Diagram - FUHCompany</vt:lpstr>
      <vt:lpstr>Data Manipulation Language (DML)</vt:lpstr>
      <vt:lpstr>Data Manipulation Language (DML)</vt:lpstr>
      <vt:lpstr>Data Manipulation Language (DML)</vt:lpstr>
      <vt:lpstr>Data Manipulation Language (DML)</vt:lpstr>
      <vt:lpstr>T-SQL : Basic Syntax for a simple SELECT queries</vt:lpstr>
      <vt:lpstr>Common Query in SQL</vt:lpstr>
      <vt:lpstr>Projection in SQL</vt:lpstr>
      <vt:lpstr>Selection in SQL</vt:lpstr>
      <vt:lpstr>Ordering the Output</vt:lpstr>
      <vt:lpstr>Ordering the Output</vt:lpstr>
      <vt:lpstr>6.2 QUERIES INVOLVING MORE THAN ONE RELATION</vt:lpstr>
      <vt:lpstr>Queries Involving More Than One Relation</vt:lpstr>
      <vt:lpstr>Products and Joins in SQL</vt:lpstr>
      <vt:lpstr>Products and Joins in SQL</vt:lpstr>
      <vt:lpstr>What we do if …</vt:lpstr>
      <vt:lpstr>Tuple Variables</vt:lpstr>
      <vt:lpstr>Disambiguating Attributes</vt:lpstr>
      <vt:lpstr>What we do if …</vt:lpstr>
      <vt:lpstr>Union, Intersection, Difference of Queries</vt:lpstr>
      <vt:lpstr>Union, Intersection, Difference of Queries</vt:lpstr>
      <vt:lpstr>Union, Intersection, Difference of Queries</vt:lpstr>
      <vt:lpstr>Union, Intersection, Difference of Queries</vt:lpstr>
      <vt:lpstr>6.3 SUB QUERIES</vt:lpstr>
      <vt:lpstr>Sub-queries</vt:lpstr>
      <vt:lpstr>Sub-queries that Produce Scalar Values</vt:lpstr>
      <vt:lpstr>Sub-queries that Produce Scalar Values</vt:lpstr>
      <vt:lpstr>Sub-queries that Produce Scalar Values</vt:lpstr>
      <vt:lpstr>Sub-queries that Produce Scalar Values</vt:lpstr>
      <vt:lpstr>Sub-queries that Produce Scalar Values</vt:lpstr>
      <vt:lpstr>Conditions Involving Relations</vt:lpstr>
      <vt:lpstr>Conditions Involving Tuples</vt:lpstr>
      <vt:lpstr>Sub-queries that Produce Scalar Values</vt:lpstr>
      <vt:lpstr>Correlated Sub-queries</vt:lpstr>
      <vt:lpstr>Correlated Sub-queries</vt:lpstr>
      <vt:lpstr>Correlated Sub-queries</vt:lpstr>
      <vt:lpstr>Sub-queries in FROM Clauses</vt:lpstr>
      <vt:lpstr>SQL Join Expressions</vt:lpstr>
      <vt:lpstr>SQL Join Expression</vt:lpstr>
      <vt:lpstr>SQL Join Expression</vt:lpstr>
      <vt:lpstr>Natural Joins</vt:lpstr>
      <vt:lpstr>Outer Joins</vt:lpstr>
      <vt:lpstr>Outer joins</vt:lpstr>
      <vt:lpstr>Outer joins</vt:lpstr>
      <vt:lpstr>6.4 Full-Relation Operations</vt:lpstr>
      <vt:lpstr>Eliminating Duplicates</vt:lpstr>
      <vt:lpstr>Eliminating Duplicates</vt:lpstr>
      <vt:lpstr>Duplicates in Unions, Intersections, and Differences</vt:lpstr>
      <vt:lpstr>Grouping and Aggregation in SQL</vt:lpstr>
      <vt:lpstr>Aggregation Operators</vt:lpstr>
      <vt:lpstr>Aggregation Operators</vt:lpstr>
      <vt:lpstr>Grouping</vt:lpstr>
      <vt:lpstr>Grouping</vt:lpstr>
      <vt:lpstr>Grouping</vt:lpstr>
      <vt:lpstr>Grouping</vt:lpstr>
      <vt:lpstr>Grouping, Aggregation, and Nulls</vt:lpstr>
      <vt:lpstr>Grouping, Aggregation, and Nulls</vt:lpstr>
      <vt:lpstr>Considerations …</vt:lpstr>
      <vt:lpstr>HAVING clause</vt:lpstr>
      <vt:lpstr>HAVING clause</vt:lpstr>
      <vt:lpstr>HAVING clause</vt:lpstr>
      <vt:lpstr>HAVING clause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6</dc:title>
  <cp:lastModifiedBy>Windows User</cp:lastModifiedBy>
  <cp:revision>2</cp:revision>
  <dcterms:created xsi:type="dcterms:W3CDTF">2020-12-02T06:50:22Z</dcterms:created>
  <dcterms:modified xsi:type="dcterms:W3CDTF">2022-06-24T08:45:42Z</dcterms:modified>
</cp:coreProperties>
</file>