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6"/>
  </p:notesMasterIdLst>
  <p:sldIdLst>
    <p:sldId id="256" r:id="rId3"/>
    <p:sldId id="257" r:id="rId4"/>
    <p:sldId id="258" r:id="rId5"/>
    <p:sldId id="376" r:id="rId6"/>
    <p:sldId id="337" r:id="rId7"/>
    <p:sldId id="338" r:id="rId8"/>
    <p:sldId id="339" r:id="rId9"/>
    <p:sldId id="340" r:id="rId10"/>
    <p:sldId id="341" r:id="rId11"/>
    <p:sldId id="404" r:id="rId12"/>
    <p:sldId id="419" r:id="rId13"/>
    <p:sldId id="420" r:id="rId14"/>
    <p:sldId id="342" r:id="rId15"/>
    <p:sldId id="343" r:id="rId16"/>
    <p:sldId id="405" r:id="rId17"/>
    <p:sldId id="406" r:id="rId18"/>
    <p:sldId id="407" r:id="rId19"/>
    <p:sldId id="377" r:id="rId20"/>
    <p:sldId id="345" r:id="rId21"/>
    <p:sldId id="378" r:id="rId22"/>
    <p:sldId id="408" r:id="rId23"/>
    <p:sldId id="347" r:id="rId24"/>
    <p:sldId id="348" r:id="rId25"/>
    <p:sldId id="260" r:id="rId26"/>
    <p:sldId id="409" r:id="rId27"/>
    <p:sldId id="410" r:id="rId28"/>
    <p:sldId id="414" r:id="rId29"/>
    <p:sldId id="306" r:id="rId30"/>
    <p:sldId id="413" r:id="rId31"/>
    <p:sldId id="261" r:id="rId32"/>
    <p:sldId id="416" r:id="rId33"/>
    <p:sldId id="417" r:id="rId34"/>
    <p:sldId id="262" r:id="rId35"/>
    <p:sldId id="307" r:id="rId36"/>
    <p:sldId id="263" r:id="rId37"/>
    <p:sldId id="264" r:id="rId38"/>
    <p:sldId id="266" r:id="rId39"/>
    <p:sldId id="267" r:id="rId40"/>
    <p:sldId id="268" r:id="rId41"/>
    <p:sldId id="300" r:id="rId42"/>
    <p:sldId id="301" r:id="rId43"/>
    <p:sldId id="302" r:id="rId44"/>
    <p:sldId id="415"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991" autoAdjust="0"/>
  </p:normalViewPr>
  <p:slideViewPr>
    <p:cSldViewPr snapToGrid="0">
      <p:cViewPr varScale="1">
        <p:scale>
          <a:sx n="100" d="100"/>
          <a:sy n="100" d="100"/>
        </p:scale>
        <p:origin x="1400" y="1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12/03/2024</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r>
              <a:rPr lang="en-US" b="1" dirty="0" err="1"/>
              <a:t>Đồng</a:t>
            </a:r>
            <a:r>
              <a:rPr lang="en-US" b="1" dirty="0"/>
              <a:t> </a:t>
            </a:r>
            <a:r>
              <a:rPr lang="en-US" b="1" dirty="0" err="1"/>
              <a:t>thời</a:t>
            </a:r>
            <a:endParaRPr lang="en-US" b="1"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lap</a:t>
            </a:r>
          </a:p>
          <a:p>
            <a:r>
              <a:rPr lang="en-US" dirty="0"/>
              <a:t>Ben </a:t>
            </a:r>
            <a:r>
              <a:rPr lang="en-US" dirty="0" err="1"/>
              <a:t>vung</a:t>
            </a:r>
            <a:endParaRPr lang="en-US" dirty="0"/>
          </a:p>
        </p:txBody>
      </p:sp>
      <p:sp>
        <p:nvSpPr>
          <p:cNvPr id="4" name="Slide Number Placeholder 3"/>
          <p:cNvSpPr>
            <a:spLocks noGrp="1"/>
          </p:cNvSpPr>
          <p:nvPr>
            <p:ph type="sldNum" sz="quarter" idx="10"/>
          </p:nvPr>
        </p:nvSpPr>
        <p:spPr/>
        <p:txBody>
          <a:bodyPr/>
          <a:lstStyle/>
          <a:p>
            <a:fld id="{B049CF8A-6F0D-4A81-9239-E2648E66C7A2}" type="slidenum">
              <a:rPr lang="vi-VN" smtClean="0"/>
              <a:t>17</a:t>
            </a:fld>
            <a:endParaRPr lang="vi-VN"/>
          </a:p>
        </p:txBody>
      </p:sp>
    </p:spTree>
    <p:extLst>
      <p:ext uri="{BB962C8B-B14F-4D97-AF65-F5344CB8AC3E}">
        <p14:creationId xmlns:p14="http://schemas.microsoft.com/office/powerpoint/2010/main" val="1322128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25</a:t>
            </a:fld>
            <a:endParaRPr lang="vi-VN"/>
          </a:p>
        </p:txBody>
      </p:sp>
    </p:spTree>
    <p:extLst>
      <p:ext uri="{BB962C8B-B14F-4D97-AF65-F5344CB8AC3E}">
        <p14:creationId xmlns:p14="http://schemas.microsoft.com/office/powerpoint/2010/main" val="3925803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27</a:t>
            </a:fld>
            <a:endParaRPr lang="vi-VN"/>
          </a:p>
        </p:txBody>
      </p:sp>
    </p:spTree>
    <p:extLst>
      <p:ext uri="{BB962C8B-B14F-4D97-AF65-F5344CB8AC3E}">
        <p14:creationId xmlns:p14="http://schemas.microsoft.com/office/powerpoint/2010/main" val="2320028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28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B29BA4E6-BE61-4D17-8BFB-D87E009B50B0}" type="slidenum">
              <a:rPr lang="en-US" smtClean="0"/>
              <a:pPr/>
              <a:t>40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B29BA4E6-BE61-4D17-8BFB-D87E009B50B0}" type="slidenum">
              <a:rPr lang="en-US" smtClean="0"/>
              <a:pPr/>
              <a:t>41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43</a:t>
            </a:fld>
            <a:endParaRPr lang="vi-VN"/>
          </a:p>
        </p:txBody>
      </p:sp>
    </p:spTree>
    <p:extLst>
      <p:ext uri="{BB962C8B-B14F-4D97-AF65-F5344CB8AC3E}">
        <p14:creationId xmlns:p14="http://schemas.microsoft.com/office/powerpoint/2010/main" val="2592386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r>
              <a:rPr lang="vi-VN" dirty="0"/>
              <a:t>Một giao dịch nhất định phải được tuần tự hóa đối với các giao dịch khác, nghĩa là các giao dịch chạy tuần tự – từng giao dịch một, không chồng chéo</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r>
              <a:rPr lang="en-US" dirty="0" err="1"/>
              <a:t>nguyen</a:t>
            </a:r>
            <a:r>
              <a:rPr lang="en-US" dirty="0"/>
              <a:t> </a:t>
            </a:r>
            <a:r>
              <a:rPr lang="en-US" dirty="0" err="1"/>
              <a:t>tu</a:t>
            </a:r>
            <a:endParaRPr lang="en-US"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baseline="0" dirty="0"/>
          </a:p>
        </p:txBody>
      </p:sp>
      <p:sp>
        <p:nvSpPr>
          <p:cNvPr id="4" name="Slide Number Placeholder 3"/>
          <p:cNvSpPr>
            <a:spLocks noGrp="1"/>
          </p:cNvSpPr>
          <p:nvPr>
            <p:ph type="sldNum" sz="quarter" idx="10"/>
          </p:nvPr>
        </p:nvSpPr>
        <p:spPr/>
        <p:txBody>
          <a:bodyPr/>
          <a:lstStyle/>
          <a:p>
            <a:fld id="{ED3B37D5-790D-4BDF-86C7-3D1B988094FB}"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D3B37D5-790D-4BDF-86C7-3D1B988094FB}"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15</a:t>
            </a:fld>
            <a:endParaRPr lang="vi-VN"/>
          </a:p>
        </p:txBody>
      </p:sp>
    </p:spTree>
    <p:extLst>
      <p:ext uri="{BB962C8B-B14F-4D97-AF65-F5344CB8AC3E}">
        <p14:creationId xmlns:p14="http://schemas.microsoft.com/office/powerpoint/2010/main" val="2215151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Nhat</a:t>
            </a:r>
            <a:r>
              <a:rPr lang="en-US" dirty="0"/>
              <a:t> </a:t>
            </a:r>
            <a:r>
              <a:rPr lang="en-US" dirty="0" err="1"/>
              <a:t>quan</a:t>
            </a:r>
            <a:endParaRPr lang="en-US" dirty="0"/>
          </a:p>
          <a:p>
            <a:r>
              <a:rPr lang="en-US" dirty="0"/>
              <a:t>Can </a:t>
            </a:r>
            <a:r>
              <a:rPr lang="en-US" dirty="0" err="1"/>
              <a:t>thiep</a:t>
            </a:r>
            <a:endParaRPr lang="en-US" dirty="0"/>
          </a:p>
        </p:txBody>
      </p:sp>
      <p:sp>
        <p:nvSpPr>
          <p:cNvPr id="4" name="Slide Number Placeholder 3"/>
          <p:cNvSpPr>
            <a:spLocks noGrp="1"/>
          </p:cNvSpPr>
          <p:nvPr>
            <p:ph type="sldNum" sz="quarter" idx="10"/>
          </p:nvPr>
        </p:nvSpPr>
        <p:spPr/>
        <p:txBody>
          <a:bodyPr/>
          <a:lstStyle/>
          <a:p>
            <a:fld id="{B049CF8A-6F0D-4A81-9239-E2648E66C7A2}" type="slidenum">
              <a:rPr lang="vi-VN" smtClean="0"/>
              <a:t>16</a:t>
            </a:fld>
            <a:endParaRPr lang="vi-VN"/>
          </a:p>
        </p:txBody>
      </p:sp>
    </p:spTree>
    <p:extLst>
      <p:ext uri="{BB962C8B-B14F-4D97-AF65-F5344CB8AC3E}">
        <p14:creationId xmlns:p14="http://schemas.microsoft.com/office/powerpoint/2010/main" val="1738012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7502E-F2EC-47E7-B9A6-5526C5C9EAE0}" type="datetime1">
              <a:rPr lang="vi-VN" smtClean="0"/>
              <a:t>12/03/2024</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C6501-668E-4EF0-B1EE-D7B18F06CEA7}" type="datetime1">
              <a:rPr lang="vi-VN" smtClean="0"/>
              <a:t>12/03/2024</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4FF05-5269-469F-B21C-EF4C0A12DF85}" type="datetime1">
              <a:rPr lang="vi-VN" smtClean="0"/>
              <a:t>12/03/2024</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8E821DD9-8D42-44FE-916A-C178AEDBEBCE}" type="datetime1">
              <a:rPr lang="vi-VN" smtClean="0"/>
              <a:t>12/03/2024</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81A2C403-D2C5-4CBE-97A6-D3C09C197572}" type="datetime1">
              <a:rPr lang="vi-VN" smtClean="0"/>
              <a:t>12/03/2024</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303ED3E1-B46D-4B76-B934-24CE5982A112}" type="datetime1">
              <a:rPr lang="vi-VN" smtClean="0"/>
              <a:t>12/03/2024</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D50163F7-7FB2-4820-B1E3-8F9926E299A2}" type="datetime1">
              <a:rPr lang="vi-VN" smtClean="0"/>
              <a:t>12/03/2024</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en-US"/>
              <a:t>Practical Issues of database application</a:t>
            </a:r>
            <a:endParaRPr lang="vi-VN"/>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099ECA69-07CB-4A5D-A162-68523E22BEDF}" type="datetime1">
              <a:rPr lang="vi-VN" smtClean="0"/>
              <a:t>12/03/2024</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en-US"/>
              <a:t>Practical Issues of database application</a:t>
            </a:r>
            <a:endParaRPr lang="vi-VN"/>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FC49EF6C-FC75-42B0-934B-EC7E721AB469}" type="datetime1">
              <a:rPr lang="vi-VN" smtClean="0"/>
              <a:t>12/03/2024</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37F615CE-D5EB-4383-8A52-296742DCA0F5}" type="datetime1">
              <a:rPr lang="vi-VN" smtClean="0"/>
              <a:t>12/03/2024</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en-US"/>
              <a:t>Practical Issues of database application</a:t>
            </a:r>
            <a:endParaRPr lang="vi-VN"/>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DE36C6E5-66CF-4C3D-AA35-9F59B75B8BB1}" type="datetime1">
              <a:rPr lang="vi-VN" smtClean="0"/>
              <a:t>12/03/2024</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en-US"/>
              <a:t>Practical Issues of database application</a:t>
            </a:r>
            <a:endParaRPr lang="vi-VN"/>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98112A6-23F1-4112-8C90-96F87B319684}" type="datetime1">
              <a:rPr lang="vi-VN" smtClean="0"/>
              <a:t>12/03/2024</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60510395-1BEF-4B27-84B8-55BA5CA8757E}" type="datetime1">
              <a:rPr lang="vi-VN" smtClean="0"/>
              <a:t>12/03/2024</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en-US"/>
              <a:t>Practical Issues of database application</a:t>
            </a:r>
            <a:endParaRPr lang="vi-VN"/>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A67F1E4E-CF82-4F66-BF82-954B786FBD86}" type="datetime1">
              <a:rPr lang="vi-VN" smtClean="0"/>
              <a:t>12/03/2024</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88B32C49-5344-4CC8-955C-F7CED9BB858D}" type="datetime1">
              <a:rPr lang="vi-VN" smtClean="0"/>
              <a:t>12/03/2024</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68D02-A40F-44A6-AC9E-6CBFBA511A94}" type="datetime1">
              <a:rPr lang="vi-VN" smtClean="0"/>
              <a:t>12/03/2024</a:t>
            </a:fld>
            <a:endParaRPr lang="vi-VN"/>
          </a:p>
        </p:txBody>
      </p:sp>
      <p:sp>
        <p:nvSpPr>
          <p:cNvPr id="5" name="Footer Placeholder 4"/>
          <p:cNvSpPr>
            <a:spLocks noGrp="1"/>
          </p:cNvSpPr>
          <p:nvPr>
            <p:ph type="ftr" sz="quarter" idx="11"/>
          </p:nvPr>
        </p:nvSpPr>
        <p:spPr/>
        <p:txBody>
          <a:bodyPr/>
          <a:lstStyle/>
          <a:p>
            <a:r>
              <a:rPr lang="en-US"/>
              <a:t>Practical Issues of database application</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6B239-B3E4-47A1-B8FA-08287E27A1EE}" type="datetime1">
              <a:rPr lang="vi-VN" smtClean="0"/>
              <a:t>12/03/2024</a:t>
            </a:fld>
            <a:endParaRPr lang="vi-VN"/>
          </a:p>
        </p:txBody>
      </p:sp>
      <p:sp>
        <p:nvSpPr>
          <p:cNvPr id="6" name="Footer Placeholder 5"/>
          <p:cNvSpPr>
            <a:spLocks noGrp="1"/>
          </p:cNvSpPr>
          <p:nvPr>
            <p:ph type="ftr" sz="quarter" idx="11"/>
          </p:nvPr>
        </p:nvSpPr>
        <p:spPr/>
        <p:txBody>
          <a:bodyPr/>
          <a:lstStyle/>
          <a:p>
            <a:r>
              <a:rPr lang="en-US"/>
              <a:t>Practical Issues of database application</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lvl1pPr algn="ctr">
              <a:defRPr/>
            </a:lvl1p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EB631F-4B54-4A62-B459-9F6390BA2912}" type="datetime1">
              <a:rPr lang="vi-VN" smtClean="0"/>
              <a:t>12/03/2024</a:t>
            </a:fld>
            <a:endParaRPr lang="vi-VN"/>
          </a:p>
        </p:txBody>
      </p:sp>
      <p:sp>
        <p:nvSpPr>
          <p:cNvPr id="8" name="Footer Placeholder 7"/>
          <p:cNvSpPr>
            <a:spLocks noGrp="1"/>
          </p:cNvSpPr>
          <p:nvPr>
            <p:ph type="ftr" sz="quarter" idx="11"/>
          </p:nvPr>
        </p:nvSpPr>
        <p:spPr/>
        <p:txBody>
          <a:bodyPr/>
          <a:lstStyle/>
          <a:p>
            <a:r>
              <a:rPr lang="en-US"/>
              <a:t>Practical Issues of database application</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26EE95-0F2C-4C30-A1F0-FAB1B8F0F04E}" type="datetime1">
              <a:rPr lang="vi-VN" smtClean="0"/>
              <a:t>12/03/2024</a:t>
            </a:fld>
            <a:endParaRPr lang="vi-VN"/>
          </a:p>
        </p:txBody>
      </p:sp>
      <p:sp>
        <p:nvSpPr>
          <p:cNvPr id="4" name="Footer Placeholder 3"/>
          <p:cNvSpPr>
            <a:spLocks noGrp="1"/>
          </p:cNvSpPr>
          <p:nvPr>
            <p:ph type="ftr" sz="quarter" idx="11"/>
          </p:nvPr>
        </p:nvSpPr>
        <p:spPr/>
        <p:txBody>
          <a:bodyPr/>
          <a:lstStyle/>
          <a:p>
            <a:r>
              <a:rPr lang="en-US"/>
              <a:t>Practical Issues of database application</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5313D2-4437-4E40-A842-10C11D5640AB}" type="datetime1">
              <a:rPr lang="vi-VN" smtClean="0"/>
              <a:t>12/03/2024</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Practical Issues of database application</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DD30DA7-013F-45EE-B437-F48D0C56190E}" type="datetime1">
              <a:rPr lang="vi-VN" smtClean="0"/>
              <a:t>12/03/2024</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Practical Issues of database application</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FC43F-4BF7-4FBF-8F9D-8CEAB51638DD}" type="datetime1">
              <a:rPr lang="vi-VN" smtClean="0"/>
              <a:t>12/03/2024</a:t>
            </a:fld>
            <a:endParaRPr lang="vi-VN"/>
          </a:p>
        </p:txBody>
      </p:sp>
      <p:sp>
        <p:nvSpPr>
          <p:cNvPr id="6" name="Footer Placeholder 5"/>
          <p:cNvSpPr>
            <a:spLocks noGrp="1"/>
          </p:cNvSpPr>
          <p:nvPr>
            <p:ph type="ftr" sz="quarter" idx="11"/>
          </p:nvPr>
        </p:nvSpPr>
        <p:spPr/>
        <p:txBody>
          <a:bodyPr/>
          <a:lstStyle/>
          <a:p>
            <a:r>
              <a:rPr lang="en-US"/>
              <a:t>Practical Issues of database application</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A6D6E42-B365-4436-BBE3-4C14FB5417C9}" type="datetime1">
              <a:rPr lang="vi-VN" smtClean="0"/>
              <a:t>12/03/2024</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Practical Issues of database application</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3"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E364F-5133-4E20-9FB5-E4D6C500AA92}" type="datetime1">
              <a:rPr lang="vi-VN" smtClean="0"/>
              <a:t>12/03/2024</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Practical Issues of database application</a:t>
            </a:r>
            <a:endParaRPr lang="vi-VN"/>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r>
              <a:rPr lang="en-US" sz="4600" dirty="0"/>
              <a:t>Chapter 7: Practical issues of database application</a:t>
            </a:r>
            <a:endParaRPr lang="vi-VN" sz="5100"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en-US" sz="900" dirty="0"/>
              <a:t>Practical Issues of database application</a:t>
            </a:r>
            <a:endParaRPr lang="vi-VN" dirty="0"/>
          </a:p>
        </p:txBody>
      </p:sp>
      <p:sp>
        <p:nvSpPr>
          <p:cNvPr id="7" name="Subtitle 6">
            <a:extLst>
              <a:ext uri="{FF2B5EF4-FFF2-40B4-BE49-F238E27FC236}">
                <a16:creationId xmlns:a16="http://schemas.microsoft.com/office/drawing/2014/main" id="{588AA59E-66FB-46B0-A43D-F5D49EB38ED4}"/>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Atomicity</a:t>
            </a:r>
          </a:p>
        </p:txBody>
      </p:sp>
      <p:pic>
        <p:nvPicPr>
          <p:cNvPr id="4" name="Picture 3"/>
          <p:cNvPicPr>
            <a:picLocks noChangeAspect="1" noChangeArrowheads="1"/>
          </p:cNvPicPr>
          <p:nvPr/>
        </p:nvPicPr>
        <p:blipFill>
          <a:blip r:embed="rId3" cstate="print"/>
          <a:srcRect/>
          <a:stretch>
            <a:fillRect/>
          </a:stretch>
        </p:blipFill>
        <p:spPr bwMode="auto">
          <a:xfrm>
            <a:off x="3113446" y="1206122"/>
            <a:ext cx="5867400" cy="5111750"/>
          </a:xfrm>
          <a:prstGeom prst="rect">
            <a:avLst/>
          </a:prstGeom>
          <a:noFill/>
          <a:ln w="9525">
            <a:noFill/>
            <a:miter lim="800000"/>
            <a:headEnd/>
            <a:tailEnd/>
          </a:ln>
        </p:spPr>
      </p:pic>
      <p:sp>
        <p:nvSpPr>
          <p:cNvPr id="5" name="Rectangle 4"/>
          <p:cNvSpPr>
            <a:spLocks noChangeArrowheads="1"/>
          </p:cNvSpPr>
          <p:nvPr/>
        </p:nvSpPr>
        <p:spPr bwMode="auto">
          <a:xfrm>
            <a:off x="457200" y="1951702"/>
            <a:ext cx="1219200" cy="1295400"/>
          </a:xfrm>
          <a:prstGeom prst="rect">
            <a:avLst/>
          </a:prstGeom>
          <a:solidFill>
            <a:srgbClr val="FFCC99"/>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FFCC99"/>
            </a:extrusionClr>
          </a:sp3d>
        </p:spPr>
        <p:txBody>
          <a:bodyPr wrap="none" anchor="ctr">
            <a:flatTx/>
          </a:bodyPr>
          <a:lstStyle/>
          <a:p>
            <a:pPr algn="ctr" eaLnBrk="0" hangingPunct="0"/>
            <a:r>
              <a:rPr lang="en-US" b="0">
                <a:solidFill>
                  <a:srgbClr val="FFFF00"/>
                </a:solidFill>
                <a:latin typeface="Times New Roman" pitchFamily="18" charset="0"/>
              </a:rPr>
              <a:t>ACC: 3209</a:t>
            </a:r>
          </a:p>
        </p:txBody>
      </p:sp>
      <p:sp>
        <p:nvSpPr>
          <p:cNvPr id="6" name="Rectangle 5"/>
          <p:cNvSpPr>
            <a:spLocks noChangeArrowheads="1"/>
          </p:cNvSpPr>
          <p:nvPr/>
        </p:nvSpPr>
        <p:spPr bwMode="auto">
          <a:xfrm>
            <a:off x="457200" y="4390102"/>
            <a:ext cx="1219200" cy="1371600"/>
          </a:xfrm>
          <a:prstGeom prst="rect">
            <a:avLst/>
          </a:prstGeom>
          <a:solidFill>
            <a:srgbClr val="FFCC99"/>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FFCC99"/>
            </a:extrusionClr>
          </a:sp3d>
        </p:spPr>
        <p:txBody>
          <a:bodyPr wrap="none" anchor="ctr">
            <a:flatTx/>
          </a:bodyPr>
          <a:lstStyle/>
          <a:p>
            <a:pPr algn="ctr" eaLnBrk="0" hangingPunct="0"/>
            <a:r>
              <a:rPr lang="en-US" b="0">
                <a:solidFill>
                  <a:srgbClr val="FFFF00"/>
                </a:solidFill>
                <a:latin typeface="Times New Roman" pitchFamily="18" charset="0"/>
              </a:rPr>
              <a:t>ACC: 3208</a:t>
            </a:r>
          </a:p>
        </p:txBody>
      </p:sp>
      <p:sp>
        <p:nvSpPr>
          <p:cNvPr id="7" name="Rectangle 6"/>
          <p:cNvSpPr>
            <a:spLocks noChangeArrowheads="1"/>
          </p:cNvSpPr>
          <p:nvPr/>
        </p:nvSpPr>
        <p:spPr bwMode="auto">
          <a:xfrm>
            <a:off x="457200" y="1418302"/>
            <a:ext cx="1219200" cy="533400"/>
          </a:xfrm>
          <a:prstGeom prst="rect">
            <a:avLst/>
          </a:prstGeom>
          <a:solidFill>
            <a:srgbClr val="00FF00"/>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00FF00"/>
            </a:extrusionClr>
          </a:sp3d>
        </p:spPr>
        <p:txBody>
          <a:bodyPr wrap="none" anchor="ctr">
            <a:flatTx/>
          </a:bodyPr>
          <a:lstStyle/>
          <a:p>
            <a:pPr algn="ctr" eaLnBrk="0" hangingPunct="0"/>
            <a:r>
              <a:rPr lang="en-US" sz="2400" b="0" dirty="0">
                <a:solidFill>
                  <a:srgbClr val="FFFF00"/>
                </a:solidFill>
                <a:latin typeface="Times New Roman" pitchFamily="18" charset="0"/>
              </a:rPr>
              <a:t>$500</a:t>
            </a:r>
          </a:p>
        </p:txBody>
      </p:sp>
      <p:sp>
        <p:nvSpPr>
          <p:cNvPr id="8" name="Rectangle 7"/>
          <p:cNvSpPr>
            <a:spLocks noChangeArrowheads="1"/>
          </p:cNvSpPr>
          <p:nvPr/>
        </p:nvSpPr>
        <p:spPr bwMode="auto">
          <a:xfrm>
            <a:off x="457200" y="3856702"/>
            <a:ext cx="1219200" cy="533400"/>
          </a:xfrm>
          <a:prstGeom prst="rect">
            <a:avLst/>
          </a:prstGeom>
          <a:solidFill>
            <a:srgbClr val="00FF00"/>
          </a:solidFill>
          <a:ln w="9525">
            <a:miter lim="800000"/>
            <a:headEnd/>
            <a:tailEnd/>
          </a:ln>
          <a:effectLst/>
          <a:scene3d>
            <a:camera prst="legacyPerspectiveTopRight"/>
            <a:lightRig rig="legacyFlat3" dir="b"/>
          </a:scene3d>
          <a:sp3d extrusionH="887400" prstMaterial="legacyMetal">
            <a:bevelT w="13500" h="13500" prst="angle"/>
            <a:bevelB w="13500" h="13500" prst="angle"/>
            <a:extrusionClr>
              <a:srgbClr val="00FF00"/>
            </a:extrusionClr>
          </a:sp3d>
        </p:spPr>
        <p:txBody>
          <a:bodyPr wrap="none" anchor="ctr">
            <a:flatTx/>
          </a:bodyPr>
          <a:lstStyle/>
          <a:p>
            <a:pPr algn="ctr" eaLnBrk="0" hangingPunct="0"/>
            <a:r>
              <a:rPr lang="en-US" sz="2400" b="0">
                <a:solidFill>
                  <a:srgbClr val="FFFF00"/>
                </a:solidFill>
                <a:latin typeface="Times New Roman" pitchFamily="18" charset="0"/>
              </a:rPr>
              <a:t>$500</a:t>
            </a:r>
          </a:p>
        </p:txBody>
      </p:sp>
      <p:cxnSp>
        <p:nvCxnSpPr>
          <p:cNvPr id="9" name="AutoShape 8"/>
          <p:cNvCxnSpPr>
            <a:cxnSpLocks noChangeShapeType="1"/>
            <a:stCxn id="7" idx="3"/>
            <a:endCxn id="8" idx="3"/>
          </p:cNvCxnSpPr>
          <p:nvPr/>
        </p:nvCxnSpPr>
        <p:spPr bwMode="auto">
          <a:xfrm>
            <a:off x="1676400" y="1685002"/>
            <a:ext cx="1588" cy="2438400"/>
          </a:xfrm>
          <a:prstGeom prst="curvedConnector3">
            <a:avLst>
              <a:gd name="adj1" fmla="val 56400000"/>
            </a:avLst>
          </a:prstGeom>
          <a:noFill/>
          <a:ln w="57150" cap="sq">
            <a:solidFill>
              <a:schemeClr val="accent1"/>
            </a:solidFill>
            <a:round/>
            <a:headEnd type="none" w="sm" len="sm"/>
            <a:tailEnd type="triangle" w="sm" len="sm"/>
          </a:ln>
          <a:effectLst>
            <a:outerShdw dist="107763" dir="18900000" algn="ctr" rotWithShape="0">
              <a:schemeClr val="bg2">
                <a:alpha val="50000"/>
              </a:scheme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1F8C-F848-6281-B401-975826F84D5E}"/>
              </a:ext>
            </a:extLst>
          </p:cNvPr>
          <p:cNvSpPr>
            <a:spLocks noGrp="1"/>
          </p:cNvSpPr>
          <p:nvPr>
            <p:ph type="title"/>
          </p:nvPr>
        </p:nvSpPr>
        <p:spPr/>
        <p:txBody>
          <a:bodyPr/>
          <a:lstStyle/>
          <a:p>
            <a:endParaRPr lang="en-VN"/>
          </a:p>
        </p:txBody>
      </p:sp>
      <p:pic>
        <p:nvPicPr>
          <p:cNvPr id="7" name="Content Placeholder 6" descr="Diagram&#10;&#10;Description automatically generated">
            <a:extLst>
              <a:ext uri="{FF2B5EF4-FFF2-40B4-BE49-F238E27FC236}">
                <a16:creationId xmlns:a16="http://schemas.microsoft.com/office/drawing/2014/main" id="{9390041C-14B2-8CCE-142F-E1623D51D1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438" y="513080"/>
            <a:ext cx="8195663" cy="5129589"/>
          </a:xfrm>
        </p:spPr>
      </p:pic>
      <p:sp>
        <p:nvSpPr>
          <p:cNvPr id="4" name="Footer Placeholder 3">
            <a:extLst>
              <a:ext uri="{FF2B5EF4-FFF2-40B4-BE49-F238E27FC236}">
                <a16:creationId xmlns:a16="http://schemas.microsoft.com/office/drawing/2014/main" id="{8EBF66D7-BA04-B2EC-2C68-99F2BABBD7DC}"/>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EB3200C3-D1C6-8756-83C8-E5C562AE8817}"/>
              </a:ext>
            </a:extLst>
          </p:cNvPr>
          <p:cNvSpPr>
            <a:spLocks noGrp="1"/>
          </p:cNvSpPr>
          <p:nvPr>
            <p:ph type="sldNum" sz="quarter" idx="12"/>
          </p:nvPr>
        </p:nvSpPr>
        <p:spPr/>
        <p:txBody>
          <a:bodyPr/>
          <a:lstStyle/>
          <a:p>
            <a:fld id="{CC2FDD2D-D1AD-4AA7-93C2-8410BB90945D}" type="slidenum">
              <a:rPr lang="vi-VN" smtClean="0"/>
              <a:t>11</a:t>
            </a:fld>
            <a:endParaRPr lang="vi-VN"/>
          </a:p>
        </p:txBody>
      </p:sp>
    </p:spTree>
    <p:extLst>
      <p:ext uri="{BB962C8B-B14F-4D97-AF65-F5344CB8AC3E}">
        <p14:creationId xmlns:p14="http://schemas.microsoft.com/office/powerpoint/2010/main" val="390859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751D-46D0-1B07-1658-09205B4B1B52}"/>
              </a:ext>
            </a:extLst>
          </p:cNvPr>
          <p:cNvSpPr>
            <a:spLocks noGrp="1"/>
          </p:cNvSpPr>
          <p:nvPr>
            <p:ph type="title"/>
          </p:nvPr>
        </p:nvSpPr>
        <p:spPr/>
        <p:txBody>
          <a:bodyPr/>
          <a:lstStyle/>
          <a:p>
            <a:endParaRPr lang="en-VN"/>
          </a:p>
        </p:txBody>
      </p:sp>
      <p:pic>
        <p:nvPicPr>
          <p:cNvPr id="7" name="Content Placeholder 6" descr="Diagram&#10;&#10;Description automatically generated">
            <a:extLst>
              <a:ext uri="{FF2B5EF4-FFF2-40B4-BE49-F238E27FC236}">
                <a16:creationId xmlns:a16="http://schemas.microsoft.com/office/drawing/2014/main" id="{2E4E849E-712E-CD17-8EFB-3B6C575398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846" y="286605"/>
            <a:ext cx="7931730" cy="5096925"/>
          </a:xfrm>
        </p:spPr>
      </p:pic>
      <p:sp>
        <p:nvSpPr>
          <p:cNvPr id="4" name="Footer Placeholder 3">
            <a:extLst>
              <a:ext uri="{FF2B5EF4-FFF2-40B4-BE49-F238E27FC236}">
                <a16:creationId xmlns:a16="http://schemas.microsoft.com/office/drawing/2014/main" id="{F68B836B-A27D-50E0-D9EA-EB55506CAAD6}"/>
              </a:ext>
            </a:extLst>
          </p:cNvPr>
          <p:cNvSpPr>
            <a:spLocks noGrp="1"/>
          </p:cNvSpPr>
          <p:nvPr>
            <p:ph type="ftr" sz="quarter" idx="11"/>
          </p:nvPr>
        </p:nvSpPr>
        <p:spPr/>
        <p:txBody>
          <a:bodyPr/>
          <a:lstStyle/>
          <a:p>
            <a:r>
              <a:rPr lang="en-US" dirty="0"/>
              <a:t>Practical Issues of database application</a:t>
            </a:r>
            <a:endParaRPr lang="vi-VN" dirty="0"/>
          </a:p>
        </p:txBody>
      </p:sp>
      <p:sp>
        <p:nvSpPr>
          <p:cNvPr id="5" name="Slide Number Placeholder 4">
            <a:extLst>
              <a:ext uri="{FF2B5EF4-FFF2-40B4-BE49-F238E27FC236}">
                <a16:creationId xmlns:a16="http://schemas.microsoft.com/office/drawing/2014/main" id="{171AC4CE-F369-6226-CB65-8F3EB96C1386}"/>
              </a:ext>
            </a:extLst>
          </p:cNvPr>
          <p:cNvSpPr>
            <a:spLocks noGrp="1"/>
          </p:cNvSpPr>
          <p:nvPr>
            <p:ph type="sldNum" sz="quarter" idx="12"/>
          </p:nvPr>
        </p:nvSpPr>
        <p:spPr/>
        <p:txBody>
          <a:bodyPr/>
          <a:lstStyle/>
          <a:p>
            <a:fld id="{CC2FDD2D-D1AD-4AA7-93C2-8410BB90945D}" type="slidenum">
              <a:rPr lang="vi-VN" smtClean="0"/>
              <a:t>12</a:t>
            </a:fld>
            <a:endParaRPr lang="vi-VN"/>
          </a:p>
        </p:txBody>
      </p:sp>
    </p:spTree>
    <p:extLst>
      <p:ext uri="{BB962C8B-B14F-4D97-AF65-F5344CB8AC3E}">
        <p14:creationId xmlns:p14="http://schemas.microsoft.com/office/powerpoint/2010/main" val="423903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Transaction is a collection of one or more operations on the database that must be executed atomically</a:t>
            </a:r>
          </a:p>
          <a:p>
            <a:pPr>
              <a:buFont typeface="Wingdings" panose="05000000000000000000" pitchFamily="2" charset="2"/>
              <a:buChar char="§"/>
            </a:pPr>
            <a:r>
              <a:rPr lang="en-US" dirty="0"/>
              <a:t>That is, either all operations are performed or none are</a:t>
            </a:r>
          </a:p>
          <a:p>
            <a:pPr>
              <a:buFont typeface="Wingdings" panose="05000000000000000000" pitchFamily="2" charset="2"/>
              <a:buChar char="§"/>
            </a:pPr>
            <a:r>
              <a:rPr lang="en-US" dirty="0"/>
              <a:t>In SQL, each statement is a transaction by itself</a:t>
            </a:r>
          </a:p>
          <a:p>
            <a:pPr>
              <a:buFont typeface="Wingdings" panose="05000000000000000000" pitchFamily="2" charset="2"/>
              <a:buChar char="§"/>
            </a:pPr>
            <a:r>
              <a:rPr lang="en-US" dirty="0"/>
              <a:t>SQL allows to group several statements into a single transaction</a:t>
            </a:r>
          </a:p>
        </p:txBody>
      </p:sp>
      <p:sp>
        <p:nvSpPr>
          <p:cNvPr id="2" name="Title 1"/>
          <p:cNvSpPr>
            <a:spLocks noGrp="1"/>
          </p:cNvSpPr>
          <p:nvPr>
            <p:ph type="title"/>
          </p:nvPr>
        </p:nvSpPr>
        <p:spPr/>
        <p:txBody>
          <a:bodyPr/>
          <a:lstStyle/>
          <a:p>
            <a:r>
              <a:rPr lang="en-US" dirty="0"/>
              <a:t>Transactions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Transaction begins by SQL command </a:t>
            </a:r>
            <a:r>
              <a:rPr lang="en-US" dirty="0">
                <a:solidFill>
                  <a:srgbClr val="FF0000"/>
                </a:solidFill>
              </a:rPr>
              <a:t>START TRANSACTION</a:t>
            </a:r>
            <a:endParaRPr lang="en-US" dirty="0"/>
          </a:p>
          <a:p>
            <a:r>
              <a:rPr lang="en-US" dirty="0"/>
              <a:t>Two ways to end a transaction</a:t>
            </a:r>
          </a:p>
          <a:p>
            <a:pPr lvl="1">
              <a:buFont typeface="Wingdings" panose="05000000000000000000" pitchFamily="2" charset="2"/>
              <a:buChar char="§"/>
            </a:pPr>
            <a:r>
              <a:rPr lang="en-US" dirty="0"/>
              <a:t>The SQL statement </a:t>
            </a:r>
            <a:r>
              <a:rPr lang="en-US" dirty="0">
                <a:solidFill>
                  <a:srgbClr val="FF0000"/>
                </a:solidFill>
              </a:rPr>
              <a:t>COMMIT</a:t>
            </a:r>
            <a:r>
              <a:rPr lang="en-US" dirty="0"/>
              <a:t> causes the transaction to end successfully</a:t>
            </a:r>
          </a:p>
          <a:p>
            <a:pPr lvl="1">
              <a:buFont typeface="Wingdings" panose="05000000000000000000" pitchFamily="2" charset="2"/>
              <a:buChar char="§"/>
            </a:pPr>
            <a:r>
              <a:rPr lang="en-US" dirty="0"/>
              <a:t>The SQL statement </a:t>
            </a:r>
            <a:r>
              <a:rPr lang="en-US" dirty="0">
                <a:solidFill>
                  <a:srgbClr val="FF0000"/>
                </a:solidFill>
              </a:rPr>
              <a:t>ROLLBACK</a:t>
            </a:r>
            <a:r>
              <a:rPr lang="en-US" dirty="0"/>
              <a:t> causes the transaction to abort, or terminate unsuccessfully</a:t>
            </a:r>
          </a:p>
          <a:p>
            <a:pPr lvl="1"/>
            <a:endParaRPr lang="en-US" dirty="0"/>
          </a:p>
        </p:txBody>
      </p:sp>
      <p:sp>
        <p:nvSpPr>
          <p:cNvPr id="2" name="Title 1"/>
          <p:cNvSpPr>
            <a:spLocks noGrp="1"/>
          </p:cNvSpPr>
          <p:nvPr>
            <p:ph type="title"/>
          </p:nvPr>
        </p:nvSpPr>
        <p:spPr/>
        <p:txBody>
          <a:bodyPr/>
          <a:lstStyle/>
          <a:p>
            <a:r>
              <a:rPr lang="en-US" dirty="0"/>
              <a:t>Transactions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buFont typeface="Wingdings" panose="05000000000000000000" pitchFamily="2" charset="2"/>
              <a:buChar char="§"/>
            </a:pPr>
            <a:r>
              <a:rPr lang="en-US" dirty="0"/>
              <a:t>Atomicity</a:t>
            </a:r>
          </a:p>
          <a:p>
            <a:pPr lvl="1">
              <a:buFont typeface="Wingdings" panose="05000000000000000000" pitchFamily="2" charset="2"/>
              <a:buChar char="§"/>
            </a:pPr>
            <a:r>
              <a:rPr lang="en-US" dirty="0"/>
              <a:t>Consistency</a:t>
            </a:r>
          </a:p>
          <a:p>
            <a:pPr lvl="1">
              <a:buFont typeface="Wingdings" panose="05000000000000000000" pitchFamily="2" charset="2"/>
              <a:buChar char="§"/>
            </a:pPr>
            <a:r>
              <a:rPr lang="en-US" dirty="0"/>
              <a:t>Isolation</a:t>
            </a:r>
          </a:p>
          <a:p>
            <a:pPr lvl="1">
              <a:buFont typeface="Wingdings" panose="05000000000000000000" pitchFamily="2" charset="2"/>
              <a:buChar char="§"/>
            </a:pPr>
            <a:r>
              <a:rPr lang="en-US" dirty="0"/>
              <a:t>Durability</a:t>
            </a:r>
          </a:p>
          <a:p>
            <a:endParaRPr lang="en-US" dirty="0"/>
          </a:p>
        </p:txBody>
      </p:sp>
      <p:sp>
        <p:nvSpPr>
          <p:cNvPr id="3" name="Title 2"/>
          <p:cNvSpPr>
            <a:spLocks noGrp="1"/>
          </p:cNvSpPr>
          <p:nvPr>
            <p:ph type="title"/>
          </p:nvPr>
        </p:nvSpPr>
        <p:spPr/>
        <p:txBody>
          <a:bodyPr>
            <a:normAutofit/>
          </a:bodyPr>
          <a:lstStyle/>
          <a:p>
            <a:r>
              <a:rPr lang="en-US" dirty="0"/>
              <a:t>ACID properties of Transaction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Atomicity</a:t>
            </a:r>
            <a:r>
              <a:rPr lang="en-US" dirty="0"/>
              <a:t>: a transaction is an atomic unit of processing; it should either be performed in its entirety or not performed at all.</a:t>
            </a:r>
          </a:p>
          <a:p>
            <a:pPr lvl="1"/>
            <a:r>
              <a:rPr lang="en-US" dirty="0"/>
              <a:t>At the end of the transaction, either all statements of the transaction is successful or all statements of the transaction fail. </a:t>
            </a:r>
          </a:p>
          <a:p>
            <a:pPr lvl="1"/>
            <a:r>
              <a:rPr lang="en-US" dirty="0"/>
              <a:t>If a partial transaction is written to the disk then the </a:t>
            </a:r>
            <a:r>
              <a:rPr lang="en-US" i="1" dirty="0"/>
              <a:t>Atomic </a:t>
            </a:r>
            <a:r>
              <a:rPr lang="en-US" dirty="0"/>
              <a:t>property is violated</a:t>
            </a:r>
            <a:endParaRPr lang="en-US" b="1" dirty="0"/>
          </a:p>
          <a:p>
            <a:r>
              <a:rPr lang="en-US" b="1" dirty="0"/>
              <a:t>Consistency</a:t>
            </a:r>
            <a:r>
              <a:rPr lang="en-US" dirty="0"/>
              <a:t>: a transaction should be consistency preserving, meaning that if it is completely executed from beginning to end without interference from other transactions, it should take the database from one consistent state to another.</a:t>
            </a:r>
          </a:p>
        </p:txBody>
      </p:sp>
      <p:sp>
        <p:nvSpPr>
          <p:cNvPr id="3" name="Title 2"/>
          <p:cNvSpPr>
            <a:spLocks noGrp="1"/>
          </p:cNvSpPr>
          <p:nvPr>
            <p:ph type="title"/>
          </p:nvPr>
        </p:nvSpPr>
        <p:spPr/>
        <p:txBody>
          <a:bodyPr>
            <a:normAutofit/>
          </a:bodyPr>
          <a:lstStyle/>
          <a:p>
            <a:r>
              <a:rPr lang="en-US" dirty="0"/>
              <a:t>ACID properties of Transaction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Isolation</a:t>
            </a:r>
            <a:r>
              <a:rPr lang="en-US" dirty="0"/>
              <a:t>: a transaction should appear as though it is being executed in isolation from other transactions, even though many transactions are executing concurrently. That is the execution of a transaction should not be interfered with by any other transactions executing concurrently.</a:t>
            </a:r>
          </a:p>
          <a:p>
            <a:endParaRPr lang="en-US" dirty="0"/>
          </a:p>
          <a:p>
            <a:r>
              <a:rPr lang="en-US" b="1" dirty="0"/>
              <a:t>Durability </a:t>
            </a:r>
            <a:r>
              <a:rPr lang="en-US" dirty="0"/>
              <a:t>: the changes applied to the database by a committed transaction must persist in the database. These changes must not be lost because of any failure..</a:t>
            </a:r>
          </a:p>
        </p:txBody>
      </p:sp>
      <p:sp>
        <p:nvSpPr>
          <p:cNvPr id="3" name="Title 2"/>
          <p:cNvSpPr>
            <a:spLocks noGrp="1"/>
          </p:cNvSpPr>
          <p:nvPr>
            <p:ph type="title"/>
          </p:nvPr>
        </p:nvSpPr>
        <p:spPr/>
        <p:txBody>
          <a:bodyPr>
            <a:normAutofit/>
          </a:bodyPr>
          <a:lstStyle/>
          <a:p>
            <a:r>
              <a:rPr lang="en-US" dirty="0"/>
              <a:t>ACID properties of Transaction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dirty="0"/>
              <a:t>A transaction can read or write some data into the database</a:t>
            </a:r>
          </a:p>
          <a:p>
            <a:pPr>
              <a:buFont typeface="Wingdings" panose="05000000000000000000" pitchFamily="2" charset="2"/>
              <a:buChar char="§"/>
            </a:pPr>
            <a:r>
              <a:rPr lang="en-US" dirty="0"/>
              <a:t>When a transaction only reads data and does not write data, the transaction may execute in parallel with other transactions</a:t>
            </a:r>
          </a:p>
          <a:p>
            <a:pPr>
              <a:buFont typeface="Wingdings" panose="05000000000000000000" pitchFamily="2" charset="2"/>
              <a:buChar char="§"/>
            </a:pPr>
            <a:r>
              <a:rPr lang="en-US" dirty="0"/>
              <a:t>Many read-only transactions access the same data to run in parallel, while they would not be allowed to run in parallel with a transaction that wrote the same data</a:t>
            </a:r>
          </a:p>
        </p:txBody>
      </p:sp>
      <p:sp>
        <p:nvSpPr>
          <p:cNvPr id="3" name="Title 2"/>
          <p:cNvSpPr>
            <a:spLocks noGrp="1"/>
          </p:cNvSpPr>
          <p:nvPr>
            <p:ph type="title"/>
          </p:nvPr>
        </p:nvSpPr>
        <p:spPr/>
        <p:txBody>
          <a:bodyPr/>
          <a:lstStyle/>
          <a:p>
            <a:r>
              <a:rPr lang="en-US"/>
              <a:t>Read-Only Transactions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SQL statement set read-only to the next transaction</a:t>
            </a:r>
          </a:p>
          <a:p>
            <a:pPr lvl="1"/>
            <a:r>
              <a:rPr lang="en-US" dirty="0">
                <a:solidFill>
                  <a:srgbClr val="FF0000"/>
                </a:solidFill>
              </a:rPr>
              <a:t>SET TRANSACTION READ ONLY;</a:t>
            </a:r>
          </a:p>
          <a:p>
            <a:r>
              <a:rPr lang="en-US" dirty="0"/>
              <a:t>SQL statement set read/write to the next transaction</a:t>
            </a:r>
          </a:p>
          <a:p>
            <a:pPr lvl="1"/>
            <a:r>
              <a:rPr lang="en-US" dirty="0">
                <a:solidFill>
                  <a:srgbClr val="FF0000"/>
                </a:solidFill>
              </a:rPr>
              <a:t>SET TRANSACTION READ WRITE;</a:t>
            </a:r>
          </a:p>
        </p:txBody>
      </p:sp>
      <p:sp>
        <p:nvSpPr>
          <p:cNvPr id="2" name="Title 1"/>
          <p:cNvSpPr>
            <a:spLocks noGrp="1"/>
          </p:cNvSpPr>
          <p:nvPr>
            <p:ph type="title"/>
          </p:nvPr>
        </p:nvSpPr>
        <p:spPr/>
        <p:txBody>
          <a:bodyPr/>
          <a:lstStyle/>
          <a:p>
            <a:r>
              <a:rPr lang="en-US" dirty="0"/>
              <a:t>Transactions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44156" y="1280674"/>
            <a:ext cx="8404875" cy="4678531"/>
          </a:xfrm>
        </p:spPr>
        <p:txBody>
          <a:bodyPr>
            <a:normAutofit lnSpcReduction="10000"/>
          </a:bodyPr>
          <a:lstStyle/>
          <a:p>
            <a:pPr>
              <a:buFont typeface="Wingdings" panose="05000000000000000000" pitchFamily="2" charset="2"/>
              <a:buChar char="§"/>
            </a:pPr>
            <a:r>
              <a:rPr lang="en-US" dirty="0"/>
              <a:t> Understand transactions and their properties (ACID)</a:t>
            </a:r>
          </a:p>
          <a:p>
            <a:pPr>
              <a:buFont typeface="Wingdings" panose="05000000000000000000" pitchFamily="2" charset="2"/>
              <a:buChar char="§"/>
            </a:pPr>
            <a:r>
              <a:rPr lang="en-US" dirty="0"/>
              <a:t> Apply transaction in database application programming</a:t>
            </a:r>
          </a:p>
          <a:p>
            <a:pPr>
              <a:buFont typeface="Wingdings" panose="05000000000000000000" pitchFamily="2" charset="2"/>
              <a:buChar char="§"/>
            </a:pPr>
            <a:r>
              <a:rPr lang="en-US" dirty="0"/>
              <a:t> Understand the roles of indexing techniques</a:t>
            </a:r>
          </a:p>
          <a:p>
            <a:pPr>
              <a:buFont typeface="Wingdings" panose="05000000000000000000" pitchFamily="2" charset="2"/>
              <a:buChar char="§"/>
            </a:pPr>
            <a:r>
              <a:rPr lang="en-US" dirty="0"/>
              <a:t> Implement indexes for query optimization</a:t>
            </a:r>
          </a:p>
          <a:p>
            <a:pPr>
              <a:buFont typeface="Wingdings" panose="05000000000000000000" pitchFamily="2" charset="2"/>
              <a:buChar char="§"/>
            </a:pPr>
            <a:r>
              <a:rPr lang="en-US" dirty="0"/>
              <a:t> Understand what views are for and how to use them</a:t>
            </a:r>
          </a:p>
          <a:p>
            <a:pPr>
              <a:buFont typeface="Wingdings" panose="05000000000000000000" pitchFamily="2" charset="2"/>
              <a:buChar char="§"/>
            </a:pPr>
            <a:r>
              <a:rPr lang="en-US"/>
              <a:t> Understand </a:t>
            </a:r>
            <a:r>
              <a:rPr lang="en-US" dirty="0"/>
              <a:t>query execution plan for query optimization analysis</a:t>
            </a:r>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en-US"/>
              <a:t>Practical Issues of database application</a:t>
            </a:r>
            <a:endParaRPr lang="vi-VN"/>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
            </a:pPr>
            <a:r>
              <a:rPr lang="en-US" b="1" dirty="0">
                <a:solidFill>
                  <a:srgbClr val="FF0000"/>
                </a:solidFill>
              </a:rPr>
              <a:t>Dirty data</a:t>
            </a:r>
            <a:r>
              <a:rPr lang="en-US" dirty="0"/>
              <a:t>: data written by a transaction that has not yet committed</a:t>
            </a:r>
          </a:p>
          <a:p>
            <a:pPr>
              <a:buFont typeface="Wingdings" panose="05000000000000000000" pitchFamily="2" charset="2"/>
              <a:buChar char="§"/>
            </a:pPr>
            <a:r>
              <a:rPr lang="en-US" b="1" dirty="0">
                <a:solidFill>
                  <a:srgbClr val="FF0000"/>
                </a:solidFill>
              </a:rPr>
              <a:t>Dirty read</a:t>
            </a:r>
            <a:r>
              <a:rPr lang="en-US" dirty="0"/>
              <a:t>: read of dirty data written by another transaction</a:t>
            </a:r>
          </a:p>
          <a:p>
            <a:pPr>
              <a:buFont typeface="Wingdings" panose="05000000000000000000" pitchFamily="2" charset="2"/>
              <a:buChar char="§"/>
            </a:pPr>
            <a:r>
              <a:rPr lang="en-US" dirty="0"/>
              <a:t>Problem: the transaction that wrote it may eventually abort, and the dirty data will be removed</a:t>
            </a:r>
          </a:p>
          <a:p>
            <a:pPr>
              <a:buFont typeface="Wingdings" panose="05000000000000000000" pitchFamily="2" charset="2"/>
              <a:buChar char="§"/>
            </a:pPr>
            <a:r>
              <a:rPr lang="en-US" dirty="0"/>
              <a:t>Sometimes the dirty read matters, sometimes it doesn’t</a:t>
            </a:r>
          </a:p>
        </p:txBody>
      </p:sp>
      <p:sp>
        <p:nvSpPr>
          <p:cNvPr id="3" name="Title 2"/>
          <p:cNvSpPr>
            <a:spLocks noGrp="1"/>
          </p:cNvSpPr>
          <p:nvPr>
            <p:ph type="title"/>
          </p:nvPr>
        </p:nvSpPr>
        <p:spPr/>
        <p:txBody>
          <a:bodyPr/>
          <a:lstStyle/>
          <a:p>
            <a:r>
              <a:rPr lang="en-US"/>
              <a:t>Dirty Reads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2590800"/>
          <a:ext cx="8458200" cy="2397760"/>
        </p:xfrm>
        <a:graphic>
          <a:graphicData uri="http://schemas.openxmlformats.org/drawingml/2006/table">
            <a:tbl>
              <a:tblPr firstRow="1" bandRow="1">
                <a:tableStyleId>{5C22544A-7EE6-4342-B048-85BDC9FD1C3A}</a:tableStyleId>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20004"/>
                    </a:ext>
                  </a:extLst>
                </a:gridCol>
              </a:tblGrid>
              <a:tr h="0">
                <a:tc>
                  <a:txBody>
                    <a:bodyPr/>
                    <a:lstStyle/>
                    <a:p>
                      <a:r>
                        <a:rPr lang="en-US" dirty="0"/>
                        <a:t>Transaction 1</a:t>
                      </a:r>
                    </a:p>
                  </a:txBody>
                  <a:tcPr/>
                </a:tc>
                <a:tc>
                  <a:txBody>
                    <a:bodyPr/>
                    <a:lstStyle/>
                    <a:p>
                      <a:r>
                        <a:rPr lang="en-US" dirty="0"/>
                        <a:t>Transaction 2</a:t>
                      </a:r>
                    </a:p>
                  </a:txBody>
                  <a:tcPr/>
                </a:tc>
                <a:tc>
                  <a:txBody>
                    <a:bodyPr/>
                    <a:lstStyle/>
                    <a:p>
                      <a:r>
                        <a:rPr lang="en-US" dirty="0"/>
                        <a:t>Logical</a:t>
                      </a:r>
                      <a:r>
                        <a:rPr lang="en-US" baseline="0" dirty="0"/>
                        <a:t> value</a:t>
                      </a:r>
                      <a:endParaRPr lang="en-US" dirty="0"/>
                    </a:p>
                  </a:txBody>
                  <a:tcPr/>
                </a:tc>
                <a:tc>
                  <a:txBody>
                    <a:bodyPr/>
                    <a:lstStyle/>
                    <a:p>
                      <a:r>
                        <a:rPr lang="en-US" dirty="0"/>
                        <a:t>Uncommitted value</a:t>
                      </a:r>
                    </a:p>
                  </a:txBody>
                  <a:tcPr/>
                </a:tc>
                <a:tc>
                  <a:txBody>
                    <a:bodyPr/>
                    <a:lstStyle/>
                    <a:p>
                      <a:r>
                        <a:rPr lang="en-US" dirty="0"/>
                        <a:t>What transaction 2 show</a:t>
                      </a:r>
                    </a:p>
                  </a:txBody>
                  <a:tcPr/>
                </a:tc>
                <a:extLst>
                  <a:ext uri="{0D108BD9-81ED-4DB2-BD59-A6C34878D82A}">
                    <a16:rowId xmlns:a16="http://schemas.microsoft.com/office/drawing/2014/main" val="10000"/>
                  </a:ext>
                </a:extLst>
              </a:tr>
              <a:tr h="370840">
                <a:tc>
                  <a:txBody>
                    <a:bodyPr/>
                    <a:lstStyle/>
                    <a:p>
                      <a:r>
                        <a:rPr lang="en-US" dirty="0"/>
                        <a:t>START  T1</a:t>
                      </a:r>
                    </a:p>
                  </a:txBody>
                  <a:tcPr/>
                </a:tc>
                <a:tc>
                  <a:txBody>
                    <a:bodyPr/>
                    <a:lstStyle/>
                    <a:p>
                      <a:endParaRPr lang="en-US" dirty="0"/>
                    </a:p>
                  </a:txBody>
                  <a:tcPr/>
                </a:tc>
                <a:tc>
                  <a:txBody>
                    <a:bodyPr/>
                    <a:lstStyle/>
                    <a:p>
                      <a:pPr algn="ctr"/>
                      <a:r>
                        <a:rPr lang="en-US" dirty="0"/>
                        <a:t>3</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r>
                        <a:rPr lang="en-US" dirty="0"/>
                        <a:t>UPDATE A=5</a:t>
                      </a:r>
                    </a:p>
                  </a:txBody>
                  <a:tcPr/>
                </a:tc>
                <a:tc>
                  <a:txBody>
                    <a:bodyPr/>
                    <a:lstStyle/>
                    <a:p>
                      <a:r>
                        <a:rPr lang="en-US" dirty="0"/>
                        <a:t>START T2</a:t>
                      </a:r>
                    </a:p>
                  </a:txBody>
                  <a:tcPr/>
                </a:tc>
                <a:tc>
                  <a:txBody>
                    <a:bodyPr/>
                    <a:lstStyle/>
                    <a:p>
                      <a:pPr algn="ctr"/>
                      <a:r>
                        <a:rPr lang="en-US" dirty="0"/>
                        <a:t>3</a:t>
                      </a:r>
                    </a:p>
                  </a:txBody>
                  <a:tcPr/>
                </a:tc>
                <a:tc>
                  <a:txBody>
                    <a:bodyPr/>
                    <a:lstStyle/>
                    <a:p>
                      <a:pPr algn="ctr"/>
                      <a:r>
                        <a:rPr lang="en-US" dirty="0"/>
                        <a:t>5</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r>
                        <a:rPr lang="en-US" dirty="0"/>
                        <a:t>. . .</a:t>
                      </a:r>
                    </a:p>
                  </a:txBody>
                  <a:tcPr/>
                </a:tc>
                <a:tc>
                  <a:txBody>
                    <a:bodyPr/>
                    <a:lstStyle/>
                    <a:p>
                      <a:r>
                        <a:rPr lang="en-US" dirty="0"/>
                        <a:t>SELECT @v=A</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0003"/>
                  </a:ext>
                </a:extLst>
              </a:tr>
              <a:tr h="370840">
                <a:tc>
                  <a:txBody>
                    <a:bodyPr/>
                    <a:lstStyle/>
                    <a:p>
                      <a:r>
                        <a:rPr lang="en-US" dirty="0"/>
                        <a:t>ROLLBACK</a:t>
                      </a:r>
                    </a:p>
                  </a:txBody>
                  <a:tcPr/>
                </a:tc>
                <a:tc>
                  <a:txBody>
                    <a:bodyPr/>
                    <a:lstStyle/>
                    <a:p>
                      <a:r>
                        <a:rPr lang="en-US" dirty="0"/>
                        <a:t>UPDATE B=@v</a:t>
                      </a:r>
                    </a:p>
                  </a:txBody>
                  <a:tcPr/>
                </a:tc>
                <a:tc>
                  <a:txBody>
                    <a:bodyPr/>
                    <a:lstStyle/>
                    <a:p>
                      <a:pPr algn="ctr"/>
                      <a:r>
                        <a:rPr lang="en-US" dirty="0"/>
                        <a:t>3</a:t>
                      </a:r>
                    </a:p>
                  </a:txBody>
                  <a:tcPr/>
                </a:tc>
                <a:tc>
                  <a:txBody>
                    <a:bodyPr/>
                    <a:lstStyle/>
                    <a:p>
                      <a:pPr algn="ctr"/>
                      <a:endParaRPr lang="en-US" dirty="0"/>
                    </a:p>
                  </a:txBody>
                  <a:tcPr/>
                </a:tc>
                <a:tc>
                  <a:txBody>
                    <a:bodyPr/>
                    <a:lstStyle/>
                    <a:p>
                      <a:pPr algn="ctr"/>
                      <a:r>
                        <a:rPr lang="en-US" dirty="0"/>
                        <a:t>5</a:t>
                      </a: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lstStyle/>
          <a:p>
            <a:r>
              <a:rPr lang="en-US"/>
              <a:t>Dirty Reads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can specify that dirty reads are acceptable for a given transaction</a:t>
            </a:r>
          </a:p>
          <a:p>
            <a:pPr lvl="1"/>
            <a:r>
              <a:rPr lang="en-US" dirty="0">
                <a:solidFill>
                  <a:srgbClr val="FF0000"/>
                </a:solidFill>
              </a:rPr>
              <a:t>SET TRANSACTION READ WRITE</a:t>
            </a:r>
          </a:p>
          <a:p>
            <a:pPr lvl="1">
              <a:buNone/>
            </a:pPr>
            <a:r>
              <a:rPr lang="en-US" dirty="0">
                <a:solidFill>
                  <a:srgbClr val="FF0000"/>
                </a:solidFill>
              </a:rPr>
              <a:t>		   ISOLATION LEVEL READ UNCOMMITTED;</a:t>
            </a:r>
          </a:p>
        </p:txBody>
      </p:sp>
      <p:sp>
        <p:nvSpPr>
          <p:cNvPr id="2" name="Title 1"/>
          <p:cNvSpPr>
            <a:spLocks noGrp="1"/>
          </p:cNvSpPr>
          <p:nvPr>
            <p:ph type="title"/>
          </p:nvPr>
        </p:nvSpPr>
        <p:spPr/>
        <p:txBody>
          <a:bodyPr/>
          <a:lstStyle/>
          <a:p>
            <a:r>
              <a:rPr lang="en-US" dirty="0"/>
              <a:t>Dirty Reads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Isolation Levels</a:t>
            </a:r>
          </a:p>
        </p:txBody>
      </p:sp>
      <p:sp>
        <p:nvSpPr>
          <p:cNvPr id="4" name="TextBox 3"/>
          <p:cNvSpPr txBox="1"/>
          <p:nvPr/>
        </p:nvSpPr>
        <p:spPr>
          <a:xfrm>
            <a:off x="762000" y="1524000"/>
            <a:ext cx="7620000" cy="1938992"/>
          </a:xfrm>
          <a:prstGeom prst="rect">
            <a:avLst/>
          </a:prstGeom>
          <a:noFill/>
        </p:spPr>
        <p:txBody>
          <a:bodyPr wrap="square" rtlCol="0">
            <a:spAutoFit/>
          </a:bodyPr>
          <a:lstStyle/>
          <a:p>
            <a:pPr>
              <a:lnSpc>
                <a:spcPct val="150000"/>
              </a:lnSpc>
            </a:pPr>
            <a:r>
              <a:rPr lang="en-US" sz="2000" dirty="0"/>
              <a:t>SET TRANSACTION ISOLATION LEVEL READ </a:t>
            </a:r>
            <a:r>
              <a:rPr lang="en-US" sz="2000" dirty="0">
                <a:solidFill>
                  <a:srgbClr val="FF0000"/>
                </a:solidFill>
              </a:rPr>
              <a:t>UNCOMMITED</a:t>
            </a:r>
            <a:r>
              <a:rPr lang="en-US" sz="2000" dirty="0"/>
              <a:t>;</a:t>
            </a:r>
          </a:p>
          <a:p>
            <a:pPr>
              <a:lnSpc>
                <a:spcPct val="150000"/>
              </a:lnSpc>
            </a:pPr>
            <a:r>
              <a:rPr lang="en-US" sz="2000" dirty="0"/>
              <a:t>SET TRANSACTION ISOLATION LEVEL READ  </a:t>
            </a:r>
            <a:r>
              <a:rPr lang="en-US" sz="2000" dirty="0">
                <a:solidFill>
                  <a:srgbClr val="FF0000"/>
                </a:solidFill>
              </a:rPr>
              <a:t>COMMITTED</a:t>
            </a:r>
            <a:r>
              <a:rPr lang="en-US" sz="2000" dirty="0"/>
              <a:t>;</a:t>
            </a:r>
          </a:p>
          <a:p>
            <a:pPr>
              <a:lnSpc>
                <a:spcPct val="150000"/>
              </a:lnSpc>
            </a:pPr>
            <a:r>
              <a:rPr lang="en-US" sz="2000" dirty="0"/>
              <a:t>SET TRANSACTION ISOLATION LEVEL </a:t>
            </a:r>
            <a:r>
              <a:rPr lang="en-US" sz="2000" dirty="0">
                <a:solidFill>
                  <a:srgbClr val="FF0000"/>
                </a:solidFill>
              </a:rPr>
              <a:t>REPEATABLE READ</a:t>
            </a:r>
            <a:r>
              <a:rPr lang="en-US" sz="2000" dirty="0"/>
              <a:t>;</a:t>
            </a:r>
          </a:p>
          <a:p>
            <a:pPr>
              <a:lnSpc>
                <a:spcPct val="150000"/>
              </a:lnSpc>
            </a:pPr>
            <a:r>
              <a:rPr lang="en-US" sz="2000" dirty="0"/>
              <a:t>SET TRANSACTION ISOLATION LEVEL </a:t>
            </a:r>
            <a:r>
              <a:rPr lang="en-US" sz="2000" dirty="0">
                <a:solidFill>
                  <a:srgbClr val="FF0000"/>
                </a:solidFill>
              </a:rPr>
              <a:t>SERIALIZABLE</a:t>
            </a:r>
            <a:r>
              <a:rPr lang="en-US" sz="20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3FC58-593B-489D-9FA5-E7042519CE10}"/>
              </a:ext>
            </a:extLst>
          </p:cNvPr>
          <p:cNvSpPr>
            <a:spLocks noGrp="1"/>
          </p:cNvSpPr>
          <p:nvPr>
            <p:ph idx="1"/>
          </p:nvPr>
        </p:nvSpPr>
        <p:spPr>
          <a:xfrm>
            <a:off x="585924" y="1127463"/>
            <a:ext cx="8218711" cy="5332323"/>
          </a:xfrm>
        </p:spPr>
        <p:txBody>
          <a:bodyPr>
            <a:normAutofit/>
          </a:bodyPr>
          <a:lstStyle/>
          <a:p>
            <a:pPr>
              <a:lnSpc>
                <a:spcPct val="120000"/>
              </a:lnSpc>
              <a:buFont typeface="Wingdings" panose="05000000000000000000" pitchFamily="2" charset="2"/>
              <a:buChar char="§"/>
            </a:pPr>
            <a:r>
              <a:rPr lang="en-US" sz="2400" dirty="0"/>
              <a:t>An index on attribute A is a data structure that makes it efficient to find those tuples that have a fixed value for attribute A</a:t>
            </a:r>
          </a:p>
          <a:p>
            <a:pPr algn="l">
              <a:buFont typeface="Wingdings" panose="05000000000000000000" pitchFamily="2" charset="2"/>
              <a:buChar char="§"/>
            </a:pPr>
            <a:r>
              <a:rPr lang="en-US" sz="2400" b="0" i="0" dirty="0">
                <a:solidFill>
                  <a:srgbClr val="000000"/>
                </a:solidFill>
                <a:effectLst/>
              </a:rPr>
              <a:t>Can dramatically speed up certain operations:</a:t>
            </a:r>
          </a:p>
          <a:p>
            <a:pPr lvl="1">
              <a:buFont typeface="Wingdings" panose="05000000000000000000" pitchFamily="2" charset="2"/>
              <a:buChar char="§"/>
            </a:pPr>
            <a:r>
              <a:rPr lang="en-US" sz="2400" b="0" i="0" dirty="0">
                <a:solidFill>
                  <a:srgbClr val="000000"/>
                </a:solidFill>
                <a:effectLst/>
              </a:rPr>
              <a:t>Find all R tuples where </a:t>
            </a:r>
            <a:r>
              <a:rPr lang="en-US" sz="2400" b="0" i="0" dirty="0" err="1">
                <a:solidFill>
                  <a:srgbClr val="000000"/>
                </a:solidFill>
                <a:effectLst/>
              </a:rPr>
              <a:t>R.A</a:t>
            </a:r>
            <a:r>
              <a:rPr lang="en-US" sz="2400" b="0" i="0" dirty="0">
                <a:solidFill>
                  <a:srgbClr val="000000"/>
                </a:solidFill>
                <a:effectLst/>
              </a:rPr>
              <a:t> = v</a:t>
            </a:r>
          </a:p>
          <a:p>
            <a:pPr lvl="1">
              <a:buFont typeface="Wingdings" panose="05000000000000000000" pitchFamily="2" charset="2"/>
              <a:buChar char="§"/>
            </a:pPr>
            <a:r>
              <a:rPr lang="en-US" sz="2400" b="0" i="0" dirty="0">
                <a:solidFill>
                  <a:srgbClr val="000000"/>
                </a:solidFill>
                <a:effectLst/>
              </a:rPr>
              <a:t>Find all R and S tuples where </a:t>
            </a:r>
            <a:r>
              <a:rPr lang="en-US" sz="2400" b="0" i="0" dirty="0" err="1">
                <a:solidFill>
                  <a:srgbClr val="000000"/>
                </a:solidFill>
                <a:effectLst/>
              </a:rPr>
              <a:t>R.A</a:t>
            </a:r>
            <a:r>
              <a:rPr lang="en-US" sz="2400" b="0" i="0" dirty="0">
                <a:solidFill>
                  <a:srgbClr val="000000"/>
                </a:solidFill>
                <a:effectLst/>
              </a:rPr>
              <a:t> = </a:t>
            </a:r>
            <a:r>
              <a:rPr lang="en-US" sz="2400" b="0" i="0" dirty="0" err="1">
                <a:solidFill>
                  <a:srgbClr val="000000"/>
                </a:solidFill>
                <a:effectLst/>
              </a:rPr>
              <a:t>S.B</a:t>
            </a:r>
            <a:endParaRPr lang="en-US" sz="2400" b="0" i="0" dirty="0">
              <a:solidFill>
                <a:srgbClr val="000000"/>
              </a:solidFill>
              <a:effectLst/>
            </a:endParaRPr>
          </a:p>
          <a:p>
            <a:pPr lvl="1">
              <a:buFont typeface="Wingdings" panose="05000000000000000000" pitchFamily="2" charset="2"/>
              <a:buChar char="§"/>
            </a:pPr>
            <a:r>
              <a:rPr lang="en-US" sz="2400" b="0" i="0" dirty="0">
                <a:solidFill>
                  <a:srgbClr val="000000"/>
                </a:solidFill>
                <a:effectLst/>
              </a:rPr>
              <a:t>Find all R tuples where </a:t>
            </a:r>
            <a:r>
              <a:rPr lang="en-US" sz="2400" b="0" i="0" dirty="0" err="1">
                <a:solidFill>
                  <a:srgbClr val="000000"/>
                </a:solidFill>
                <a:effectLst/>
              </a:rPr>
              <a:t>R.A</a:t>
            </a:r>
            <a:r>
              <a:rPr lang="en-US" sz="2400" b="0" i="0" dirty="0">
                <a:solidFill>
                  <a:srgbClr val="000000"/>
                </a:solidFill>
                <a:effectLst/>
              </a:rPr>
              <a:t> &gt; v (sometimes, depending on index type)</a:t>
            </a:r>
          </a:p>
          <a:p>
            <a:pPr lvl="1">
              <a:buFont typeface="Wingdings" panose="05000000000000000000" pitchFamily="2" charset="2"/>
              <a:buChar char="§"/>
            </a:pPr>
            <a:r>
              <a:rPr lang="en-US" sz="2400" dirty="0">
                <a:solidFill>
                  <a:srgbClr val="000000"/>
                </a:solidFill>
              </a:rPr>
              <a:t>Example</a:t>
            </a:r>
            <a:endParaRPr lang="en-US" sz="2400" b="0" i="0" dirty="0">
              <a:solidFill>
                <a:srgbClr val="000000"/>
              </a:solidFill>
              <a:effectLst/>
            </a:endParaRP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endParaRPr lang="vi-VN" sz="2400" dirty="0"/>
          </a:p>
        </p:txBody>
      </p:sp>
      <p:sp>
        <p:nvSpPr>
          <p:cNvPr id="4" name="Slide Number Placeholder 3">
            <a:extLst>
              <a:ext uri="{FF2B5EF4-FFF2-40B4-BE49-F238E27FC236}">
                <a16:creationId xmlns:a16="http://schemas.microsoft.com/office/drawing/2014/main" id="{95130C77-7FFD-4FAF-8415-8C33FF706001}"/>
              </a:ext>
            </a:extLst>
          </p:cNvPr>
          <p:cNvSpPr>
            <a:spLocks noGrp="1"/>
          </p:cNvSpPr>
          <p:nvPr>
            <p:ph type="sldNum" sz="quarter" idx="12"/>
          </p:nvPr>
        </p:nvSpPr>
        <p:spPr/>
        <p:txBody>
          <a:bodyPr/>
          <a:lstStyle/>
          <a:p>
            <a:fld id="{CC2FDD2D-D1AD-4AA7-93C2-8410BB90945D}" type="slidenum">
              <a:rPr lang="vi-VN" smtClean="0"/>
              <a:t>24</a:t>
            </a:fld>
            <a:endParaRPr lang="vi-VN"/>
          </a:p>
        </p:txBody>
      </p:sp>
      <p:sp>
        <p:nvSpPr>
          <p:cNvPr id="5" name="Footer Placeholder 4">
            <a:extLst>
              <a:ext uri="{FF2B5EF4-FFF2-40B4-BE49-F238E27FC236}">
                <a16:creationId xmlns:a16="http://schemas.microsoft.com/office/drawing/2014/main" id="{49118192-7BDE-451D-817A-B3C62D67FB5C}"/>
              </a:ext>
            </a:extLst>
          </p:cNvPr>
          <p:cNvSpPr>
            <a:spLocks noGrp="1"/>
          </p:cNvSpPr>
          <p:nvPr>
            <p:ph type="ftr" sz="quarter" idx="11"/>
          </p:nvPr>
        </p:nvSpPr>
        <p:spPr/>
        <p:txBody>
          <a:bodyPr/>
          <a:lstStyle/>
          <a:p>
            <a:r>
              <a:rPr lang="en-US"/>
              <a:t>Practical Issues of database application</a:t>
            </a:r>
            <a:endParaRPr lang="vi-VN"/>
          </a:p>
        </p:txBody>
      </p:sp>
      <p:sp>
        <p:nvSpPr>
          <p:cNvPr id="7" name="Title 6">
            <a:extLst>
              <a:ext uri="{FF2B5EF4-FFF2-40B4-BE49-F238E27FC236}">
                <a16:creationId xmlns:a16="http://schemas.microsoft.com/office/drawing/2014/main" id="{D33D8C45-B6FF-4BF6-9CAD-67191C25B25E}"/>
              </a:ext>
            </a:extLst>
          </p:cNvPr>
          <p:cNvSpPr>
            <a:spLocks noGrp="1"/>
          </p:cNvSpPr>
          <p:nvPr>
            <p:ph type="title"/>
          </p:nvPr>
        </p:nvSpPr>
        <p:spPr/>
        <p:txBody>
          <a:bodyPr/>
          <a:lstStyle/>
          <a:p>
            <a:pPr algn="ctr"/>
            <a:r>
              <a:rPr lang="en-US" dirty="0"/>
              <a:t>Index overview</a:t>
            </a:r>
            <a:endParaRPr lang="vi-VN" dirty="0"/>
          </a:p>
        </p:txBody>
      </p:sp>
      <p:sp>
        <p:nvSpPr>
          <p:cNvPr id="10" name="Rectangle 1">
            <a:extLst>
              <a:ext uri="{FF2B5EF4-FFF2-40B4-BE49-F238E27FC236}">
                <a16:creationId xmlns:a16="http://schemas.microsoft.com/office/drawing/2014/main" id="{F711BE4C-1E92-401C-947F-218FF6AB7E4D}"/>
              </a:ext>
            </a:extLst>
          </p:cNvPr>
          <p:cNvSpPr>
            <a:spLocks noChangeArrowheads="1"/>
          </p:cNvSpPr>
          <p:nvPr/>
        </p:nvSpPr>
        <p:spPr bwMode="auto">
          <a:xfrm>
            <a:off x="935306" y="4935693"/>
            <a:ext cx="778182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dirty="0" err="1">
                <a:ln>
                  <a:noFill/>
                </a:ln>
                <a:solidFill>
                  <a:srgbClr val="FF0000"/>
                </a:solidFill>
                <a:effectLst/>
                <a:latin typeface="+mn-lt"/>
              </a:rPr>
              <a:t>SELECT</a:t>
            </a:r>
            <a:r>
              <a:rPr kumimoji="0" lang="vi-VN" altLang="vi-VN" sz="2400" b="0" i="0" u="none" strike="noStrike" cap="none" normalizeH="0" baseline="0" dirty="0">
                <a:ln>
                  <a:noFill/>
                </a:ln>
                <a:solidFill>
                  <a:srgbClr val="FF0000"/>
                </a:solidFill>
                <a:effectLst/>
                <a:latin typeface="+mn-lt"/>
              </a:rPr>
              <a:t> * </a:t>
            </a:r>
            <a:r>
              <a:rPr kumimoji="0" lang="vi-VN" altLang="vi-VN" sz="2400" b="0" i="0" u="none" strike="noStrike" cap="none" normalizeH="0" baseline="0" dirty="0" err="1">
                <a:ln>
                  <a:noFill/>
                </a:ln>
                <a:solidFill>
                  <a:srgbClr val="FF0000"/>
                </a:solidFill>
                <a:effectLst/>
                <a:latin typeface="+mn-lt"/>
              </a:rPr>
              <a:t>FROM</a:t>
            </a:r>
            <a:r>
              <a:rPr kumimoji="0" lang="vi-VN" altLang="vi-VN" sz="2400" b="0" i="0" u="none" strike="noStrike" cap="none" normalizeH="0" baseline="0" dirty="0">
                <a:ln>
                  <a:noFill/>
                </a:ln>
                <a:solidFill>
                  <a:srgbClr val="FF0000"/>
                </a:solidFill>
                <a:effectLst/>
                <a:latin typeface="+mn-lt"/>
              </a:rPr>
              <a:t> </a:t>
            </a:r>
            <a:r>
              <a:rPr kumimoji="0" lang="vi-VN" altLang="vi-VN" sz="2400" b="0" i="0" u="none" strike="noStrike" cap="none" normalizeH="0" baseline="0" dirty="0" err="1">
                <a:ln>
                  <a:noFill/>
                </a:ln>
                <a:solidFill>
                  <a:srgbClr val="FF0000"/>
                </a:solidFill>
                <a:effectLst/>
                <a:latin typeface="+mn-lt"/>
              </a:rPr>
              <a:t>Student</a:t>
            </a:r>
            <a:r>
              <a:rPr kumimoji="0" lang="vi-VN" altLang="vi-VN" sz="2400" b="0" i="0" u="none" strike="noStrike" cap="none" normalizeH="0" baseline="0" dirty="0">
                <a:ln>
                  <a:noFill/>
                </a:ln>
                <a:solidFill>
                  <a:srgbClr val="FF0000"/>
                </a:solidFill>
                <a:effectLst/>
                <a:latin typeface="+mn-lt"/>
              </a:rPr>
              <a:t> </a:t>
            </a:r>
            <a:r>
              <a:rPr kumimoji="0" lang="vi-VN" altLang="vi-VN" sz="2400" b="0" i="0" u="none" strike="noStrike" cap="none" normalizeH="0" baseline="0" dirty="0" err="1">
                <a:ln>
                  <a:noFill/>
                </a:ln>
                <a:solidFill>
                  <a:srgbClr val="FF0000"/>
                </a:solidFill>
                <a:effectLst/>
                <a:latin typeface="+mn-lt"/>
              </a:rPr>
              <a:t>WHERE</a:t>
            </a:r>
            <a:r>
              <a:rPr kumimoji="0" lang="vi-VN" altLang="vi-VN" sz="2400" b="0" i="0" u="none" strike="noStrike" cap="none" normalizeH="0" baseline="0" dirty="0">
                <a:ln>
                  <a:noFill/>
                </a:ln>
                <a:solidFill>
                  <a:srgbClr val="FF0000"/>
                </a:solidFill>
                <a:effectLst/>
                <a:latin typeface="+mn-lt"/>
              </a:rPr>
              <a:t> </a:t>
            </a:r>
            <a:r>
              <a:rPr kumimoji="0" lang="vi-VN" altLang="vi-VN" sz="2400" b="0" i="0" u="none" strike="noStrike" cap="none" normalizeH="0" baseline="0" dirty="0" err="1">
                <a:ln>
                  <a:noFill/>
                </a:ln>
                <a:solidFill>
                  <a:srgbClr val="FF0000"/>
                </a:solidFill>
                <a:effectLst/>
                <a:latin typeface="+mn-lt"/>
              </a:rPr>
              <a:t>name</a:t>
            </a:r>
            <a:r>
              <a:rPr kumimoji="0" lang="vi-VN" altLang="vi-VN" sz="2400" b="0" i="0" u="none" strike="noStrike" cap="none" normalizeH="0" baseline="0" dirty="0">
                <a:ln>
                  <a:noFill/>
                </a:ln>
                <a:solidFill>
                  <a:srgbClr val="FF0000"/>
                </a:solidFill>
                <a:effectLst/>
                <a:latin typeface="+mn-lt"/>
              </a:rPr>
              <a:t> = '</a:t>
            </a:r>
            <a:r>
              <a:rPr kumimoji="0" lang="vi-VN" altLang="vi-VN" sz="2400" b="0" i="0" u="none" strike="noStrike" cap="none" normalizeH="0" baseline="0" dirty="0" err="1">
                <a:ln>
                  <a:noFill/>
                </a:ln>
                <a:solidFill>
                  <a:srgbClr val="FF0000"/>
                </a:solidFill>
                <a:effectLst/>
                <a:latin typeface="+mn-lt"/>
              </a:rPr>
              <a:t>Mary</a:t>
            </a:r>
            <a:r>
              <a:rPr kumimoji="0" lang="vi-VN" altLang="vi-VN" sz="2400" b="0" i="0" u="none" strike="noStrike" cap="none" normalizeH="0" baseline="0" dirty="0">
                <a:ln>
                  <a:noFill/>
                </a:ln>
                <a:solidFill>
                  <a:srgbClr val="FF0000"/>
                </a:solidFill>
                <a:effectLst/>
                <a:latin typeface="+mn-lt"/>
              </a:rPr>
              <a:t>’ </a:t>
            </a:r>
            <a:endParaRPr kumimoji="0" lang="vi-VN" altLang="vi-VN" sz="1400" b="0" i="0" u="none" strike="noStrike" cap="none" normalizeH="0" baseline="0" dirty="0">
              <a:ln>
                <a:noFill/>
              </a:ln>
              <a:solidFill>
                <a:srgbClr val="FF0000"/>
              </a:solidFill>
              <a:effectLst/>
              <a:latin typeface="+mn-lt"/>
            </a:endParaRPr>
          </a:p>
          <a:p>
            <a:pPr marL="342900" marR="0" lvl="0" indent="-342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Without</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index</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Scan</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all</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Student</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tuples</a:t>
            </a:r>
            <a:endParaRPr kumimoji="0" lang="vi-VN" altLang="vi-VN" sz="2000" b="0" i="0" u="none" strike="noStrike" cap="none" normalizeH="0" baseline="0" dirty="0">
              <a:ln>
                <a:noFill/>
              </a:ln>
              <a:solidFill>
                <a:srgbClr val="000000"/>
              </a:solidFill>
              <a:effectLst/>
              <a:latin typeface="+mn-lt"/>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With</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index</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Go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directly</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to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tuples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with</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name</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Mary</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Indexes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are</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built</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on</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single</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attributes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or</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combinations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of</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 </a:t>
            </a:r>
            <a:r>
              <a:rPr kumimoji="0" lang="vi-VN" altLang="vi-VN" sz="2000" b="0" i="0" u="none" strike="noStrike" cap="none" normalizeH="0" baseline="0" dirty="0" err="1">
                <a:ln>
                  <a:noFill/>
                </a:ln>
                <a:solidFill>
                  <a:srgbClr val="000000"/>
                </a:solidFill>
                <a:effectLst/>
                <a:latin typeface="+mn-lt"/>
                <a:cs typeface="Times New Roman" panose="02020603050405020304" pitchFamily="18" charset="0"/>
              </a:rPr>
              <a:t>attributes</a:t>
            </a:r>
            <a:r>
              <a:rPr kumimoji="0" lang="vi-VN" altLang="vi-VN" sz="2000" b="0" i="0" u="none" strike="noStrike" cap="none" normalizeH="0" baseline="0" dirty="0">
                <a:ln>
                  <a:noFill/>
                </a:ln>
                <a:solidFill>
                  <a:srgbClr val="000000"/>
                </a:solidFill>
                <a:effectLst/>
                <a:latin typeface="+mn-lt"/>
                <a:cs typeface="Times New Roman" panose="02020603050405020304" pitchFamily="18" charset="0"/>
              </a:rPr>
              <a:t>.</a:t>
            </a:r>
            <a:endParaRPr kumimoji="0" lang="vi-VN" altLang="vi-VN" sz="2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110483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4728-C26C-48F2-93C9-2246ED2288CB}"/>
              </a:ext>
            </a:extLst>
          </p:cNvPr>
          <p:cNvSpPr>
            <a:spLocks noGrp="1"/>
          </p:cNvSpPr>
          <p:nvPr>
            <p:ph type="title"/>
          </p:nvPr>
        </p:nvSpPr>
        <p:spPr/>
        <p:txBody>
          <a:bodyPr/>
          <a:lstStyle/>
          <a:p>
            <a:r>
              <a:rPr lang="vi-VN" dirty="0" err="1"/>
              <a:t>Type</a:t>
            </a:r>
            <a:r>
              <a:rPr lang="vi-VN" dirty="0"/>
              <a:t> </a:t>
            </a:r>
            <a:r>
              <a:rPr lang="vi-VN" dirty="0" err="1"/>
              <a:t>of</a:t>
            </a:r>
            <a:r>
              <a:rPr lang="vi-VN" dirty="0"/>
              <a:t> </a:t>
            </a:r>
            <a:r>
              <a:rPr lang="vi-VN" dirty="0" err="1"/>
              <a:t>indexes</a:t>
            </a:r>
            <a:endParaRPr lang="vi-VN" dirty="0"/>
          </a:p>
        </p:txBody>
      </p:sp>
      <p:sp>
        <p:nvSpPr>
          <p:cNvPr id="4" name="Footer Placeholder 3">
            <a:extLst>
              <a:ext uri="{FF2B5EF4-FFF2-40B4-BE49-F238E27FC236}">
                <a16:creationId xmlns:a16="http://schemas.microsoft.com/office/drawing/2014/main" id="{F159FF74-92B0-4829-A0F8-37A7BC232D5E}"/>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76E5A05C-FE9C-4EC2-8754-F3509264BB73}"/>
              </a:ext>
            </a:extLst>
          </p:cNvPr>
          <p:cNvSpPr>
            <a:spLocks noGrp="1"/>
          </p:cNvSpPr>
          <p:nvPr>
            <p:ph type="sldNum" sz="quarter" idx="12"/>
          </p:nvPr>
        </p:nvSpPr>
        <p:spPr/>
        <p:txBody>
          <a:bodyPr/>
          <a:lstStyle/>
          <a:p>
            <a:fld id="{CC2FDD2D-D1AD-4AA7-93C2-8410BB90945D}" type="slidenum">
              <a:rPr lang="vi-VN" smtClean="0"/>
              <a:t>25</a:t>
            </a:fld>
            <a:endParaRPr lang="vi-VN"/>
          </a:p>
        </p:txBody>
      </p:sp>
      <p:pic>
        <p:nvPicPr>
          <p:cNvPr id="6" name="Picture 5">
            <a:extLst>
              <a:ext uri="{FF2B5EF4-FFF2-40B4-BE49-F238E27FC236}">
                <a16:creationId xmlns:a16="http://schemas.microsoft.com/office/drawing/2014/main" id="{3DD3A5C8-C959-49C8-8990-31B8A853275E}"/>
              </a:ext>
            </a:extLst>
          </p:cNvPr>
          <p:cNvPicPr>
            <a:picLocks noChangeAspect="1"/>
          </p:cNvPicPr>
          <p:nvPr/>
        </p:nvPicPr>
        <p:blipFill>
          <a:blip r:embed="rId3"/>
          <a:stretch>
            <a:fillRect/>
          </a:stretch>
        </p:blipFill>
        <p:spPr>
          <a:xfrm>
            <a:off x="171120" y="1127464"/>
            <a:ext cx="8972880" cy="4692562"/>
          </a:xfrm>
          <a:prstGeom prst="rect">
            <a:avLst/>
          </a:prstGeom>
        </p:spPr>
      </p:pic>
    </p:spTree>
    <p:extLst>
      <p:ext uri="{BB962C8B-B14F-4D97-AF65-F5344CB8AC3E}">
        <p14:creationId xmlns:p14="http://schemas.microsoft.com/office/powerpoint/2010/main" val="709082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626F-7E38-4D74-B2BC-CCB8B36E1119}"/>
              </a:ext>
            </a:extLst>
          </p:cNvPr>
          <p:cNvSpPr>
            <a:spLocks noGrp="1"/>
          </p:cNvSpPr>
          <p:nvPr>
            <p:ph type="title"/>
          </p:nvPr>
        </p:nvSpPr>
        <p:spPr/>
        <p:txBody>
          <a:bodyPr/>
          <a:lstStyle/>
          <a:p>
            <a:r>
              <a:rPr lang="vi-VN" dirty="0" err="1"/>
              <a:t>Indexes</a:t>
            </a:r>
            <a:r>
              <a:rPr lang="vi-VN" dirty="0"/>
              <a:t> </a:t>
            </a:r>
            <a:r>
              <a:rPr lang="vi-VN" dirty="0" err="1"/>
              <a:t>implementation</a:t>
            </a:r>
            <a:r>
              <a:rPr lang="vi-VN" dirty="0"/>
              <a:t> </a:t>
            </a:r>
            <a:r>
              <a:rPr lang="vi-VN" dirty="0" err="1"/>
              <a:t>on</a:t>
            </a:r>
            <a:r>
              <a:rPr lang="vi-VN" dirty="0"/>
              <a:t> SQL</a:t>
            </a:r>
          </a:p>
        </p:txBody>
      </p:sp>
      <p:sp>
        <p:nvSpPr>
          <p:cNvPr id="3" name="Content Placeholder 2">
            <a:extLst>
              <a:ext uri="{FF2B5EF4-FFF2-40B4-BE49-F238E27FC236}">
                <a16:creationId xmlns:a16="http://schemas.microsoft.com/office/drawing/2014/main" id="{3EB9E9FF-B27A-448E-99D8-8FB10A705D18}"/>
              </a:ext>
            </a:extLst>
          </p:cNvPr>
          <p:cNvSpPr>
            <a:spLocks noGrp="1"/>
          </p:cNvSpPr>
          <p:nvPr>
            <p:ph idx="1"/>
          </p:nvPr>
        </p:nvSpPr>
        <p:spPr>
          <a:xfrm>
            <a:off x="585924" y="1127464"/>
            <a:ext cx="8063224" cy="5069149"/>
          </a:xfrm>
        </p:spPr>
        <p:txBody>
          <a:bodyPr/>
          <a:lstStyle/>
          <a:p>
            <a:r>
              <a:rPr lang="en-US" dirty="0">
                <a:solidFill>
                  <a:srgbClr val="3366FF"/>
                </a:solidFill>
              </a:rPr>
              <a:t>CREATE CLUSTERED INDEX </a:t>
            </a:r>
            <a:r>
              <a:rPr lang="en-US" dirty="0" err="1"/>
              <a:t>index_name</a:t>
            </a:r>
            <a:r>
              <a:rPr lang="en-US" dirty="0"/>
              <a:t> </a:t>
            </a:r>
            <a:r>
              <a:rPr lang="en-US" dirty="0">
                <a:solidFill>
                  <a:srgbClr val="3366FF"/>
                </a:solidFill>
              </a:rPr>
              <a:t>ON</a:t>
            </a:r>
            <a:r>
              <a:rPr lang="en-US" dirty="0"/>
              <a:t> </a:t>
            </a:r>
            <a:r>
              <a:rPr lang="en-US" dirty="0" err="1"/>
              <a:t>dbo.Tablename</a:t>
            </a:r>
            <a:r>
              <a:rPr lang="en-US" dirty="0"/>
              <a:t>(</a:t>
            </a:r>
            <a:r>
              <a:rPr lang="en-US" dirty="0" err="1"/>
              <a:t>ColumnName1,ColumnName2</a:t>
            </a:r>
            <a:r>
              <a:rPr lang="en-US" dirty="0"/>
              <a:t>...)</a:t>
            </a:r>
          </a:p>
          <a:p>
            <a:endParaRPr lang="en-US" dirty="0"/>
          </a:p>
          <a:p>
            <a:r>
              <a:rPr lang="en-US" dirty="0">
                <a:solidFill>
                  <a:srgbClr val="3366FF"/>
                </a:solidFill>
              </a:rPr>
              <a:t>CREATE </a:t>
            </a:r>
            <a:r>
              <a:rPr lang="en-US" dirty="0" err="1">
                <a:solidFill>
                  <a:srgbClr val="3366FF"/>
                </a:solidFill>
              </a:rPr>
              <a:t>NONCLUSTERED</a:t>
            </a:r>
            <a:r>
              <a:rPr lang="en-US" dirty="0">
                <a:solidFill>
                  <a:srgbClr val="3366FF"/>
                </a:solidFill>
              </a:rPr>
              <a:t> INDEX </a:t>
            </a:r>
            <a:r>
              <a:rPr lang="en-US" dirty="0" err="1"/>
              <a:t>index_name</a:t>
            </a:r>
            <a:r>
              <a:rPr lang="en-US" dirty="0"/>
              <a:t> </a:t>
            </a:r>
            <a:r>
              <a:rPr lang="en-US" dirty="0">
                <a:solidFill>
                  <a:srgbClr val="3366FF"/>
                </a:solidFill>
              </a:rPr>
              <a:t>ON</a:t>
            </a:r>
            <a:r>
              <a:rPr lang="en-US" dirty="0"/>
              <a:t> </a:t>
            </a:r>
            <a:r>
              <a:rPr lang="en-US" dirty="0" err="1"/>
              <a:t>dbo.Tablename</a:t>
            </a:r>
            <a:r>
              <a:rPr lang="en-US" dirty="0"/>
              <a:t>(</a:t>
            </a:r>
            <a:r>
              <a:rPr lang="en-US" dirty="0" err="1"/>
              <a:t>ColumnName1</a:t>
            </a:r>
            <a:r>
              <a:rPr lang="en-US" dirty="0"/>
              <a:t>, </a:t>
            </a:r>
            <a:r>
              <a:rPr lang="en-US" dirty="0" err="1"/>
              <a:t>ColumnName2</a:t>
            </a:r>
            <a:r>
              <a:rPr lang="en-US" dirty="0"/>
              <a:t>...)</a:t>
            </a:r>
          </a:p>
          <a:p>
            <a:endParaRPr lang="en-US" dirty="0"/>
          </a:p>
          <a:p>
            <a:r>
              <a:rPr lang="en-US" dirty="0">
                <a:solidFill>
                  <a:srgbClr val="3366FF"/>
                </a:solidFill>
              </a:rPr>
              <a:t>DROP INDEX </a:t>
            </a:r>
            <a:r>
              <a:rPr lang="en-US" dirty="0" err="1"/>
              <a:t>index_name</a:t>
            </a:r>
            <a:endParaRPr lang="en-US" dirty="0"/>
          </a:p>
          <a:p>
            <a:r>
              <a:rPr lang="en-US" dirty="0"/>
              <a:t>//demo required</a:t>
            </a:r>
            <a:endParaRPr lang="vi-VN" dirty="0"/>
          </a:p>
        </p:txBody>
      </p:sp>
      <p:sp>
        <p:nvSpPr>
          <p:cNvPr id="4" name="Footer Placeholder 3">
            <a:extLst>
              <a:ext uri="{FF2B5EF4-FFF2-40B4-BE49-F238E27FC236}">
                <a16:creationId xmlns:a16="http://schemas.microsoft.com/office/drawing/2014/main" id="{961B62F3-E717-4CFD-988A-B23E79BF154C}"/>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14051B3B-252D-4AC2-98E0-2285C7008073}"/>
              </a:ext>
            </a:extLst>
          </p:cNvPr>
          <p:cNvSpPr>
            <a:spLocks noGrp="1"/>
          </p:cNvSpPr>
          <p:nvPr>
            <p:ph type="sldNum" sz="quarter" idx="12"/>
          </p:nvPr>
        </p:nvSpPr>
        <p:spPr/>
        <p:txBody>
          <a:bodyPr/>
          <a:lstStyle/>
          <a:p>
            <a:fld id="{CC2FDD2D-D1AD-4AA7-93C2-8410BB90945D}" type="slidenum">
              <a:rPr lang="vi-VN" smtClean="0"/>
              <a:t>26</a:t>
            </a:fld>
            <a:endParaRPr lang="vi-VN"/>
          </a:p>
        </p:txBody>
      </p:sp>
    </p:spTree>
    <p:extLst>
      <p:ext uri="{BB962C8B-B14F-4D97-AF65-F5344CB8AC3E}">
        <p14:creationId xmlns:p14="http://schemas.microsoft.com/office/powerpoint/2010/main" val="3919800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508C-2242-4E5D-96C4-5EE3833FF11A}"/>
              </a:ext>
            </a:extLst>
          </p:cNvPr>
          <p:cNvSpPr>
            <a:spLocks noGrp="1"/>
          </p:cNvSpPr>
          <p:nvPr>
            <p:ph type="title"/>
          </p:nvPr>
        </p:nvSpPr>
        <p:spPr/>
        <p:txBody>
          <a:bodyPr/>
          <a:lstStyle/>
          <a:p>
            <a:r>
              <a:rPr lang="en-US" dirty="0"/>
              <a:t>Index design guidelines</a:t>
            </a:r>
            <a:endParaRPr lang="vi-VN" dirty="0"/>
          </a:p>
        </p:txBody>
      </p:sp>
      <p:sp>
        <p:nvSpPr>
          <p:cNvPr id="3" name="Content Placeholder 2">
            <a:extLst>
              <a:ext uri="{FF2B5EF4-FFF2-40B4-BE49-F238E27FC236}">
                <a16:creationId xmlns:a16="http://schemas.microsoft.com/office/drawing/2014/main" id="{604DCB3E-1F29-4AB7-A9D2-85B7916D2614}"/>
              </a:ext>
            </a:extLst>
          </p:cNvPr>
          <p:cNvSpPr>
            <a:spLocks noGrp="1"/>
          </p:cNvSpPr>
          <p:nvPr>
            <p:ph idx="1"/>
          </p:nvPr>
        </p:nvSpPr>
        <p:spPr>
          <a:xfrm>
            <a:off x="621438" y="1127464"/>
            <a:ext cx="8095469" cy="5220070"/>
          </a:xfrm>
        </p:spPr>
        <p:txBody>
          <a:bodyPr>
            <a:noAutofit/>
          </a:bodyPr>
          <a:lstStyle/>
          <a:p>
            <a:pPr>
              <a:lnSpc>
                <a:spcPct val="100000"/>
              </a:lnSpc>
              <a:buFont typeface="Wingdings" panose="05000000000000000000" pitchFamily="2" charset="2"/>
              <a:buChar char="§"/>
            </a:pPr>
            <a:r>
              <a:rPr lang="en-US" sz="2200" b="0" i="0" dirty="0">
                <a:solidFill>
                  <a:srgbClr val="000000"/>
                </a:solidFill>
                <a:effectLst/>
              </a:rPr>
              <a:t>Choosing which indexes to create is a difficult and very important design issue. The decision depends on size of tables, data distributions, and most importantly query/update load.</a:t>
            </a:r>
          </a:p>
          <a:p>
            <a:pPr lvl="1">
              <a:lnSpc>
                <a:spcPct val="100000"/>
              </a:lnSpc>
              <a:buFont typeface="Wingdings" panose="05000000000000000000" pitchFamily="2" charset="2"/>
              <a:buChar char="§"/>
            </a:pPr>
            <a:r>
              <a:rPr lang="vi-VN" sz="2200" dirty="0" err="1">
                <a:solidFill>
                  <a:srgbClr val="000000"/>
                </a:solidFill>
              </a:rPr>
              <a:t>Table</a:t>
            </a:r>
            <a:r>
              <a:rPr lang="vi-VN" sz="2200" dirty="0">
                <a:solidFill>
                  <a:srgbClr val="000000"/>
                </a:solidFill>
              </a:rPr>
              <a:t> </a:t>
            </a:r>
            <a:r>
              <a:rPr lang="vi-VN" sz="2200" dirty="0" err="1">
                <a:solidFill>
                  <a:srgbClr val="000000"/>
                </a:solidFill>
              </a:rPr>
              <a:t>Size</a:t>
            </a:r>
            <a:r>
              <a:rPr lang="en-US" sz="2200" dirty="0">
                <a:solidFill>
                  <a:srgbClr val="000000"/>
                </a:solidFill>
              </a:rPr>
              <a:t>: enough large. Why?</a:t>
            </a:r>
          </a:p>
          <a:p>
            <a:pPr lvl="1">
              <a:lnSpc>
                <a:spcPct val="100000"/>
              </a:lnSpc>
              <a:buFont typeface="Wingdings" panose="05000000000000000000" pitchFamily="2" charset="2"/>
              <a:buChar char="§"/>
            </a:pPr>
            <a:r>
              <a:rPr lang="vi-VN" sz="2200" dirty="0" err="1">
                <a:solidFill>
                  <a:srgbClr val="000000"/>
                </a:solidFill>
              </a:rPr>
              <a:t>Column</a:t>
            </a:r>
            <a:r>
              <a:rPr lang="vi-VN" sz="2200" dirty="0">
                <a:solidFill>
                  <a:srgbClr val="000000"/>
                </a:solidFill>
              </a:rPr>
              <a:t> </a:t>
            </a:r>
            <a:r>
              <a:rPr lang="vi-VN" sz="2200" dirty="0" err="1">
                <a:solidFill>
                  <a:srgbClr val="000000"/>
                </a:solidFill>
              </a:rPr>
              <a:t>Types</a:t>
            </a:r>
            <a:r>
              <a:rPr lang="en-US" sz="2200" dirty="0">
                <a:solidFill>
                  <a:srgbClr val="000000"/>
                </a:solidFill>
              </a:rPr>
              <a:t>:</a:t>
            </a:r>
          </a:p>
          <a:p>
            <a:pPr lvl="2">
              <a:lnSpc>
                <a:spcPct val="100000"/>
              </a:lnSpc>
              <a:buFont typeface="Wingdings" panose="05000000000000000000" pitchFamily="2" charset="2"/>
              <a:buChar char="§"/>
            </a:pPr>
            <a:r>
              <a:rPr lang="en-US" sz="2200" dirty="0">
                <a:solidFill>
                  <a:srgbClr val="000000"/>
                </a:solidFill>
              </a:rPr>
              <a:t>Small size (INT, </a:t>
            </a:r>
            <a:r>
              <a:rPr lang="en-US" sz="2200" dirty="0" err="1">
                <a:solidFill>
                  <a:srgbClr val="000000"/>
                </a:solidFill>
              </a:rPr>
              <a:t>BIGINT</a:t>
            </a:r>
            <a:r>
              <a:rPr lang="en-US" sz="2200" dirty="0">
                <a:solidFill>
                  <a:srgbClr val="000000"/>
                </a:solidFill>
              </a:rPr>
              <a:t>). Should create clustered index on Unique and NOT NULL field.</a:t>
            </a:r>
          </a:p>
          <a:p>
            <a:pPr lvl="2">
              <a:lnSpc>
                <a:spcPct val="100000"/>
              </a:lnSpc>
              <a:buFont typeface="Wingdings" panose="05000000000000000000" pitchFamily="2" charset="2"/>
              <a:buChar char="§"/>
            </a:pPr>
            <a:r>
              <a:rPr lang="en-US" sz="2200" dirty="0">
                <a:solidFill>
                  <a:srgbClr val="000000"/>
                </a:solidFill>
              </a:rPr>
              <a:t>Identity field (automatically increment)</a:t>
            </a:r>
          </a:p>
          <a:p>
            <a:pPr lvl="2">
              <a:lnSpc>
                <a:spcPct val="100000"/>
              </a:lnSpc>
              <a:buFont typeface="Wingdings" panose="05000000000000000000" pitchFamily="2" charset="2"/>
              <a:buChar char="§"/>
            </a:pPr>
            <a:r>
              <a:rPr lang="en-US" sz="2200" dirty="0">
                <a:solidFill>
                  <a:srgbClr val="000000"/>
                </a:solidFill>
              </a:rPr>
              <a:t>Static field</a:t>
            </a:r>
          </a:p>
          <a:p>
            <a:pPr lvl="1">
              <a:lnSpc>
                <a:spcPct val="100000"/>
              </a:lnSpc>
              <a:buFont typeface="Wingdings" panose="05000000000000000000" pitchFamily="2" charset="2"/>
              <a:buChar char="§"/>
            </a:pPr>
            <a:r>
              <a:rPr lang="en-US" sz="2200" dirty="0">
                <a:solidFill>
                  <a:srgbClr val="000000"/>
                </a:solidFill>
              </a:rPr>
              <a:t>Number of indexes</a:t>
            </a:r>
          </a:p>
          <a:p>
            <a:pPr lvl="1">
              <a:lnSpc>
                <a:spcPct val="100000"/>
              </a:lnSpc>
              <a:buFont typeface="Wingdings" panose="05000000000000000000" pitchFamily="2" charset="2"/>
              <a:buChar char="§"/>
            </a:pPr>
            <a:r>
              <a:rPr lang="vi-VN" sz="2200" dirty="0" err="1">
                <a:solidFill>
                  <a:srgbClr val="000000"/>
                </a:solidFill>
              </a:rPr>
              <a:t>Storage</a:t>
            </a:r>
            <a:r>
              <a:rPr lang="vi-VN" sz="2200" dirty="0">
                <a:solidFill>
                  <a:srgbClr val="000000"/>
                </a:solidFill>
              </a:rPr>
              <a:t> </a:t>
            </a:r>
            <a:r>
              <a:rPr lang="vi-VN" sz="2200" dirty="0" err="1">
                <a:solidFill>
                  <a:srgbClr val="000000"/>
                </a:solidFill>
              </a:rPr>
              <a:t>Location</a:t>
            </a:r>
            <a:r>
              <a:rPr lang="vi-VN" sz="2200" dirty="0">
                <a:solidFill>
                  <a:srgbClr val="000000"/>
                </a:solidFill>
              </a:rPr>
              <a:t> </a:t>
            </a:r>
            <a:r>
              <a:rPr lang="vi-VN" sz="2200" dirty="0" err="1">
                <a:solidFill>
                  <a:srgbClr val="000000"/>
                </a:solidFill>
              </a:rPr>
              <a:t>of</a:t>
            </a:r>
            <a:r>
              <a:rPr lang="vi-VN" sz="2200" dirty="0">
                <a:solidFill>
                  <a:srgbClr val="000000"/>
                </a:solidFill>
              </a:rPr>
              <a:t> </a:t>
            </a:r>
            <a:r>
              <a:rPr lang="vi-VN" sz="2200" dirty="0" err="1">
                <a:solidFill>
                  <a:srgbClr val="000000"/>
                </a:solidFill>
              </a:rPr>
              <a:t>Indexes</a:t>
            </a:r>
            <a:endParaRPr lang="en-US" sz="2200" dirty="0">
              <a:solidFill>
                <a:srgbClr val="000000"/>
              </a:solidFill>
            </a:endParaRPr>
          </a:p>
          <a:p>
            <a:pPr lvl="1">
              <a:lnSpc>
                <a:spcPct val="100000"/>
              </a:lnSpc>
              <a:buFont typeface="Wingdings" panose="05000000000000000000" pitchFamily="2" charset="2"/>
              <a:buChar char="§"/>
            </a:pPr>
            <a:r>
              <a:rPr lang="vi-VN" sz="2200" dirty="0" err="1">
                <a:solidFill>
                  <a:srgbClr val="000000"/>
                </a:solidFill>
              </a:rPr>
              <a:t>Index</a:t>
            </a:r>
            <a:r>
              <a:rPr lang="vi-VN" sz="2200" dirty="0">
                <a:solidFill>
                  <a:srgbClr val="000000"/>
                </a:solidFill>
              </a:rPr>
              <a:t> </a:t>
            </a:r>
            <a:r>
              <a:rPr lang="vi-VN" sz="2200" dirty="0" err="1">
                <a:solidFill>
                  <a:srgbClr val="000000"/>
                </a:solidFill>
              </a:rPr>
              <a:t>Types</a:t>
            </a:r>
            <a:endParaRPr lang="en-US" sz="2200" dirty="0">
              <a:solidFill>
                <a:srgbClr val="000000"/>
              </a:solidFill>
            </a:endParaRPr>
          </a:p>
          <a:p>
            <a:pPr lvl="1">
              <a:lnSpc>
                <a:spcPct val="100000"/>
              </a:lnSpc>
              <a:buFont typeface="Wingdings" panose="05000000000000000000" pitchFamily="2" charset="2"/>
              <a:buChar char="§"/>
            </a:pPr>
            <a:r>
              <a:rPr lang="en-US" sz="2200" dirty="0">
                <a:solidFill>
                  <a:srgbClr val="000000"/>
                </a:solidFill>
              </a:rPr>
              <a:t>Query design</a:t>
            </a:r>
            <a:endParaRPr lang="vi-VN" sz="2200" dirty="0">
              <a:solidFill>
                <a:srgbClr val="000000"/>
              </a:solidFill>
            </a:endParaRPr>
          </a:p>
          <a:p>
            <a:pPr lvl="1">
              <a:lnSpc>
                <a:spcPct val="100000"/>
              </a:lnSpc>
              <a:buFont typeface="Wingdings" panose="05000000000000000000" pitchFamily="2" charset="2"/>
              <a:buChar char="§"/>
            </a:pPr>
            <a:endParaRPr lang="vi-VN" sz="2200" dirty="0">
              <a:solidFill>
                <a:srgbClr val="000000"/>
              </a:solidFill>
            </a:endParaRPr>
          </a:p>
          <a:p>
            <a:pPr lvl="1">
              <a:lnSpc>
                <a:spcPct val="100000"/>
              </a:lnSpc>
              <a:buFont typeface="Wingdings" panose="05000000000000000000" pitchFamily="2" charset="2"/>
              <a:buChar char="§"/>
            </a:pPr>
            <a:endParaRPr lang="en-US" sz="2200" dirty="0">
              <a:solidFill>
                <a:srgbClr val="000000"/>
              </a:solidFill>
            </a:endParaRPr>
          </a:p>
          <a:p>
            <a:pPr lvl="2">
              <a:lnSpc>
                <a:spcPct val="100000"/>
              </a:lnSpc>
              <a:buFont typeface="Wingdings" panose="05000000000000000000" pitchFamily="2" charset="2"/>
              <a:buChar char="§"/>
            </a:pPr>
            <a:endParaRPr lang="vi-VN" sz="2200" dirty="0">
              <a:solidFill>
                <a:srgbClr val="000000"/>
              </a:solidFill>
            </a:endParaRPr>
          </a:p>
          <a:p>
            <a:pPr lvl="1">
              <a:lnSpc>
                <a:spcPct val="100000"/>
              </a:lnSpc>
              <a:buFont typeface="Wingdings" panose="05000000000000000000" pitchFamily="2" charset="2"/>
              <a:buChar char="§"/>
            </a:pPr>
            <a:endParaRPr lang="vi-VN" sz="2200" dirty="0">
              <a:solidFill>
                <a:srgbClr val="000000"/>
              </a:solidFill>
            </a:endParaRPr>
          </a:p>
          <a:p>
            <a:pPr lvl="1">
              <a:lnSpc>
                <a:spcPct val="100000"/>
              </a:lnSpc>
              <a:buFont typeface="Wingdings" panose="05000000000000000000" pitchFamily="2" charset="2"/>
              <a:buChar char="§"/>
            </a:pPr>
            <a:endParaRPr lang="en-US" sz="2200" dirty="0">
              <a:solidFill>
                <a:srgbClr val="000000"/>
              </a:solidFill>
            </a:endParaRPr>
          </a:p>
          <a:p>
            <a:pPr>
              <a:lnSpc>
                <a:spcPct val="100000"/>
              </a:lnSpc>
            </a:pPr>
            <a:endParaRPr lang="vi-VN" sz="2200" dirty="0"/>
          </a:p>
        </p:txBody>
      </p:sp>
      <p:sp>
        <p:nvSpPr>
          <p:cNvPr id="4" name="Footer Placeholder 3">
            <a:extLst>
              <a:ext uri="{FF2B5EF4-FFF2-40B4-BE49-F238E27FC236}">
                <a16:creationId xmlns:a16="http://schemas.microsoft.com/office/drawing/2014/main" id="{6BB9FD21-2FB3-418B-AF66-A1A622EC6B83}"/>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1EA5EEF2-5CB8-47DD-8081-CE3C3D01C710}"/>
              </a:ext>
            </a:extLst>
          </p:cNvPr>
          <p:cNvSpPr>
            <a:spLocks noGrp="1"/>
          </p:cNvSpPr>
          <p:nvPr>
            <p:ph type="sldNum" sz="quarter" idx="12"/>
          </p:nvPr>
        </p:nvSpPr>
        <p:spPr/>
        <p:txBody>
          <a:bodyPr/>
          <a:lstStyle/>
          <a:p>
            <a:fld id="{CC2FDD2D-D1AD-4AA7-93C2-8410BB90945D}" type="slidenum">
              <a:rPr lang="vi-VN" smtClean="0"/>
              <a:t>27</a:t>
            </a:fld>
            <a:endParaRPr lang="vi-VN"/>
          </a:p>
        </p:txBody>
      </p:sp>
    </p:spTree>
    <p:extLst>
      <p:ext uri="{BB962C8B-B14F-4D97-AF65-F5344CB8AC3E}">
        <p14:creationId xmlns:p14="http://schemas.microsoft.com/office/powerpoint/2010/main" val="1988339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Relations</a:t>
            </a:r>
          </a:p>
          <a:p>
            <a:pPr lvl="1"/>
            <a:r>
              <a:rPr lang="en-US" sz="2000"/>
              <a:t>Actual </a:t>
            </a:r>
            <a:r>
              <a:rPr lang="en-US" sz="2000" dirty="0"/>
              <a:t>exist in database in some physical organization</a:t>
            </a:r>
          </a:p>
          <a:p>
            <a:pPr lvl="1"/>
            <a:r>
              <a:rPr lang="en-US" sz="2000" dirty="0"/>
              <a:t>Defined with a CREATE TABLE statement</a:t>
            </a:r>
          </a:p>
          <a:p>
            <a:pPr lvl="1"/>
            <a:r>
              <a:rPr lang="en-US" sz="2000" dirty="0"/>
              <a:t>Exist indefinitely and not to change unless explicit request</a:t>
            </a:r>
          </a:p>
          <a:p>
            <a:r>
              <a:rPr lang="en-US" dirty="0"/>
              <a:t>Virtual views</a:t>
            </a:r>
          </a:p>
          <a:p>
            <a:pPr lvl="1"/>
            <a:r>
              <a:rPr lang="en-US" sz="2000" dirty="0"/>
              <a:t>Do not exist physically</a:t>
            </a:r>
          </a:p>
          <a:p>
            <a:pPr lvl="1"/>
            <a:r>
              <a:rPr lang="en-US" sz="2000" dirty="0"/>
              <a:t>Defined by an expression like a query</a:t>
            </a:r>
          </a:p>
          <a:p>
            <a:pPr lvl="1"/>
            <a:r>
              <a:rPr lang="en-US" sz="2000" dirty="0"/>
              <a:t>Can be queried and can even be modified</a:t>
            </a:r>
          </a:p>
        </p:txBody>
      </p:sp>
      <p:sp>
        <p:nvSpPr>
          <p:cNvPr id="3" name="Title 2"/>
          <p:cNvSpPr>
            <a:spLocks noGrp="1"/>
          </p:cNvSpPr>
          <p:nvPr>
            <p:ph type="title"/>
          </p:nvPr>
        </p:nvSpPr>
        <p:spPr/>
        <p:txBody>
          <a:bodyPr/>
          <a:lstStyle/>
          <a:p>
            <a:r>
              <a:rPr lang="en-US"/>
              <a:t>Relations vs. Views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6E0E-D967-4B9B-A209-BD341532AD68}"/>
              </a:ext>
            </a:extLst>
          </p:cNvPr>
          <p:cNvSpPr>
            <a:spLocks noGrp="1"/>
          </p:cNvSpPr>
          <p:nvPr>
            <p:ph type="title"/>
          </p:nvPr>
        </p:nvSpPr>
        <p:spPr/>
        <p:txBody>
          <a:bodyPr/>
          <a:lstStyle/>
          <a:p>
            <a:r>
              <a:rPr lang="en-US" dirty="0"/>
              <a:t>Views</a:t>
            </a:r>
            <a:endParaRPr lang="vi-VN" dirty="0"/>
          </a:p>
        </p:txBody>
      </p:sp>
      <p:sp>
        <p:nvSpPr>
          <p:cNvPr id="3" name="Content Placeholder 2">
            <a:extLst>
              <a:ext uri="{FF2B5EF4-FFF2-40B4-BE49-F238E27FC236}">
                <a16:creationId xmlns:a16="http://schemas.microsoft.com/office/drawing/2014/main" id="{5CFCAE4A-2992-4D2C-89D9-54D4D666682E}"/>
              </a:ext>
            </a:extLst>
          </p:cNvPr>
          <p:cNvSpPr>
            <a:spLocks noGrp="1"/>
          </p:cNvSpPr>
          <p:nvPr>
            <p:ph idx="1"/>
          </p:nvPr>
        </p:nvSpPr>
        <p:spPr>
          <a:xfrm>
            <a:off x="585924" y="1127465"/>
            <a:ext cx="7936637" cy="3909916"/>
          </a:xfrm>
        </p:spPr>
        <p:txBody>
          <a:bodyPr>
            <a:normAutofit/>
          </a:bodyPr>
          <a:lstStyle/>
          <a:p>
            <a:pPr>
              <a:buFont typeface="Wingdings" panose="05000000000000000000" pitchFamily="2" charset="2"/>
              <a:buChar char="§"/>
            </a:pPr>
            <a:r>
              <a:rPr lang="en-US" sz="2400" dirty="0"/>
              <a:t> A view just a relation, but we store a definition rather than a set of tuples</a:t>
            </a:r>
          </a:p>
          <a:p>
            <a:pPr marL="0" indent="0">
              <a:buNone/>
            </a:pPr>
            <a:endParaRPr lang="en-US" sz="2400" dirty="0"/>
          </a:p>
          <a:p>
            <a:pPr marL="0" indent="0">
              <a:buNone/>
            </a:pPr>
            <a:endParaRPr lang="en-US" sz="2400" dirty="0"/>
          </a:p>
          <a:p>
            <a:pPr>
              <a:buFont typeface="Wingdings" panose="05000000000000000000" pitchFamily="2" charset="2"/>
              <a:buChar char="§"/>
            </a:pPr>
            <a:r>
              <a:rPr lang="en-US" sz="2400" dirty="0"/>
              <a:t>When do we use view?</a:t>
            </a:r>
          </a:p>
          <a:p>
            <a:pPr>
              <a:buFont typeface="Wingdings" panose="05000000000000000000" pitchFamily="2" charset="2"/>
              <a:buChar char="§"/>
            </a:pPr>
            <a:r>
              <a:rPr lang="en-US" sz="2400" dirty="0"/>
              <a:t> Syntax:</a:t>
            </a:r>
          </a:p>
          <a:p>
            <a:pPr>
              <a:buFont typeface="Wingdings" panose="05000000000000000000" pitchFamily="2" charset="2"/>
              <a:buChar char="§"/>
            </a:pPr>
            <a:endParaRPr lang="en-US" sz="2400" dirty="0">
              <a:solidFill>
                <a:srgbClr val="00B0F0"/>
              </a:solidFill>
            </a:endParaRPr>
          </a:p>
          <a:p>
            <a:pPr marL="0" indent="0">
              <a:buNone/>
            </a:pPr>
            <a:endParaRPr lang="en-US" sz="2400" dirty="0">
              <a:solidFill>
                <a:srgbClr val="00B0F0"/>
              </a:solidFill>
            </a:endParaRPr>
          </a:p>
        </p:txBody>
      </p:sp>
      <p:sp>
        <p:nvSpPr>
          <p:cNvPr id="4" name="Footer Placeholder 3">
            <a:extLst>
              <a:ext uri="{FF2B5EF4-FFF2-40B4-BE49-F238E27FC236}">
                <a16:creationId xmlns:a16="http://schemas.microsoft.com/office/drawing/2014/main" id="{EA698DB5-046A-4A8E-A2BD-AC72DB4B9093}"/>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3113818D-9967-4D5A-804C-DB8FD0997095}"/>
              </a:ext>
            </a:extLst>
          </p:cNvPr>
          <p:cNvSpPr>
            <a:spLocks noGrp="1"/>
          </p:cNvSpPr>
          <p:nvPr>
            <p:ph type="sldNum" sz="quarter" idx="12"/>
          </p:nvPr>
        </p:nvSpPr>
        <p:spPr/>
        <p:txBody>
          <a:bodyPr/>
          <a:lstStyle/>
          <a:p>
            <a:fld id="{CC2FDD2D-D1AD-4AA7-93C2-8410BB90945D}" type="slidenum">
              <a:rPr lang="vi-VN" smtClean="0"/>
              <a:t>29</a:t>
            </a:fld>
            <a:endParaRPr lang="vi-VN"/>
          </a:p>
        </p:txBody>
      </p:sp>
      <p:sp>
        <p:nvSpPr>
          <p:cNvPr id="6" name="Rectangle 5">
            <a:extLst>
              <a:ext uri="{FF2B5EF4-FFF2-40B4-BE49-F238E27FC236}">
                <a16:creationId xmlns:a16="http://schemas.microsoft.com/office/drawing/2014/main" id="{CDD408F3-5382-4EA8-9B8F-8C5E69FAD28E}"/>
              </a:ext>
            </a:extLst>
          </p:cNvPr>
          <p:cNvSpPr/>
          <p:nvPr/>
        </p:nvSpPr>
        <p:spPr>
          <a:xfrm>
            <a:off x="923278" y="2183914"/>
            <a:ext cx="1464815" cy="594804"/>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USER</a:t>
            </a:r>
            <a:endParaRPr lang="vi-VN"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C1DD25B-B735-493E-9E6C-42EFEBB42E34}"/>
              </a:ext>
            </a:extLst>
          </p:cNvPr>
          <p:cNvSpPr/>
          <p:nvPr/>
        </p:nvSpPr>
        <p:spPr>
          <a:xfrm>
            <a:off x="3728622" y="2183914"/>
            <a:ext cx="1464815" cy="594804"/>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VIEW</a:t>
            </a:r>
            <a:endParaRPr lang="vi-V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AED9FA88-71D0-43BD-9E9E-C9A3BD289480}"/>
              </a:ext>
            </a:extLst>
          </p:cNvPr>
          <p:cNvSpPr/>
          <p:nvPr/>
        </p:nvSpPr>
        <p:spPr>
          <a:xfrm>
            <a:off x="6506034" y="2192792"/>
            <a:ext cx="1464815" cy="594804"/>
          </a:xfrm>
          <a:prstGeom prst="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DATA TABLES</a:t>
            </a:r>
            <a:endParaRPr lang="vi-VN"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1D2156C3-1BD6-46E0-92AC-9D0180E5C0D7}"/>
              </a:ext>
            </a:extLst>
          </p:cNvPr>
          <p:cNvCxnSpPr/>
          <p:nvPr/>
        </p:nvCxnSpPr>
        <p:spPr>
          <a:xfrm>
            <a:off x="2388093" y="2299317"/>
            <a:ext cx="13405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680302D-3C11-443B-863A-3158EAFD581D}"/>
              </a:ext>
            </a:extLst>
          </p:cNvPr>
          <p:cNvCxnSpPr/>
          <p:nvPr/>
        </p:nvCxnSpPr>
        <p:spPr>
          <a:xfrm>
            <a:off x="5193437" y="2299317"/>
            <a:ext cx="13405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475A90-54EC-4923-AA30-A5C52C2F8087}"/>
              </a:ext>
            </a:extLst>
          </p:cNvPr>
          <p:cNvCxnSpPr>
            <a:cxnSpLocks/>
          </p:cNvCxnSpPr>
          <p:nvPr/>
        </p:nvCxnSpPr>
        <p:spPr>
          <a:xfrm flipH="1" flipV="1">
            <a:off x="5165505" y="2602067"/>
            <a:ext cx="1312597" cy="8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EDA1BB-5766-48FF-A42F-44AAED0B3441}"/>
              </a:ext>
            </a:extLst>
          </p:cNvPr>
          <p:cNvCxnSpPr>
            <a:cxnSpLocks/>
          </p:cNvCxnSpPr>
          <p:nvPr/>
        </p:nvCxnSpPr>
        <p:spPr>
          <a:xfrm flipH="1" flipV="1">
            <a:off x="2388093" y="2587852"/>
            <a:ext cx="1312597" cy="8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BDD73CF-E39B-4525-AF98-5A586B7AAEFD}"/>
              </a:ext>
            </a:extLst>
          </p:cNvPr>
          <p:cNvPicPr>
            <a:picLocks noChangeAspect="1"/>
          </p:cNvPicPr>
          <p:nvPr/>
        </p:nvPicPr>
        <p:blipFill>
          <a:blip r:embed="rId2"/>
          <a:stretch>
            <a:fillRect/>
          </a:stretch>
        </p:blipFill>
        <p:spPr>
          <a:xfrm>
            <a:off x="2581430" y="3324458"/>
            <a:ext cx="4602512" cy="1583264"/>
          </a:xfrm>
          <a:prstGeom prst="rect">
            <a:avLst/>
          </a:prstGeom>
        </p:spPr>
      </p:pic>
      <p:sp>
        <p:nvSpPr>
          <p:cNvPr id="17" name="TextBox 16">
            <a:extLst>
              <a:ext uri="{FF2B5EF4-FFF2-40B4-BE49-F238E27FC236}">
                <a16:creationId xmlns:a16="http://schemas.microsoft.com/office/drawing/2014/main" id="{274E07E8-447B-46BA-96B4-8B0951002C76}"/>
              </a:ext>
            </a:extLst>
          </p:cNvPr>
          <p:cNvSpPr txBox="1"/>
          <p:nvPr/>
        </p:nvSpPr>
        <p:spPr>
          <a:xfrm>
            <a:off x="462534" y="4850620"/>
            <a:ext cx="7862162"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Types of views in SQL Server:</a:t>
            </a:r>
          </a:p>
          <a:p>
            <a:pPr marL="342900" indent="-342900">
              <a:buClr>
                <a:schemeClr val="accent2"/>
              </a:buClr>
              <a:buFont typeface="Wingdings" panose="05000000000000000000" pitchFamily="2" charset="2"/>
              <a:buChar char="§"/>
            </a:pPr>
            <a:r>
              <a:rPr lang="en-US" sz="2400" dirty="0">
                <a:latin typeface="Arial" panose="020B0604020202020204" pitchFamily="34" charset="0"/>
                <a:cs typeface="Arial" panose="020B0604020202020204" pitchFamily="34" charset="0"/>
              </a:rPr>
              <a:t>Simple view or Updatable views: single table, can INSERT, UPDATE, DELETE through view.</a:t>
            </a:r>
          </a:p>
          <a:p>
            <a:pPr marL="342900" indent="-342900">
              <a:buClr>
                <a:schemeClr val="accent2"/>
              </a:buClr>
              <a:buFont typeface="Wingdings" panose="05000000000000000000" pitchFamily="2" charset="2"/>
              <a:buChar char="§"/>
            </a:pPr>
            <a:r>
              <a:rPr lang="en-US" sz="2400" dirty="0">
                <a:latin typeface="Arial" panose="020B0604020202020204" pitchFamily="34" charset="0"/>
                <a:cs typeface="Arial" panose="020B0604020202020204" pitchFamily="34" charset="0"/>
              </a:rPr>
              <a:t>Complex view or non-updatable views: multi tables</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92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id="{2780CD59-C5CA-4AD1-97D1-52CA23293212}"/>
              </a:ext>
            </a:extLst>
          </p:cNvPr>
          <p:cNvSpPr>
            <a:spLocks noGrp="1"/>
          </p:cNvSpPr>
          <p:nvPr>
            <p:ph idx="1"/>
          </p:nvPr>
        </p:nvSpPr>
        <p:spPr>
          <a:xfrm>
            <a:off x="585925" y="1393795"/>
            <a:ext cx="8067881" cy="4893883"/>
          </a:xfrm>
        </p:spPr>
        <p:txBody>
          <a:bodyPr>
            <a:normAutofit/>
          </a:bodyPr>
          <a:lstStyle/>
          <a:p>
            <a:r>
              <a:rPr lang="en-US" sz="2400" dirty="0"/>
              <a:t>1. Transaction in SQL</a:t>
            </a:r>
          </a:p>
          <a:p>
            <a:r>
              <a:rPr lang="en-US" sz="2400" dirty="0"/>
              <a:t>2. Indexes in SQL &amp; Query optimization</a:t>
            </a:r>
          </a:p>
          <a:p>
            <a:r>
              <a:rPr lang="en-US" sz="2400" dirty="0"/>
              <a:t>3. </a:t>
            </a:r>
            <a:r>
              <a:rPr lang="en-US" sz="2400"/>
              <a:t>Views</a:t>
            </a:r>
            <a:endParaRPr lang="en-US" sz="2400"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en-US"/>
              <a:t>Practical Issues of database application</a:t>
            </a:r>
            <a:endParaRPr lang="vi-VN"/>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 </a:t>
            </a:r>
          </a:p>
          <a:p>
            <a:pPr lvl="1"/>
            <a:r>
              <a:rPr lang="en-US" dirty="0"/>
              <a:t>Create </a:t>
            </a:r>
            <a:r>
              <a:rPr lang="en-US"/>
              <a:t>a view to list </a:t>
            </a:r>
            <a:r>
              <a:rPr lang="en-US" dirty="0"/>
              <a:t>all employees who are in Department number 1</a:t>
            </a:r>
          </a:p>
          <a:p>
            <a:pPr lvl="1"/>
            <a:endParaRPr lang="en-US" dirty="0">
              <a:solidFill>
                <a:srgbClr val="002060"/>
              </a:solidFill>
            </a:endParaRPr>
          </a:p>
        </p:txBody>
      </p:sp>
      <p:sp>
        <p:nvSpPr>
          <p:cNvPr id="2" name="Title 1"/>
          <p:cNvSpPr>
            <a:spLocks noGrp="1"/>
          </p:cNvSpPr>
          <p:nvPr>
            <p:ph type="title"/>
          </p:nvPr>
        </p:nvSpPr>
        <p:spPr/>
        <p:txBody>
          <a:bodyPr/>
          <a:lstStyle/>
          <a:p>
            <a:r>
              <a:rPr lang="en-US" dirty="0"/>
              <a:t>Virtual Views</a:t>
            </a:r>
          </a:p>
        </p:txBody>
      </p:sp>
      <p:pic>
        <p:nvPicPr>
          <p:cNvPr id="1026" name="Picture 2"/>
          <p:cNvPicPr>
            <a:picLocks noChangeAspect="1" noChangeArrowheads="1"/>
          </p:cNvPicPr>
          <p:nvPr/>
        </p:nvPicPr>
        <p:blipFill>
          <a:blip r:embed="rId2" cstate="print"/>
          <a:srcRect/>
          <a:stretch>
            <a:fillRect/>
          </a:stretch>
        </p:blipFill>
        <p:spPr bwMode="auto">
          <a:xfrm>
            <a:off x="1143000" y="3505200"/>
            <a:ext cx="7086600" cy="229887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simplest form of view definition is</a:t>
            </a:r>
          </a:p>
          <a:p>
            <a:endParaRPr lang="en-US" dirty="0"/>
          </a:p>
          <a:p>
            <a:pPr lvl="1"/>
            <a:endParaRPr lang="en-US" dirty="0"/>
          </a:p>
          <a:p>
            <a:pPr marL="201168" lvl="1" indent="0">
              <a:buNone/>
            </a:pPr>
            <a:endParaRPr lang="en-US" dirty="0"/>
          </a:p>
          <a:p>
            <a:pPr lvl="1"/>
            <a:r>
              <a:rPr lang="en-US" dirty="0"/>
              <a:t>The &lt;view-definition&gt; is a SQL query</a:t>
            </a:r>
          </a:p>
        </p:txBody>
      </p:sp>
      <p:sp>
        <p:nvSpPr>
          <p:cNvPr id="2" name="Title 1"/>
          <p:cNvSpPr>
            <a:spLocks noGrp="1"/>
          </p:cNvSpPr>
          <p:nvPr>
            <p:ph type="title"/>
          </p:nvPr>
        </p:nvSpPr>
        <p:spPr/>
        <p:txBody>
          <a:bodyPr/>
          <a:lstStyle/>
          <a:p>
            <a:r>
              <a:rPr lang="en-US" dirty="0"/>
              <a:t>Virtual Views</a:t>
            </a:r>
          </a:p>
        </p:txBody>
      </p:sp>
      <p:sp>
        <p:nvSpPr>
          <p:cNvPr id="4" name="TextBox 3"/>
          <p:cNvSpPr txBox="1"/>
          <p:nvPr/>
        </p:nvSpPr>
        <p:spPr>
          <a:xfrm>
            <a:off x="395056" y="2154754"/>
            <a:ext cx="8353887" cy="584775"/>
          </a:xfrm>
          <a:prstGeom prst="rect">
            <a:avLst/>
          </a:prstGeom>
          <a:noFill/>
        </p:spPr>
        <p:txBody>
          <a:bodyPr wrap="square" rtlCol="0">
            <a:spAutoFit/>
          </a:bodyPr>
          <a:lstStyle/>
          <a:p>
            <a:r>
              <a:rPr lang="en-US" sz="3200" dirty="0">
                <a:solidFill>
                  <a:srgbClr val="3366FF"/>
                </a:solidFill>
              </a:rPr>
              <a:t>CREATE VIEW </a:t>
            </a:r>
            <a:r>
              <a:rPr lang="en-US" sz="3200" dirty="0"/>
              <a:t>&lt;view-name&gt; </a:t>
            </a:r>
            <a:r>
              <a:rPr lang="en-US" sz="3200" dirty="0">
                <a:solidFill>
                  <a:srgbClr val="3366FF"/>
                </a:solidFill>
              </a:rPr>
              <a:t>AS </a:t>
            </a:r>
            <a:r>
              <a:rPr lang="en-US" sz="3200" dirty="0"/>
              <a:t>&lt;view-definition&gt;;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 </a:t>
            </a:r>
          </a:p>
          <a:p>
            <a:pPr lvl="1"/>
            <a:r>
              <a:rPr lang="en-US" dirty="0"/>
              <a:t>Create </a:t>
            </a:r>
            <a:r>
              <a:rPr lang="en-US"/>
              <a:t>a view to list </a:t>
            </a:r>
            <a:r>
              <a:rPr lang="en-US" dirty="0"/>
              <a:t>all employees who are in Department number 1</a:t>
            </a:r>
          </a:p>
          <a:p>
            <a:pPr lvl="1"/>
            <a:endParaRPr lang="en-US" dirty="0">
              <a:solidFill>
                <a:srgbClr val="002060"/>
              </a:solidFill>
            </a:endParaRPr>
          </a:p>
        </p:txBody>
      </p:sp>
      <p:sp>
        <p:nvSpPr>
          <p:cNvPr id="2" name="Title 1"/>
          <p:cNvSpPr>
            <a:spLocks noGrp="1"/>
          </p:cNvSpPr>
          <p:nvPr>
            <p:ph type="title"/>
          </p:nvPr>
        </p:nvSpPr>
        <p:spPr/>
        <p:txBody>
          <a:bodyPr/>
          <a:lstStyle/>
          <a:p>
            <a:r>
              <a:rPr lang="en-US" dirty="0"/>
              <a:t>Virtual Views</a:t>
            </a:r>
          </a:p>
        </p:txBody>
      </p:sp>
      <p:pic>
        <p:nvPicPr>
          <p:cNvPr id="1026" name="Picture 2"/>
          <p:cNvPicPr>
            <a:picLocks noChangeAspect="1" noChangeArrowheads="1"/>
          </p:cNvPicPr>
          <p:nvPr/>
        </p:nvPicPr>
        <p:blipFill>
          <a:blip r:embed="rId2" cstate="print"/>
          <a:srcRect/>
          <a:stretch>
            <a:fillRect/>
          </a:stretch>
        </p:blipFill>
        <p:spPr bwMode="auto">
          <a:xfrm>
            <a:off x="914400" y="2879078"/>
            <a:ext cx="7183142" cy="23301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t>Example </a:t>
            </a:r>
            <a:r>
              <a:rPr lang="en-US" dirty="0"/>
              <a:t>2</a:t>
            </a:r>
          </a:p>
          <a:p>
            <a:pPr lvl="1"/>
            <a:r>
              <a:rPr lang="en-US" dirty="0"/>
              <a:t>Find all employees who work in department 1</a:t>
            </a:r>
          </a:p>
          <a:p>
            <a:pPr lvl="1"/>
            <a:endParaRPr lang="en-US" dirty="0"/>
          </a:p>
        </p:txBody>
      </p:sp>
      <p:sp>
        <p:nvSpPr>
          <p:cNvPr id="2" name="Title 1"/>
          <p:cNvSpPr>
            <a:spLocks noGrp="1"/>
          </p:cNvSpPr>
          <p:nvPr>
            <p:ph type="title"/>
          </p:nvPr>
        </p:nvSpPr>
        <p:spPr/>
        <p:txBody>
          <a:bodyPr/>
          <a:lstStyle/>
          <a:p>
            <a:r>
              <a:rPr lang="en-US" dirty="0"/>
              <a:t>Querying Views</a:t>
            </a:r>
          </a:p>
        </p:txBody>
      </p:sp>
      <p:pic>
        <p:nvPicPr>
          <p:cNvPr id="2050" name="Picture 2"/>
          <p:cNvPicPr>
            <a:picLocks noChangeAspect="1" noChangeArrowheads="1"/>
          </p:cNvPicPr>
          <p:nvPr/>
        </p:nvPicPr>
        <p:blipFill>
          <a:blip r:embed="rId2" cstate="print"/>
          <a:srcRect/>
          <a:stretch>
            <a:fillRect/>
          </a:stretch>
        </p:blipFill>
        <p:spPr bwMode="auto">
          <a:xfrm>
            <a:off x="621439" y="2769832"/>
            <a:ext cx="8114825" cy="17844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600" dirty="0"/>
              <a:t>Find all dependents of the employees who work in department 1</a:t>
            </a:r>
          </a:p>
          <a:p>
            <a:pPr lvl="1">
              <a:buNone/>
            </a:pPr>
            <a:r>
              <a:rPr lang="en-US" sz="2900" dirty="0">
                <a:solidFill>
                  <a:srgbClr val="3366FF"/>
                </a:solidFill>
              </a:rPr>
              <a:t>SELECT</a:t>
            </a:r>
            <a:r>
              <a:rPr lang="en-US" sz="2900" dirty="0"/>
              <a:t> * </a:t>
            </a:r>
          </a:p>
          <a:p>
            <a:pPr lvl="1">
              <a:buNone/>
            </a:pPr>
            <a:r>
              <a:rPr lang="en-US" sz="2900" dirty="0">
                <a:solidFill>
                  <a:srgbClr val="3366FF"/>
                </a:solidFill>
              </a:rPr>
              <a:t>FROM</a:t>
            </a:r>
            <a:r>
              <a:rPr lang="en-US" sz="2900" dirty="0"/>
              <a:t> Employee_Dep1 ed1, </a:t>
            </a:r>
            <a:r>
              <a:rPr lang="en-US" sz="2900" dirty="0" err="1"/>
              <a:t>tblDependent</a:t>
            </a:r>
            <a:r>
              <a:rPr lang="en-US" sz="2900" dirty="0"/>
              <a:t> d</a:t>
            </a:r>
          </a:p>
          <a:p>
            <a:pPr lvl="1">
              <a:buNone/>
            </a:pPr>
            <a:r>
              <a:rPr lang="en-US" sz="2900" dirty="0">
                <a:solidFill>
                  <a:srgbClr val="3366FF"/>
                </a:solidFill>
              </a:rPr>
              <a:t>WHERE</a:t>
            </a:r>
            <a:r>
              <a:rPr lang="en-US" sz="2900" dirty="0"/>
              <a:t> ed1.empSSN=</a:t>
            </a:r>
            <a:r>
              <a:rPr lang="en-US" sz="2900" dirty="0" err="1"/>
              <a:t>d.empSSN</a:t>
            </a:r>
            <a:endParaRPr lang="en-US" sz="2900" dirty="0"/>
          </a:p>
          <a:p>
            <a:pPr lvl="1">
              <a:buNone/>
            </a:pPr>
            <a:endParaRPr lang="en-US" sz="2900" dirty="0"/>
          </a:p>
          <a:p>
            <a:pPr lvl="1">
              <a:buNone/>
            </a:pPr>
            <a:r>
              <a:rPr lang="en-US" sz="2900" dirty="0">
                <a:solidFill>
                  <a:srgbClr val="3366FF"/>
                </a:solidFill>
              </a:rPr>
              <a:t>SELECT</a:t>
            </a:r>
            <a:r>
              <a:rPr lang="en-US" sz="2900" dirty="0"/>
              <a:t> * </a:t>
            </a:r>
          </a:p>
          <a:p>
            <a:pPr lvl="1">
              <a:buNone/>
            </a:pPr>
            <a:r>
              <a:rPr lang="en-US" sz="2900" dirty="0">
                <a:solidFill>
                  <a:srgbClr val="3366FF"/>
                </a:solidFill>
              </a:rPr>
              <a:t>FROM</a:t>
            </a:r>
            <a:r>
              <a:rPr lang="en-US" sz="2900" dirty="0"/>
              <a:t>  (</a:t>
            </a:r>
            <a:r>
              <a:rPr lang="en-US" sz="2900" dirty="0">
                <a:solidFill>
                  <a:srgbClr val="3366FF"/>
                </a:solidFill>
              </a:rPr>
              <a:t>SELECT</a:t>
            </a:r>
            <a:r>
              <a:rPr lang="en-US" sz="2900" dirty="0"/>
              <a:t> * </a:t>
            </a:r>
          </a:p>
          <a:p>
            <a:pPr lvl="1">
              <a:buNone/>
            </a:pPr>
            <a:r>
              <a:rPr lang="en-US" sz="2900" dirty="0"/>
              <a:t>       </a:t>
            </a:r>
            <a:r>
              <a:rPr lang="en-US" sz="2900" dirty="0">
                <a:solidFill>
                  <a:srgbClr val="3366FF"/>
                </a:solidFill>
              </a:rPr>
              <a:t>FROM</a:t>
            </a:r>
            <a:r>
              <a:rPr lang="en-US" sz="2900" dirty="0"/>
              <a:t> </a:t>
            </a:r>
            <a:r>
              <a:rPr lang="en-US" sz="2900" dirty="0" err="1"/>
              <a:t>tblEmployee</a:t>
            </a:r>
            <a:r>
              <a:rPr lang="en-US" sz="2900" dirty="0"/>
              <a:t> </a:t>
            </a:r>
          </a:p>
          <a:p>
            <a:pPr lvl="1">
              <a:buNone/>
            </a:pPr>
            <a:r>
              <a:rPr lang="en-US" sz="2900" dirty="0"/>
              <a:t>       </a:t>
            </a:r>
            <a:r>
              <a:rPr lang="en-US" sz="2900" dirty="0">
                <a:solidFill>
                  <a:srgbClr val="3366FF"/>
                </a:solidFill>
              </a:rPr>
              <a:t>WHERE</a:t>
            </a:r>
            <a:r>
              <a:rPr lang="en-US" sz="2900" dirty="0"/>
              <a:t> </a:t>
            </a:r>
            <a:r>
              <a:rPr lang="en-US" sz="2900" dirty="0" err="1"/>
              <a:t>depNum</a:t>
            </a:r>
            <a:r>
              <a:rPr lang="en-US" sz="2900" dirty="0"/>
              <a:t>=1</a:t>
            </a:r>
          </a:p>
          <a:p>
            <a:pPr lvl="1">
              <a:buNone/>
            </a:pPr>
            <a:r>
              <a:rPr lang="en-US" sz="2900" dirty="0"/>
              <a:t>      ) ed1, </a:t>
            </a:r>
            <a:r>
              <a:rPr lang="en-US" sz="2900" dirty="0" err="1"/>
              <a:t>tblDependent</a:t>
            </a:r>
            <a:r>
              <a:rPr lang="en-US" sz="2900" dirty="0"/>
              <a:t> d</a:t>
            </a:r>
          </a:p>
          <a:p>
            <a:pPr lvl="1">
              <a:buNone/>
            </a:pPr>
            <a:r>
              <a:rPr lang="en-US" sz="2900" dirty="0">
                <a:solidFill>
                  <a:srgbClr val="3366FF"/>
                </a:solidFill>
              </a:rPr>
              <a:t>WHERE</a:t>
            </a:r>
            <a:r>
              <a:rPr lang="en-US" sz="2900" dirty="0"/>
              <a:t> ed1.empSSN=</a:t>
            </a:r>
            <a:r>
              <a:rPr lang="en-US" sz="2900" dirty="0" err="1"/>
              <a:t>d.empSSN</a:t>
            </a:r>
            <a:endParaRPr lang="en-US" sz="2900" dirty="0"/>
          </a:p>
        </p:txBody>
      </p:sp>
      <p:sp>
        <p:nvSpPr>
          <p:cNvPr id="2" name="Title 1"/>
          <p:cNvSpPr>
            <a:spLocks noGrp="1"/>
          </p:cNvSpPr>
          <p:nvPr>
            <p:ph type="title"/>
          </p:nvPr>
        </p:nvSpPr>
        <p:spPr/>
        <p:txBody>
          <a:bodyPr/>
          <a:lstStyle/>
          <a:p>
            <a:r>
              <a:rPr lang="en-US" dirty="0"/>
              <a:t>Querying Views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3:</a:t>
            </a:r>
          </a:p>
          <a:p>
            <a:pPr lvl="1"/>
            <a:r>
              <a:rPr lang="en-US" dirty="0"/>
              <a:t>Create view for all employees of Department number 1, including: SSN, Fullname</a:t>
            </a:r>
            <a:r>
              <a:rPr lang="en-US"/>
              <a:t>, Age, </a:t>
            </a:r>
            <a:r>
              <a:rPr lang="en-US" dirty="0"/>
              <a:t>Salary</a:t>
            </a:r>
            <a:r>
              <a:rPr lang="en-US"/>
              <a:t>, Sex</a:t>
            </a:r>
            <a:endParaRPr lang="en-US" dirty="0"/>
          </a:p>
        </p:txBody>
      </p:sp>
      <p:sp>
        <p:nvSpPr>
          <p:cNvPr id="2" name="Title 1"/>
          <p:cNvSpPr>
            <a:spLocks noGrp="1"/>
          </p:cNvSpPr>
          <p:nvPr>
            <p:ph type="title"/>
          </p:nvPr>
        </p:nvSpPr>
        <p:spPr/>
        <p:txBody>
          <a:bodyPr/>
          <a:lstStyle/>
          <a:p>
            <a:r>
              <a:rPr lang="en-US" dirty="0"/>
              <a:t>Renaming Attributes</a:t>
            </a:r>
          </a:p>
        </p:txBody>
      </p:sp>
      <p:pic>
        <p:nvPicPr>
          <p:cNvPr id="3075" name="Picture 3"/>
          <p:cNvPicPr>
            <a:picLocks noChangeAspect="1" noChangeArrowheads="1"/>
          </p:cNvPicPr>
          <p:nvPr/>
        </p:nvPicPr>
        <p:blipFill>
          <a:blip r:embed="rId3" cstate="print"/>
          <a:srcRect/>
          <a:stretch>
            <a:fillRect/>
          </a:stretch>
        </p:blipFill>
        <p:spPr bwMode="auto">
          <a:xfrm>
            <a:off x="465373" y="3067975"/>
            <a:ext cx="8514499" cy="2662561"/>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With </a:t>
            </a:r>
            <a:r>
              <a:rPr lang="en-US" i="1" dirty="0"/>
              <a:t>updatable views</a:t>
            </a:r>
            <a:r>
              <a:rPr lang="en-US" dirty="0"/>
              <a:t>, the modification is translated into an equivalent modification on a base table</a:t>
            </a:r>
          </a:p>
          <a:p>
            <a:r>
              <a:rPr lang="en-US" dirty="0"/>
              <a:t>The modification can be done to the base table</a:t>
            </a:r>
          </a:p>
        </p:txBody>
      </p:sp>
      <p:sp>
        <p:nvSpPr>
          <p:cNvPr id="2" name="Title 1"/>
          <p:cNvSpPr>
            <a:spLocks noGrp="1"/>
          </p:cNvSpPr>
          <p:nvPr>
            <p:ph type="title"/>
          </p:nvPr>
        </p:nvSpPr>
        <p:spPr/>
        <p:txBody>
          <a:bodyPr/>
          <a:lstStyle/>
          <a:p>
            <a:r>
              <a:rPr lang="en-US" dirty="0"/>
              <a:t>Modifying Views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As we know, Employee_Dep1 is associated to </a:t>
            </a:r>
            <a:r>
              <a:rPr lang="en-US" dirty="0" err="1"/>
              <a:t>tplEmployee</a:t>
            </a:r>
            <a:r>
              <a:rPr lang="en-US" dirty="0"/>
              <a:t> relation</a:t>
            </a:r>
          </a:p>
          <a:p>
            <a:r>
              <a:rPr lang="en-US" dirty="0">
                <a:solidFill>
                  <a:srgbClr val="3366FF"/>
                </a:solidFill>
              </a:rPr>
              <a:t>DROP VIEW </a:t>
            </a:r>
            <a:r>
              <a:rPr lang="en-US" dirty="0"/>
              <a:t>Employee_Dep1;</a:t>
            </a:r>
          </a:p>
          <a:p>
            <a:pPr lvl="1"/>
            <a:r>
              <a:rPr lang="en-US" dirty="0"/>
              <a:t>Delete the definition of the view</a:t>
            </a:r>
          </a:p>
          <a:p>
            <a:pPr lvl="1"/>
            <a:r>
              <a:rPr lang="en-US" dirty="0"/>
              <a:t>Does not effect on </a:t>
            </a:r>
            <a:r>
              <a:rPr lang="en-US" dirty="0" err="1"/>
              <a:t>tplEmployee</a:t>
            </a:r>
            <a:r>
              <a:rPr lang="en-US" dirty="0"/>
              <a:t> relation</a:t>
            </a:r>
          </a:p>
          <a:p>
            <a:r>
              <a:rPr lang="en-US" dirty="0">
                <a:solidFill>
                  <a:srgbClr val="3366FF"/>
                </a:solidFill>
              </a:rPr>
              <a:t>DROP TABLE </a:t>
            </a:r>
            <a:r>
              <a:rPr lang="en-US" dirty="0" err="1"/>
              <a:t>tplEmployee</a:t>
            </a:r>
            <a:r>
              <a:rPr lang="en-US" dirty="0"/>
              <a:t>;</a:t>
            </a:r>
          </a:p>
          <a:p>
            <a:pPr lvl="1"/>
            <a:r>
              <a:rPr lang="en-US" dirty="0"/>
              <a:t>Delete </a:t>
            </a:r>
            <a:r>
              <a:rPr lang="en-US" dirty="0" err="1"/>
              <a:t>tplEmployee</a:t>
            </a:r>
            <a:r>
              <a:rPr lang="en-US" dirty="0"/>
              <a:t> relation</a:t>
            </a:r>
          </a:p>
          <a:p>
            <a:pPr lvl="1"/>
            <a:r>
              <a:rPr lang="en-US" dirty="0"/>
              <a:t>Make the view Employee_Dep1 unusable</a:t>
            </a:r>
          </a:p>
        </p:txBody>
      </p:sp>
      <p:sp>
        <p:nvSpPr>
          <p:cNvPr id="2" name="Title 1"/>
          <p:cNvSpPr>
            <a:spLocks noGrp="1"/>
          </p:cNvSpPr>
          <p:nvPr>
            <p:ph type="title"/>
          </p:nvPr>
        </p:nvSpPr>
        <p:spPr/>
        <p:txBody>
          <a:bodyPr/>
          <a:lstStyle/>
          <a:p>
            <a:r>
              <a:rPr lang="en-US" dirty="0"/>
              <a:t>View Removal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We can modify views that are defined by selecting some attributes from one relation R, and</a:t>
            </a:r>
          </a:p>
          <a:p>
            <a:pPr lvl="1"/>
            <a:r>
              <a:rPr lang="en-US" dirty="0"/>
              <a:t>Sub query started by </a:t>
            </a:r>
            <a:r>
              <a:rPr lang="en-US" dirty="0">
                <a:solidFill>
                  <a:srgbClr val="3366FF"/>
                </a:solidFill>
              </a:rPr>
              <a:t>SELECT</a:t>
            </a:r>
            <a:r>
              <a:rPr lang="en-US" dirty="0"/>
              <a:t>, not </a:t>
            </a:r>
            <a:r>
              <a:rPr lang="en-US" dirty="0">
                <a:solidFill>
                  <a:srgbClr val="3366FF"/>
                </a:solidFill>
              </a:rPr>
              <a:t>SELECT DISTINCT</a:t>
            </a:r>
          </a:p>
          <a:p>
            <a:pPr lvl="1"/>
            <a:r>
              <a:rPr lang="en-US" dirty="0"/>
              <a:t>The </a:t>
            </a:r>
            <a:r>
              <a:rPr lang="en-US" dirty="0">
                <a:solidFill>
                  <a:srgbClr val="3366FF"/>
                </a:solidFill>
              </a:rPr>
              <a:t>WHERE</a:t>
            </a:r>
            <a:r>
              <a:rPr lang="en-US" dirty="0"/>
              <a:t> clause must not involve R in a sub query</a:t>
            </a:r>
          </a:p>
          <a:p>
            <a:pPr lvl="1"/>
            <a:r>
              <a:rPr lang="en-US" dirty="0"/>
              <a:t>The </a:t>
            </a:r>
            <a:r>
              <a:rPr lang="en-US" dirty="0">
                <a:solidFill>
                  <a:srgbClr val="3366FF"/>
                </a:solidFill>
              </a:rPr>
              <a:t>FROM</a:t>
            </a:r>
            <a:r>
              <a:rPr lang="en-US" dirty="0"/>
              <a:t> clause can only consist of one occurrence of R and no other relation</a:t>
            </a:r>
          </a:p>
          <a:p>
            <a:pPr lvl="1"/>
            <a:r>
              <a:rPr lang="en-US" dirty="0"/>
              <a:t>The list in the </a:t>
            </a:r>
            <a:r>
              <a:rPr lang="en-US" dirty="0">
                <a:solidFill>
                  <a:srgbClr val="3366FF"/>
                </a:solidFill>
              </a:rPr>
              <a:t>SELECT</a:t>
            </a:r>
            <a:r>
              <a:rPr lang="en-US" dirty="0"/>
              <a:t> clause must include enough attributes that for every tuple inserted into the view, we can fill the other attributes out with NULL values or the proper default</a:t>
            </a:r>
          </a:p>
        </p:txBody>
      </p:sp>
      <p:sp>
        <p:nvSpPr>
          <p:cNvPr id="2" name="Title 1"/>
          <p:cNvSpPr>
            <a:spLocks noGrp="1"/>
          </p:cNvSpPr>
          <p:nvPr>
            <p:ph type="title"/>
          </p:nvPr>
        </p:nvSpPr>
        <p:spPr/>
        <p:txBody>
          <a:bodyPr/>
          <a:lstStyle/>
          <a:p>
            <a:r>
              <a:rPr lang="en-US" dirty="0"/>
              <a:t>Updatable Views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4:</a:t>
            </a:r>
          </a:p>
          <a:p>
            <a:pPr lvl="1"/>
            <a:r>
              <a:rPr lang="en-US" dirty="0"/>
              <a:t>Create view from table Employee</a:t>
            </a:r>
          </a:p>
          <a:p>
            <a:pPr lvl="1"/>
            <a:r>
              <a:rPr lang="en-US" dirty="0"/>
              <a:t>Do changes on Employee and review created view</a:t>
            </a:r>
          </a:p>
          <a:p>
            <a:pPr lvl="1"/>
            <a:r>
              <a:rPr lang="en-US" dirty="0"/>
              <a:t>Do changes on created view and review Employee</a:t>
            </a:r>
          </a:p>
        </p:txBody>
      </p:sp>
      <p:sp>
        <p:nvSpPr>
          <p:cNvPr id="2" name="Title 1"/>
          <p:cNvSpPr>
            <a:spLocks noGrp="1"/>
          </p:cNvSpPr>
          <p:nvPr>
            <p:ph type="title"/>
          </p:nvPr>
        </p:nvSpPr>
        <p:spPr/>
        <p:txBody>
          <a:bodyPr/>
          <a:lstStyle/>
          <a:p>
            <a:r>
              <a:rPr lang="en-US" dirty="0"/>
              <a:t>Updatable Views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924" y="1127464"/>
            <a:ext cx="7972151" cy="5069149"/>
          </a:xfrm>
        </p:spPr>
        <p:txBody>
          <a:bodyPr>
            <a:normAutofit/>
          </a:bodyPr>
          <a:lstStyle/>
          <a:p>
            <a:pPr>
              <a:lnSpc>
                <a:spcPct val="100000"/>
              </a:lnSpc>
              <a:spcBef>
                <a:spcPts val="0"/>
              </a:spcBef>
              <a:spcAft>
                <a:spcPts val="0"/>
              </a:spcAft>
              <a:buFont typeface="Wingdings" panose="05000000000000000000" pitchFamily="2" charset="2"/>
              <a:buChar char="§"/>
            </a:pPr>
            <a:r>
              <a:rPr lang="en-US" dirty="0"/>
              <a:t>DB User operates on database by querying or modifying the database</a:t>
            </a:r>
          </a:p>
          <a:p>
            <a:pPr>
              <a:lnSpc>
                <a:spcPct val="100000"/>
              </a:lnSpc>
              <a:spcBef>
                <a:spcPts val="0"/>
              </a:spcBef>
              <a:spcAft>
                <a:spcPts val="0"/>
              </a:spcAft>
              <a:buFont typeface="Wingdings" panose="05000000000000000000" pitchFamily="2" charset="2"/>
              <a:buChar char="§"/>
            </a:pPr>
            <a:r>
              <a:rPr lang="en-US" dirty="0"/>
              <a:t>Operations on database are executed one at a time</a:t>
            </a:r>
          </a:p>
          <a:p>
            <a:pPr>
              <a:lnSpc>
                <a:spcPct val="100000"/>
              </a:lnSpc>
              <a:spcBef>
                <a:spcPts val="0"/>
              </a:spcBef>
              <a:spcAft>
                <a:spcPts val="0"/>
              </a:spcAft>
              <a:buFont typeface="Wingdings" panose="05000000000000000000" pitchFamily="2" charset="2"/>
              <a:buChar char="§"/>
            </a:pPr>
            <a:r>
              <a:rPr lang="en-US" dirty="0"/>
              <a:t>Output of one operation is input of the next operation</a:t>
            </a:r>
          </a:p>
          <a:p>
            <a:pPr>
              <a:lnSpc>
                <a:spcPct val="100000"/>
              </a:lnSpc>
              <a:spcBef>
                <a:spcPts val="0"/>
              </a:spcBef>
              <a:spcAft>
                <a:spcPts val="0"/>
              </a:spcAft>
              <a:buFont typeface="Wingdings" panose="05000000000000000000" pitchFamily="2" charset="2"/>
              <a:buChar char="§"/>
            </a:pPr>
            <a:r>
              <a:rPr lang="en-US" dirty="0"/>
              <a:t>So, how the DBMS treats simultaneous operations?</a:t>
            </a:r>
          </a:p>
        </p:txBody>
      </p:sp>
      <p:sp>
        <p:nvSpPr>
          <p:cNvPr id="3" name="Title 2"/>
          <p:cNvSpPr>
            <a:spLocks noGrp="1"/>
          </p:cNvSpPr>
          <p:nvPr>
            <p:ph type="title"/>
          </p:nvPr>
        </p:nvSpPr>
        <p:spPr/>
        <p:txBody>
          <a:bodyPr/>
          <a:lstStyle/>
          <a:p>
            <a:r>
              <a:rPr lang="en-US" dirty="0"/>
              <a:t>Introduction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Update on table effects on view</a:t>
            </a:r>
          </a:p>
        </p:txBody>
      </p:sp>
      <p:pic>
        <p:nvPicPr>
          <p:cNvPr id="4098" name="Picture 2"/>
          <p:cNvPicPr>
            <a:picLocks noChangeAspect="1" noChangeArrowheads="1"/>
          </p:cNvPicPr>
          <p:nvPr/>
        </p:nvPicPr>
        <p:blipFill>
          <a:blip r:embed="rId3" cstate="print"/>
          <a:srcRect/>
          <a:stretch>
            <a:fillRect/>
          </a:stretch>
        </p:blipFill>
        <p:spPr bwMode="auto">
          <a:xfrm>
            <a:off x="731520" y="1600199"/>
            <a:ext cx="6096000" cy="1967413"/>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731520" y="4191000"/>
            <a:ext cx="8336280" cy="18288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Update on view effects on table with unexpected result</a:t>
            </a:r>
          </a:p>
        </p:txBody>
      </p:sp>
      <p:pic>
        <p:nvPicPr>
          <p:cNvPr id="4098" name="Picture 2"/>
          <p:cNvPicPr>
            <a:picLocks noChangeAspect="1" noChangeArrowheads="1"/>
          </p:cNvPicPr>
          <p:nvPr/>
        </p:nvPicPr>
        <p:blipFill>
          <a:blip r:embed="rId3" cstate="print"/>
          <a:srcRect/>
          <a:stretch>
            <a:fillRect/>
          </a:stretch>
        </p:blipFill>
        <p:spPr bwMode="auto">
          <a:xfrm>
            <a:off x="762000" y="1600199"/>
            <a:ext cx="6096000" cy="1967413"/>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cstate="print"/>
          <a:srcRect/>
          <a:stretch>
            <a:fillRect/>
          </a:stretch>
        </p:blipFill>
        <p:spPr bwMode="auto">
          <a:xfrm>
            <a:off x="741285" y="3886200"/>
            <a:ext cx="8250315" cy="1588378"/>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Update on view raises error on table</a:t>
            </a:r>
          </a:p>
        </p:txBody>
      </p:sp>
      <p:pic>
        <p:nvPicPr>
          <p:cNvPr id="6146" name="Picture 2"/>
          <p:cNvPicPr>
            <a:picLocks noChangeAspect="1" noChangeArrowheads="1"/>
          </p:cNvPicPr>
          <p:nvPr/>
        </p:nvPicPr>
        <p:blipFill>
          <a:blip r:embed="rId2" cstate="print"/>
          <a:srcRect/>
          <a:stretch>
            <a:fillRect/>
          </a:stretch>
        </p:blipFill>
        <p:spPr bwMode="auto">
          <a:xfrm>
            <a:off x="838201" y="1600200"/>
            <a:ext cx="7844982" cy="246556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838200" y="4800600"/>
            <a:ext cx="8077201" cy="56540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61F6-5C52-4205-AE57-372DF5A180CB}"/>
              </a:ext>
            </a:extLst>
          </p:cNvPr>
          <p:cNvSpPr>
            <a:spLocks noGrp="1"/>
          </p:cNvSpPr>
          <p:nvPr>
            <p:ph type="title"/>
          </p:nvPr>
        </p:nvSpPr>
        <p:spPr/>
        <p:txBody>
          <a:bodyPr/>
          <a:lstStyle/>
          <a:p>
            <a:r>
              <a:rPr lang="en-US" dirty="0"/>
              <a:t>Query optimization</a:t>
            </a:r>
            <a:endParaRPr lang="vi-VN" dirty="0"/>
          </a:p>
        </p:txBody>
      </p:sp>
      <p:sp>
        <p:nvSpPr>
          <p:cNvPr id="3" name="Content Placeholder 2">
            <a:extLst>
              <a:ext uri="{FF2B5EF4-FFF2-40B4-BE49-F238E27FC236}">
                <a16:creationId xmlns:a16="http://schemas.microsoft.com/office/drawing/2014/main" id="{EF68EC38-FEE3-41ED-9A8F-126694DCE79A}"/>
              </a:ext>
            </a:extLst>
          </p:cNvPr>
          <p:cNvSpPr>
            <a:spLocks noGrp="1"/>
          </p:cNvSpPr>
          <p:nvPr>
            <p:ph idx="1"/>
          </p:nvPr>
        </p:nvSpPr>
        <p:spPr>
          <a:xfrm>
            <a:off x="2987631" y="1127464"/>
            <a:ext cx="6023203" cy="5255581"/>
          </a:xfrm>
        </p:spPr>
        <p:txBody>
          <a:bodyPr>
            <a:normAutofit fontScale="92500" lnSpcReduction="20000"/>
          </a:bodyPr>
          <a:lstStyle/>
          <a:p>
            <a:pPr>
              <a:buFont typeface="Wingdings" panose="05000000000000000000" pitchFamily="2" charset="2"/>
              <a:buChar char="§"/>
            </a:pPr>
            <a:r>
              <a:rPr lang="en-US" sz="2400" dirty="0"/>
              <a:t> In practice:</a:t>
            </a:r>
          </a:p>
          <a:p>
            <a:pPr marL="514350" indent="-514350">
              <a:buFont typeface="+mj-lt"/>
              <a:buAutoNum type="arabicPeriod"/>
            </a:pPr>
            <a:r>
              <a:rPr lang="en-US" sz="2400" dirty="0"/>
              <a:t>Define the requirements: </a:t>
            </a:r>
            <a:r>
              <a:rPr lang="en-US" sz="1600" b="0" i="0" dirty="0">
                <a:solidFill>
                  <a:srgbClr val="000000"/>
                </a:solidFill>
                <a:effectLst/>
                <a:latin typeface="Open Sans"/>
              </a:rPr>
              <a:t>Who? What? Where? When? Why?</a:t>
            </a:r>
          </a:p>
          <a:p>
            <a:pPr marL="514350" indent="-514350">
              <a:buFont typeface="+mj-lt"/>
              <a:buAutoNum type="arabicPeriod"/>
            </a:pPr>
            <a:r>
              <a:rPr lang="en-US" sz="2400" dirty="0"/>
              <a:t>SELECT fields instead of using SELECT *</a:t>
            </a:r>
            <a:endParaRPr lang="en-US" sz="1600" dirty="0">
              <a:solidFill>
                <a:srgbClr val="000000"/>
              </a:solidFill>
              <a:latin typeface="Open Sans"/>
            </a:endParaRPr>
          </a:p>
          <a:p>
            <a:pPr marL="514350" indent="-514350">
              <a:buFont typeface="+mj-lt"/>
              <a:buAutoNum type="arabicPeriod"/>
            </a:pPr>
            <a:r>
              <a:rPr lang="en-US" sz="2400" dirty="0"/>
              <a:t>Avoid SELECT DISTINCT</a:t>
            </a:r>
          </a:p>
          <a:p>
            <a:pPr marL="514350" indent="-514350">
              <a:buFont typeface="+mj-lt"/>
              <a:buAutoNum type="arabicPeriod"/>
            </a:pPr>
            <a:r>
              <a:rPr lang="en-US" sz="2400" dirty="0"/>
              <a:t>Indexing</a:t>
            </a:r>
          </a:p>
          <a:p>
            <a:pPr marL="514350" indent="-514350">
              <a:buFont typeface="+mj-lt"/>
              <a:buAutoNum type="arabicPeriod"/>
            </a:pPr>
            <a:r>
              <a:rPr lang="en-US" sz="2400" dirty="0"/>
              <a:t>Create joins with INNER JOIN (not WHERE)</a:t>
            </a:r>
            <a:endParaRPr lang="en-US" sz="1600" dirty="0">
              <a:solidFill>
                <a:srgbClr val="000000"/>
              </a:solidFill>
              <a:latin typeface="Open Sans"/>
            </a:endParaRPr>
          </a:p>
          <a:p>
            <a:pPr marL="514350" indent="-514350">
              <a:buFont typeface="+mj-lt"/>
              <a:buAutoNum type="arabicPeriod"/>
            </a:pPr>
            <a:r>
              <a:rPr lang="en-US" sz="2400" dirty="0"/>
              <a:t>To check the existence of records, use EXISTS() rather than COUNT()</a:t>
            </a:r>
          </a:p>
          <a:p>
            <a:pPr marL="514350" indent="-514350">
              <a:buFont typeface="+mj-lt"/>
              <a:buAutoNum type="arabicPeriod"/>
            </a:pPr>
            <a:r>
              <a:rPr lang="en-US" sz="2400" dirty="0"/>
              <a:t>Ignore linked subqueries</a:t>
            </a:r>
          </a:p>
          <a:p>
            <a:pPr marL="514350" indent="-514350">
              <a:buFont typeface="+mj-lt"/>
              <a:buAutoNum type="arabicPeriod"/>
            </a:pPr>
            <a:r>
              <a:rPr lang="en-US" sz="2400" dirty="0"/>
              <a:t>Use of temp table</a:t>
            </a:r>
          </a:p>
          <a:p>
            <a:pPr marL="514350" indent="-514350">
              <a:buFont typeface="+mj-lt"/>
              <a:buAutoNum type="arabicPeriod"/>
            </a:pPr>
            <a:r>
              <a:rPr lang="en-US" sz="2400" dirty="0"/>
              <a:t>Don’t run queries in a loop</a:t>
            </a:r>
          </a:p>
          <a:p>
            <a:pPr marL="514350" indent="-514350">
              <a:buFont typeface="+mj-lt"/>
              <a:buAutoNum type="arabicPeriod"/>
            </a:pPr>
            <a:r>
              <a:rPr lang="en-US" sz="2400" dirty="0"/>
              <a:t>Limit your working data set size</a:t>
            </a:r>
          </a:p>
          <a:p>
            <a:pPr marL="514350" indent="-514350">
              <a:buFont typeface="+mj-lt"/>
              <a:buAutoNum type="arabicPeriod"/>
            </a:pPr>
            <a:endParaRPr lang="en-US" sz="2400" dirty="0"/>
          </a:p>
          <a:p>
            <a:pPr marL="514350" indent="-514350">
              <a:buFont typeface="+mj-lt"/>
              <a:buAutoNum type="arabicPeriod"/>
            </a:pPr>
            <a:endParaRPr lang="vi-VN" sz="2400" dirty="0"/>
          </a:p>
        </p:txBody>
      </p:sp>
      <p:sp>
        <p:nvSpPr>
          <p:cNvPr id="4" name="Footer Placeholder 3">
            <a:extLst>
              <a:ext uri="{FF2B5EF4-FFF2-40B4-BE49-F238E27FC236}">
                <a16:creationId xmlns:a16="http://schemas.microsoft.com/office/drawing/2014/main" id="{BFD14C40-E40C-4817-AD98-5732D48F4923}"/>
              </a:ext>
            </a:extLst>
          </p:cNvPr>
          <p:cNvSpPr>
            <a:spLocks noGrp="1"/>
          </p:cNvSpPr>
          <p:nvPr>
            <p:ph type="ftr" sz="quarter" idx="11"/>
          </p:nvPr>
        </p:nvSpPr>
        <p:spPr/>
        <p:txBody>
          <a:bodyPr/>
          <a:lstStyle/>
          <a:p>
            <a:r>
              <a:rPr lang="en-US"/>
              <a:t>Practical Issues of database application</a:t>
            </a:r>
            <a:endParaRPr lang="vi-VN"/>
          </a:p>
        </p:txBody>
      </p:sp>
      <p:sp>
        <p:nvSpPr>
          <p:cNvPr id="5" name="Slide Number Placeholder 4">
            <a:extLst>
              <a:ext uri="{FF2B5EF4-FFF2-40B4-BE49-F238E27FC236}">
                <a16:creationId xmlns:a16="http://schemas.microsoft.com/office/drawing/2014/main" id="{CD1E9A4F-1001-4D02-8FA8-F1A77E770574}"/>
              </a:ext>
            </a:extLst>
          </p:cNvPr>
          <p:cNvSpPr>
            <a:spLocks noGrp="1"/>
          </p:cNvSpPr>
          <p:nvPr>
            <p:ph type="sldNum" sz="quarter" idx="12"/>
          </p:nvPr>
        </p:nvSpPr>
        <p:spPr/>
        <p:txBody>
          <a:bodyPr/>
          <a:lstStyle/>
          <a:p>
            <a:fld id="{CC2FDD2D-D1AD-4AA7-93C2-8410BB90945D}" type="slidenum">
              <a:rPr lang="vi-VN" smtClean="0"/>
              <a:t>43</a:t>
            </a:fld>
            <a:endParaRPr lang="vi-VN"/>
          </a:p>
        </p:txBody>
      </p:sp>
      <p:pic>
        <p:nvPicPr>
          <p:cNvPr id="7" name="Picture 6">
            <a:extLst>
              <a:ext uri="{FF2B5EF4-FFF2-40B4-BE49-F238E27FC236}">
                <a16:creationId xmlns:a16="http://schemas.microsoft.com/office/drawing/2014/main" id="{25D4F1EB-65A2-4EF2-9B58-1224ACDA31D6}"/>
              </a:ext>
            </a:extLst>
          </p:cNvPr>
          <p:cNvPicPr>
            <a:picLocks noChangeAspect="1"/>
          </p:cNvPicPr>
          <p:nvPr/>
        </p:nvPicPr>
        <p:blipFill>
          <a:blip r:embed="rId3"/>
          <a:stretch>
            <a:fillRect/>
          </a:stretch>
        </p:blipFill>
        <p:spPr>
          <a:xfrm>
            <a:off x="905933" y="1127464"/>
            <a:ext cx="1761690" cy="5098682"/>
          </a:xfrm>
          <a:prstGeom prst="rect">
            <a:avLst/>
          </a:prstGeom>
        </p:spPr>
      </p:pic>
      <p:sp>
        <p:nvSpPr>
          <p:cNvPr id="6" name="Left Brace 5">
            <a:extLst>
              <a:ext uri="{FF2B5EF4-FFF2-40B4-BE49-F238E27FC236}">
                <a16:creationId xmlns:a16="http://schemas.microsoft.com/office/drawing/2014/main" id="{E59A1F5F-8C76-4EA4-9292-0E5CFA5163EA}"/>
              </a:ext>
            </a:extLst>
          </p:cNvPr>
          <p:cNvSpPr/>
          <p:nvPr/>
        </p:nvSpPr>
        <p:spPr>
          <a:xfrm>
            <a:off x="470517" y="2645546"/>
            <a:ext cx="435416" cy="21217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9" name="TextBox 8">
            <a:extLst>
              <a:ext uri="{FF2B5EF4-FFF2-40B4-BE49-F238E27FC236}">
                <a16:creationId xmlns:a16="http://schemas.microsoft.com/office/drawing/2014/main" id="{B6A8647F-A22F-4EFD-A0B4-06CFD80A59FA}"/>
              </a:ext>
            </a:extLst>
          </p:cNvPr>
          <p:cNvSpPr txBox="1"/>
          <p:nvPr/>
        </p:nvSpPr>
        <p:spPr>
          <a:xfrm>
            <a:off x="-35510" y="3385922"/>
            <a:ext cx="1012053" cy="369332"/>
          </a:xfrm>
          <a:prstGeom prst="rect">
            <a:avLst/>
          </a:prstGeom>
          <a:noFill/>
        </p:spPr>
        <p:txBody>
          <a:bodyPr wrap="square" rtlCol="0">
            <a:spAutoFit/>
          </a:bodyPr>
          <a:lstStyle/>
          <a:p>
            <a:r>
              <a:rPr lang="en-US" dirty="0"/>
              <a:t>optimize</a:t>
            </a:r>
            <a:endParaRPr lang="vi-VN" dirty="0"/>
          </a:p>
        </p:txBody>
      </p:sp>
    </p:spTree>
    <p:extLst>
      <p:ext uri="{BB962C8B-B14F-4D97-AF65-F5344CB8AC3E}">
        <p14:creationId xmlns:p14="http://schemas.microsoft.com/office/powerpoint/2010/main" val="7006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en-US" dirty="0"/>
              <a:t>In applications, many operations per second may be performed on database</a:t>
            </a:r>
          </a:p>
          <a:p>
            <a:pPr>
              <a:buFont typeface="Wingdings" panose="05000000000000000000" pitchFamily="2" charset="2"/>
              <a:buChar char="§"/>
            </a:pPr>
            <a:r>
              <a:rPr lang="en-US" dirty="0"/>
              <a:t>These may operate on the same data</a:t>
            </a:r>
          </a:p>
          <a:p>
            <a:pPr>
              <a:buFont typeface="Wingdings" panose="05000000000000000000" pitchFamily="2" charset="2"/>
              <a:buChar char="§"/>
            </a:pPr>
            <a:r>
              <a:rPr lang="en-US" dirty="0"/>
              <a:t>We’ll get unexpected results</a:t>
            </a:r>
          </a:p>
        </p:txBody>
      </p:sp>
      <p:sp>
        <p:nvSpPr>
          <p:cNvPr id="2" name="Title 1"/>
          <p:cNvSpPr>
            <a:spLocks noGrp="1"/>
          </p:cNvSpPr>
          <p:nvPr>
            <p:ph type="title"/>
          </p:nvPr>
        </p:nvSpPr>
        <p:spPr/>
        <p:txBody>
          <a:bodyPr/>
          <a:lstStyle/>
          <a:p>
            <a:r>
              <a:rPr lang="en-US" dirty="0"/>
              <a:t>Serializability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Two users book the same seat of the flight</a:t>
            </a:r>
          </a:p>
          <a:p>
            <a:pPr>
              <a:buNone/>
            </a:pPr>
            <a:endParaRPr lang="en-US" dirty="0"/>
          </a:p>
        </p:txBody>
      </p:sp>
      <p:sp>
        <p:nvSpPr>
          <p:cNvPr id="2" name="Title 1"/>
          <p:cNvSpPr>
            <a:spLocks noGrp="1"/>
          </p:cNvSpPr>
          <p:nvPr>
            <p:ph type="title"/>
          </p:nvPr>
        </p:nvSpPr>
        <p:spPr/>
        <p:txBody>
          <a:bodyPr/>
          <a:lstStyle/>
          <a:p>
            <a:r>
              <a:rPr lang="en-US" dirty="0"/>
              <a:t>Serializability</a:t>
            </a:r>
          </a:p>
        </p:txBody>
      </p:sp>
      <p:graphicFrame>
        <p:nvGraphicFramePr>
          <p:cNvPr id="4" name="Table 3"/>
          <p:cNvGraphicFramePr>
            <a:graphicFrameLocks noGrp="1"/>
          </p:cNvGraphicFramePr>
          <p:nvPr/>
        </p:nvGraphicFramePr>
        <p:xfrm>
          <a:off x="1447800" y="3002280"/>
          <a:ext cx="6096000" cy="2804160"/>
        </p:xfrm>
        <a:graphic>
          <a:graphicData uri="http://schemas.openxmlformats.org/drawingml/2006/table">
            <a:tbl>
              <a:tblPr firstRow="1" bandRow="1">
                <a:tableStyleId>{2D5ABB26-0587-4C30-8999-92F81FD0307C}</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rowSpan="4">
                  <a:txBody>
                    <a:bodyPr/>
                    <a:lstStyle/>
                    <a:p>
                      <a:pPr algn="ctr"/>
                      <a:endParaRPr lang="en-US" sz="2000" dirty="0"/>
                    </a:p>
                    <a:p>
                      <a:pPr algn="ctr"/>
                      <a:r>
                        <a:rPr lang="en-US" sz="2000" dirty="0"/>
                        <a:t>time</a:t>
                      </a:r>
                    </a:p>
                  </a:txBody>
                  <a:tcPr/>
                </a:tc>
                <a:tc>
                  <a:txBody>
                    <a:bodyPr/>
                    <a:lstStyle/>
                    <a:p>
                      <a:pPr algn="ctr"/>
                      <a:r>
                        <a:rPr lang="en-US" sz="2000" dirty="0"/>
                        <a:t>User 1 finds a seat empty</a:t>
                      </a:r>
                    </a:p>
                  </a:txBody>
                  <a:tcPr/>
                </a:tc>
                <a:tc>
                  <a:txBody>
                    <a:bodyPr/>
                    <a:lstStyle/>
                    <a:p>
                      <a:pPr algn="ctr"/>
                      <a:endParaRPr lang="en-US" sz="2000"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pPr algn="ctr"/>
                      <a:endParaRPr lang="en-US" sz="2000" dirty="0"/>
                    </a:p>
                  </a:txBody>
                  <a:tcPr/>
                </a:tc>
                <a:tc>
                  <a:txBody>
                    <a:bodyPr/>
                    <a:lstStyle/>
                    <a:p>
                      <a:pPr algn="ctr"/>
                      <a:r>
                        <a:rPr lang="en-US" sz="2000" dirty="0"/>
                        <a:t>User2</a:t>
                      </a:r>
                      <a:r>
                        <a:rPr lang="en-US" sz="2000" baseline="0" dirty="0"/>
                        <a:t> finds a seat empty</a:t>
                      </a:r>
                      <a:endParaRPr lang="en-US" sz="2000"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a:r>
                        <a:rPr lang="en-US" sz="2000" dirty="0"/>
                        <a:t>User1</a:t>
                      </a:r>
                      <a:r>
                        <a:rPr lang="en-US" sz="2000" baseline="0" dirty="0"/>
                        <a:t> sets seat 22A occupied</a:t>
                      </a:r>
                      <a:endParaRPr lang="en-US" sz="2000" dirty="0"/>
                    </a:p>
                  </a:txBody>
                  <a:tcPr/>
                </a:tc>
                <a:tc>
                  <a:txBody>
                    <a:bodyPr/>
                    <a:lstStyle/>
                    <a:p>
                      <a:pPr algn="ctr"/>
                      <a:endParaRPr lang="en-US" sz="2000" dirty="0"/>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pPr algn="ctr"/>
                      <a:endParaRPr lang="en-US" sz="2000" dirty="0"/>
                    </a:p>
                  </a:txBody>
                  <a:tcPr/>
                </a:tc>
                <a:tc>
                  <a:txBody>
                    <a:bodyPr/>
                    <a:lstStyle/>
                    <a:p>
                      <a:pPr algn="ctr"/>
                      <a:r>
                        <a:rPr lang="en-US" sz="2000" dirty="0"/>
                        <a:t>User2 sets seat 22A occupied</a:t>
                      </a:r>
                    </a:p>
                  </a:txBody>
                  <a:tcPr/>
                </a:tc>
                <a:extLst>
                  <a:ext uri="{0D108BD9-81ED-4DB2-BD59-A6C34878D82A}">
                    <a16:rowId xmlns:a16="http://schemas.microsoft.com/office/drawing/2014/main" val="10003"/>
                  </a:ext>
                </a:extLst>
              </a:tr>
            </a:tbl>
          </a:graphicData>
        </a:graphic>
      </p:graphicFrame>
      <p:cxnSp>
        <p:nvCxnSpPr>
          <p:cNvPr id="6" name="Straight Arrow Connector 5"/>
          <p:cNvCxnSpPr/>
          <p:nvPr/>
        </p:nvCxnSpPr>
        <p:spPr>
          <a:xfrm rot="5400000">
            <a:off x="1562100" y="4457700"/>
            <a:ext cx="1752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en-US" dirty="0">
                <a:solidFill>
                  <a:srgbClr val="FF0000"/>
                </a:solidFill>
              </a:rPr>
              <a:t>Transaction</a:t>
            </a:r>
            <a:r>
              <a:rPr lang="en-US" dirty="0"/>
              <a:t> is a group of operations that need to be performed together</a:t>
            </a:r>
          </a:p>
          <a:p>
            <a:pPr>
              <a:buFont typeface="Wingdings" panose="05000000000000000000" pitchFamily="2" charset="2"/>
              <a:buChar char="§"/>
            </a:pPr>
            <a:r>
              <a:rPr lang="en-US" dirty="0"/>
              <a:t>A certain transaction must be serializable with respect to other transactions, that is, the transactions run serially – one at a time, no overlap</a:t>
            </a:r>
          </a:p>
          <a:p>
            <a:pPr>
              <a:buFont typeface="Wingdings" panose="05000000000000000000" pitchFamily="2" charset="2"/>
              <a:buChar char="§"/>
            </a:pPr>
            <a:endParaRPr lang="en-US" dirty="0"/>
          </a:p>
        </p:txBody>
      </p:sp>
      <p:sp>
        <p:nvSpPr>
          <p:cNvPr id="2" name="Title 1"/>
          <p:cNvSpPr>
            <a:spLocks noGrp="1"/>
          </p:cNvSpPr>
          <p:nvPr>
            <p:ph type="title"/>
          </p:nvPr>
        </p:nvSpPr>
        <p:spPr/>
        <p:txBody>
          <a:bodyPr/>
          <a:lstStyle/>
          <a:p>
            <a:r>
              <a:rPr lang="en-US" dirty="0"/>
              <a:t>Serializability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certain combinations of database operations need to be done </a:t>
            </a:r>
            <a:r>
              <a:rPr lang="en-US" dirty="0">
                <a:solidFill>
                  <a:srgbClr val="FF0000"/>
                </a:solidFill>
              </a:rPr>
              <a:t>atomically</a:t>
            </a:r>
            <a:r>
              <a:rPr lang="en-US" dirty="0"/>
              <a:t>, that is, either they are all done or neither is done</a:t>
            </a:r>
          </a:p>
          <a:p>
            <a:endParaRPr lang="en-US" dirty="0"/>
          </a:p>
        </p:txBody>
      </p:sp>
      <p:sp>
        <p:nvSpPr>
          <p:cNvPr id="2" name="Title 1"/>
          <p:cNvSpPr>
            <a:spLocks noGrp="1"/>
          </p:cNvSpPr>
          <p:nvPr>
            <p:ph type="title"/>
          </p:nvPr>
        </p:nvSpPr>
        <p:spPr/>
        <p:txBody>
          <a:bodyPr/>
          <a:lstStyle/>
          <a:p>
            <a:r>
              <a:rPr lang="en-US" dirty="0"/>
              <a:t>Atomicity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Example: Transfer $500 from the account number 3209 to account number 3208 by two steps</a:t>
            </a:r>
          </a:p>
          <a:p>
            <a:pPr lvl="1"/>
            <a:r>
              <a:rPr lang="en-US" dirty="0"/>
              <a:t>(1) Subtract $500 from account number 3209</a:t>
            </a:r>
          </a:p>
          <a:p>
            <a:pPr lvl="1"/>
            <a:r>
              <a:rPr lang="en-US" dirty="0"/>
              <a:t>(2) Add $500 to account number 3208</a:t>
            </a:r>
          </a:p>
          <a:p>
            <a:r>
              <a:rPr lang="en-US" dirty="0"/>
              <a:t>What happen if there is a failure after step (1) but before step (2)?</a:t>
            </a:r>
          </a:p>
        </p:txBody>
      </p:sp>
      <p:sp>
        <p:nvSpPr>
          <p:cNvPr id="2" name="Title 1"/>
          <p:cNvSpPr>
            <a:spLocks noGrp="1"/>
          </p:cNvSpPr>
          <p:nvPr>
            <p:ph type="title"/>
          </p:nvPr>
        </p:nvSpPr>
        <p:spPr/>
        <p:txBody>
          <a:bodyPr/>
          <a:lstStyle/>
          <a:p>
            <a:r>
              <a:rPr lang="en-US" dirty="0"/>
              <a:t>Atomicity</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3313</TotalTime>
  <Words>1789</Words>
  <Application>Microsoft Macintosh PowerPoint</Application>
  <PresentationFormat>On-screen Show (4:3)</PresentationFormat>
  <Paragraphs>310</Paragraphs>
  <Slides>43</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43</vt:i4>
      </vt:variant>
    </vt:vector>
  </HeadingPairs>
  <TitlesOfParts>
    <vt:vector size="51" baseType="lpstr">
      <vt:lpstr>Arial</vt:lpstr>
      <vt:lpstr>Calibri</vt:lpstr>
      <vt:lpstr>Calibri Light</vt:lpstr>
      <vt:lpstr>Open Sans</vt:lpstr>
      <vt:lpstr>Times New Roman</vt:lpstr>
      <vt:lpstr>Wingdings</vt:lpstr>
      <vt:lpstr>Retrospect</vt:lpstr>
      <vt:lpstr>Custom Design</vt:lpstr>
      <vt:lpstr>Chapter 7: Practical issues of database application</vt:lpstr>
      <vt:lpstr>Objectives</vt:lpstr>
      <vt:lpstr>Contents</vt:lpstr>
      <vt:lpstr>Introduction</vt:lpstr>
      <vt:lpstr>Serializability</vt:lpstr>
      <vt:lpstr>Serializability</vt:lpstr>
      <vt:lpstr>Serializability</vt:lpstr>
      <vt:lpstr>Atomicity</vt:lpstr>
      <vt:lpstr>Atomicity</vt:lpstr>
      <vt:lpstr>Atomicity</vt:lpstr>
      <vt:lpstr>PowerPoint Presentation</vt:lpstr>
      <vt:lpstr>PowerPoint Presentation</vt:lpstr>
      <vt:lpstr>Transactions</vt:lpstr>
      <vt:lpstr>Transactions</vt:lpstr>
      <vt:lpstr>ACID properties of Transaction</vt:lpstr>
      <vt:lpstr>ACID properties of Transaction</vt:lpstr>
      <vt:lpstr>ACID properties of Transaction</vt:lpstr>
      <vt:lpstr>Read-Only Transactions</vt:lpstr>
      <vt:lpstr>Transactions</vt:lpstr>
      <vt:lpstr>Dirty Reads</vt:lpstr>
      <vt:lpstr>Dirty Reads</vt:lpstr>
      <vt:lpstr>Dirty Reads</vt:lpstr>
      <vt:lpstr>Other Isolation Levels</vt:lpstr>
      <vt:lpstr>Index overview</vt:lpstr>
      <vt:lpstr>Type of indexes</vt:lpstr>
      <vt:lpstr>Indexes implementation on SQL</vt:lpstr>
      <vt:lpstr>Index design guidelines</vt:lpstr>
      <vt:lpstr>Relations vs. Views</vt:lpstr>
      <vt:lpstr>Views</vt:lpstr>
      <vt:lpstr>Virtual Views</vt:lpstr>
      <vt:lpstr>Virtual Views</vt:lpstr>
      <vt:lpstr>Virtual Views</vt:lpstr>
      <vt:lpstr>Querying Views</vt:lpstr>
      <vt:lpstr>Querying Views</vt:lpstr>
      <vt:lpstr>Renaming Attributes</vt:lpstr>
      <vt:lpstr>Modifying Views</vt:lpstr>
      <vt:lpstr>View Removal</vt:lpstr>
      <vt:lpstr>Updatable Views</vt:lpstr>
      <vt:lpstr>Updatable Views</vt:lpstr>
      <vt:lpstr>Update on table effects on view</vt:lpstr>
      <vt:lpstr>Update on view effects on table with unexpected result</vt:lpstr>
      <vt:lpstr>Update on view raises error on table</vt:lpstr>
      <vt:lpstr>Query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Than, Nguyen</cp:lastModifiedBy>
  <cp:revision>159</cp:revision>
  <dcterms:created xsi:type="dcterms:W3CDTF">2020-12-02T06:50:22Z</dcterms:created>
  <dcterms:modified xsi:type="dcterms:W3CDTF">2024-03-12T14:27:36Z</dcterms:modified>
</cp:coreProperties>
</file>