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1" r:id="rId3"/>
  </p:sldMasterIdLst>
  <p:notesMasterIdLst>
    <p:notesMasterId r:id="rId20"/>
  </p:notesMasterIdLst>
  <p:handoutMasterIdLst>
    <p:handoutMasterId r:id="rId21"/>
  </p:handoutMasterIdLst>
  <p:sldIdLst>
    <p:sldId id="256" r:id="rId4"/>
    <p:sldId id="281" r:id="rId5"/>
    <p:sldId id="282" r:id="rId6"/>
    <p:sldId id="283" r:id="rId7"/>
    <p:sldId id="284" r:id="rId8"/>
    <p:sldId id="26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61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" y="4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8BED6-712C-4703-A4D0-B0FADCE546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6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5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3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10/3/2022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10" name="Rounded Rectangle 9"/>
          <p:cNvSpPr/>
          <p:nvPr/>
        </p:nvSpPr>
        <p:spPr>
          <a:xfrm>
            <a:off x="-522514" y="186798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897" y="4663440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08" y="1469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学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dỗ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がく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4034" name="Picture 2" descr="学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1"/>
            <a:ext cx="2362200" cy="2362201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7924800" y="2667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大学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00" y="3810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だいがく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BBA11-4F2B-4E02-A7F4-CEA450BF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84394">
            <a:off x="5677468" y="352269"/>
            <a:ext cx="4874711" cy="178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生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せい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06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学生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05800" y="1371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がくせい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0" y="24384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大学生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0" y="3581400"/>
            <a:ext cx="3048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だいがくせい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082" name="Picture 2" descr="生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40" y="464045"/>
            <a:ext cx="2362200" cy="2362201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382000" y="47244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先生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00" y="5791200"/>
            <a:ext cx="3048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せんせい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E0F18-C1EC-4C14-BFD2-D252B6D4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4565">
            <a:off x="3276528" y="466474"/>
            <a:ext cx="4908882" cy="1810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校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endParaRPr 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こう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4800" y="2667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学校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00" y="3810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がっこう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8130" name="Picture 2" descr="校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04800"/>
            <a:ext cx="2286000" cy="22860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EEF05-E143-4816-A94D-8ACB6191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9454">
            <a:off x="5767985" y="442883"/>
            <a:ext cx="4911001" cy="190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4419600"/>
            <a:ext cx="19050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ひ（び）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32010" y="2743200"/>
            <a:ext cx="3773953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にち</a:t>
            </a:r>
            <a:r>
              <a:rPr lang="en-US" altLang="ja-JP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(</a:t>
            </a:r>
            <a:r>
              <a:rPr lang="ja-JP" altLang="en-US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に）</a:t>
            </a:r>
            <a:r>
              <a:rPr lang="en-US" altLang="ja-JP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/</a:t>
            </a:r>
            <a:r>
              <a:rPr lang="ja-JP" altLang="en-US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じつ</a:t>
            </a:r>
            <a:r>
              <a:rPr lang="en-US" altLang="ja-JP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/</a:t>
            </a:r>
            <a:r>
              <a:rPr lang="ja-JP" altLang="en-US" sz="3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か</a:t>
            </a:r>
            <a:endParaRPr lang="en-US" sz="3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0600" y="152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05800" y="1295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ひ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34400" y="24384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３日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05800" y="3581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みっか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0178" name="Picture 2" descr="日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7557"/>
            <a:ext cx="2286000" cy="2286001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534400" y="46482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１１日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62800" y="5791200"/>
            <a:ext cx="3505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じゅういちにち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4B1E90-6E41-43DC-991C-55E9EA61E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38101">
            <a:off x="3248986" y="214043"/>
            <a:ext cx="4932028" cy="203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36576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本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ほん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868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本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05800" y="1447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ほん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458200" y="25908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日本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05800" y="3733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にほん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2226" name="Picture 2" descr="本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9052"/>
            <a:ext cx="2286000" cy="2286001"/>
          </a:xfrm>
          <a:prstGeom prst="rect">
            <a:avLst/>
          </a:prstGeom>
          <a:noFill/>
        </p:spPr>
      </p:pic>
      <p:sp>
        <p:nvSpPr>
          <p:cNvPr id="15" name="Rounded Rectangle 14"/>
          <p:cNvSpPr/>
          <p:nvPr/>
        </p:nvSpPr>
        <p:spPr>
          <a:xfrm>
            <a:off x="8458200" y="48006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日本人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48600" y="5943600"/>
            <a:ext cx="2819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にほんじん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CF2157-4901-47A0-A7DF-BAE9735F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64617">
            <a:off x="2960594" y="333398"/>
            <a:ext cx="5043488" cy="1932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6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語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ご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55918" y="142818"/>
            <a:ext cx="2133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日本語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65647" y="1154864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にほんご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4274" name="Picture 2" descr="語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95" y="304799"/>
            <a:ext cx="2438400" cy="2438401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8108688" y="2514600"/>
            <a:ext cx="2971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ベトナム語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8690" y="3662619"/>
            <a:ext cx="2971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ベトナムご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3B6C34-E479-448D-B123-71592B58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9175">
            <a:off x="2690599" y="307416"/>
            <a:ext cx="4874086" cy="185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88259C60-C816-6DE7-D77E-C5EEFED6475B}"/>
              </a:ext>
            </a:extLst>
          </p:cNvPr>
          <p:cNvSpPr/>
          <p:nvPr/>
        </p:nvSpPr>
        <p:spPr>
          <a:xfrm>
            <a:off x="7847921" y="4731699"/>
            <a:ext cx="349333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日本語学校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ounded Rectangle 14">
            <a:extLst>
              <a:ext uri="{FF2B5EF4-FFF2-40B4-BE49-F238E27FC236}">
                <a16:creationId xmlns:a16="http://schemas.microsoft.com/office/drawing/2014/main" id="{B31FA2BB-09A2-1C98-C039-E870508C4533}"/>
              </a:ext>
            </a:extLst>
          </p:cNvPr>
          <p:cNvSpPr/>
          <p:nvPr/>
        </p:nvSpPr>
        <p:spPr>
          <a:xfrm>
            <a:off x="7461902" y="5738270"/>
            <a:ext cx="426537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にほんごがっこう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5" grpId="0" animBg="1"/>
      <p:bldP spid="16" grpId="0" animBg="1"/>
      <p:bldP spid="11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392237"/>
            <a:ext cx="8037995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3263900"/>
            <a:ext cx="8252379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4" y="4875439"/>
            <a:ext cx="7874555" cy="17285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 TƯỢNG HÌNH</a:t>
            </a:r>
          </a:p>
        </p:txBody>
      </p:sp>
    </p:spTree>
    <p:extLst>
      <p:ext uri="{BB962C8B-B14F-4D97-AF65-F5344CB8AC3E}">
        <p14:creationId xmlns:p14="http://schemas.microsoft.com/office/powerpoint/2010/main" val="26175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489074"/>
            <a:ext cx="11013102" cy="2219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4037012"/>
            <a:ext cx="1130090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6" y="1801812"/>
            <a:ext cx="11572338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KIỂU FONT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5" y="1778000"/>
            <a:ext cx="989939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40613" y="2857500"/>
            <a:ext cx="1398587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みなみ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6145213"/>
            <a:ext cx="18859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Tahoma" charset="0"/>
                <a:cs typeface="Tahoma" charset="0"/>
              </a:rPr>
              <a:t>(NAM)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2112823"/>
            <a:ext cx="188595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なん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0837292">
            <a:off x="2184400" y="2981325"/>
            <a:ext cx="229235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Phía</a:t>
            </a:r>
            <a:r>
              <a:rPr lang="en-US" sz="2400" dirty="0"/>
              <a:t> Nam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199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南</a:t>
            </a:r>
            <a:endParaRPr lang="en-US" sz="40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Cloud Callout 29"/>
          <p:cNvSpPr/>
          <p:nvPr/>
        </p:nvSpPr>
        <p:spPr>
          <a:xfrm rot="370278">
            <a:off x="8197721" y="4736286"/>
            <a:ext cx="2795588" cy="1447800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HÁN VIỆT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VN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" name="Cloud Callout 30"/>
          <p:cNvSpPr/>
          <p:nvPr/>
        </p:nvSpPr>
        <p:spPr>
          <a:xfrm rot="21043831">
            <a:off x="1055590" y="4607914"/>
            <a:ext cx="3079750" cy="1670050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Trong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Việt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này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Cloud Callout 31"/>
          <p:cNvSpPr/>
          <p:nvPr/>
        </p:nvSpPr>
        <p:spPr>
          <a:xfrm rot="661358">
            <a:off x="7734300" y="350168"/>
            <a:ext cx="3848100" cy="1919288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KUN (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Kunyomi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Nhật (do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Cloud Callout 32"/>
          <p:cNvSpPr/>
          <p:nvPr/>
        </p:nvSpPr>
        <p:spPr>
          <a:xfrm rot="21060483">
            <a:off x="545486" y="266498"/>
            <a:ext cx="3573463" cy="2076450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ÔN (Onyomi)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Âm Hán (đọc theo phiên âm tiếng TQ)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Dùng khi ghép với chữ Hán #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59262" y="229002"/>
            <a:ext cx="3089276" cy="8758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506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私</a:t>
            </a:r>
            <a:endParaRPr lang="en-US" sz="16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TƯ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4419600"/>
            <a:ext cx="1752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わたし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2743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し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8434" name="Picture 2" descr="私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"/>
            <a:ext cx="2362200" cy="23622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730BF-95ED-404A-86C5-70A811C49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92905">
            <a:off x="5921260" y="744051"/>
            <a:ext cx="4659204" cy="185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人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4419600"/>
            <a:ext cx="1752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ひと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にん</a:t>
            </a:r>
            <a:r>
              <a:rPr lang="en-US" altLang="ja-JP" sz="4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/</a:t>
            </a:r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じん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7890" name="Picture 2" descr="人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85" y="380999"/>
            <a:ext cx="2286000" cy="228600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8610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３人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05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さんにん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0" y="40386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タイ人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05800" y="5181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タイじん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0E2A5F-8543-4F7A-8882-7CE7CFA4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7693">
            <a:off x="3767086" y="162633"/>
            <a:ext cx="4200628" cy="217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581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才</a:t>
            </a:r>
            <a:endParaRPr lang="en-US" sz="1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624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Giỏi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617220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1800" y="2743200"/>
            <a:ext cx="2743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さい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0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１才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05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いっさい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0" y="40386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２５才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5181600"/>
            <a:ext cx="3657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にじゅうごさい</a:t>
            </a:r>
            <a:endParaRPr lang="en-US" sz="4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986" name="Picture 2" descr="才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0" grpId="0" animBg="1"/>
      <p:bldP spid="11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225</Words>
  <Application>Microsoft Office PowerPoint</Application>
  <PresentationFormat>Widescreen</PresentationFormat>
  <Paragraphs>108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HGMaruGothicMPRO</vt:lpstr>
      <vt:lpstr>NtMotoyaKyotai</vt:lpstr>
      <vt:lpstr>Arial</vt:lpstr>
      <vt:lpstr>Arial Rounded MT Bold</vt:lpstr>
      <vt:lpstr>Calibri</vt:lpstr>
      <vt:lpstr>Euphemia</vt:lpstr>
      <vt:lpstr>Plantagenet Cherokee</vt:lpstr>
      <vt:lpstr>Tahoma</vt:lpstr>
      <vt:lpstr>Times New Roman</vt:lpstr>
      <vt:lpstr>Wingdings</vt:lpstr>
      <vt:lpstr>Academic Literature 16x9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2022-10-03T06:03:22Z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