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70" r:id="rId2"/>
    <p:sldId id="274" r:id="rId3"/>
    <p:sldId id="285" r:id="rId4"/>
    <p:sldId id="286" r:id="rId5"/>
    <p:sldId id="288" r:id="rId6"/>
    <p:sldId id="289" r:id="rId7"/>
    <p:sldId id="290" r:id="rId8"/>
    <p:sldId id="291" r:id="rId9"/>
    <p:sldId id="292" r:id="rId10"/>
    <p:sldId id="300" r:id="rId11"/>
    <p:sldId id="301" r:id="rId12"/>
    <p:sldId id="293" r:id="rId13"/>
    <p:sldId id="302" r:id="rId14"/>
    <p:sldId id="294" r:id="rId15"/>
    <p:sldId id="295" r:id="rId16"/>
    <p:sldId id="29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525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9F75-A962-4055-86C5-C95CDF8EA3D9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8BED6-712C-4703-A4D0-B0FADCE546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28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FA085DF-1272-4F00-94FB-99B5A57F3BD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68BED6-712C-4703-A4D0-B0FADCE546F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710D7-0FF9-4BDB-9C40-374127404801}" type="datetimeFigureOut">
              <a:rPr lang="en-US" smtClean="0"/>
              <a:pPr/>
              <a:t>11/4/2022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22B-BF9E-4ECB-8238-C544F5E4BEC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772400" cy="1470025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7200"/>
              <a:t>漢字たまご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67000"/>
            <a:ext cx="6400800" cy="17526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ja-JP" altLang="en-US" sz="5400">
                <a:solidFill>
                  <a:schemeClr val="tx1"/>
                </a:solidFill>
              </a:rPr>
              <a:t>第</a:t>
            </a:r>
            <a:r>
              <a:rPr lang="en-US" altLang="ja-JP" sz="5400" dirty="0">
                <a:solidFill>
                  <a:schemeClr val="tx1"/>
                </a:solidFill>
              </a:rPr>
              <a:t>3</a:t>
            </a:r>
            <a:r>
              <a:rPr lang="ja-JP" altLang="en-US" sz="5400">
                <a:solidFill>
                  <a:schemeClr val="tx1"/>
                </a:solidFill>
              </a:rPr>
              <a:t>回目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33400" y="1524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月曜日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" y="12192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げつようび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1000" y="22860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火曜日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04800" y="3352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1000" y="44196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水曜日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" y="5486400"/>
            <a:ext cx="2590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すいようび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57800" y="2286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木曜日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953000" y="12954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もくようび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10200" y="2286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金曜日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62600" y="3367548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きんようび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86400" y="44196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土曜日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181600" y="54864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どようび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048000" y="22860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日曜日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743200" y="3352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にちようび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何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gì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HÀ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1828800"/>
            <a:ext cx="2057400" cy="990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なん</a:t>
            </a:r>
            <a:endParaRPr lang="en-US" altLang="ja-JP" sz="3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なに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81200" y="2286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304800"/>
            <a:ext cx="1981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14478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086600" y="2590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657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4200" y="4724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715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なんにち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267200" y="4648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14800" y="5638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なんさい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F67202-BEF7-4F90-B8DE-E97E3111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3674">
            <a:off x="157683" y="4851473"/>
            <a:ext cx="3912258" cy="1492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漢字「何」の筆順(書き順)解説アニメーション">
            <a:extLst>
              <a:ext uri="{FF2B5EF4-FFF2-40B4-BE49-F238E27FC236}">
                <a16:creationId xmlns:a16="http://schemas.microsoft.com/office/drawing/2014/main" id="{970988A5-1094-4ECB-A595-9EF1D7912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52" y="152400"/>
            <a:ext cx="17526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年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NIÊN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19484" y="2301978"/>
            <a:ext cx="2362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とし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390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一年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1447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162800" y="2590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四年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733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162800" y="47244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81800" y="5791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86200" y="4648200"/>
            <a:ext cx="2286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何年生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76600" y="5715000"/>
            <a:ext cx="3429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なんねんせい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D4387-A710-48A9-8D0D-71CE652F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692">
            <a:off x="-105429" y="4811834"/>
            <a:ext cx="3628259" cy="1441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漢字「年」の筆順(書き順)解説アニメーション">
            <a:extLst>
              <a:ext uri="{FF2B5EF4-FFF2-40B4-BE49-F238E27FC236}">
                <a16:creationId xmlns:a16="http://schemas.microsoft.com/office/drawing/2014/main" id="{CA950B1D-0891-4D7C-872E-6339428D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6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年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Năm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tuổi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NIÊN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19484" y="2301978"/>
            <a:ext cx="23622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とし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ねん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48400" y="3918156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生年月日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19484" y="5105400"/>
            <a:ext cx="3886353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せいねんがっぴ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DD4387-A710-48A9-8D0D-71CE652F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3692">
            <a:off x="-105429" y="4811834"/>
            <a:ext cx="3628259" cy="1441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218" name="Picture 2" descr="漢字「年」の筆順(書き順)解説アニメーション">
            <a:extLst>
              <a:ext uri="{FF2B5EF4-FFF2-40B4-BE49-F238E27FC236}">
                <a16:creationId xmlns:a16="http://schemas.microsoft.com/office/drawing/2014/main" id="{CA950B1D-0891-4D7C-872E-6339428D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647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96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時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21336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とき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四時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53200" y="2590800"/>
            <a:ext cx="25908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よじ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733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何時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781800" y="4876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なんじ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83EE9-6170-4344-8614-A41B18BBC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22415">
            <a:off x="527130" y="4742031"/>
            <a:ext cx="3670142" cy="1381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2" name="Picture 2" descr="漢字「時」の筆順(書き順)解説アニメーション">
            <a:extLst>
              <a:ext uri="{FF2B5EF4-FFF2-40B4-BE49-F238E27FC236}">
                <a16:creationId xmlns:a16="http://schemas.microsoft.com/office/drawing/2014/main" id="{BC7E7A1F-B0FA-43CD-A581-88DDAB02B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間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ở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giữa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0" y="1524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あいだ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29400" y="304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時間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477000" y="14478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じかん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286000" y="4572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856A21-988A-45E3-91C2-D0C3F2001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3631">
            <a:off x="825064" y="4830145"/>
            <a:ext cx="3765178" cy="1435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F44A6D45-6F52-4139-BA3B-CDB458EB9E35}"/>
              </a:ext>
            </a:extLst>
          </p:cNvPr>
          <p:cNvSpPr/>
          <p:nvPr/>
        </p:nvSpPr>
        <p:spPr>
          <a:xfrm>
            <a:off x="6705600" y="2667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人間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DC892FEE-FEEA-4650-BF69-7EF2A47111DF}"/>
              </a:ext>
            </a:extLst>
          </p:cNvPr>
          <p:cNvSpPr/>
          <p:nvPr/>
        </p:nvSpPr>
        <p:spPr>
          <a:xfrm>
            <a:off x="6553200" y="38100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にんげん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266" name="Picture 2" descr="漢字「間」の筆順(書き順)解説アニメーション">
            <a:extLst>
              <a:ext uri="{FF2B5EF4-FFF2-40B4-BE49-F238E27FC236}">
                <a16:creationId xmlns:a16="http://schemas.microsoft.com/office/drawing/2014/main" id="{F1AC1A3A-EB73-4DFD-ADE7-1226D753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9718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8" grpId="0" animBg="1"/>
      <p:bldP spid="9" grpId="0" animBg="1"/>
      <p:bldP spid="15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分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chia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biết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PHÂN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ふん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858000" y="228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三分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705600" y="1295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さんぷん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58000" y="2362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何分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53200" y="3505201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なんぷん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2133600"/>
            <a:ext cx="2133600" cy="117987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わ・かります</a:t>
            </a:r>
            <a:endParaRPr lang="en-US" altLang="ja-JP" sz="28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2800" b="1" dirty="0">
                <a:solidFill>
                  <a:schemeClr val="tx1"/>
                </a:solidFill>
              </a:rPr>
              <a:t>わ・けます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875EFB-1AE1-426B-B1DF-3EA1A30F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89352">
            <a:off x="589274" y="4861821"/>
            <a:ext cx="3610074" cy="14015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A0A04421-C840-4850-B45A-F4B15ADAF9E1}"/>
              </a:ext>
            </a:extLst>
          </p:cNvPr>
          <p:cNvSpPr/>
          <p:nvPr/>
        </p:nvSpPr>
        <p:spPr>
          <a:xfrm>
            <a:off x="5867400" y="45720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分かります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29B734A3-19F0-4922-BC4E-210986D8F707}"/>
              </a:ext>
            </a:extLst>
          </p:cNvPr>
          <p:cNvSpPr/>
          <p:nvPr/>
        </p:nvSpPr>
        <p:spPr>
          <a:xfrm>
            <a:off x="5943600" y="5715001"/>
            <a:ext cx="2895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わかります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2290" name="Picture 2" descr="漢字「分」の筆順(書き順)解説アニメーション">
            <a:extLst>
              <a:ext uri="{FF2B5EF4-FFF2-40B4-BE49-F238E27FC236}">
                <a16:creationId xmlns:a16="http://schemas.microsoft.com/office/drawing/2014/main" id="{99B70EB4-59DE-4CD2-BFED-912A9D1CF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130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8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90800" y="914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月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8382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火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8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水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88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木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金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 rot="21419255">
            <a:off x="342900" y="152400"/>
            <a:ext cx="2247900" cy="523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ja-JP" sz="2800" dirty="0">
                <a:latin typeface="NtMotoyaKyotai" pitchFamily="18" charset="-128"/>
                <a:ea typeface="NtMotoyaKyotai" pitchFamily="18" charset="-128"/>
              </a:rPr>
              <a:t>3</a:t>
            </a:r>
            <a:r>
              <a:rPr lang="ja-JP" altLang="en-US" sz="2800">
                <a:latin typeface="NtMotoyaKyotai" pitchFamily="18" charset="-128"/>
                <a:ea typeface="NtMotoyaKyotai" pitchFamily="18" charset="-128"/>
              </a:rPr>
              <a:t>回</a:t>
            </a:r>
            <a:r>
              <a:rPr lang="ja-JP" altLang="en-US" sz="2800" dirty="0">
                <a:latin typeface="NtMotoyaKyotai" pitchFamily="18" charset="-128"/>
                <a:ea typeface="NtMotoyaKyotai" pitchFamily="18" charset="-128"/>
              </a:rPr>
              <a:t>目</a:t>
            </a:r>
            <a:endParaRPr lang="en-US" sz="2800" dirty="0"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43800" y="7620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土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62200" y="2514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曜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2800" y="2514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何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2514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年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2514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時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25146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間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9000" y="2438400"/>
            <a:ext cx="990600" cy="11079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6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NtMotoyaKyotai" pitchFamily="18" charset="-128"/>
                <a:ea typeface="NtMotoyaKyotai" pitchFamily="18" charset="-128"/>
              </a:rPr>
              <a:t>分</a:t>
            </a:r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NtMotoyaKyotai" pitchFamily="18" charset="-128"/>
              <a:ea typeface="NtMotoyaKyotai" pitchFamily="18" charset="-128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 dirty="0"/>
              <a:t>月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Ánh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trăng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tháng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NGUYỆT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76800" y="19812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つき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905000" y="304800"/>
            <a:ext cx="2514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がつ</a:t>
            </a:r>
            <a:r>
              <a:rPr lang="en-US" altLang="ja-JP" sz="4000" b="1" dirty="0">
                <a:solidFill>
                  <a:schemeClr val="tx1"/>
                </a:solidFill>
              </a:rPr>
              <a:t>/</a:t>
            </a:r>
            <a:r>
              <a:rPr lang="ja-JP" altLang="en-US" sz="4000" b="1">
                <a:solidFill>
                  <a:schemeClr val="tx1"/>
                </a:solidFill>
              </a:rPr>
              <a:t>げつ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一月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743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いちがつ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42" descr="http://www.trannet.co.jp/pre_up/web_news/2007/moji/Moon.jpg">
            <a:extLst>
              <a:ext uri="{FF2B5EF4-FFF2-40B4-BE49-F238E27FC236}">
                <a16:creationId xmlns:a16="http://schemas.microsoft.com/office/drawing/2014/main" id="{092DCEAC-9A4F-4E66-B6EB-83A4533AE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7971">
            <a:off x="-32282" y="4682253"/>
            <a:ext cx="4041775" cy="21652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漢字「月」の筆順(書き順)解説アニメーション">
            <a:extLst>
              <a:ext uri="{FF2B5EF4-FFF2-40B4-BE49-F238E27FC236}">
                <a16:creationId xmlns:a16="http://schemas.microsoft.com/office/drawing/2014/main" id="{8E04FDEE-1088-4454-BF78-0F1136528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2" y="0"/>
            <a:ext cx="17145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47EC6329-78AD-4865-A9D9-EB5FB76740F9}"/>
              </a:ext>
            </a:extLst>
          </p:cNvPr>
          <p:cNvSpPr/>
          <p:nvPr/>
        </p:nvSpPr>
        <p:spPr>
          <a:xfrm>
            <a:off x="7239000" y="3919537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月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4FBBDF2B-A340-4139-B272-BB9633555120}"/>
              </a:ext>
            </a:extLst>
          </p:cNvPr>
          <p:cNvSpPr/>
          <p:nvPr/>
        </p:nvSpPr>
        <p:spPr>
          <a:xfrm>
            <a:off x="6934200" y="5086349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つき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火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Lửa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752600" y="3886200"/>
            <a:ext cx="2667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21336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ひ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981200" y="3810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火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ひ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1" name="Picture 48" descr="http://www.trannet.co.jp/pre_up/web_news/2007/moji/Fire.jpg">
            <a:extLst>
              <a:ext uri="{FF2B5EF4-FFF2-40B4-BE49-F238E27FC236}">
                <a16:creationId xmlns:a16="http://schemas.microsoft.com/office/drawing/2014/main" id="{5D8A62CD-5CAC-475F-853C-AD7015367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611">
            <a:off x="102202" y="4641614"/>
            <a:ext cx="4473203" cy="214910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漢字「火」の筆順(書き順)解説アニメーション">
            <a:extLst>
              <a:ext uri="{FF2B5EF4-FFF2-40B4-BE49-F238E27FC236}">
                <a16:creationId xmlns:a16="http://schemas.microsoft.com/office/drawing/2014/main" id="{9E5619F1-74A6-4345-9A3C-47EB6620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413" y="114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4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水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1524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Nước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THỦY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00600" y="1447800"/>
            <a:ext cx="2209800" cy="2133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>
                <a:solidFill>
                  <a:schemeClr val="tx1"/>
                </a:solidFill>
              </a:rPr>
              <a:t>みず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33600" y="381000"/>
            <a:ext cx="19050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すい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0B1F8B-E40D-4590-BD66-1926E209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44027">
            <a:off x="8732" y="4791882"/>
            <a:ext cx="4343400" cy="1714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4" name="Picture 2" descr="漢字「水」の筆順(書き順)解説アニメーション">
            <a:extLst>
              <a:ext uri="{FF2B5EF4-FFF2-40B4-BE49-F238E27FC236}">
                <a16:creationId xmlns:a16="http://schemas.microsoft.com/office/drawing/2014/main" id="{8FD098D2-DAAF-4A3D-AE81-982AB5C0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953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2B4D0CEF-0759-4EC0-8EBF-304B8B71AE28}"/>
              </a:ext>
            </a:extLst>
          </p:cNvPr>
          <p:cNvSpPr/>
          <p:nvPr/>
        </p:nvSpPr>
        <p:spPr>
          <a:xfrm>
            <a:off x="6858000" y="38100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水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1E3B22E6-EEC9-44E9-B10F-F03257E31164}"/>
              </a:ext>
            </a:extLst>
          </p:cNvPr>
          <p:cNvSpPr/>
          <p:nvPr/>
        </p:nvSpPr>
        <p:spPr>
          <a:xfrm>
            <a:off x="6477000" y="51054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みず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木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gỗ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24400" y="22098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き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228600"/>
            <a:ext cx="2133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b="1">
                <a:solidFill>
                  <a:schemeClr val="tx1"/>
                </a:solidFill>
              </a:rPr>
              <a:t>もく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DAA706-BFC7-4532-B259-7A975E1E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28012">
            <a:off x="142875" y="4679839"/>
            <a:ext cx="4267200" cy="166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漢字「木」の筆順(書き順)解説アニメーション">
            <a:extLst>
              <a:ext uri="{FF2B5EF4-FFF2-40B4-BE49-F238E27FC236}">
                <a16:creationId xmlns:a16="http://schemas.microsoft.com/office/drawing/2014/main" id="{4698B580-94D2-4094-BA60-AB84142D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277" y="23597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3466E1C4-7B0E-4A36-8A4B-6061BFB0C499}"/>
              </a:ext>
            </a:extLst>
          </p:cNvPr>
          <p:cNvSpPr/>
          <p:nvPr/>
        </p:nvSpPr>
        <p:spPr>
          <a:xfrm>
            <a:off x="6934200" y="35052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木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492A6D8-6171-4430-B016-AE007540D1E6}"/>
              </a:ext>
            </a:extLst>
          </p:cNvPr>
          <p:cNvSpPr/>
          <p:nvPr/>
        </p:nvSpPr>
        <p:spPr>
          <a:xfrm>
            <a:off x="6629400" y="46482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き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金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Tiền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vàng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676400"/>
            <a:ext cx="2438400" cy="9144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かね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71600" y="304800"/>
            <a:ext cx="4038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86600" y="14478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お金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781800" y="25908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おかね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086600" y="3657600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金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48006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きん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F4A3B1-A557-40BD-B08E-D55BEC9A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97242">
            <a:off x="215859" y="4908008"/>
            <a:ext cx="4246879" cy="1630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漢字「金」の筆順(書き順)解説アニメーション">
            <a:extLst>
              <a:ext uri="{FF2B5EF4-FFF2-40B4-BE49-F238E27FC236}">
                <a16:creationId xmlns:a16="http://schemas.microsoft.com/office/drawing/2014/main" id="{DD967BDC-A4FE-4F28-84ED-E4929D945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23" y="34290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土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đai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THỔ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48200" y="1752600"/>
            <a:ext cx="2209800" cy="1143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つち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8800" y="228600"/>
            <a:ext cx="28956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ど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50" descr="http://www.trannet.co.jp/pre_up/web_news/2007/moji/Soil.jpg">
            <a:extLst>
              <a:ext uri="{FF2B5EF4-FFF2-40B4-BE49-F238E27FC236}">
                <a16:creationId xmlns:a16="http://schemas.microsoft.com/office/drawing/2014/main" id="{86A29230-0DDD-4526-BDB6-86689EA6A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47127">
            <a:off x="93498" y="4734832"/>
            <a:ext cx="4224059" cy="197538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漢字「土」の筆順(書き順)解説アニメーション">
            <a:extLst>
              <a:ext uri="{FF2B5EF4-FFF2-40B4-BE49-F238E27FC236}">
                <a16:creationId xmlns:a16="http://schemas.microsoft.com/office/drawing/2014/main" id="{3B1370BE-346F-4348-ACC5-118AFD83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191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C97EDC6F-A501-4A4F-A807-FAE95ACFC9DA}"/>
              </a:ext>
            </a:extLst>
          </p:cNvPr>
          <p:cNvSpPr/>
          <p:nvPr/>
        </p:nvSpPr>
        <p:spPr>
          <a:xfrm>
            <a:off x="6781800" y="3962401"/>
            <a:ext cx="17526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土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28166170-03A7-49EB-A848-EBF9E3702103}"/>
              </a:ext>
            </a:extLst>
          </p:cNvPr>
          <p:cNvSpPr/>
          <p:nvPr/>
        </p:nvSpPr>
        <p:spPr>
          <a:xfrm>
            <a:off x="6477000" y="5105401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 dirty="0">
                <a:solidFill>
                  <a:schemeClr val="tx1"/>
                </a:solidFill>
              </a:rPr>
              <a:t>つち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76400" y="1295400"/>
            <a:ext cx="29718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600"/>
              <a:t>曜</a:t>
            </a:r>
            <a:endParaRPr lang="en-US" sz="16600" dirty="0"/>
          </a:p>
        </p:txBody>
      </p:sp>
      <p:sp>
        <p:nvSpPr>
          <p:cNvPr id="6" name="Rounded Rectangle 5"/>
          <p:cNvSpPr/>
          <p:nvPr/>
        </p:nvSpPr>
        <p:spPr>
          <a:xfrm>
            <a:off x="228600" y="1600200"/>
            <a:ext cx="1295400" cy="1447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Ngày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133600" y="3886200"/>
            <a:ext cx="1905000" cy="685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DiỆU</a:t>
            </a:r>
            <a:endParaRPr 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828800" y="304800"/>
            <a:ext cx="2057400" cy="7620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よう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81800" y="228600"/>
            <a:ext cx="2057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月曜日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77000" y="1295400"/>
            <a:ext cx="26670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げつようび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77000" y="2362200"/>
            <a:ext cx="24384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火曜日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81800" y="3429000"/>
            <a:ext cx="2362200" cy="9144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b="1">
                <a:solidFill>
                  <a:schemeClr val="tx1"/>
                </a:solidFill>
              </a:rPr>
              <a:t>かようび</a:t>
            </a:r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7169" name="Picture 1" descr="漢字「曜」の筆順(書き順)解説アニメーション">
            <a:extLst>
              <a:ext uri="{FF2B5EF4-FFF2-40B4-BE49-F238E27FC236}">
                <a16:creationId xmlns:a16="http://schemas.microsoft.com/office/drawing/2014/main" id="{5F40B08E-7677-4B29-B31A-2FD9DCA8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1" y="386899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5F9D5C-9DE5-4443-B59F-4680F91D8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661" y="3886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ja-JP" altLang="ja-JP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2" grpId="0" animBg="1"/>
      <p:bldP spid="8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218</Words>
  <Application>Microsoft Office PowerPoint</Application>
  <PresentationFormat>On-screen Show (4:3)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NtMotoyaKyotai</vt:lpstr>
      <vt:lpstr>Arial</vt:lpstr>
      <vt:lpstr>Calibri</vt:lpstr>
      <vt:lpstr>Times New Roman</vt:lpstr>
      <vt:lpstr>Office Theme</vt:lpstr>
      <vt:lpstr>漢字たまご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bachgia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bachtrang</dc:creator>
  <cp:lastModifiedBy>Đỗ Thị Vân</cp:lastModifiedBy>
  <cp:revision>175</cp:revision>
  <dcterms:created xsi:type="dcterms:W3CDTF">2010-05-15T16:32:28Z</dcterms:created>
  <dcterms:modified xsi:type="dcterms:W3CDTF">2022-11-04T04:03:49Z</dcterms:modified>
</cp:coreProperties>
</file>