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6"/>
  </p:notesMasterIdLst>
  <p:sldIdLst>
    <p:sldId id="256" r:id="rId2"/>
    <p:sldId id="257" r:id="rId3"/>
    <p:sldId id="270" r:id="rId4"/>
    <p:sldId id="271" r:id="rId5"/>
    <p:sldId id="272" r:id="rId6"/>
    <p:sldId id="324" r:id="rId7"/>
    <p:sldId id="325" r:id="rId8"/>
    <p:sldId id="327" r:id="rId9"/>
    <p:sldId id="347" r:id="rId10"/>
    <p:sldId id="328" r:id="rId11"/>
    <p:sldId id="329" r:id="rId12"/>
    <p:sldId id="259" r:id="rId13"/>
    <p:sldId id="332" r:id="rId14"/>
    <p:sldId id="273" r:id="rId15"/>
    <p:sldId id="333" r:id="rId16"/>
    <p:sldId id="274" r:id="rId17"/>
    <p:sldId id="275" r:id="rId18"/>
    <p:sldId id="276" r:id="rId19"/>
    <p:sldId id="320" r:id="rId20"/>
    <p:sldId id="322" r:id="rId21"/>
    <p:sldId id="321" r:id="rId22"/>
    <p:sldId id="348" r:id="rId23"/>
    <p:sldId id="330" r:id="rId24"/>
    <p:sldId id="334" r:id="rId25"/>
    <p:sldId id="335" r:id="rId26"/>
    <p:sldId id="260" r:id="rId27"/>
    <p:sldId id="279" r:id="rId28"/>
    <p:sldId id="282" r:id="rId29"/>
    <p:sldId id="283" r:id="rId30"/>
    <p:sldId id="285" r:id="rId31"/>
    <p:sldId id="337" r:id="rId32"/>
    <p:sldId id="338" r:id="rId33"/>
    <p:sldId id="340" r:id="rId34"/>
    <p:sldId id="262" r:id="rId35"/>
    <p:sldId id="286" r:id="rId36"/>
    <p:sldId id="287" r:id="rId37"/>
    <p:sldId id="288" r:id="rId38"/>
    <p:sldId id="289" r:id="rId39"/>
    <p:sldId id="290" r:id="rId40"/>
    <p:sldId id="264" r:id="rId41"/>
    <p:sldId id="293" r:id="rId42"/>
    <p:sldId id="294" r:id="rId43"/>
    <p:sldId id="295" r:id="rId44"/>
    <p:sldId id="296" r:id="rId45"/>
    <p:sldId id="346" r:id="rId46"/>
    <p:sldId id="265" r:id="rId47"/>
    <p:sldId id="302" r:id="rId48"/>
    <p:sldId id="303" r:id="rId49"/>
    <p:sldId id="304" r:id="rId50"/>
    <p:sldId id="349" r:id="rId51"/>
    <p:sldId id="305" r:id="rId52"/>
    <p:sldId id="306" r:id="rId53"/>
    <p:sldId id="307" r:id="rId54"/>
    <p:sldId id="26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596B-B7ED-4E05-8BF9-6D84192EF5B0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B508-CEA4-4775-A230-98FBD13074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travelled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B508-CEA4-4775-A230-98FBD13074B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F5B508-CEA4-4775-A230-98FBD13074B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F6A3928-1D6A-41C1-A47E-5A0E9A7204D3}" type="datetimeFigureOut">
              <a:rPr lang="en-US" smtClean="0"/>
              <a:pPr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10DBE9-0D62-4D7B-93F6-20EA2EE56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0.png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8077200" cy="213360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he Rave Is In Your Pants" pitchFamily="2" charset="0"/>
              </a:rPr>
              <a:t>Review &amp;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"/>
            <a:ext cx="8077200" cy="1499616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Consolas" pitchFamily="49" charset="0"/>
                <a:ea typeface="BatangChe" pitchFamily="49" charset="-127"/>
                <a:cs typeface="Consolas" pitchFamily="49" charset="0"/>
              </a:rPr>
              <a:t>Essential Calculus </a:t>
            </a:r>
            <a:endParaRPr lang="en-US" sz="3200" b="1" dirty="0">
              <a:latin typeface="Consolas" pitchFamily="49" charset="0"/>
              <a:ea typeface="BatangChe" pitchFamily="49" charset="-127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vi-VN" sz="2800" b="0" dirty="0">
                    <a:solidFill>
                      <a:schemeClr val="bg1"/>
                    </a:solidFill>
                  </a:rPr>
                  <a:t>For what values of c is the function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&gt;2</m:t>
                            </m:r>
                          </m:e>
                          <m:e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baseline="3000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0" dirty="0">
                    <a:solidFill>
                      <a:schemeClr val="bg1"/>
                    </a:solidFill>
                  </a:rPr>
                  <a:t> </a:t>
                </a:r>
                <a:r>
                  <a:rPr lang="vi-VN" sz="2800" b="0" dirty="0">
                    <a:solidFill>
                      <a:schemeClr val="bg1"/>
                    </a:solidFill>
                  </a:rPr>
                  <a:t>continuous on (-</a:t>
                </a:r>
                <a:r>
                  <a:rPr lang="vi-VN" sz="2800" b="0" dirty="0">
                    <a:solidFill>
                      <a:schemeClr val="bg1"/>
                    </a:solidFill>
                    <a:sym typeface="Euclid Symbol"/>
                  </a:rPr>
                  <a:t></a:t>
                </a:r>
                <a:r>
                  <a:rPr lang="vi-VN" sz="2800" b="0" dirty="0">
                    <a:solidFill>
                      <a:schemeClr val="bg1"/>
                    </a:solidFill>
                  </a:rPr>
                  <a:t>,</a:t>
                </a:r>
                <a:r>
                  <a:rPr lang="vi-VN" sz="2800" b="0" dirty="0">
                    <a:solidFill>
                      <a:schemeClr val="bg1"/>
                    </a:solidFill>
                    <a:sym typeface="Euclid Symbol"/>
                  </a:rPr>
                  <a:t></a:t>
                </a:r>
                <a:r>
                  <a:rPr lang="vi-VN" sz="2800" b="0" dirty="0">
                    <a:solidFill>
                      <a:schemeClr val="bg1"/>
                    </a:solidFill>
                  </a:rPr>
                  <a:t>)?</a:t>
                </a:r>
                <a:endParaRPr lang="en-US" sz="28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c = 2</a:t>
            </a:r>
          </a:p>
          <a:p>
            <a:pPr marL="633222" indent="-514350">
              <a:buAutoNum type="alphaLcPeriod"/>
            </a:pPr>
            <a:r>
              <a:rPr lang="en-US" dirty="0"/>
              <a:t>c =-3</a:t>
            </a:r>
          </a:p>
          <a:p>
            <a:pPr marL="633222" indent="-514350">
              <a:buAutoNum type="alphaLcPeriod"/>
            </a:pPr>
            <a:r>
              <a:rPr lang="en-US" dirty="0"/>
              <a:t>c = 1</a:t>
            </a:r>
          </a:p>
          <a:p>
            <a:pPr marL="633222" indent="-514350">
              <a:buAutoNum type="alphaLcPeriod"/>
            </a:pPr>
            <a:r>
              <a:rPr lang="en-US" dirty="0"/>
              <a:t>c = -5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56420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800" dirty="0"/>
                  <a:t>Find the limit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800" b="1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 smtClean="0">
                                <a:latin typeface="Cambria Math"/>
                              </a:rPr>
                              <m:t>𝒄𝒐𝒔</m:t>
                            </m:r>
                            <m:r>
                              <a:rPr lang="en-US" sz="2800" b="1" i="1" baseline="30000" smtClean="0">
                                <a:latin typeface="Cambria Math"/>
                              </a:rPr>
                              <m:t>𝟐</m:t>
                            </m:r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0</a:t>
            </a:r>
          </a:p>
          <a:p>
            <a:pPr marL="633222" indent="-514350">
              <a:buAutoNum type="alphaLcPeriod"/>
            </a:pPr>
            <a:r>
              <a:rPr lang="en-US" dirty="0"/>
              <a:t>Infinity</a:t>
            </a:r>
          </a:p>
          <a:p>
            <a:pPr marL="633222" indent="-514350">
              <a:buAutoNum type="alphaLcPeriod"/>
            </a:pPr>
            <a:r>
              <a:rPr lang="en-US" dirty="0"/>
              <a:t>1</a:t>
            </a:r>
          </a:p>
          <a:p>
            <a:pPr marL="633222" indent="-514350">
              <a:buAutoNum type="alphaLcPeriod"/>
            </a:pPr>
            <a:r>
              <a:rPr lang="en-US" dirty="0"/>
              <a:t>½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59103" y="2879259"/>
                <a:ext cx="2122697" cy="6259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600" dirty="0"/>
                  <a:t>0 </a:t>
                </a:r>
                <a:r>
                  <a:rPr lang="en-US" sz="2600" dirty="0">
                    <a:sym typeface="Symbol" panose="05050102010706020507" pitchFamily="18" charset="2"/>
                  </a:rPr>
                  <a:t>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>
                            <a:latin typeface="Cambria Math"/>
                          </a:rPr>
                          <m:t>𝒄𝒐𝒔</m:t>
                        </m:r>
                        <m:r>
                          <a:rPr lang="en-US" sz="26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600" b="1" i="1">
                            <a:latin typeface="Cambria Math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6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600" dirty="0"/>
                  <a:t> </a:t>
                </a:r>
                <a:r>
                  <a:rPr lang="en-US" sz="2600" dirty="0">
                    <a:sym typeface="Symbol" panose="05050102010706020507" pitchFamily="18" charset="2"/>
                  </a:rPr>
                  <a:t> 1/x</a:t>
                </a:r>
                <a:r>
                  <a:rPr lang="en-US" sz="2600" baseline="30000" dirty="0">
                    <a:sym typeface="Symbol" panose="05050102010706020507" pitchFamily="18" charset="2"/>
                  </a:rPr>
                  <a:t>2</a:t>
                </a:r>
                <a:endParaRPr lang="en-US" sz="2600" baseline="30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103" y="2879259"/>
                <a:ext cx="2122697" cy="625941"/>
              </a:xfrm>
              <a:prstGeom prst="rect">
                <a:avLst/>
              </a:prstGeom>
              <a:blipFill>
                <a:blip r:embed="rId3"/>
                <a:stretch>
                  <a:fillRect l="-4843" t="-1905" r="-570" b="-1047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99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Corbel" pitchFamily="34" charset="0"/>
              </a:rPr>
              <a:t>Chapter 2. derivatives</a:t>
            </a:r>
            <a:endParaRPr lang="en-US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6072" indent="-457200">
              <a:buAutoNum type="arabicPeriod"/>
            </a:pPr>
            <a:r>
              <a:rPr lang="vi-VN" sz="2400" dirty="0"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average velocity </a:t>
            </a:r>
            <a:r>
              <a:rPr lang="vi-VN" sz="2400" dirty="0">
                <a:latin typeface="Corbel" pitchFamily="34" charset="0"/>
              </a:rPr>
              <a:t>of a partical whose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position function</a:t>
            </a:r>
            <a:r>
              <a:rPr lang="vi-VN" sz="2400" dirty="0">
                <a:latin typeface="Corbel" pitchFamily="34" charset="0"/>
              </a:rPr>
              <a:t> is s(t)=t</a:t>
            </a:r>
            <a:r>
              <a:rPr lang="vi-VN" sz="2400" baseline="30000" dirty="0">
                <a:latin typeface="Corbel" pitchFamily="34" charset="0"/>
              </a:rPr>
              <a:t>2</a:t>
            </a:r>
            <a:r>
              <a:rPr lang="vi-VN" sz="2400" dirty="0">
                <a:latin typeface="Corbel" pitchFamily="34" charset="0"/>
              </a:rPr>
              <a:t>-2t, over [3,3.01].</a:t>
            </a:r>
          </a:p>
          <a:p>
            <a:pPr marL="576072" indent="-457200">
              <a:buAutoNum type="arabicPeriod"/>
            </a:pPr>
            <a:r>
              <a:rPr lang="vi-VN" sz="2400" dirty="0"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slope</a:t>
            </a:r>
            <a:r>
              <a:rPr lang="vi-VN" sz="2400" dirty="0">
                <a:latin typeface="Corbel" pitchFamily="34" charset="0"/>
              </a:rPr>
              <a:t> of the </a:t>
            </a:r>
            <a:r>
              <a:rPr lang="vi-VN" sz="2400" dirty="0">
                <a:solidFill>
                  <a:srgbClr val="FF0000"/>
                </a:solidFill>
                <a:latin typeface="Corbel" pitchFamily="34" charset="0"/>
              </a:rPr>
              <a:t>tangent line </a:t>
            </a:r>
            <a:r>
              <a:rPr lang="vi-VN" sz="2400" dirty="0">
                <a:latin typeface="Corbel" pitchFamily="34" charset="0"/>
              </a:rPr>
              <a:t>and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normal line </a:t>
            </a:r>
            <a:r>
              <a:rPr lang="vi-VN" sz="2400" dirty="0">
                <a:latin typeface="Corbel" pitchFamily="34" charset="0"/>
              </a:rPr>
              <a:t>to the curve y=lnx at the point (1,0)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the derivative f’(0) where f(x)={(x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sinx, if x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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0), (0, if x=0)}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</a:rPr>
              <a:t>dx/dt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, if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</a:rPr>
              <a:t>dy/dt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 =2 at x=1, where 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(t)+y(t)+y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(t)=1.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Find the derivative of the function y(x) where 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+cosy-y=25</a:t>
            </a:r>
          </a:p>
          <a:p>
            <a:pPr marL="576072" indent="-457200">
              <a:buAutoNum type="arabicPeriod"/>
            </a:pPr>
            <a:r>
              <a:rPr lang="vi-VN" sz="2400" dirty="0">
                <a:latin typeface="Corbel" pitchFamily="34" charset="0"/>
                <a:sym typeface="Euclid Symbol"/>
              </a:rPr>
              <a:t>Find F’(1) where F=</a:t>
            </a:r>
            <a:r>
              <a:rPr lang="en-US" sz="2400" dirty="0">
                <a:latin typeface="Corbel" pitchFamily="34" charset="0"/>
                <a:sym typeface="Euclid Symbol"/>
              </a:rPr>
              <a:t> </a:t>
            </a:r>
            <a:r>
              <a:rPr lang="en-US" sz="2400" dirty="0" err="1">
                <a:latin typeface="Corbel" pitchFamily="34" charset="0"/>
                <a:sym typeface="Euclid Symbol"/>
              </a:rPr>
              <a:t>f</a:t>
            </a:r>
            <a:r>
              <a:rPr lang="en-US" sz="2400" dirty="0" err="1">
                <a:latin typeface="Corbel" pitchFamily="34" charset="0"/>
                <a:sym typeface="Euclid Extra" panose="02050502000505020303" pitchFamily="18" charset="2"/>
              </a:rPr>
              <a:t></a:t>
            </a:r>
            <a:r>
              <a:rPr lang="en-US" sz="2400" dirty="0" err="1">
                <a:latin typeface="Corbel" pitchFamily="34" charset="0"/>
                <a:sym typeface="Euclid Symbol"/>
              </a:rPr>
              <a:t>g</a:t>
            </a:r>
            <a:r>
              <a:rPr lang="vi-VN" sz="2400" dirty="0">
                <a:latin typeface="Corbel" pitchFamily="34" charset="0"/>
                <a:sym typeface="Euclid Symbol"/>
              </a:rPr>
              <a:t>,i.e, F(x)=f(g(x)), f(u)=1/u, g(x)=x</a:t>
            </a:r>
            <a:r>
              <a:rPr lang="vi-VN" sz="2400" baseline="30000" dirty="0">
                <a:latin typeface="Corbel" pitchFamily="34" charset="0"/>
                <a:sym typeface="Euclid Symbol"/>
              </a:rPr>
              <a:t>2</a:t>
            </a:r>
          </a:p>
          <a:p>
            <a:pPr marL="576072" indent="-457200">
              <a:buAutoNum type="arabicPeriod"/>
            </a:pPr>
            <a:r>
              <a:rPr lang="vi-VN" sz="2400" dirty="0">
                <a:latin typeface="Corbel" pitchFamily="34" charset="0"/>
                <a:sym typeface="Euclid Symbol"/>
              </a:rPr>
              <a:t>A triangle with two sides 3 and 5. The angle between these side is increasing at a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  <a:sym typeface="Euclid Symbol"/>
              </a:rPr>
              <a:t>rate</a:t>
            </a:r>
            <a:r>
              <a:rPr lang="vi-VN" sz="2400" dirty="0">
                <a:latin typeface="Corbel" pitchFamily="34" charset="0"/>
                <a:sym typeface="Euclid Symbol"/>
              </a:rPr>
              <a:t> 0.5 rad/s. How fast (i.e, the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  <a:sym typeface="Euclid Symbol"/>
              </a:rPr>
              <a:t>rate of change</a:t>
            </a:r>
            <a:r>
              <a:rPr lang="vi-VN" sz="2400" dirty="0">
                <a:latin typeface="Corbel" pitchFamily="34" charset="0"/>
                <a:sym typeface="Euclid Symbol"/>
              </a:rPr>
              <a:t>) is the area of the triangle increasing when the angle is /4 radians?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Find the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linearization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of the function y=x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1/3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at a=1 and use it to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estimate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(0.96)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1/3</a:t>
            </a:r>
            <a:endParaRPr lang="vi-VN" sz="2400" dirty="0"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latin typeface="Corbel" pitchFamily="34" charset="0"/>
              </a:rPr>
              <a:t>One side of a square was measured and found to be 20cm with possible error is  0.5 cm. What is the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maximum error </a:t>
            </a:r>
            <a:r>
              <a:rPr lang="vi-VN" sz="2400" dirty="0">
                <a:latin typeface="Corbel" pitchFamily="34" charset="0"/>
              </a:rPr>
              <a:t>in using this value to compute the area of the square? (use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differential</a:t>
            </a:r>
            <a:r>
              <a:rPr lang="vi-VN" sz="2400" dirty="0">
                <a:latin typeface="Corbel" pitchFamily="34" charset="0"/>
              </a:rPr>
              <a:t> to approximate) </a:t>
            </a: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256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Derivatives = rates of change = rates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f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Slope of the tangent line at x</a:t>
                </a:r>
                <a:r>
                  <a:rPr lang="en-US" baseline="-25000" dirty="0"/>
                  <a:t>o</a:t>
                </a:r>
                <a:r>
                  <a:rPr lang="en-US" dirty="0"/>
                  <a:t> = f’(x</a:t>
                </a:r>
                <a:r>
                  <a:rPr lang="en-US" baseline="-25000" dirty="0"/>
                  <a:t>o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s(t) = position function </a:t>
                </a:r>
                <a:r>
                  <a:rPr lang="en-US" dirty="0">
                    <a:sym typeface="Symbol"/>
                  </a:rPr>
                  <a:t>  s’(t) = v(t) = </a:t>
                </a:r>
                <a:r>
                  <a:rPr lang="en-US" dirty="0"/>
                  <a:t>Velocity of a particle </a:t>
                </a:r>
              </a:p>
              <a:p>
                <a:r>
                  <a:rPr lang="en-US" dirty="0"/>
                  <a:t>Acceleration of a particle a(t) = v’(t) = s’’(t)</a:t>
                </a:r>
              </a:p>
              <a:p>
                <a:r>
                  <a:rPr lang="en-US" dirty="0"/>
                  <a:t>m(x) = mass of object </a:t>
                </a:r>
                <a:r>
                  <a:rPr lang="en-US" dirty="0">
                    <a:sym typeface="Symbol"/>
                  </a:rPr>
                  <a:t> m’(x) = density of object</a:t>
                </a:r>
              </a:p>
              <a:p>
                <a:r>
                  <a:rPr lang="en-US" dirty="0">
                    <a:sym typeface="Symbol"/>
                  </a:rPr>
                  <a:t>Linearization of f(x) = linear approximation of f(x) at x</a:t>
                </a:r>
                <a:r>
                  <a:rPr lang="en-US" baseline="-25000" dirty="0">
                    <a:sym typeface="Symbol"/>
                  </a:rPr>
                  <a:t>0</a:t>
                </a:r>
                <a:r>
                  <a:rPr lang="en-US" dirty="0">
                    <a:sym typeface="Symbol"/>
                  </a:rPr>
                  <a:t>: L(x) = f’(x</a:t>
                </a:r>
                <a:r>
                  <a:rPr lang="en-US" baseline="-25000" dirty="0">
                    <a:sym typeface="Symbol"/>
                  </a:rPr>
                  <a:t>0</a:t>
                </a:r>
                <a:r>
                  <a:rPr lang="en-US" dirty="0">
                    <a:sym typeface="Symbol"/>
                  </a:rPr>
                  <a:t>)(x-x</a:t>
                </a:r>
                <a:r>
                  <a:rPr lang="en-US" baseline="-25000" dirty="0">
                    <a:sym typeface="Symbol"/>
                  </a:rPr>
                  <a:t>0</a:t>
                </a:r>
                <a:r>
                  <a:rPr lang="en-US" dirty="0">
                    <a:sym typeface="Symbol"/>
                  </a:rPr>
                  <a:t>) + f(x</a:t>
                </a:r>
                <a:r>
                  <a:rPr lang="en-US" baseline="-25000" dirty="0">
                    <a:sym typeface="Symbol"/>
                  </a:rPr>
                  <a:t>0</a:t>
                </a:r>
                <a:r>
                  <a:rPr lang="en-US" dirty="0">
                    <a:sym typeface="Symbol"/>
                  </a:rPr>
                  <a:t>)  // tangent line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25609"/>
              </a:xfrm>
              <a:blipFill>
                <a:blip r:embed="rId2"/>
                <a:stretch>
                  <a:fillRect t="-1715" r="-2074" b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57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>
                <a:solidFill>
                  <a:schemeClr val="bg1"/>
                </a:solidFill>
              </a:rPr>
              <a:t>Find </a:t>
            </a:r>
            <a:br>
              <a:rPr lang="en-US" sz="2800" b="0">
                <a:solidFill>
                  <a:schemeClr val="bg1"/>
                </a:solidFill>
              </a:rPr>
            </a:br>
            <a:endParaRPr lang="en-US" sz="28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-1</a:t>
            </a:r>
          </a:p>
          <a:p>
            <a:r>
              <a:rPr lang="en-US" dirty="0"/>
              <a:t>B. 1</a:t>
            </a:r>
          </a:p>
          <a:p>
            <a:r>
              <a:rPr lang="en-US" dirty="0"/>
              <a:t>C. 0</a:t>
            </a:r>
          </a:p>
          <a:p>
            <a:r>
              <a:rPr lang="en-US" dirty="0"/>
              <a:t>D. None of the others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31112"/>
              </p:ext>
            </p:extLst>
          </p:nvPr>
        </p:nvGraphicFramePr>
        <p:xfrm>
          <a:off x="1671638" y="52388"/>
          <a:ext cx="3606800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3" imgW="1663560" imgH="609480" progId="Equation.DSMT4">
                  <p:embed/>
                </p:oleObj>
              </mc:Choice>
              <mc:Fallback>
                <p:oleObj name="Equation" r:id="rId3" imgW="1663560" imgH="609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52388"/>
                        <a:ext cx="3606800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29200" y="1981200"/>
                <a:ext cx="33528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352800" cy="9144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→</m:t>
                            </m:r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1" i="1" baseline="30000" smtClean="0">
                                <a:latin typeface="Cambria Math"/>
                              </a:rPr>
                              <m:t>𝟐𝟎𝟏𝟔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2016</a:t>
            </a:r>
          </a:p>
          <a:p>
            <a:r>
              <a:rPr lang="en-US" dirty="0"/>
              <a:t>B. 2015</a:t>
            </a:r>
          </a:p>
          <a:p>
            <a:r>
              <a:rPr lang="en-US" dirty="0"/>
              <a:t>C. 2017</a:t>
            </a:r>
          </a:p>
          <a:p>
            <a:r>
              <a:rPr lang="en-US" dirty="0"/>
              <a:t>D. 1/2016</a:t>
            </a:r>
          </a:p>
          <a:p>
            <a:r>
              <a:rPr lang="en-US" dirty="0"/>
              <a:t>E. None of the others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29200" y="1981200"/>
                <a:ext cx="3352800" cy="914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352800" cy="914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47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>
                <a:solidFill>
                  <a:schemeClr val="bg1"/>
                </a:solidFill>
              </a:rPr>
              <a:t>Choose the </a:t>
            </a:r>
            <a:r>
              <a:rPr lang="en-US" sz="2800" b="0" u="sng">
                <a:solidFill>
                  <a:schemeClr val="bg1"/>
                </a:solidFill>
              </a:rPr>
              <a:t>true</a:t>
            </a:r>
            <a:r>
              <a:rPr lang="en-US" sz="2800" b="0">
                <a:solidFill>
                  <a:schemeClr val="bg1"/>
                </a:solidFill>
              </a:rPr>
              <a:t> statements. </a:t>
            </a:r>
            <a:br>
              <a:rPr lang="en-US" sz="2800" b="0">
                <a:solidFill>
                  <a:schemeClr val="bg1"/>
                </a:solidFill>
              </a:rPr>
            </a:br>
            <a:endParaRPr lang="en-US" sz="28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A. If f is continuous at </a:t>
            </a:r>
            <a:r>
              <a:rPr lang="en-US" sz="2800" i="1"/>
              <a:t>a</a:t>
            </a:r>
            <a:r>
              <a:rPr lang="en-US" sz="2800"/>
              <a:t> then f is differentiable at </a:t>
            </a:r>
            <a:r>
              <a:rPr lang="en-US" sz="2800" i="1"/>
              <a:t>a.</a:t>
            </a:r>
            <a:endParaRPr lang="en-US" sz="2800"/>
          </a:p>
          <a:p>
            <a:r>
              <a:rPr lang="en-US" sz="2800"/>
              <a:t>B. If f’(r) exists then the limit of f as x approaches r is f(r).</a:t>
            </a:r>
          </a:p>
          <a:p>
            <a:r>
              <a:rPr lang="en-US" sz="2800"/>
              <a:t>C. f is differential at </a:t>
            </a:r>
            <a:r>
              <a:rPr lang="en-US" sz="2800" i="1"/>
              <a:t>a</a:t>
            </a:r>
            <a:r>
              <a:rPr lang="en-US" sz="2800"/>
              <a:t> if and only if f is continuous at </a:t>
            </a:r>
            <a:r>
              <a:rPr lang="en-US" sz="2800" i="1"/>
              <a:t>a</a:t>
            </a:r>
            <a:r>
              <a:rPr lang="en-US" sz="2800"/>
              <a:t>.</a:t>
            </a:r>
          </a:p>
          <a:p>
            <a:r>
              <a:rPr lang="en-US" sz="2800"/>
              <a:t>D. None of the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57600" y="4648200"/>
                <a:ext cx="4572000" cy="129540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/>
                  <a:t>Differentiable </a:t>
                </a:r>
                <a:r>
                  <a:rPr lang="en-US" sz="2000" dirty="0">
                    <a:sym typeface="Euclid Symbol"/>
                  </a:rPr>
                  <a:t> continuous</a:t>
                </a:r>
              </a:p>
              <a:p>
                <a:r>
                  <a:rPr lang="en-US" sz="2000" dirty="0">
                    <a:sym typeface="Euclid Symbol"/>
                  </a:rPr>
                  <a:t>Continuous  </a:t>
                </a:r>
                <a:r>
                  <a:rPr lang="en-US" sz="2000" dirty="0">
                    <a:sym typeface="Euclid Math One"/>
                  </a:rPr>
                  <a:t></a:t>
                </a:r>
                <a:r>
                  <a:rPr lang="en-US" sz="2000" dirty="0">
                    <a:sym typeface="Euclid Symbol"/>
                  </a:rPr>
                  <a:t> differentiable</a:t>
                </a:r>
              </a:p>
              <a:p>
                <a:r>
                  <a:rPr lang="en-US" sz="2000" dirty="0">
                    <a:sym typeface="Euclid Symbol"/>
                  </a:rPr>
                  <a:t>Continuous at 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Euclid Symbo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Euclid Symbo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/>
                                <a:sym typeface="Euclid Symbol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/>
                                <a:sym typeface="Euclid Symbol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  <a:sym typeface="Symbol"/>
                              </a:rPr>
                              <m:t></m:t>
                            </m:r>
                            <m:r>
                              <a:rPr lang="en-US" sz="2000" b="0" i="1" smtClean="0">
                                <a:latin typeface="Cambria Math"/>
                                <a:sym typeface="Symbol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/>
                            <a:sym typeface="Euclid Symbol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/>
                            <a:sym typeface="Euclid Symbol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  <a:sym typeface="Euclid Symbol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  <a:sym typeface="Euclid Symbol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/>
                        <a:sym typeface="Euclid Symbol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sym typeface="Euclid Symbol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  <a:sym typeface="Euclid Symbol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  <a:sym typeface="Euclid Symbol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  <a:sym typeface="Euclid Symbol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648200"/>
                <a:ext cx="4572000" cy="1295400"/>
              </a:xfrm>
              <a:prstGeom prst="rect">
                <a:avLst/>
              </a:prstGeom>
              <a:blipFill rotWithShape="1">
                <a:blip r:embed="rId2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Suppose h(x)=f(g(x)) and f(-1)=3,g(0)=3,g’(0)= -2,f’(3)=2,   f’(1)=-2. Find h’(0). 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2</a:t>
            </a:r>
          </a:p>
          <a:p>
            <a:r>
              <a:rPr lang="en-US"/>
              <a:t>B. -2</a:t>
            </a:r>
          </a:p>
          <a:p>
            <a:r>
              <a:rPr lang="en-US"/>
              <a:t>C. 4</a:t>
            </a:r>
          </a:p>
          <a:p>
            <a:r>
              <a:rPr lang="en-US"/>
              <a:t>D. 3</a:t>
            </a:r>
          </a:p>
          <a:p>
            <a:r>
              <a:rPr lang="en-US"/>
              <a:t>E. None of the others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2209800"/>
            <a:ext cx="4114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chain rule: (sin(x</a:t>
            </a:r>
            <a:r>
              <a:rPr lang="en-US" sz="2000" baseline="30000" dirty="0"/>
              <a:t>2</a:t>
            </a:r>
            <a:r>
              <a:rPr lang="en-US" sz="2000" dirty="0"/>
              <a:t>))’ = cos(x</a:t>
            </a:r>
            <a:r>
              <a:rPr lang="en-US" sz="2000" baseline="30000" dirty="0"/>
              <a:t>2</a:t>
            </a:r>
            <a:r>
              <a:rPr lang="en-US" sz="2000" dirty="0"/>
              <a:t>).2x </a:t>
            </a: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 In general, </a:t>
            </a:r>
            <a:r>
              <a:rPr lang="en-US" sz="2000" dirty="0"/>
              <a:t> [g(f(x))]’= g’(f(x)).f’(x)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Let f(x)=g(ln(x</a:t>
            </a:r>
            <a:r>
              <a:rPr lang="en-US" sz="2800" b="0" baseline="30000" dirty="0">
                <a:solidFill>
                  <a:schemeClr val="bg1"/>
                </a:solidFill>
              </a:rPr>
              <a:t>2</a:t>
            </a:r>
            <a:r>
              <a:rPr lang="en-US" sz="2800" b="0" dirty="0">
                <a:solidFill>
                  <a:schemeClr val="bg1"/>
                </a:solidFill>
              </a:rPr>
              <a:t>+1)). Find f’ in terms of g’. 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f’(x)= g’(ln(x</a:t>
            </a:r>
            <a:r>
              <a:rPr lang="en-US" baseline="30000" dirty="0"/>
              <a:t>2</a:t>
            </a:r>
            <a:r>
              <a:rPr lang="en-US" dirty="0"/>
              <a:t>+1)).2x</a:t>
            </a:r>
          </a:p>
          <a:p>
            <a:r>
              <a:rPr lang="en-US" dirty="0"/>
              <a:t>B. f’(x)=g’(ln(x</a:t>
            </a:r>
            <a:r>
              <a:rPr lang="en-US" baseline="30000" dirty="0"/>
              <a:t>2</a:t>
            </a:r>
            <a:r>
              <a:rPr lang="en-US" dirty="0"/>
              <a:t>+1))</a:t>
            </a:r>
          </a:p>
          <a:p>
            <a:r>
              <a:rPr lang="en-US" dirty="0"/>
              <a:t>C. f’(x)=g’(x).2x</a:t>
            </a:r>
          </a:p>
          <a:p>
            <a:r>
              <a:rPr lang="en-US" dirty="0"/>
              <a:t>D. None of the others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4343400"/>
            <a:ext cx="41148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The chain rule: [g(f(x))]’= g’(f(x)).f’(x)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Let x+y-2e</a:t>
            </a:r>
            <a:r>
              <a:rPr lang="en-US" sz="2800" b="0" baseline="30000" dirty="0">
                <a:solidFill>
                  <a:schemeClr val="bg1"/>
                </a:solidFill>
              </a:rPr>
              <a:t>y</a:t>
            </a:r>
            <a:r>
              <a:rPr lang="en-US" sz="2800" b="0" dirty="0">
                <a:solidFill>
                  <a:schemeClr val="bg1"/>
                </a:solidFill>
              </a:rPr>
              <a:t>=0. Find </a:t>
            </a:r>
            <a:r>
              <a:rPr lang="en-US" sz="2800" b="0" dirty="0" err="1">
                <a:solidFill>
                  <a:schemeClr val="bg1"/>
                </a:solidFill>
              </a:rPr>
              <a:t>dy</a:t>
            </a:r>
            <a:r>
              <a:rPr lang="en-US" sz="2800" b="0" dirty="0">
                <a:solidFill>
                  <a:schemeClr val="bg1"/>
                </a:solidFill>
              </a:rPr>
              <a:t>/dx by implicit differentiation.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dy</a:t>
            </a:r>
            <a:r>
              <a:rPr lang="en-US" dirty="0"/>
              <a:t>/dx=2e</a:t>
            </a:r>
            <a:r>
              <a:rPr lang="en-US" baseline="30000" dirty="0"/>
              <a:t>y</a:t>
            </a:r>
            <a:r>
              <a:rPr lang="en-US" dirty="0"/>
              <a:t>-1</a:t>
            </a:r>
          </a:p>
          <a:p>
            <a:r>
              <a:rPr lang="en-US" dirty="0"/>
              <a:t>B. </a:t>
            </a:r>
            <a:r>
              <a:rPr lang="en-US" dirty="0" err="1"/>
              <a:t>dy</a:t>
            </a:r>
            <a:r>
              <a:rPr lang="en-US" dirty="0"/>
              <a:t>/dx=1/(e</a:t>
            </a:r>
            <a:r>
              <a:rPr lang="en-US" baseline="30000" dirty="0"/>
              <a:t>y</a:t>
            </a:r>
            <a:r>
              <a:rPr lang="en-US" dirty="0"/>
              <a:t>+1)</a:t>
            </a:r>
          </a:p>
          <a:p>
            <a:r>
              <a:rPr lang="en-US" dirty="0"/>
              <a:t>C. </a:t>
            </a:r>
            <a:r>
              <a:rPr lang="en-US" dirty="0" err="1"/>
              <a:t>dy</a:t>
            </a:r>
            <a:r>
              <a:rPr lang="en-US" dirty="0"/>
              <a:t>/dx=1/(e</a:t>
            </a:r>
            <a:r>
              <a:rPr lang="en-US" baseline="30000" dirty="0"/>
              <a:t>y</a:t>
            </a:r>
            <a:r>
              <a:rPr lang="en-US" dirty="0"/>
              <a:t>-1)</a:t>
            </a:r>
          </a:p>
          <a:p>
            <a:r>
              <a:rPr lang="en-US" dirty="0"/>
              <a:t>D. None of the others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Corbel" pitchFamily="34" charset="0"/>
              </a:rPr>
              <a:t>Chapter 1. functions and limits</a:t>
            </a:r>
            <a:endParaRPr lang="en-US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6072" indent="-457200">
              <a:buAutoNum type="arabicPeriod"/>
            </a:pPr>
            <a:r>
              <a:rPr lang="en-US" sz="2600" dirty="0">
                <a:latin typeface="Corbel" pitchFamily="34" charset="0"/>
              </a:rPr>
              <a:t>Determine whether a rule is a </a:t>
            </a:r>
            <a:r>
              <a:rPr lang="en-US" sz="2600" i="1" dirty="0">
                <a:solidFill>
                  <a:srgbClr val="FF0000"/>
                </a:solidFill>
                <a:latin typeface="Corbel" pitchFamily="34" charset="0"/>
              </a:rPr>
              <a:t>function</a:t>
            </a:r>
            <a:r>
              <a:rPr lang="en-US" sz="2600" dirty="0">
                <a:latin typeface="Corbel" pitchFamily="34" charset="0"/>
              </a:rPr>
              <a:t> or not.</a:t>
            </a:r>
          </a:p>
          <a:p>
            <a:pPr marL="576072" indent="-457200">
              <a:buAutoNum type="arabicPeriod"/>
            </a:pPr>
            <a:r>
              <a:rPr lang="vi-VN" sz="2600" dirty="0">
                <a:latin typeface="Corbel" pitchFamily="34" charset="0"/>
              </a:rPr>
              <a:t>Find </a:t>
            </a:r>
            <a:r>
              <a:rPr lang="vi-VN" sz="2600" i="1" dirty="0">
                <a:solidFill>
                  <a:srgbClr val="FF0000"/>
                </a:solidFill>
                <a:latin typeface="Corbel" pitchFamily="34" charset="0"/>
              </a:rPr>
              <a:t>domain, range </a:t>
            </a:r>
            <a:r>
              <a:rPr lang="vi-VN" sz="2600" dirty="0">
                <a:latin typeface="Corbel" pitchFamily="34" charset="0"/>
              </a:rPr>
              <a:t>of a function, e.g, f(x)=x/(x</a:t>
            </a:r>
            <a:r>
              <a:rPr lang="vi-VN" sz="2600" baseline="30000" dirty="0">
                <a:latin typeface="Corbel" pitchFamily="34" charset="0"/>
              </a:rPr>
              <a:t>2</a:t>
            </a:r>
            <a:r>
              <a:rPr lang="vi-VN" sz="2600" dirty="0">
                <a:latin typeface="Corbel" pitchFamily="34" charset="0"/>
              </a:rPr>
              <a:t>-1)</a:t>
            </a:r>
          </a:p>
          <a:p>
            <a:pPr marL="576072" indent="-457200">
              <a:buAutoNum type="arabicPeriod"/>
            </a:pPr>
            <a:r>
              <a:rPr lang="vi-VN" sz="2600" dirty="0">
                <a:latin typeface="Corbel" pitchFamily="34" charset="0"/>
              </a:rPr>
              <a:t>Determine whether a function, e.g, f(x)=x.cos</a:t>
            </a:r>
            <a:r>
              <a:rPr lang="vi-VN" sz="2600" baseline="30000" dirty="0">
                <a:latin typeface="Corbel" pitchFamily="34" charset="0"/>
              </a:rPr>
              <a:t>3</a:t>
            </a:r>
            <a:r>
              <a:rPr lang="vi-VN" sz="2600" dirty="0">
                <a:latin typeface="Corbel" pitchFamily="34" charset="0"/>
              </a:rPr>
              <a:t>x is </a:t>
            </a:r>
            <a:r>
              <a:rPr lang="vi-VN" sz="2600" i="1" dirty="0">
                <a:solidFill>
                  <a:srgbClr val="FF0000"/>
                </a:solidFill>
                <a:latin typeface="Corbel" pitchFamily="34" charset="0"/>
              </a:rPr>
              <a:t>odd/even</a:t>
            </a:r>
            <a:r>
              <a:rPr lang="vi-VN" sz="2600" dirty="0">
                <a:latin typeface="Corbel" pitchFamily="34" charset="0"/>
              </a:rPr>
              <a:t> or not.</a:t>
            </a:r>
          </a:p>
          <a:p>
            <a:pPr marL="576072" indent="-457200">
              <a:buAutoNum type="arabicPeriod"/>
            </a:pPr>
            <a:r>
              <a:rPr lang="vi-VN" sz="2600" dirty="0">
                <a:latin typeface="Corbel" pitchFamily="34" charset="0"/>
              </a:rPr>
              <a:t>Find the limit lim</a:t>
            </a:r>
            <a:r>
              <a:rPr lang="vi-VN" sz="2600" baseline="-25000" dirty="0">
                <a:latin typeface="Corbel" pitchFamily="34" charset="0"/>
              </a:rPr>
              <a:t>(x</a:t>
            </a:r>
            <a:r>
              <a:rPr lang="vi-VN" sz="2600" baseline="-25000" dirty="0">
                <a:latin typeface="Corbel" pitchFamily="34" charset="0"/>
                <a:sym typeface="Euclid Symbol"/>
              </a:rPr>
              <a:t>0-)</a:t>
            </a:r>
            <a:r>
              <a:rPr lang="vi-VN" sz="2600" dirty="0">
                <a:latin typeface="Corbel" pitchFamily="34" charset="0"/>
                <a:sym typeface="Euclid Symbol"/>
              </a:rPr>
              <a:t>(1/(2+e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1/x</a:t>
            </a:r>
            <a:r>
              <a:rPr lang="vi-VN" sz="2600" dirty="0">
                <a:latin typeface="Corbel" pitchFamily="34" charset="0"/>
                <a:sym typeface="Euclid Symbol"/>
              </a:rPr>
              <a:t>)), if it exists.</a:t>
            </a:r>
            <a:endParaRPr lang="en-US" sz="2600" dirty="0">
              <a:latin typeface="Corbel" pitchFamily="34" charset="0"/>
              <a:sym typeface="Euclid Symbol"/>
            </a:endParaRPr>
          </a:p>
          <a:p>
            <a:pPr marL="576072" indent="-457200">
              <a:buFont typeface="Wingdings 2"/>
              <a:buAutoNum type="arabicPeriod"/>
            </a:pPr>
            <a:r>
              <a:rPr lang="vi-VN" sz="2600" dirty="0">
                <a:latin typeface="Corbel" pitchFamily="34" charset="0"/>
              </a:rPr>
              <a:t>Find the limit lim</a:t>
            </a:r>
            <a:r>
              <a:rPr lang="vi-VN" sz="2600" baseline="-25000" dirty="0">
                <a:latin typeface="Corbel" pitchFamily="34" charset="0"/>
                <a:sym typeface="Euclid Symbol"/>
              </a:rPr>
              <a:t>(x 0)</a:t>
            </a:r>
            <a:r>
              <a:rPr lang="vi-VN" sz="2600" dirty="0">
                <a:latin typeface="Corbel" pitchFamily="34" charset="0"/>
                <a:sym typeface="Euclid Symbol"/>
              </a:rPr>
              <a:t>((1-cosx)/x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2</a:t>
            </a:r>
            <a:r>
              <a:rPr lang="vi-VN" sz="2600" dirty="0">
                <a:latin typeface="Corbel" pitchFamily="34" charset="0"/>
                <a:sym typeface="Euclid Symbol"/>
              </a:rPr>
              <a:t>)</a:t>
            </a:r>
            <a:endParaRPr lang="en-US" sz="2600" dirty="0"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600" dirty="0">
                <a:latin typeface="Corbel" pitchFamily="34" charset="0"/>
                <a:sym typeface="Euclid Symbol"/>
              </a:rPr>
              <a:t>Find lim</a:t>
            </a:r>
            <a:r>
              <a:rPr lang="vi-VN" sz="2600" baseline="-25000" dirty="0">
                <a:latin typeface="Corbel" pitchFamily="34" charset="0"/>
                <a:sym typeface="Euclid Symbol"/>
              </a:rPr>
              <a:t>(x 1)</a:t>
            </a:r>
            <a:r>
              <a:rPr lang="vi-VN" sz="2600" dirty="0">
                <a:latin typeface="Corbel" pitchFamily="34" charset="0"/>
                <a:sym typeface="Euclid Symbol"/>
              </a:rPr>
              <a:t>((x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3</a:t>
            </a:r>
            <a:r>
              <a:rPr lang="vi-VN" sz="2600" dirty="0">
                <a:latin typeface="Corbel" pitchFamily="34" charset="0"/>
                <a:sym typeface="Euclid Symbol"/>
              </a:rPr>
              <a:t>-1)/(x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2</a:t>
            </a:r>
            <a:r>
              <a:rPr lang="vi-VN" sz="2600" dirty="0">
                <a:latin typeface="Corbel" pitchFamily="34" charset="0"/>
                <a:sym typeface="Euclid Symbol"/>
              </a:rPr>
              <a:t>-1)) </a:t>
            </a:r>
          </a:p>
          <a:p>
            <a:pPr marL="576072" indent="-457200">
              <a:buAutoNum type="arabicPeriod"/>
            </a:pPr>
            <a:r>
              <a:rPr lang="vi-VN" sz="2600" dirty="0">
                <a:latin typeface="Corbel" pitchFamily="34" charset="0"/>
                <a:sym typeface="Euclid Symbol"/>
              </a:rPr>
              <a:t>Find all </a:t>
            </a:r>
            <a:r>
              <a:rPr lang="vi-VN" sz="2600" i="1" dirty="0">
                <a:solidFill>
                  <a:srgbClr val="FF0000"/>
                </a:solidFill>
                <a:latin typeface="Corbel" pitchFamily="34" charset="0"/>
                <a:sym typeface="Euclid Symbol"/>
              </a:rPr>
              <a:t>asymptotes</a:t>
            </a:r>
            <a:r>
              <a:rPr lang="vi-VN" sz="2600" dirty="0">
                <a:latin typeface="Corbel" pitchFamily="34" charset="0"/>
                <a:sym typeface="Euclid Symbol"/>
              </a:rPr>
              <a:t> of f(x)=(x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2</a:t>
            </a:r>
            <a:r>
              <a:rPr lang="vi-VN" sz="2600" dirty="0">
                <a:latin typeface="Corbel" pitchFamily="34" charset="0"/>
                <a:sym typeface="Euclid Symbol"/>
              </a:rPr>
              <a:t>-3x+2)/(x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2</a:t>
            </a:r>
            <a:r>
              <a:rPr lang="vi-VN" sz="2600" dirty="0">
                <a:latin typeface="Corbel" pitchFamily="34" charset="0"/>
                <a:sym typeface="Euclid Symbol"/>
              </a:rPr>
              <a:t>-1)</a:t>
            </a:r>
          </a:p>
          <a:p>
            <a:pPr marL="576072" indent="-457200">
              <a:buAutoNum type="arabicPeriod"/>
            </a:pPr>
            <a:r>
              <a:rPr lang="vi-VN" sz="2600" dirty="0">
                <a:latin typeface="Corbel" pitchFamily="34" charset="0"/>
              </a:rPr>
              <a:t>Find the limit lim</a:t>
            </a:r>
            <a:r>
              <a:rPr lang="vi-VN" sz="2600" baseline="-25000" dirty="0">
                <a:latin typeface="Corbel" pitchFamily="34" charset="0"/>
                <a:sym typeface="Euclid Symbol"/>
              </a:rPr>
              <a:t>(x )</a:t>
            </a:r>
            <a:r>
              <a:rPr lang="vi-VN" sz="2600" dirty="0">
                <a:latin typeface="Corbel" pitchFamily="34" charset="0"/>
                <a:sym typeface="Euclid Symbol"/>
              </a:rPr>
              <a:t>((x+2)/(x+1))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2x</a:t>
            </a:r>
          </a:p>
          <a:p>
            <a:pPr marL="576072" indent="-457200">
              <a:buFont typeface="Wingdings 2"/>
              <a:buAutoNum type="arabicPeriod"/>
            </a:pPr>
            <a:r>
              <a:rPr lang="vi-VN" sz="2600" dirty="0">
                <a:latin typeface="Corbel" pitchFamily="34" charset="0"/>
                <a:sym typeface="Euclid Symbol"/>
              </a:rPr>
              <a:t>Find the limit lim</a:t>
            </a:r>
            <a:r>
              <a:rPr lang="vi-VN" sz="2600" baseline="-25000" dirty="0">
                <a:latin typeface="Corbel" pitchFamily="34" charset="0"/>
                <a:sym typeface="Euclid Symbol"/>
              </a:rPr>
              <a:t>(x )</a:t>
            </a:r>
            <a:r>
              <a:rPr lang="vi-VN" sz="2600" dirty="0">
                <a:latin typeface="Corbel" pitchFamily="34" charset="0"/>
                <a:sym typeface="Euclid Symbol"/>
              </a:rPr>
              <a:t>((x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2</a:t>
            </a:r>
            <a:r>
              <a:rPr lang="vi-VN" sz="2600" dirty="0">
                <a:latin typeface="Corbel" pitchFamily="34" charset="0"/>
                <a:sym typeface="Euclid Symbol"/>
              </a:rPr>
              <a:t>+x+3)</a:t>
            </a:r>
            <a:r>
              <a:rPr lang="vi-VN" sz="2600" baseline="30000" dirty="0">
                <a:latin typeface="Corbel" pitchFamily="34" charset="0"/>
                <a:sym typeface="Euclid Symbol"/>
              </a:rPr>
              <a:t>1/2</a:t>
            </a:r>
            <a:r>
              <a:rPr lang="vi-VN" sz="2600" dirty="0">
                <a:latin typeface="Corbel" pitchFamily="34" charset="0"/>
                <a:sym typeface="Euclid Symbol"/>
              </a:rPr>
              <a:t>-x).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If y = 1/(x+1)  and dx/</a:t>
            </a:r>
            <a:r>
              <a:rPr lang="en-US" sz="2800" b="0" dirty="0" err="1">
                <a:solidFill>
                  <a:schemeClr val="bg1"/>
                </a:solidFill>
              </a:rPr>
              <a:t>dt</a:t>
            </a:r>
            <a:r>
              <a:rPr lang="en-US" sz="2800" b="0" dirty="0">
                <a:solidFill>
                  <a:schemeClr val="bg1"/>
                </a:solidFill>
              </a:rPr>
              <a:t>=2, find </a:t>
            </a:r>
            <a:r>
              <a:rPr lang="en-US" sz="2800" b="0" dirty="0" err="1">
                <a:solidFill>
                  <a:schemeClr val="bg1"/>
                </a:solidFill>
              </a:rPr>
              <a:t>dy</a:t>
            </a:r>
            <a:r>
              <a:rPr lang="en-US" sz="2800" b="0" dirty="0">
                <a:solidFill>
                  <a:schemeClr val="bg1"/>
                </a:solidFill>
              </a:rPr>
              <a:t>/</a:t>
            </a:r>
            <a:r>
              <a:rPr lang="en-US" sz="2800" b="0" dirty="0" err="1">
                <a:solidFill>
                  <a:schemeClr val="bg1"/>
                </a:solidFill>
              </a:rPr>
              <a:t>dt</a:t>
            </a:r>
            <a:r>
              <a:rPr lang="en-US" sz="2800" b="0" dirty="0">
                <a:solidFill>
                  <a:schemeClr val="bg1"/>
                </a:solidFill>
              </a:rPr>
              <a:t> when x=1. 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1</a:t>
            </a:r>
          </a:p>
          <a:p>
            <a:r>
              <a:rPr lang="en-US"/>
              <a:t>B. 2</a:t>
            </a:r>
          </a:p>
          <a:p>
            <a:r>
              <a:rPr lang="en-US"/>
              <a:t>C. 1/2</a:t>
            </a:r>
          </a:p>
          <a:p>
            <a:r>
              <a:rPr lang="en-US"/>
              <a:t>D. -1/2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Which of the following is the equation of the tangent line to the curve y= x</a:t>
            </a:r>
            <a:r>
              <a:rPr lang="en-US" sz="2800" b="0" baseline="30000" dirty="0">
                <a:solidFill>
                  <a:schemeClr val="bg1"/>
                </a:solidFill>
              </a:rPr>
              <a:t>2</a:t>
            </a:r>
            <a:r>
              <a:rPr lang="en-US" sz="2800" b="0" dirty="0">
                <a:solidFill>
                  <a:schemeClr val="bg1"/>
                </a:solidFill>
              </a:rPr>
              <a:t> – x at the point (1,0) ? 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y = x-2</a:t>
            </a:r>
          </a:p>
          <a:p>
            <a:r>
              <a:rPr lang="en-US" dirty="0"/>
              <a:t>B. y = x+1</a:t>
            </a:r>
          </a:p>
          <a:p>
            <a:r>
              <a:rPr lang="en-US" dirty="0"/>
              <a:t>C. y = -x-1</a:t>
            </a:r>
          </a:p>
          <a:p>
            <a:r>
              <a:rPr lang="en-US" dirty="0"/>
              <a:t>D. y = x-1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2057400"/>
            <a:ext cx="48006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tangent line at (x</a:t>
            </a:r>
            <a:r>
              <a:rPr lang="en-US" sz="2000" baseline="-25000"/>
              <a:t>o</a:t>
            </a:r>
            <a:r>
              <a:rPr lang="en-US" sz="2000"/>
              <a:t>,f(x</a:t>
            </a:r>
            <a:r>
              <a:rPr lang="en-US" sz="2000" baseline="-25000"/>
              <a:t>o</a:t>
            </a:r>
            <a:r>
              <a:rPr lang="en-US" sz="2000"/>
              <a:t>)): y=f’(x</a:t>
            </a:r>
            <a:r>
              <a:rPr lang="en-US" sz="2000" baseline="-25000"/>
              <a:t>o</a:t>
            </a:r>
            <a:r>
              <a:rPr lang="en-US" sz="2000"/>
              <a:t>)(x-x</a:t>
            </a:r>
            <a:r>
              <a:rPr lang="en-US" sz="2000" baseline="-25000"/>
              <a:t>o</a:t>
            </a:r>
            <a:r>
              <a:rPr lang="en-US" sz="2000"/>
              <a:t>)+f(x</a:t>
            </a:r>
            <a:r>
              <a:rPr lang="en-US" sz="2000" baseline="-25000"/>
              <a:t>o</a:t>
            </a:r>
            <a:r>
              <a:rPr lang="en-US" sz="200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normal line </a:t>
            </a:r>
            <a:r>
              <a:rPr lang="en-US" sz="2000">
                <a:sym typeface="Euclid Symbol"/>
              </a:rPr>
              <a:t> tangent line at (x</a:t>
            </a:r>
            <a:r>
              <a:rPr lang="en-US" sz="2000" baseline="-25000">
                <a:sym typeface="Euclid Symbol"/>
              </a:rPr>
              <a:t>o</a:t>
            </a:r>
            <a:r>
              <a:rPr lang="en-US" sz="2000">
                <a:sym typeface="Euclid Symbol"/>
              </a:rPr>
              <a:t>,f(x</a:t>
            </a:r>
            <a:r>
              <a:rPr lang="en-US" sz="2000" baseline="-25000">
                <a:sym typeface="Euclid Symbol"/>
              </a:rPr>
              <a:t>o</a:t>
            </a:r>
            <a:r>
              <a:rPr lang="en-US" sz="2000">
                <a:sym typeface="Euclid Symbol"/>
              </a:rPr>
              <a:t>))</a:t>
            </a:r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28600"/>
                <a:ext cx="8229600" cy="1252728"/>
              </a:xfrm>
            </p:spPr>
            <p:txBody>
              <a:bodyPr>
                <a:noAutofit/>
              </a:bodyPr>
              <a:lstStyle/>
              <a:p>
                <a:r>
                  <a:rPr lang="en-US" sz="3000" b="0" dirty="0">
                    <a:solidFill>
                      <a:schemeClr val="bg1"/>
                    </a:solidFill>
                  </a:rPr>
                  <a:t>Find an equation of the tangent line to the curve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𝑦</m:t>
                    </m:r>
                    <m:r>
                      <a:rPr lang="en-US" sz="3000" b="0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000" b="0" dirty="0">
                    <a:solidFill>
                      <a:schemeClr val="bg1"/>
                    </a:solidFill>
                  </a:rPr>
                  <a:t> at the point (1,4)</a:t>
                </a:r>
                <a:br>
                  <a:rPr lang="en-US" sz="3000" b="0" dirty="0">
                    <a:solidFill>
                      <a:schemeClr val="bg1"/>
                    </a:solidFill>
                  </a:rPr>
                </a:br>
                <a:endParaRPr lang="en-US" sz="3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28600"/>
                <a:ext cx="8229600" cy="1252728"/>
              </a:xfrm>
              <a:blipFill>
                <a:blip r:embed="rId2"/>
                <a:stretch>
                  <a:fillRect t="-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y = 2x – 1</a:t>
            </a:r>
          </a:p>
          <a:p>
            <a:pPr marL="633222" indent="-514350">
              <a:buFont typeface="Wingdings 2"/>
              <a:buAutoNum type="alphaLcPeriod"/>
            </a:pPr>
            <a:r>
              <a:rPr lang="en-US" dirty="0"/>
              <a:t>y = -x + 3</a:t>
            </a:r>
          </a:p>
          <a:p>
            <a:pPr marL="633222" indent="-514350">
              <a:buFont typeface="Wingdings 2"/>
              <a:buAutoNum type="alphaLcPeriod"/>
            </a:pPr>
            <a:r>
              <a:rPr lang="en-US" dirty="0"/>
              <a:t>y = -x +5</a:t>
            </a:r>
          </a:p>
          <a:p>
            <a:pPr marL="633222" indent="-514350">
              <a:buFont typeface="Wingdings 2"/>
              <a:buAutoNum type="alphaLcPeriod"/>
            </a:pPr>
            <a:r>
              <a:rPr lang="en-US" dirty="0"/>
              <a:t>y = x – 1</a:t>
            </a:r>
          </a:p>
          <a:p>
            <a:pPr marL="633222" indent="-514350">
              <a:buFont typeface="Wingdings 2"/>
              <a:buAutoNum type="alphaLcPeriod"/>
            </a:pPr>
            <a:r>
              <a:rPr lang="en-US" dirty="0"/>
              <a:t>None of the others</a:t>
            </a:r>
          </a:p>
          <a:p>
            <a:pPr marL="633222" indent="-514350">
              <a:buFont typeface="Wingdings 2"/>
              <a:buAutoNum type="alphaLcPeriod"/>
            </a:pPr>
            <a:endParaRPr lang="en-US" dirty="0"/>
          </a:p>
          <a:p>
            <a:pPr marL="633222" indent="-514350">
              <a:buFont typeface="Wingdings 2"/>
              <a:buAutoNum type="alphaLcPeriod"/>
            </a:pPr>
            <a:endParaRPr lang="en-US" dirty="0"/>
          </a:p>
          <a:p>
            <a:pPr marL="633222" indent="-514350">
              <a:buAutoNum type="alphaLcPeriod"/>
            </a:pPr>
            <a:endParaRPr lang="en-US" dirty="0"/>
          </a:p>
          <a:p>
            <a:pPr marL="633222" indent="-514350"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3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position function of a particle is given by  s(t) = t</a:t>
            </a:r>
            <a:r>
              <a:rPr lang="en-US" sz="3000" baseline="30000" dirty="0"/>
              <a:t>3</a:t>
            </a:r>
            <a:r>
              <a:rPr lang="en-US" sz="3000" dirty="0"/>
              <a:t> – 3t</a:t>
            </a:r>
            <a:r>
              <a:rPr lang="en-US" sz="3000" baseline="30000" dirty="0"/>
              <a:t>2</a:t>
            </a:r>
            <a:r>
              <a:rPr lang="en-US" sz="3000" dirty="0"/>
              <a:t> + 11 . Find its velocity after 3 seconds.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v(3) = 6</a:t>
            </a:r>
          </a:p>
          <a:p>
            <a:pPr marL="633222" indent="-514350">
              <a:buAutoNum type="alphaLcPeriod"/>
            </a:pPr>
            <a:r>
              <a:rPr lang="en-US" dirty="0"/>
              <a:t>v(3) = 9</a:t>
            </a:r>
          </a:p>
          <a:p>
            <a:pPr marL="633222" indent="-514350">
              <a:buAutoNum type="alphaLcPeriod"/>
            </a:pPr>
            <a:r>
              <a:rPr lang="en-US" dirty="0"/>
              <a:t>v(3) = -4</a:t>
            </a:r>
          </a:p>
          <a:p>
            <a:pPr marL="633222" indent="-514350">
              <a:buAutoNum type="alphaLcPeriod"/>
            </a:pPr>
            <a:r>
              <a:rPr lang="en-US" dirty="0"/>
              <a:t>v(3) = 12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2176087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Find the linearization of the curve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</m:oMath>
                </a14:m>
                <a:r>
                  <a:rPr lang="en-US" sz="3200" dirty="0"/>
                  <a:t> at the point (2, 3).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L(x) = 2x/3 +1/3</a:t>
            </a:r>
          </a:p>
          <a:p>
            <a:r>
              <a:rPr lang="en-US" dirty="0"/>
              <a:t>L(x) = 2x/3 +5/3 </a:t>
            </a:r>
          </a:p>
          <a:p>
            <a:r>
              <a:rPr lang="en-US" dirty="0"/>
              <a:t>L(x) = x/3 - 1/3</a:t>
            </a:r>
          </a:p>
          <a:p>
            <a:r>
              <a:rPr lang="en-US" dirty="0"/>
              <a:t>L(x) = x/3 - 5/3</a:t>
            </a:r>
          </a:p>
          <a:p>
            <a:r>
              <a:rPr lang="en-US" dirty="0"/>
              <a:t>None of the others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1981200"/>
            <a:ext cx="4419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9"/>
                </a:solidFill>
                <a:sym typeface="Symbol"/>
              </a:rPr>
              <a:t>Linearization of f(x) = linear approximation of f(x) at x</a:t>
            </a:r>
            <a:r>
              <a:rPr lang="en-US" baseline="-25000" dirty="0">
                <a:solidFill>
                  <a:srgbClr val="000099"/>
                </a:solidFill>
                <a:sym typeface="Symbol"/>
              </a:rPr>
              <a:t>0</a:t>
            </a:r>
            <a:r>
              <a:rPr lang="en-US" dirty="0">
                <a:solidFill>
                  <a:srgbClr val="000099"/>
                </a:solidFill>
                <a:sym typeface="Symbol"/>
              </a:rPr>
              <a:t>: L(x) = f’(x</a:t>
            </a:r>
            <a:r>
              <a:rPr lang="en-US" baseline="-25000" dirty="0">
                <a:solidFill>
                  <a:srgbClr val="000099"/>
                </a:solidFill>
                <a:sym typeface="Symbol"/>
              </a:rPr>
              <a:t>0</a:t>
            </a:r>
            <a:r>
              <a:rPr lang="en-US" dirty="0">
                <a:solidFill>
                  <a:srgbClr val="000099"/>
                </a:solidFill>
                <a:sym typeface="Symbol"/>
              </a:rPr>
              <a:t>)(x-x</a:t>
            </a:r>
            <a:r>
              <a:rPr lang="en-US" baseline="-25000" dirty="0">
                <a:solidFill>
                  <a:srgbClr val="000099"/>
                </a:solidFill>
                <a:sym typeface="Symbol"/>
              </a:rPr>
              <a:t>0</a:t>
            </a:r>
            <a:r>
              <a:rPr lang="en-US" dirty="0">
                <a:solidFill>
                  <a:srgbClr val="000099"/>
                </a:solidFill>
                <a:sym typeface="Symbol"/>
              </a:rPr>
              <a:t>) + f(x</a:t>
            </a:r>
            <a:r>
              <a:rPr lang="en-US" baseline="-25000" dirty="0">
                <a:solidFill>
                  <a:srgbClr val="000099"/>
                </a:solidFill>
                <a:sym typeface="Symbol"/>
              </a:rPr>
              <a:t>0</a:t>
            </a:r>
            <a:r>
              <a:rPr lang="en-US" dirty="0">
                <a:solidFill>
                  <a:srgbClr val="000099"/>
                </a:solidFill>
                <a:sym typeface="Symbol"/>
              </a:rPr>
              <a:t>)  // tangent line</a:t>
            </a:r>
            <a:endParaRPr lang="en-US" dirty="0">
              <a:solidFill>
                <a:srgbClr val="000099"/>
              </a:solidFill>
            </a:endParaRPr>
          </a:p>
          <a:p>
            <a:endParaRPr 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2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500" dirty="0"/>
                  <a:t>Find the linearization of the curve</a:t>
                </a:r>
                <a:br>
                  <a:rPr lang="en-US" sz="3500" dirty="0"/>
                </a:br>
                <a14:m>
                  <m:oMath xmlns:m="http://schemas.openxmlformats.org/officeDocument/2006/math">
                    <m:r>
                      <a:rPr lang="en-US" sz="3500" i="1">
                        <a:latin typeface="Cambria Math"/>
                      </a:rPr>
                      <m:t>𝒚</m:t>
                    </m:r>
                    <m:r>
                      <a:rPr lang="en-US" sz="3500" i="1">
                        <a:latin typeface="Cambria Math"/>
                      </a:rPr>
                      <m:t>=</m:t>
                    </m:r>
                    <m:r>
                      <a:rPr lang="en-US" sz="3500" b="1" i="1" smtClean="0">
                        <a:latin typeface="Cambria Math"/>
                      </a:rPr>
                      <m:t>𝒔𝒊𝒏𝒙</m:t>
                    </m:r>
                    <m:r>
                      <a:rPr lang="en-US" sz="3500" b="1" i="1" smtClean="0">
                        <a:latin typeface="Cambria Math"/>
                      </a:rPr>
                      <m:t>−</m:t>
                    </m:r>
                    <m:r>
                      <a:rPr lang="en-US" sz="3500" b="1" i="1" smtClean="0">
                        <a:latin typeface="Cambria Math"/>
                      </a:rPr>
                      <m:t>𝒄𝒐𝒔𝒙</m:t>
                    </m:r>
                  </m:oMath>
                </a14:m>
                <a:r>
                  <a:rPr lang="en-US" sz="3500" dirty="0"/>
                  <a:t> at the point (</a:t>
                </a:r>
                <a:r>
                  <a:rPr lang="en-US" sz="3500" dirty="0">
                    <a:sym typeface="Symbol"/>
                  </a:rPr>
                  <a:t></a:t>
                </a:r>
                <a:r>
                  <a:rPr lang="en-US" sz="3500" dirty="0"/>
                  <a:t>, 1).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y = -x + 1 </a:t>
            </a:r>
          </a:p>
          <a:p>
            <a:pPr marL="633222" indent="-514350">
              <a:buAutoNum type="alphaLcPeriod"/>
            </a:pPr>
            <a:r>
              <a:rPr lang="en-US" dirty="0"/>
              <a:t>y = -x + </a:t>
            </a:r>
            <a:r>
              <a:rPr lang="en-US" dirty="0">
                <a:sym typeface="Symbol" panose="05050102010706020507" pitchFamily="18" charset="2"/>
              </a:rPr>
              <a:t>+</a:t>
            </a:r>
            <a:r>
              <a:rPr lang="en-US" dirty="0"/>
              <a:t>1</a:t>
            </a:r>
          </a:p>
          <a:p>
            <a:pPr marL="633222" indent="-514350">
              <a:buAutoNum type="alphaLcPeriod"/>
            </a:pPr>
            <a:r>
              <a:rPr lang="en-US" dirty="0"/>
              <a:t>y = x -</a:t>
            </a:r>
            <a:r>
              <a:rPr lang="en-US" dirty="0">
                <a:sym typeface="Symbol" panose="05050102010706020507" pitchFamily="18" charset="2"/>
              </a:rPr>
              <a:t>  +</a:t>
            </a:r>
            <a:r>
              <a:rPr lang="en-US" dirty="0"/>
              <a:t> 1</a:t>
            </a:r>
          </a:p>
          <a:p>
            <a:pPr marL="633222" indent="-514350">
              <a:buAutoNum type="alphaLcPeriod"/>
            </a:pPr>
            <a:r>
              <a:rPr lang="en-US" dirty="0"/>
              <a:t>y = x - </a:t>
            </a:r>
            <a:r>
              <a:rPr lang="en-US" dirty="0">
                <a:sym typeface="Symbol" panose="05050102010706020507" pitchFamily="18" charset="2"/>
              </a:rPr>
              <a:t>  -</a:t>
            </a:r>
            <a:r>
              <a:rPr lang="en-US" dirty="0"/>
              <a:t> 1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316469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Corbel" pitchFamily="34" charset="0"/>
              </a:rPr>
              <a:t>Chapter 3. applications of differentiation</a:t>
            </a:r>
            <a:endParaRPr lang="en-US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006600"/>
                </a:solidFill>
                <a:latin typeface="Corbel" pitchFamily="34" charset="0"/>
              </a:rPr>
              <a:t>maximum and minimum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values of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 functions.</a:t>
            </a:r>
            <a:endParaRPr lang="vi-VN" sz="2400" dirty="0">
              <a:solidFill>
                <a:srgbClr val="000099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the number c in the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</a:rPr>
              <a:t>Rolle’s theorem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for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functions</a:t>
            </a:r>
            <a:endParaRPr lang="vi-VN" sz="2400" dirty="0">
              <a:solidFill>
                <a:srgbClr val="000099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Determine the statement is true or false :”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There exists a function such that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f(2)=-2, f(0)=1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and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f’(x)&gt;0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for all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 x”.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Suppose that f(1)=-2 and f’(x)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7 for all x. How small can f(3) possibly be?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Find all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inflection points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of the function f(x)=cosx-3 on [0,4]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A box with open top and square base must have the volume 4000 cm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. Find the dimensions of the box that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minimize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the amount of metarial used.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Using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Newton’s method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to find the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root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of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the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equation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5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-3=0. If x</a:t>
            </a:r>
            <a:r>
              <a:rPr lang="vi-VN" sz="2400" baseline="-25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1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=1, find x</a:t>
            </a:r>
            <a:r>
              <a:rPr lang="en-US" sz="2400" baseline="-25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, the 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third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sym typeface="Euclid Symbol"/>
              </a:rPr>
              <a:t> approximation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to the root.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000099"/>
                </a:solidFill>
                <a:latin typeface="Corbel" pitchFamily="34" charset="0"/>
              </a:rPr>
              <a:t>maximum and minimum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values of f(x)=x-x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1/2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 on [0,3]</a:t>
            </a:r>
          </a:p>
          <a:p>
            <a:pPr marL="576072" indent="-457200">
              <a:buAutoNum type="arabicPeriod"/>
            </a:pP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For what values of the constants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a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and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b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is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(1,6)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a </a:t>
            </a:r>
            <a:r>
              <a:rPr lang="en-US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inflection point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of the curve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y=x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+ax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+bx+1? </a:t>
            </a:r>
          </a:p>
          <a:p>
            <a:pPr marL="576072" indent="-457200">
              <a:buAutoNum type="arabicPeriod"/>
            </a:pP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Find the </a:t>
            </a:r>
            <a:r>
              <a:rPr lang="en-US" sz="2400" i="1" dirty="0">
                <a:solidFill>
                  <a:srgbClr val="000099"/>
                </a:solidFill>
                <a:latin typeface="Corbel" pitchFamily="34" charset="0"/>
              </a:rPr>
              <a:t>most general </a:t>
            </a:r>
            <a:r>
              <a:rPr lang="en-US" sz="2400" i="1" dirty="0" err="1">
                <a:solidFill>
                  <a:srgbClr val="000099"/>
                </a:solidFill>
                <a:latin typeface="Corbel" pitchFamily="34" charset="0"/>
              </a:rPr>
              <a:t>antiderivative</a:t>
            </a:r>
            <a:r>
              <a:rPr lang="en-US" sz="2400" i="1" dirty="0">
                <a:solidFill>
                  <a:srgbClr val="000099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</a:rPr>
              <a:t>of the function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 f(x)=e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-x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-x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-1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f(x) if f’’(x)=sin3x, f’(0)=1, f(0)=0</a:t>
            </a:r>
            <a:endParaRPr lang="en-US" sz="2400" dirty="0">
              <a:solidFill>
                <a:srgbClr val="000099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>
              <a:solidFill>
                <a:srgbClr val="000099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>
                <a:solidFill>
                  <a:schemeClr val="bg1"/>
                </a:solidFill>
              </a:rPr>
              <a:t>Suppose f(2)=2 and 10≤f’(x) for all x. How small can f(6) possible be? </a:t>
            </a:r>
            <a:br>
              <a:rPr lang="en-US" sz="2800" b="0">
                <a:solidFill>
                  <a:schemeClr val="bg1"/>
                </a:solidFill>
              </a:rPr>
            </a:br>
            <a:endParaRPr lang="en-US" sz="28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42</a:t>
            </a:r>
          </a:p>
          <a:p>
            <a:r>
              <a:rPr lang="en-US"/>
              <a:t>B. 40</a:t>
            </a:r>
          </a:p>
          <a:p>
            <a:r>
              <a:rPr lang="en-US"/>
              <a:t>C. 20</a:t>
            </a:r>
          </a:p>
          <a:p>
            <a:r>
              <a:rPr lang="en-US"/>
              <a:t>D. 52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1828800"/>
            <a:ext cx="4114800" cy="190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Mean value theorem:</a:t>
            </a:r>
          </a:p>
          <a:p>
            <a:pPr algn="ctr"/>
            <a:r>
              <a:rPr lang="en-US" sz="2000">
                <a:sym typeface="Euclid Symbol"/>
              </a:rPr>
              <a:t>c(a,b):  </a:t>
            </a:r>
            <a:r>
              <a:rPr lang="en-US" sz="2000"/>
              <a:t>f(b)-f(a)=(b-a).f’(c)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Rolle’s theorem:(with f(b)=f(a))</a:t>
            </a:r>
          </a:p>
          <a:p>
            <a:pPr algn="ctr"/>
            <a:r>
              <a:rPr lang="en-US" sz="2000">
                <a:sym typeface="Euclid Symbol"/>
              </a:rPr>
              <a:t>c(a,b):  </a:t>
            </a:r>
            <a:r>
              <a:rPr lang="en-US" sz="2000"/>
              <a:t>f’(c)=0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Use Newton’s Method with initial approximation x</a:t>
            </a:r>
            <a:r>
              <a:rPr lang="en-US" sz="2800" b="0" baseline="-25000" dirty="0">
                <a:solidFill>
                  <a:schemeClr val="bg1"/>
                </a:solidFill>
              </a:rPr>
              <a:t>1</a:t>
            </a:r>
            <a:r>
              <a:rPr lang="en-US" sz="2800" b="0" dirty="0">
                <a:solidFill>
                  <a:schemeClr val="bg1"/>
                </a:solidFill>
              </a:rPr>
              <a:t>= 2 to find x</a:t>
            </a:r>
            <a:r>
              <a:rPr lang="en-US" sz="2800" b="0" baseline="-25000" dirty="0">
                <a:solidFill>
                  <a:schemeClr val="bg1"/>
                </a:solidFill>
              </a:rPr>
              <a:t>2</a:t>
            </a:r>
            <a:r>
              <a:rPr lang="en-US" sz="2800" b="0" dirty="0">
                <a:solidFill>
                  <a:schemeClr val="bg1"/>
                </a:solidFill>
              </a:rPr>
              <a:t>, the second approximation to the root of the equation x</a:t>
            </a:r>
            <a:r>
              <a:rPr lang="en-US" sz="2800" b="0" baseline="30000" dirty="0">
                <a:solidFill>
                  <a:schemeClr val="bg1"/>
                </a:solidFill>
              </a:rPr>
              <a:t>3</a:t>
            </a:r>
            <a:r>
              <a:rPr lang="en-US" sz="2800" b="0" dirty="0">
                <a:solidFill>
                  <a:schemeClr val="bg1"/>
                </a:solidFill>
              </a:rPr>
              <a:t>-3x-1=0. 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-1.7</a:t>
            </a:r>
          </a:p>
          <a:p>
            <a:r>
              <a:rPr lang="en-US"/>
              <a:t>B. -1.8</a:t>
            </a:r>
          </a:p>
          <a:p>
            <a:r>
              <a:rPr lang="en-US"/>
              <a:t>C. -1.3</a:t>
            </a:r>
          </a:p>
          <a:p>
            <a:r>
              <a:rPr lang="en-US"/>
              <a:t>D. -1.5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2362200"/>
            <a:ext cx="27432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x</a:t>
            </a:r>
            <a:r>
              <a:rPr lang="en-US" sz="2000" baseline="-25000"/>
              <a:t>n+1</a:t>
            </a:r>
            <a:r>
              <a:rPr lang="en-US" sz="2000"/>
              <a:t>=x</a:t>
            </a:r>
            <a:r>
              <a:rPr lang="en-US" sz="2000" baseline="-25000"/>
              <a:t>n</a:t>
            </a:r>
            <a:r>
              <a:rPr lang="en-US" sz="2000"/>
              <a:t> –f(x</a:t>
            </a:r>
            <a:r>
              <a:rPr lang="en-US" sz="2000" baseline="-25000"/>
              <a:t>n</a:t>
            </a:r>
            <a:r>
              <a:rPr lang="en-US" sz="2000"/>
              <a:t>)/f’(x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x</a:t>
            </a:r>
            <a:r>
              <a:rPr lang="en-US" sz="2000" baseline="-25000"/>
              <a:t>1</a:t>
            </a:r>
            <a:r>
              <a:rPr lang="en-US" sz="2000">
                <a:sym typeface="Euclid Symbol"/>
              </a:rPr>
              <a:t>x</a:t>
            </a:r>
            <a:r>
              <a:rPr lang="en-US" sz="2000" baseline="-25000">
                <a:sym typeface="Euclid Symbol"/>
              </a:rPr>
              <a:t>2</a:t>
            </a:r>
            <a:r>
              <a:rPr lang="en-US" sz="2000">
                <a:sym typeface="Euclid Symbol"/>
              </a:rPr>
              <a:t> x</a:t>
            </a:r>
            <a:r>
              <a:rPr lang="en-US" sz="2000" baseline="-25000">
                <a:sym typeface="Euclid Symbol"/>
              </a:rPr>
              <a:t>3</a:t>
            </a:r>
            <a:r>
              <a:rPr lang="en-US" sz="2000">
                <a:sym typeface="Euclid Symbol"/>
              </a:rPr>
              <a:t> …</a:t>
            </a:r>
            <a:endParaRPr 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A particle moves in the straight line and has acceleration given by a(t)=4t-3 (cm/s</a:t>
            </a:r>
            <a:r>
              <a:rPr lang="en-US" sz="2800" b="0" baseline="30000" dirty="0">
                <a:solidFill>
                  <a:schemeClr val="bg1"/>
                </a:solidFill>
              </a:rPr>
              <a:t>2</a:t>
            </a:r>
            <a:r>
              <a:rPr lang="en-US" sz="2800" b="0" dirty="0">
                <a:solidFill>
                  <a:schemeClr val="bg1"/>
                </a:solidFill>
              </a:rPr>
              <a:t>). Its initial velocity is v(0)=3cm/s. Find its </a:t>
            </a:r>
            <a:r>
              <a:rPr lang="en-US" sz="2800" b="0" u="sng" dirty="0">
                <a:solidFill>
                  <a:schemeClr val="bg1"/>
                </a:solidFill>
              </a:rPr>
              <a:t>velocity</a:t>
            </a:r>
            <a:r>
              <a:rPr lang="en-US" sz="2800" b="0" dirty="0">
                <a:solidFill>
                  <a:schemeClr val="bg1"/>
                </a:solidFill>
              </a:rPr>
              <a:t> after 5 seconds.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28</a:t>
            </a:r>
          </a:p>
          <a:p>
            <a:r>
              <a:rPr lang="en-US"/>
              <a:t>B. 20</a:t>
            </a:r>
          </a:p>
          <a:p>
            <a:r>
              <a:rPr lang="en-US"/>
              <a:t>C. 17</a:t>
            </a:r>
          </a:p>
          <a:p>
            <a:r>
              <a:rPr lang="en-US"/>
              <a:t>D. None of the others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4267200"/>
            <a:ext cx="44196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(s(t) = position function)’ = v(t)=velocity</a:t>
            </a:r>
          </a:p>
          <a:p>
            <a:r>
              <a:rPr lang="en-US" sz="2000"/>
              <a:t>(v(t) = velocity)’ =  a(t)= acceleration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Let  h = </a:t>
            </a:r>
            <a:r>
              <a:rPr lang="en-US" sz="2800" b="0" dirty="0" err="1">
                <a:solidFill>
                  <a:schemeClr val="bg1"/>
                </a:solidFill>
              </a:rPr>
              <a:t>f</a:t>
            </a:r>
            <a:r>
              <a:rPr lang="en-US" sz="2800" b="0" dirty="0" err="1">
                <a:solidFill>
                  <a:schemeClr val="bg1"/>
                </a:solidFill>
                <a:sym typeface="Euclid Extra" panose="02050502000505020303" pitchFamily="18" charset="2"/>
              </a:rPr>
              <a:t></a:t>
            </a:r>
            <a:r>
              <a:rPr lang="en-US" sz="2800" b="0" dirty="0" err="1">
                <a:solidFill>
                  <a:schemeClr val="bg1"/>
                </a:solidFill>
              </a:rPr>
              <a:t>g</a:t>
            </a:r>
            <a:r>
              <a:rPr lang="en-US" sz="2800" b="0" dirty="0">
                <a:solidFill>
                  <a:schemeClr val="bg1"/>
                </a:solidFill>
              </a:rPr>
              <a:t>. If f(x) = x</a:t>
            </a:r>
            <a:r>
              <a:rPr lang="en-US" sz="2800" b="0" baseline="30000" dirty="0">
                <a:solidFill>
                  <a:schemeClr val="bg1"/>
                </a:solidFill>
              </a:rPr>
              <a:t>3 </a:t>
            </a:r>
            <a:r>
              <a:rPr lang="en-US" sz="2800" b="0" dirty="0">
                <a:solidFill>
                  <a:schemeClr val="bg1"/>
                </a:solidFill>
              </a:rPr>
              <a:t>and g(t)= 2t + 7, then what is h(k)?</a:t>
            </a:r>
            <a:br>
              <a:rPr lang="en-US" sz="2800" b="0" dirty="0">
                <a:solidFill>
                  <a:schemeClr val="bg1"/>
                </a:solidFill>
              </a:rPr>
            </a:b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h(k) = (2k + 7)</a:t>
            </a:r>
            <a:r>
              <a:rPr lang="en-US" baseline="30000" dirty="0"/>
              <a:t>3</a:t>
            </a:r>
          </a:p>
          <a:p>
            <a:r>
              <a:rPr lang="en-US" dirty="0"/>
              <a:t>B. h(k) = 2k</a:t>
            </a:r>
            <a:r>
              <a:rPr lang="en-US" baseline="30000" dirty="0"/>
              <a:t>3</a:t>
            </a:r>
            <a:r>
              <a:rPr lang="en-US" dirty="0"/>
              <a:t> + 7</a:t>
            </a:r>
          </a:p>
          <a:p>
            <a:r>
              <a:rPr lang="en-US" dirty="0"/>
              <a:t>C. h(k) = k</a:t>
            </a:r>
            <a:r>
              <a:rPr lang="en-US" baseline="30000" dirty="0"/>
              <a:t>3</a:t>
            </a:r>
            <a:r>
              <a:rPr lang="en-US" dirty="0"/>
              <a:t>(2k + 7)</a:t>
            </a:r>
          </a:p>
          <a:p>
            <a:r>
              <a:rPr lang="en-US" dirty="0"/>
              <a:t>D. None of the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16103" y="4572000"/>
            <a:ext cx="2122697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dirty="0" err="1"/>
              <a:t>f</a:t>
            </a:r>
            <a:r>
              <a:rPr lang="en-US" sz="2600" dirty="0" err="1">
                <a:sym typeface="Euclid Extra" panose="02050502000505020303" pitchFamily="18" charset="2"/>
              </a:rPr>
              <a:t></a:t>
            </a:r>
            <a:r>
              <a:rPr lang="en-US" sz="2600" dirty="0" err="1"/>
              <a:t>g</a:t>
            </a:r>
            <a:r>
              <a:rPr lang="en-US" sz="2600" dirty="0"/>
              <a:t>(x) = f(g(x))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>
            <a:noAutofit/>
          </a:bodyPr>
          <a:lstStyle/>
          <a:p>
            <a:r>
              <a:rPr lang="en-US" sz="2800" b="0">
                <a:solidFill>
                  <a:schemeClr val="bg1"/>
                </a:solidFill>
              </a:rPr>
              <a:t>Suppose f is a differentiable function on (-1,5)  and f(4)=7,    f(0)=-1. Find f’(c) if c is the number in the </a:t>
            </a:r>
            <a:r>
              <a:rPr lang="en-US" sz="2800" b="0" u="sng">
                <a:solidFill>
                  <a:schemeClr val="bg1"/>
                </a:solidFill>
              </a:rPr>
              <a:t>mean value theorem</a:t>
            </a:r>
            <a:r>
              <a:rPr lang="en-US" sz="2800" b="0">
                <a:solidFill>
                  <a:schemeClr val="bg1"/>
                </a:solidFill>
              </a:rPr>
              <a:t>.</a:t>
            </a:r>
            <a:br>
              <a:rPr lang="en-US" sz="2800" b="0">
                <a:solidFill>
                  <a:schemeClr val="bg1"/>
                </a:solidFill>
              </a:rPr>
            </a:br>
            <a:endParaRPr lang="en-US" sz="28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3/2</a:t>
            </a:r>
          </a:p>
          <a:p>
            <a:r>
              <a:rPr lang="en-US"/>
              <a:t>B. 2</a:t>
            </a:r>
          </a:p>
          <a:p>
            <a:r>
              <a:rPr lang="en-US"/>
              <a:t>C. 3</a:t>
            </a:r>
          </a:p>
          <a:p>
            <a:r>
              <a:rPr lang="en-US"/>
              <a:t>D. 4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1828800"/>
            <a:ext cx="4114800" cy="190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Mean value theorem:</a:t>
            </a:r>
          </a:p>
          <a:p>
            <a:pPr algn="ctr"/>
            <a:r>
              <a:rPr lang="en-US" sz="2000">
                <a:sym typeface="Euclid Symbol"/>
              </a:rPr>
              <a:t>c(a,b):  </a:t>
            </a:r>
            <a:r>
              <a:rPr lang="en-US" sz="2000"/>
              <a:t>f(b)-f(a)=(b-a).f’(c)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Rolle’s theorem:(with f(b)=f(a))</a:t>
            </a:r>
          </a:p>
          <a:p>
            <a:pPr algn="ctr"/>
            <a:r>
              <a:rPr lang="en-US" sz="2000">
                <a:sym typeface="Euclid Symbol"/>
              </a:rPr>
              <a:t>c(a,b):  </a:t>
            </a:r>
            <a:r>
              <a:rPr lang="en-US" sz="2000"/>
              <a:t>f’(c)=0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Given f(x) = x</a:t>
            </a:r>
            <a:r>
              <a:rPr lang="en-US" sz="2600" baseline="30000" dirty="0"/>
              <a:t>3</a:t>
            </a:r>
            <a:r>
              <a:rPr lang="en-US" sz="2600" dirty="0"/>
              <a:t> – 4x</a:t>
            </a:r>
            <a:r>
              <a:rPr lang="en-US" sz="2600" baseline="30000" dirty="0"/>
              <a:t>2</a:t>
            </a:r>
            <a:r>
              <a:rPr lang="en-US" sz="2600" dirty="0"/>
              <a:t> + 5x -11.</a:t>
            </a:r>
            <a:br>
              <a:rPr lang="en-US" sz="2600" dirty="0"/>
            </a:br>
            <a:r>
              <a:rPr lang="en-US" sz="2600" dirty="0"/>
              <a:t>Find all numbers </a:t>
            </a:r>
            <a:r>
              <a:rPr lang="en-US" sz="2600" i="1" dirty="0"/>
              <a:t>c</a:t>
            </a:r>
            <a:r>
              <a:rPr lang="en-US" sz="2600" dirty="0"/>
              <a:t> that satisfy the conclusion of Rolle's Theorem.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c = 1, c = 5 </a:t>
            </a:r>
          </a:p>
          <a:p>
            <a:pPr marL="633222" indent="-514350">
              <a:buAutoNum type="alphaLcPeriod"/>
            </a:pPr>
            <a:r>
              <a:rPr lang="en-US" dirty="0"/>
              <a:t>c = 1, c = -5</a:t>
            </a:r>
          </a:p>
          <a:p>
            <a:pPr marL="633222" indent="-514350">
              <a:buAutoNum type="alphaLcPeriod"/>
            </a:pPr>
            <a:r>
              <a:rPr lang="en-US" dirty="0"/>
              <a:t>c = -1, c = 5</a:t>
            </a:r>
          </a:p>
          <a:p>
            <a:pPr marL="633222" indent="-514350">
              <a:buAutoNum type="alphaLcPeriod"/>
            </a:pPr>
            <a:r>
              <a:rPr lang="en-US" dirty="0"/>
              <a:t>c = -1, c = -5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94031" y="2614136"/>
            <a:ext cx="4083169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Rolle’s theorem:</a:t>
            </a:r>
          </a:p>
          <a:p>
            <a:r>
              <a:rPr lang="en-US" dirty="0">
                <a:solidFill>
                  <a:srgbClr val="0000FF"/>
                </a:solidFill>
              </a:rPr>
              <a:t>[…]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FF"/>
                </a:solidFill>
              </a:rPr>
              <a:t>f’(c) = 0 where c is in (a, b)</a:t>
            </a:r>
          </a:p>
        </p:txBody>
      </p:sp>
    </p:spTree>
    <p:extLst>
      <p:ext uri="{BB962C8B-B14F-4D97-AF65-F5344CB8AC3E}">
        <p14:creationId xmlns:p14="http://schemas.microsoft.com/office/powerpoint/2010/main" val="167021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Find two positive numbers whose product is 324 and whose sum is a minimum.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18, 18</a:t>
            </a:r>
          </a:p>
          <a:p>
            <a:pPr marL="633222" indent="-514350">
              <a:buAutoNum type="alphaLcPeriod"/>
            </a:pPr>
            <a:r>
              <a:rPr lang="en-US" dirty="0"/>
              <a:t>9, 36</a:t>
            </a:r>
          </a:p>
          <a:p>
            <a:pPr marL="633222" indent="-514350">
              <a:buAutoNum type="alphaLcPeriod"/>
            </a:pPr>
            <a:r>
              <a:rPr lang="en-US" dirty="0"/>
              <a:t>1, 324</a:t>
            </a:r>
          </a:p>
          <a:p>
            <a:pPr marL="633222" indent="-514350">
              <a:buAutoNum type="alphaLcPeriod"/>
            </a:pPr>
            <a:r>
              <a:rPr lang="en-US" dirty="0"/>
              <a:t>9, 18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299976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Find the point on the line y = 3x – 2 that is closest to the origin.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 dirty="0"/>
              <a:t>(1, 1)</a:t>
            </a:r>
          </a:p>
          <a:p>
            <a:pPr marL="633222" indent="-514350">
              <a:buAutoNum type="alphaLcPeriod"/>
            </a:pPr>
            <a:r>
              <a:rPr lang="en-US" dirty="0"/>
              <a:t>(2, 3)</a:t>
            </a:r>
          </a:p>
          <a:p>
            <a:pPr marL="633222" indent="-514350">
              <a:buAutoNum type="alphaLcPeriod"/>
            </a:pPr>
            <a:r>
              <a:rPr lang="en-US" dirty="0"/>
              <a:t>(3, 2)</a:t>
            </a:r>
          </a:p>
          <a:p>
            <a:pPr marL="633222" indent="-514350">
              <a:buAutoNum type="alphaLcPeriod"/>
            </a:pPr>
            <a:r>
              <a:rPr lang="en-US" dirty="0"/>
              <a:t>(3/5, -1/5)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2840044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Corbel" pitchFamily="34" charset="0"/>
              </a:rPr>
              <a:t>Chapter 4. integrals</a:t>
            </a:r>
            <a:endParaRPr lang="en-US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006600"/>
                </a:solidFill>
                <a:latin typeface="Corbel" pitchFamily="34" charset="0"/>
              </a:rPr>
              <a:t>Riemann sum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of f(x)=x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+x on [0,1], using four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subintervals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 and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left endpoints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. 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Estimate the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integral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 of f(x)=x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3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-x on [0,5] by 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Midpoint rule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with n=5.</a:t>
            </a: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If g(x)=x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-1/2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sin(x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1/2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) What is the </a:t>
            </a:r>
            <a:r>
              <a:rPr lang="vi-VN" sz="2400" i="1" dirty="0">
                <a:solidFill>
                  <a:srgbClr val="FF0000"/>
                </a:solidFill>
                <a:latin typeface="Corbel" pitchFamily="34" charset="0"/>
              </a:rPr>
              <a:t>ave</a:t>
            </a:r>
            <a:r>
              <a:rPr lang="vi-VN" sz="2400" i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rage values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of g(x) (or g</a:t>
            </a:r>
            <a:r>
              <a:rPr lang="vi-VN" sz="2400" i="1" baseline="-25000" dirty="0">
                <a:solidFill>
                  <a:srgbClr val="FF0000"/>
                </a:solidFill>
                <a:latin typeface="Corbel" pitchFamily="34" charset="0"/>
              </a:rPr>
              <a:t>ave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) over [0,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/2]?</a:t>
            </a:r>
            <a:endParaRPr lang="vi-VN" sz="2400" baseline="30000" dirty="0">
              <a:solidFill>
                <a:srgbClr val="000099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006600"/>
                </a:solidFill>
                <a:latin typeface="Corbel" pitchFamily="34" charset="0"/>
              </a:rPr>
              <a:t>integral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of f(x) on [0,3], where f(x)={(x, if 0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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x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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1), (x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</a:rPr>
              <a:t>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, if 1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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x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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</a:rPr>
              <a:t>3)}</a:t>
            </a:r>
          </a:p>
          <a:p>
            <a:pPr marL="576072" indent="-457200">
              <a:buAutoNum type="arabicPeriod"/>
            </a:pPr>
            <a:endParaRPr lang="vi-VN" sz="2400" dirty="0">
              <a:solidFill>
                <a:srgbClr val="000099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Find e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-3x+1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dx, e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-sinx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cosxdx, sin2x/(1+cos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x)dx, (1+t)/t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1/2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dt, x(1-x)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2011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dx </a:t>
            </a:r>
          </a:p>
          <a:p>
            <a:pPr marL="576072" indent="-457200">
              <a:buAutoNum type="arabicPeriod"/>
            </a:pPr>
            <a:r>
              <a:rPr lang="en-US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The linear density of a rod of length 4 m is given by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(x)=9+2x</a:t>
            </a:r>
            <a:r>
              <a:rPr lang="vi-VN" sz="2400" baseline="300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1/2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measured in kilograms per meter, where 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x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is measured in meters from one end of the rod. Find the</a:t>
            </a: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total mass of the rod.</a:t>
            </a:r>
          </a:p>
          <a:p>
            <a:pPr marL="576072" indent="-457200">
              <a:buAutoNum type="arabicPeriod"/>
            </a:pPr>
            <a:endParaRPr lang="vi-VN" sz="2400" dirty="0">
              <a:solidFill>
                <a:srgbClr val="000099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0099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0099"/>
                </a:solidFill>
                <a:latin typeface="Corbel" pitchFamily="34" charset="0"/>
                <a:sym typeface="Euclid Symbol"/>
              </a:rPr>
              <a:t> Find the </a:t>
            </a:r>
            <a:r>
              <a:rPr lang="vi-VN" sz="2400" i="1" dirty="0">
                <a:solidFill>
                  <a:srgbClr val="006600"/>
                </a:solidFill>
                <a:latin typeface="Corbel" pitchFamily="34" charset="0"/>
                <a:sym typeface="Euclid Symbol"/>
              </a:rPr>
              <a:t>derivatives</a:t>
            </a:r>
          </a:p>
          <a:p>
            <a:pPr>
              <a:buNone/>
            </a:pPr>
            <a:endParaRPr lang="en-US" sz="2400" dirty="0">
              <a:solidFill>
                <a:srgbClr val="000099"/>
              </a:solidFill>
              <a:latin typeface="Corbel" pitchFamily="34" charset="0"/>
            </a:endParaRP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3352800" y="5360504"/>
          <a:ext cx="4867275" cy="99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3" imgW="2705040" imgH="545760" progId="Equation.DSMT4">
                  <p:embed/>
                </p:oleObj>
              </mc:Choice>
              <mc:Fallback>
                <p:oleObj name="Equation" r:id="rId3" imgW="2705040" imgH="5457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360504"/>
                        <a:ext cx="4867275" cy="9925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A particle moves along a line with the acceleration function and the initial velocity are given by a(t)=6t-2 (m/s</a:t>
            </a:r>
            <a:r>
              <a:rPr lang="en-US" sz="2400" b="0" baseline="30000" dirty="0">
                <a:solidFill>
                  <a:schemeClr val="bg1"/>
                </a:solidFill>
              </a:rPr>
              <a:t>2</a:t>
            </a:r>
            <a:r>
              <a:rPr lang="en-US" sz="2400" b="0" dirty="0">
                <a:solidFill>
                  <a:schemeClr val="bg1"/>
                </a:solidFill>
              </a:rPr>
              <a:t>) and v(0)=0 (m/s). Find the </a:t>
            </a:r>
            <a:r>
              <a:rPr lang="en-US" sz="2400" b="0" u="sng" dirty="0">
                <a:solidFill>
                  <a:schemeClr val="bg1"/>
                </a:solidFill>
              </a:rPr>
              <a:t>displacement</a:t>
            </a:r>
            <a:r>
              <a:rPr lang="en-US" sz="2400" b="0" dirty="0">
                <a:solidFill>
                  <a:schemeClr val="bg1"/>
                </a:solidFill>
              </a:rPr>
              <a:t> (in meters) travelled during the first 3 seconds. </a:t>
            </a:r>
            <a:br>
              <a:rPr lang="en-US" sz="2400" b="0" dirty="0">
                <a:solidFill>
                  <a:schemeClr val="bg1"/>
                </a:solidFill>
              </a:rPr>
            </a:b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1/2</a:t>
            </a:r>
          </a:p>
          <a:p>
            <a:r>
              <a:rPr lang="en-US" dirty="0"/>
              <a:t>B. 1</a:t>
            </a:r>
          </a:p>
          <a:p>
            <a:r>
              <a:rPr lang="en-US" dirty="0"/>
              <a:t>C. 3/2</a:t>
            </a:r>
          </a:p>
          <a:p>
            <a:r>
              <a:rPr lang="en-US" dirty="0"/>
              <a:t>D. 5/2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905000"/>
            <a:ext cx="5029200" cy="190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position function s(t):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velocity (</a:t>
            </a: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): v(t)=s’(t)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acceleration (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): a(t)=v’(t)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displacement=</a:t>
            </a:r>
            <a:r>
              <a:rPr lang="en-US" sz="2000" dirty="0">
                <a:sym typeface="Euclid Symbol"/>
              </a:rPr>
              <a:t>v(t)</a:t>
            </a:r>
            <a:r>
              <a:rPr lang="en-US" sz="2000" dirty="0" err="1">
                <a:sym typeface="Euclid Symbol"/>
              </a:rPr>
              <a:t>dt</a:t>
            </a:r>
            <a:endParaRPr lang="en-US" sz="2000" dirty="0">
              <a:sym typeface="Euclid Symbol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sym typeface="Euclid Symbol"/>
              </a:rPr>
              <a:t> distance travelled= |v(t)|</a:t>
            </a:r>
            <a:r>
              <a:rPr lang="en-US" sz="2000" dirty="0" err="1">
                <a:sym typeface="Euclid Symbol"/>
              </a:rPr>
              <a:t>dt</a:t>
            </a:r>
            <a:endParaRPr lang="en-US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Find the Riemann sum for f(x)=x</a:t>
            </a:r>
            <a:r>
              <a:rPr lang="en-US" sz="2400" b="0" baseline="30000">
                <a:solidFill>
                  <a:schemeClr val="bg1"/>
                </a:solidFill>
              </a:rPr>
              <a:t>2</a:t>
            </a:r>
            <a:r>
              <a:rPr lang="en-US" sz="2400" b="0">
                <a:solidFill>
                  <a:schemeClr val="bg1"/>
                </a:solidFill>
              </a:rPr>
              <a:t> ,0≤x≤1, with four equal subintervals, taking the sample points to be left endpoints. </a:t>
            </a:r>
            <a:br>
              <a:rPr lang="en-US" sz="2400" b="0">
                <a:solidFill>
                  <a:schemeClr val="bg1"/>
                </a:solidFill>
              </a:rPr>
            </a:br>
            <a:endParaRPr lang="en-US" sz="24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0.21873</a:t>
            </a:r>
          </a:p>
          <a:p>
            <a:r>
              <a:rPr lang="en-US"/>
              <a:t>B. 0.21875</a:t>
            </a:r>
          </a:p>
          <a:p>
            <a:r>
              <a:rPr lang="en-US"/>
              <a:t>C. 0.21874</a:t>
            </a:r>
          </a:p>
          <a:p>
            <a:r>
              <a:rPr lang="en-US"/>
              <a:t>D. 0.33333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2133600"/>
            <a:ext cx="4114800" cy="137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Riemann sum: </a:t>
            </a:r>
            <a:r>
              <a:rPr lang="en-US" sz="2000" dirty="0">
                <a:sym typeface="Euclid Symbol"/>
              </a:rPr>
              <a:t></a:t>
            </a:r>
            <a:r>
              <a:rPr lang="en-US" sz="2000" dirty="0">
                <a:sym typeface="Euclid Math Two"/>
              </a:rPr>
              <a:t></a:t>
            </a:r>
            <a:r>
              <a:rPr lang="en-US" sz="2000" dirty="0" err="1">
                <a:sym typeface="Euclid Math Two"/>
              </a:rPr>
              <a:t>x.f</a:t>
            </a:r>
            <a:r>
              <a:rPr lang="en-US" sz="2000" dirty="0">
                <a:sym typeface="Euclid Math Two"/>
              </a:rPr>
              <a:t>(x</a:t>
            </a:r>
            <a:r>
              <a:rPr lang="en-US" sz="2000" baseline="-25000" dirty="0">
                <a:sym typeface="Euclid Math Two"/>
              </a:rPr>
              <a:t>i</a:t>
            </a:r>
            <a:r>
              <a:rPr lang="en-US" sz="2000" dirty="0">
                <a:sym typeface="Euclid Math Two"/>
              </a:rPr>
              <a:t>), </a:t>
            </a:r>
            <a:r>
              <a:rPr lang="en-US" sz="2000" dirty="0" err="1">
                <a:sym typeface="Euclid Math Two"/>
              </a:rPr>
              <a:t>i</a:t>
            </a:r>
            <a:r>
              <a:rPr lang="en-US" sz="2000" dirty="0">
                <a:sym typeface="Euclid Math Two"/>
              </a:rPr>
              <a:t>=1..n, x</a:t>
            </a:r>
            <a:r>
              <a:rPr lang="en-US" sz="2000" baseline="-25000" dirty="0">
                <a:sym typeface="Euclid Math Two"/>
              </a:rPr>
              <a:t>i</a:t>
            </a:r>
            <a:r>
              <a:rPr lang="en-US" sz="2000" dirty="0">
                <a:sym typeface="Euclid Math Two"/>
              </a:rPr>
              <a:t> are sample points</a:t>
            </a:r>
            <a:r>
              <a:rPr lang="en-US" sz="2000" dirty="0"/>
              <a:t> , </a:t>
            </a:r>
            <a:r>
              <a:rPr lang="en-US" sz="2000" dirty="0">
                <a:sym typeface="Euclid Math Two"/>
              </a:rPr>
              <a:t>x=(b-a)/n</a:t>
            </a:r>
            <a:endParaRPr lang="en-US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Let                                         , find g’(x).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g’(x)= 3cosxsin</a:t>
            </a:r>
            <a:r>
              <a:rPr lang="en-US" baseline="30000"/>
              <a:t>2</a:t>
            </a:r>
            <a:r>
              <a:rPr lang="en-US"/>
              <a:t>x</a:t>
            </a:r>
          </a:p>
          <a:p>
            <a:r>
              <a:rPr lang="en-US"/>
              <a:t>B. g’(x)=  3sinx</a:t>
            </a:r>
            <a:r>
              <a:rPr lang="en-US" baseline="30000"/>
              <a:t>2</a:t>
            </a:r>
          </a:p>
          <a:p>
            <a:r>
              <a:rPr lang="en-US"/>
              <a:t>C. g’(x)= 3cosx</a:t>
            </a:r>
            <a:r>
              <a:rPr lang="en-US" baseline="30000"/>
              <a:t>2</a:t>
            </a:r>
          </a:p>
          <a:p>
            <a:r>
              <a:rPr lang="en-US"/>
              <a:t>D. g’(x)= 3sin</a:t>
            </a:r>
            <a:r>
              <a:rPr lang="en-US" baseline="30000"/>
              <a:t>2</a:t>
            </a:r>
            <a:r>
              <a:rPr lang="en-US"/>
              <a:t>x</a:t>
            </a: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295400" y="304800"/>
          <a:ext cx="20777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4" name="Equation" r:id="rId3" imgW="965160" imgH="469800" progId="Equation.DSMT4">
                  <p:embed/>
                </p:oleObj>
              </mc:Choice>
              <mc:Fallback>
                <p:oleObj name="Equation" r:id="rId3" imgW="96516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"/>
                        <a:ext cx="2077738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733800" y="2438400"/>
            <a:ext cx="5029200" cy="1905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114800" y="2730500"/>
          <a:ext cx="42878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name="Equation" r:id="rId5" imgW="2666880" imgH="812520" progId="Equation.DSMT4">
                  <p:embed/>
                </p:oleObj>
              </mc:Choice>
              <mc:Fallback>
                <p:oleObj name="Equation" r:id="rId5" imgW="2666880" imgH="8125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0500"/>
                        <a:ext cx="4287838" cy="1308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72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Find the </a:t>
            </a:r>
            <a:r>
              <a:rPr lang="en-US" sz="2400" b="0" u="sng">
                <a:solidFill>
                  <a:schemeClr val="bg1"/>
                </a:solidFill>
              </a:rPr>
              <a:t>average value</a:t>
            </a:r>
            <a:r>
              <a:rPr lang="en-US" sz="2400" b="0">
                <a:solidFill>
                  <a:schemeClr val="bg1"/>
                </a:solidFill>
              </a:rPr>
              <a:t> of the function f(x)=3x+5 on the interval [1,5].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13</a:t>
            </a:r>
          </a:p>
          <a:p>
            <a:r>
              <a:rPr lang="en-US"/>
              <a:t>B. 14</a:t>
            </a:r>
          </a:p>
          <a:p>
            <a:r>
              <a:rPr lang="en-US"/>
              <a:t>C. 14.5</a:t>
            </a:r>
          </a:p>
          <a:p>
            <a:r>
              <a:rPr lang="en-US"/>
              <a:t>D. 15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0" y="2133600"/>
            <a:ext cx="4572000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average value of f(x)</a:t>
            </a:r>
          </a:p>
          <a:p>
            <a:pPr>
              <a:buFont typeface="Arial" pitchFamily="34" charset="0"/>
              <a:buChar char="•"/>
            </a:pPr>
            <a:endParaRPr lang="en-US" sz="2000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5840413" y="2209800"/>
          <a:ext cx="16160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3" name="Equation" r:id="rId3" imgW="1015920" imgH="647640" progId="Equation.DSMT4">
                  <p:embed/>
                </p:oleObj>
              </mc:Choice>
              <mc:Fallback>
                <p:oleObj name="Equation" r:id="rId3" imgW="1015920" imgH="647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2209800"/>
                        <a:ext cx="1616075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Suppose f is a function such that f(0)=-2, f’(0)=-1, f(1)=3,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 f’(1)=-2,  f’’(0)=4, f’’(1)=17.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-2</a:t>
            </a:r>
          </a:p>
          <a:p>
            <a:r>
              <a:rPr lang="en-US"/>
              <a:t>B. 3</a:t>
            </a:r>
          </a:p>
          <a:p>
            <a:r>
              <a:rPr lang="en-US"/>
              <a:t>C. 5</a:t>
            </a:r>
          </a:p>
          <a:p>
            <a:r>
              <a:rPr lang="en-US"/>
              <a:t>D. 13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4648200" y="609600"/>
          <a:ext cx="1177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8" name="Equation" r:id="rId3" imgW="672840" imgH="482400" progId="Equation.DSMT4">
                  <p:embed/>
                </p:oleObj>
              </mc:Choice>
              <mc:Fallback>
                <p:oleObj name="Equation" r:id="rId3" imgW="67284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09600"/>
                        <a:ext cx="11779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429000" y="1905000"/>
            <a:ext cx="4572000" cy="228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 Newton-Leibniz </a:t>
            </a:r>
            <a:r>
              <a:rPr lang="en-US" sz="2000" dirty="0"/>
              <a:t>theorem: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038600" y="3117850"/>
          <a:ext cx="2486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5" imgW="1562040" imgH="482400" progId="Equation.DSMT4">
                  <p:embed/>
                </p:oleObj>
              </mc:Choice>
              <mc:Fallback>
                <p:oleObj name="Equation" r:id="rId5" imgW="156204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17850"/>
                        <a:ext cx="24860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>
                <a:solidFill>
                  <a:schemeClr val="bg1"/>
                </a:solidFill>
              </a:rPr>
              <a:t>Find </a:t>
            </a:r>
            <a:br>
              <a:rPr lang="en-US" sz="2800" b="0">
                <a:solidFill>
                  <a:schemeClr val="bg1"/>
                </a:solidFill>
              </a:rPr>
            </a:br>
            <a:endParaRPr lang="en-US" sz="28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1</a:t>
            </a:r>
          </a:p>
          <a:p>
            <a:r>
              <a:rPr lang="en-US"/>
              <a:t>B. 2</a:t>
            </a:r>
          </a:p>
          <a:p>
            <a:r>
              <a:rPr lang="en-US"/>
              <a:t>C. 1/2</a:t>
            </a:r>
          </a:p>
          <a:p>
            <a:r>
              <a:rPr lang="en-US"/>
              <a:t>D.None of the others</a:t>
            </a: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762095"/>
              </p:ext>
            </p:extLst>
          </p:nvPr>
        </p:nvGraphicFramePr>
        <p:xfrm>
          <a:off x="1371600" y="227593"/>
          <a:ext cx="2298700" cy="106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3" imgW="927000" imgH="431640" progId="Equation.DSMT4">
                  <p:embed/>
                </p:oleObj>
              </mc:Choice>
              <mc:Fallback>
                <p:oleObj name="Equation" r:id="rId3" imgW="92700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7593"/>
                        <a:ext cx="2298700" cy="10678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Corbel" pitchFamily="34" charset="0"/>
              </a:rPr>
              <a:t>Chapter 6. techniques of integrations</a:t>
            </a:r>
            <a:endParaRPr lang="en-US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6072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Integration by parts </a:t>
            </a:r>
            <a:r>
              <a:rPr lang="en-US" sz="2400" dirty="0">
                <a:solidFill>
                  <a:srgbClr val="002060"/>
                </a:solidFill>
                <a:latin typeface="Euclid" panose="02020503060505020303" pitchFamily="18" charset="0"/>
                <a:sym typeface="Euclid Symbol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</a:t>
            </a:r>
            <a:r>
              <a:rPr lang="en-US" sz="2400" dirty="0" err="1">
                <a:solidFill>
                  <a:srgbClr val="002060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udv</a:t>
            </a:r>
            <a:r>
              <a:rPr lang="en-US" sz="2400" dirty="0">
                <a:solidFill>
                  <a:srgbClr val="002060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 = </a:t>
            </a:r>
            <a:r>
              <a:rPr lang="en-US" sz="2400" dirty="0" err="1">
                <a:solidFill>
                  <a:srgbClr val="002060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uv</a:t>
            </a:r>
            <a:r>
              <a:rPr lang="en-US" sz="2400" dirty="0">
                <a:solidFill>
                  <a:srgbClr val="002060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 - </a:t>
            </a:r>
            <a:r>
              <a:rPr lang="en-US" sz="2400" dirty="0" err="1">
                <a:solidFill>
                  <a:srgbClr val="002060"/>
                </a:solidFill>
                <a:latin typeface="Euclid" panose="02020503060505020303" pitchFamily="18" charset="0"/>
                <a:sym typeface="Euclid Symbol" panose="05050102010706020507" pitchFamily="18" charset="2"/>
              </a:rPr>
              <a:t>vdu</a:t>
            </a:r>
            <a:endParaRPr lang="en-US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Estimate the integral of f(x)=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/x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on [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,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2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] by trapezoidal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rule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with n=4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.</a:t>
            </a: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Determine whether each improper integral is convergent or divergent:</a:t>
            </a: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None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</a:t>
            </a: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Using comparison t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h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eorem to determine whether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each of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the integral is convergent or not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.</a:t>
            </a: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None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 </a:t>
            </a: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>
              <a:buNone/>
            </a:pPr>
            <a:endParaRPr lang="en-US" sz="2400" dirty="0">
              <a:solidFill>
                <a:srgbClr val="002060"/>
              </a:solidFill>
              <a:latin typeface="Corbel" pitchFamily="34" charset="0"/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036741"/>
              </p:ext>
            </p:extLst>
          </p:nvPr>
        </p:nvGraphicFramePr>
        <p:xfrm>
          <a:off x="1524000" y="2971801"/>
          <a:ext cx="6106022" cy="175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4" imgW="3352680" imgH="952200" progId="Equation.DSMT4">
                  <p:embed/>
                </p:oleObj>
              </mc:Choice>
              <mc:Fallback>
                <p:oleObj name="Equation" r:id="rId4" imgW="3352680" imgH="952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1"/>
                        <a:ext cx="6106022" cy="17525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056831"/>
              </p:ext>
            </p:extLst>
          </p:nvPr>
        </p:nvGraphicFramePr>
        <p:xfrm>
          <a:off x="1981200" y="5410200"/>
          <a:ext cx="5715153" cy="1052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6" imgW="2577960" imgH="469800" progId="Equation.DSMT4">
                  <p:embed/>
                </p:oleObj>
              </mc:Choice>
              <mc:Fallback>
                <p:oleObj name="Equation" r:id="rId6" imgW="2577960" imgH="469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5715153" cy="10522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Which of the following are convergent?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</a:t>
            </a:r>
          </a:p>
          <a:p>
            <a:endParaRPr lang="en-US"/>
          </a:p>
          <a:p>
            <a:r>
              <a:rPr lang="en-US"/>
              <a:t>B. </a:t>
            </a:r>
          </a:p>
          <a:p>
            <a:endParaRPr lang="en-US"/>
          </a:p>
          <a:p>
            <a:r>
              <a:rPr lang="en-US"/>
              <a:t>C. </a:t>
            </a:r>
          </a:p>
          <a:p>
            <a:endParaRPr lang="en-US"/>
          </a:p>
          <a:p>
            <a:r>
              <a:rPr lang="en-US"/>
              <a:t>D. None of the others 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600200" y="2667000"/>
          <a:ext cx="123524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6" name="Equation" r:id="rId3" imgW="711000" imgH="482400" progId="Equation.DSMT4">
                  <p:embed/>
                </p:oleObj>
              </mc:Choice>
              <mc:Fallback>
                <p:oleObj name="Equation" r:id="rId3" imgW="7110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123524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600200" y="1676400"/>
          <a:ext cx="123567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7" name="Equation" r:id="rId5" imgW="634680" imgH="469800" progId="Equation.DSMT4">
                  <p:embed/>
                </p:oleObj>
              </mc:Choice>
              <mc:Fallback>
                <p:oleObj name="Equation" r:id="rId5" imgW="634680" imgH="46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1235676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524000" y="3657600"/>
          <a:ext cx="1254468" cy="78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8" name="Equation" r:id="rId7" imgW="749160" imgH="469800" progId="Equation.DSMT4">
                  <p:embed/>
                </p:oleObj>
              </mc:Choice>
              <mc:Fallback>
                <p:oleObj name="Equation" r:id="rId7" imgW="749160" imgH="46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57600"/>
                        <a:ext cx="1254468" cy="78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29000" y="2133600"/>
            <a:ext cx="4572000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                             convergent if p&gt;1 and  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                             divergent if p</a:t>
            </a:r>
            <a:r>
              <a:rPr lang="en-US" sz="2000">
                <a:sym typeface="Symbol"/>
              </a:rPr>
              <a:t>1</a:t>
            </a:r>
            <a:r>
              <a:rPr lang="en-US" sz="2000"/>
              <a:t> </a:t>
            </a:r>
          </a:p>
          <a:p>
            <a:pPr>
              <a:buFont typeface="Arial" pitchFamily="34" charset="0"/>
              <a:buChar char="•"/>
            </a:pPr>
            <a:endParaRPr lang="en-US" sz="2000"/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886200" y="2362200"/>
          <a:ext cx="938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39" name="Equation" r:id="rId9" imgW="482400" imgH="469800" progId="Equation.DSMT4">
                  <p:embed/>
                </p:oleObj>
              </mc:Choice>
              <mc:Fallback>
                <p:oleObj name="Equation" r:id="rId9" imgW="48240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62200"/>
                        <a:ext cx="938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Find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e</a:t>
            </a:r>
          </a:p>
          <a:p>
            <a:r>
              <a:rPr lang="en-US"/>
              <a:t>B. e+1</a:t>
            </a:r>
          </a:p>
          <a:p>
            <a:r>
              <a:rPr lang="en-US"/>
              <a:t>C. e-1</a:t>
            </a:r>
          </a:p>
          <a:p>
            <a:r>
              <a:rPr lang="en-US"/>
              <a:t>D. </a:t>
            </a:r>
            <a:r>
              <a:rPr lang="en-US">
                <a:sym typeface="Euclid Symbol"/>
              </a:rPr>
              <a:t>None of the others</a:t>
            </a:r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594876"/>
              </p:ext>
            </p:extLst>
          </p:nvPr>
        </p:nvGraphicFramePr>
        <p:xfrm>
          <a:off x="1457159" y="152400"/>
          <a:ext cx="176864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Equation" r:id="rId3" imgW="799920" imgH="482400" progId="Equation.DSMT4">
                  <p:embed/>
                </p:oleObj>
              </mc:Choice>
              <mc:Fallback>
                <p:oleObj name="Equation" r:id="rId3" imgW="79992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159" y="152400"/>
                        <a:ext cx="1768642" cy="106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Find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2ln2</a:t>
            </a:r>
          </a:p>
          <a:p>
            <a:r>
              <a:rPr lang="en-US" dirty="0"/>
              <a:t>B. ln2</a:t>
            </a:r>
          </a:p>
          <a:p>
            <a:r>
              <a:rPr lang="en-US" dirty="0"/>
              <a:t>C. 2-ln2</a:t>
            </a:r>
          </a:p>
          <a:p>
            <a:r>
              <a:rPr lang="en-US" dirty="0"/>
              <a:t>D. </a:t>
            </a:r>
            <a:r>
              <a:rPr lang="en-US" dirty="0">
                <a:sym typeface="Euclid Symbol"/>
              </a:rPr>
              <a:t>None of the others</a:t>
            </a:r>
            <a:endParaRPr 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34144"/>
              </p:ext>
            </p:extLst>
          </p:nvPr>
        </p:nvGraphicFramePr>
        <p:xfrm>
          <a:off x="1825625" y="309563"/>
          <a:ext cx="14001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3" imgW="799920" imgH="469800" progId="Equation.DSMT4">
                  <p:embed/>
                </p:oleObj>
              </mc:Choice>
              <mc:Fallback>
                <p:oleObj name="Equation" r:id="rId3" imgW="799920" imgH="46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09563"/>
                        <a:ext cx="1400175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Find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 I=1, J=2</a:t>
            </a:r>
          </a:p>
          <a:p>
            <a:r>
              <a:rPr lang="en-US"/>
              <a:t>B. I=1, J=1</a:t>
            </a:r>
          </a:p>
          <a:p>
            <a:r>
              <a:rPr lang="en-US"/>
              <a:t>C. I=0, J=1</a:t>
            </a:r>
          </a:p>
          <a:p>
            <a:r>
              <a:rPr lang="en-US"/>
              <a:t>D. </a:t>
            </a:r>
            <a:r>
              <a:rPr lang="en-US">
                <a:sym typeface="Euclid Symbol"/>
              </a:rPr>
              <a:t>None of the others</a:t>
            </a:r>
            <a:endParaRPr lang="en-US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368425" y="298450"/>
          <a:ext cx="28225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3" imgW="1612800" imgH="482400" progId="Equation.DSMT4">
                  <p:embed/>
                </p:oleObj>
              </mc:Choice>
              <mc:Fallback>
                <p:oleObj name="Equation" r:id="rId3" imgW="16128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98450"/>
                        <a:ext cx="28225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Determine whether each of the integrals is convergent or divergent.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+2017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+2017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+2017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+2017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51947" y="2270965"/>
                <a:ext cx="3696653" cy="108183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baseline="30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𝑐𝑜𝑛𝑣𝑒𝑟𝑔𝑒𝑠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 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947" y="2270965"/>
                <a:ext cx="3696653" cy="10818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804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latin typeface="Corbel" pitchFamily="34" charset="0"/>
              </a:rPr>
              <a:t>Chapter 8. sequence and series</a:t>
            </a:r>
            <a:endParaRPr lang="en-US" sz="3200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</a:rPr>
              <a:t>Find the </a:t>
            </a:r>
            <a:r>
              <a:rPr lang="vi-VN" sz="2400" i="1" dirty="0">
                <a:solidFill>
                  <a:srgbClr val="002060"/>
                </a:solidFill>
                <a:latin typeface="Corbel" pitchFamily="34" charset="0"/>
              </a:rPr>
              <a:t>limit of the sequences:</a:t>
            </a:r>
            <a:endParaRPr lang="vi-VN" sz="2400" dirty="0">
              <a:solidFill>
                <a:srgbClr val="002060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</a:rPr>
              <a:t>Find the sum of the series: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n=0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(1/2)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n=0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(2/3)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endParaRPr lang="vi-VN" sz="2400" baseline="30000" dirty="0">
              <a:solidFill>
                <a:srgbClr val="002060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</a:rPr>
              <a:t>(by comparison test) Determine whether the series is convergent or divergent: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(1/n),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(1/n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2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),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n/(n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2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+3),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n/(n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3/2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+5) 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(1/n)</a:t>
            </a:r>
            <a:endParaRPr lang="vi-VN" sz="2400" dirty="0">
              <a:solidFill>
                <a:srgbClr val="002060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(by integral test)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</a:rPr>
              <a:t>Determine whether the series is convergent or divergent: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n=2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(1/nlnn),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e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-n</a:t>
            </a:r>
            <a:endParaRPr lang="vi-VN" sz="2400" dirty="0">
              <a:solidFill>
                <a:srgbClr val="002060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(by alternating series test)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</a:rPr>
              <a:t>Determine whether the series is convergent or divergent: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(-1)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/n,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(-1)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/n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1/2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, estimate the sum with |error|&lt;=0.001</a:t>
            </a:r>
            <a:endParaRPr lang="vi-VN" sz="2400" dirty="0">
              <a:solidFill>
                <a:srgbClr val="002060"/>
              </a:solidFill>
              <a:latin typeface="Corbel" pitchFamily="34" charset="0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Find the radius and interval of convergence of the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power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series: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(2x-3)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/n5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 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5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/n! , </a:t>
            </a:r>
            <a:r>
              <a:rPr lang="vi-VN" sz="2400" baseline="-25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n=1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(x-1)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/3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n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2</a:t>
            </a: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Find the Maclaurin series, the Taylor series of function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s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: sinx, cosx, e</a:t>
            </a:r>
            <a:r>
              <a:rPr lang="vi-VN" sz="2400" baseline="300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x</a:t>
            </a:r>
            <a:r>
              <a:rPr lang="vi-VN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,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  <a:sym typeface="Euclid Symbol"/>
              </a:rPr>
              <a:t>…</a:t>
            </a:r>
            <a:endParaRPr lang="vi-VN" sz="2400" dirty="0">
              <a:solidFill>
                <a:srgbClr val="002060"/>
              </a:solidFill>
              <a:latin typeface="Corbel" pitchFamily="34" charset="0"/>
              <a:sym typeface="Euclid Symbol"/>
            </a:endParaRPr>
          </a:p>
          <a:p>
            <a:pPr marL="576072" indent="-457200">
              <a:buAutoNum type="arabicPeriod"/>
            </a:pPr>
            <a:r>
              <a:rPr lang="vi-VN" sz="2400" dirty="0">
                <a:solidFill>
                  <a:srgbClr val="002060"/>
                </a:solidFill>
                <a:latin typeface="Corbel" pitchFamily="34" charset="0"/>
              </a:rPr>
              <a:t>Use series to find limits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, integrals, …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A sequence {a</a:t>
            </a:r>
            <a:r>
              <a:rPr lang="en-US" sz="2400" b="0" baseline="-25000">
                <a:solidFill>
                  <a:schemeClr val="bg1"/>
                </a:solidFill>
              </a:rPr>
              <a:t>n</a:t>
            </a:r>
            <a:r>
              <a:rPr lang="en-US" sz="2400" b="0">
                <a:solidFill>
                  <a:schemeClr val="bg1"/>
                </a:solidFill>
              </a:rPr>
              <a:t>} is defined by a</a:t>
            </a:r>
            <a:r>
              <a:rPr lang="en-US" sz="2400" b="0" baseline="-25000">
                <a:solidFill>
                  <a:schemeClr val="bg1"/>
                </a:solidFill>
              </a:rPr>
              <a:t>1</a:t>
            </a:r>
            <a:r>
              <a:rPr lang="en-US" sz="2400" b="0">
                <a:solidFill>
                  <a:schemeClr val="bg1"/>
                </a:solidFill>
              </a:rPr>
              <a:t>=0, a</a:t>
            </a:r>
            <a:r>
              <a:rPr lang="en-US" sz="2400" b="0" baseline="-25000">
                <a:solidFill>
                  <a:schemeClr val="bg1"/>
                </a:solidFill>
              </a:rPr>
              <a:t>n+1</a:t>
            </a:r>
            <a:r>
              <a:rPr lang="en-US" sz="2400" b="0">
                <a:solidFill>
                  <a:schemeClr val="bg1"/>
                </a:solidFill>
              </a:rPr>
              <a:t>=4/(a</a:t>
            </a:r>
            <a:r>
              <a:rPr lang="en-US" sz="2400" b="0" baseline="-25000">
                <a:solidFill>
                  <a:schemeClr val="bg1"/>
                </a:solidFill>
              </a:rPr>
              <a:t>n</a:t>
            </a:r>
            <a:r>
              <a:rPr lang="en-US" sz="2400" b="0">
                <a:solidFill>
                  <a:schemeClr val="bg1"/>
                </a:solidFill>
              </a:rPr>
              <a:t>+3) for n&gt;0. Assuming that {a</a:t>
            </a:r>
            <a:r>
              <a:rPr lang="en-US" sz="2400" b="0" baseline="-25000">
                <a:solidFill>
                  <a:schemeClr val="bg1"/>
                </a:solidFill>
              </a:rPr>
              <a:t>n</a:t>
            </a:r>
            <a:r>
              <a:rPr lang="en-US" sz="2400" b="0">
                <a:solidFill>
                  <a:schemeClr val="bg1"/>
                </a:solidFill>
              </a:rPr>
              <a:t>} is convergent, find its limit.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</a:t>
            </a:r>
            <a:r>
              <a:rPr lang="en-US">
                <a:sym typeface="Euclid Symbol"/>
              </a:rPr>
              <a:t>-4</a:t>
            </a:r>
            <a:endParaRPr lang="en-US"/>
          </a:p>
          <a:p>
            <a:endParaRPr lang="en-US"/>
          </a:p>
          <a:p>
            <a:r>
              <a:rPr lang="en-US"/>
              <a:t>B. </a:t>
            </a:r>
            <a:r>
              <a:rPr lang="en-US">
                <a:sym typeface="Euclid Symbol"/>
              </a:rPr>
              <a:t>1</a:t>
            </a:r>
            <a:endParaRPr lang="en-US"/>
          </a:p>
          <a:p>
            <a:endParaRPr lang="en-US"/>
          </a:p>
          <a:p>
            <a:r>
              <a:rPr lang="en-US"/>
              <a:t>C. </a:t>
            </a:r>
            <a:r>
              <a:rPr lang="en-US">
                <a:sym typeface="Euclid Symbol"/>
              </a:rPr>
              <a:t>1 and -4</a:t>
            </a:r>
            <a:endParaRPr lang="en-US"/>
          </a:p>
          <a:p>
            <a:endParaRPr lang="en-US"/>
          </a:p>
          <a:p>
            <a:r>
              <a:rPr lang="en-US"/>
              <a:t>D. 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Choose the correct statements.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A. If the series ∑a</a:t>
            </a:r>
            <a:r>
              <a:rPr lang="en-US" sz="2800" baseline="-25000" dirty="0"/>
              <a:t>n</a:t>
            </a:r>
            <a:r>
              <a:rPr lang="en-US" sz="2800" dirty="0"/>
              <a:t> converges the </a:t>
            </a:r>
            <a:r>
              <a:rPr lang="en-US" sz="2800" dirty="0" err="1"/>
              <a:t>lima</a:t>
            </a:r>
            <a:r>
              <a:rPr lang="en-US" sz="2800" baseline="-25000" dirty="0" err="1"/>
              <a:t>n</a:t>
            </a:r>
            <a:r>
              <a:rPr lang="en-US" sz="2800" dirty="0"/>
              <a:t>=0.</a:t>
            </a:r>
          </a:p>
          <a:p>
            <a:r>
              <a:rPr lang="en-US" sz="2800" dirty="0"/>
              <a:t>B. If ∑a</a:t>
            </a:r>
            <a:r>
              <a:rPr lang="en-US" sz="2800" baseline="-25000" dirty="0"/>
              <a:t>n</a:t>
            </a:r>
            <a:r>
              <a:rPr lang="en-US" sz="2800" dirty="0"/>
              <a:t> converges then lima</a:t>
            </a:r>
            <a:r>
              <a:rPr lang="en-US" sz="2800" baseline="-25000" dirty="0"/>
              <a:t>n</a:t>
            </a:r>
            <a:r>
              <a:rPr lang="en-US" sz="2800" dirty="0">
                <a:sym typeface="Euclid Symbol"/>
              </a:rPr>
              <a:t>0</a:t>
            </a:r>
            <a:endParaRPr lang="en-US" sz="2800" dirty="0"/>
          </a:p>
          <a:p>
            <a:r>
              <a:rPr lang="en-US" sz="2800" dirty="0"/>
              <a:t>C. If </a:t>
            </a:r>
            <a:r>
              <a:rPr lang="en-US" sz="2800" dirty="0" err="1"/>
              <a:t>lima</a:t>
            </a:r>
            <a:r>
              <a:rPr lang="en-US" sz="2800" baseline="-25000" dirty="0" err="1"/>
              <a:t>n</a:t>
            </a:r>
            <a:r>
              <a:rPr lang="en-US" sz="2800" dirty="0"/>
              <a:t>=0 then ∑a</a:t>
            </a:r>
            <a:r>
              <a:rPr lang="en-US" sz="2800" baseline="-25000" dirty="0"/>
              <a:t>n</a:t>
            </a:r>
            <a:r>
              <a:rPr lang="en-US" sz="2800" dirty="0"/>
              <a:t> converges.</a:t>
            </a:r>
          </a:p>
          <a:p>
            <a:r>
              <a:rPr lang="en-US" sz="2800" dirty="0"/>
              <a:t>D. All of the others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3886200"/>
            <a:ext cx="4572000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</a:t>
            </a:r>
            <a:r>
              <a:rPr lang="en-US" sz="2000">
                <a:sym typeface="Euclid Symbol"/>
              </a:rPr>
              <a:t>a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 converges  lima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=0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sym typeface="Euclid Symbol"/>
              </a:rPr>
              <a:t> liman0</a:t>
            </a:r>
            <a:r>
              <a:rPr lang="en-US" sz="2000"/>
              <a:t> </a:t>
            </a:r>
            <a:r>
              <a:rPr lang="en-US" sz="2000">
                <a:sym typeface="Euclid Symbol"/>
              </a:rPr>
              <a:t> a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 diverges 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sym typeface="Euclid Symbol"/>
              </a:rPr>
              <a:t> lima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=0 </a:t>
            </a:r>
            <a:r>
              <a:rPr lang="en-US" sz="2000" b="1" u="sng">
                <a:sym typeface="Euclid Symbol"/>
              </a:rPr>
              <a:t>not</a:t>
            </a:r>
            <a:r>
              <a:rPr lang="en-US" sz="2000">
                <a:sym typeface="Euclid Symbol"/>
              </a:rPr>
              <a:t> imply a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 converges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sym typeface="Euclid Symbol"/>
              </a:rPr>
              <a:t> a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 diverges </a:t>
            </a:r>
            <a:r>
              <a:rPr lang="en-US" sz="2000" b="1" u="sng">
                <a:sym typeface="Euclid Symbol"/>
              </a:rPr>
              <a:t>not</a:t>
            </a:r>
            <a:r>
              <a:rPr lang="en-US" sz="2000">
                <a:sym typeface="Euclid Symbol"/>
              </a:rPr>
              <a:t> imply lima</a:t>
            </a:r>
            <a:r>
              <a:rPr lang="en-US" sz="2000" baseline="-25000">
                <a:sym typeface="Euclid Symbol"/>
              </a:rPr>
              <a:t>n</a:t>
            </a:r>
            <a:r>
              <a:rPr lang="en-US" sz="2000">
                <a:sym typeface="Euclid Symbol"/>
              </a:rPr>
              <a:t>0</a:t>
            </a:r>
            <a:endParaRPr 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Which of the following series(es) is (are) divergent?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A.</a:t>
            </a:r>
          </a:p>
          <a:p>
            <a:endParaRPr lang="en-US"/>
          </a:p>
          <a:p>
            <a:r>
              <a:rPr lang="en-US"/>
              <a:t>B. </a:t>
            </a:r>
          </a:p>
          <a:p>
            <a:endParaRPr lang="en-US"/>
          </a:p>
          <a:p>
            <a:r>
              <a:rPr lang="en-US"/>
              <a:t>C.</a:t>
            </a:r>
          </a:p>
          <a:p>
            <a:endParaRPr lang="en-US"/>
          </a:p>
          <a:p>
            <a:r>
              <a:rPr lang="en-US"/>
              <a:t>D.   All of the others</a:t>
            </a: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600200" y="1642404"/>
          <a:ext cx="914400" cy="88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4" name="Equation" r:id="rId3" imgW="444240" imgH="431640" progId="Equation.DSMT4">
                  <p:embed/>
                </p:oleObj>
              </mc:Choice>
              <mc:Fallback>
                <p:oleObj name="Equation" r:id="rId3" imgW="44424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42404"/>
                        <a:ext cx="914400" cy="88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600200" y="2667000"/>
          <a:ext cx="13066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5" name="Equation" r:id="rId5" imgW="672840" imgH="431640" progId="Equation.DSMT4">
                  <p:embed/>
                </p:oleObj>
              </mc:Choice>
              <mc:Fallback>
                <p:oleObj name="Equation" r:id="rId5" imgW="6728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13066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619794" y="3657600"/>
          <a:ext cx="7424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6" name="Equation" r:id="rId7" imgW="393480" imgH="444240" progId="Equation.DSMT4">
                  <p:embed/>
                </p:oleObj>
              </mc:Choice>
              <mc:Fallback>
                <p:oleObj name="Equation" r:id="rId7" imgW="393480" imgH="444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794" y="3657600"/>
                        <a:ext cx="7424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429000" y="2133600"/>
            <a:ext cx="4572000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                             convergent if p&gt;1 and  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                             divergent if p</a:t>
            </a:r>
            <a:r>
              <a:rPr lang="en-US" sz="2000">
                <a:sym typeface="Symbol"/>
              </a:rPr>
              <a:t>1</a:t>
            </a:r>
            <a:r>
              <a:rPr lang="en-US" sz="2000"/>
              <a:t> </a:t>
            </a:r>
          </a:p>
          <a:p>
            <a:pPr>
              <a:buFont typeface="Arial" pitchFamily="34" charset="0"/>
              <a:buChar char="•"/>
            </a:pPr>
            <a:endParaRPr lang="en-US" sz="200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59225" y="2398713"/>
          <a:ext cx="7905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7" name="Equation" r:id="rId9" imgW="406080" imgH="431640" progId="Equation.DSMT4">
                  <p:embed/>
                </p:oleObj>
              </mc:Choice>
              <mc:Fallback>
                <p:oleObj name="Equation" r:id="rId9" imgW="40608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398713"/>
                        <a:ext cx="790575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>
                <a:solidFill>
                  <a:schemeClr val="bg1"/>
                </a:solidFill>
              </a:rPr>
              <a:t>Which of the following are </a:t>
            </a:r>
            <a:r>
              <a:rPr lang="en-US" sz="2800" b="0" u="sng">
                <a:solidFill>
                  <a:schemeClr val="bg1"/>
                </a:solidFill>
              </a:rPr>
              <a:t>odd</a:t>
            </a:r>
            <a:r>
              <a:rPr lang="en-US" sz="2800" b="0">
                <a:solidFill>
                  <a:schemeClr val="bg1"/>
                </a:solidFill>
              </a:rPr>
              <a:t> functions?  </a:t>
            </a:r>
            <a:br>
              <a:rPr lang="en-US" sz="2800" b="0">
                <a:solidFill>
                  <a:schemeClr val="bg1"/>
                </a:solidFill>
              </a:rPr>
            </a:br>
            <a:endParaRPr lang="en-US" sz="2800" b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f(x)= x</a:t>
            </a:r>
            <a:r>
              <a:rPr lang="en-US" baseline="30000" dirty="0"/>
              <a:t>3</a:t>
            </a:r>
            <a:r>
              <a:rPr lang="en-US" dirty="0"/>
              <a:t>+x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B. f(x)= sin2x</a:t>
            </a:r>
          </a:p>
          <a:p>
            <a:r>
              <a:rPr lang="en-US" dirty="0"/>
              <a:t>C. f(x)=sin(x+2)</a:t>
            </a:r>
          </a:p>
          <a:p>
            <a:r>
              <a:rPr lang="en-US" dirty="0"/>
              <a:t>D. f(x)= x</a:t>
            </a:r>
            <a:r>
              <a:rPr lang="en-US" baseline="30000" dirty="0"/>
              <a:t>3</a:t>
            </a:r>
            <a:r>
              <a:rPr lang="en-US" dirty="0"/>
              <a:t> – x+1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2057400"/>
            <a:ext cx="32004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Odd: f(-x)=-f(x) for all x in domain</a:t>
            </a:r>
          </a:p>
          <a:p>
            <a:r>
              <a:rPr lang="en-US"/>
              <a:t>Even: f(-x)=f(x) for all x in domain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2900" dirty="0">
                    <a:solidFill>
                      <a:schemeClr val="bg1"/>
                    </a:solidFill>
                  </a:rPr>
                  <a:t>Find the sum of the series if it converges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9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9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9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</m:t>
                        </m:r>
                      </m:sup>
                      <m:e>
                        <m:f>
                          <m:fPr>
                            <m:ctrlPr>
                              <a:rPr lang="en-US" sz="2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9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9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sz="29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br>
                  <a:rPr lang="en-US" sz="2900" dirty="0">
                    <a:solidFill>
                      <a:schemeClr val="bg1"/>
                    </a:solidFill>
                  </a:rPr>
                </a:br>
                <a:endParaRPr lang="en-US" sz="2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AutoNum type="alphaLcPeriod"/>
            </a:pPr>
            <a:r>
              <a:rPr lang="en-US"/>
              <a:t>The series diverges</a:t>
            </a:r>
            <a:endParaRPr lang="en-US" dirty="0"/>
          </a:p>
          <a:p>
            <a:pPr marL="633222" indent="-514350">
              <a:buAutoNum type="alphaLcPeriod"/>
            </a:pPr>
            <a:r>
              <a:rPr lang="en-US" dirty="0"/>
              <a:t>6/5</a:t>
            </a:r>
          </a:p>
          <a:p>
            <a:pPr marL="633222" indent="-514350">
              <a:buAutoNum type="alphaLcPeriod"/>
            </a:pPr>
            <a:r>
              <a:rPr lang="en-US" dirty="0"/>
              <a:t>18/5</a:t>
            </a:r>
          </a:p>
          <a:p>
            <a:pPr marL="633222" indent="-514350">
              <a:buAutoNum type="alphaLcPeriod"/>
            </a:pPr>
            <a:r>
              <a:rPr lang="en-US" dirty="0"/>
              <a:t>15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573544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3340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By the root test, find the </a:t>
            </a:r>
            <a:r>
              <a:rPr lang="en-US" sz="2400" b="0" u="sng">
                <a:solidFill>
                  <a:schemeClr val="bg1"/>
                </a:solidFill>
              </a:rPr>
              <a:t>interval of convergence</a:t>
            </a:r>
            <a:r>
              <a:rPr lang="en-US" sz="2400" b="0">
                <a:solidFill>
                  <a:schemeClr val="bg1"/>
                </a:solidFill>
              </a:rPr>
              <a:t>  of the power series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A.[-3,1)</a:t>
            </a:r>
          </a:p>
          <a:p>
            <a:endParaRPr lang="en-US" dirty="0"/>
          </a:p>
          <a:p>
            <a:r>
              <a:rPr lang="en-US" dirty="0"/>
              <a:t>B. (-3,1)</a:t>
            </a:r>
          </a:p>
          <a:p>
            <a:endParaRPr lang="en-US" dirty="0"/>
          </a:p>
          <a:p>
            <a:r>
              <a:rPr lang="en-US" dirty="0"/>
              <a:t>C. (-3,1]</a:t>
            </a:r>
          </a:p>
          <a:p>
            <a:endParaRPr lang="en-US" dirty="0"/>
          </a:p>
          <a:p>
            <a:r>
              <a:rPr lang="en-US" dirty="0"/>
              <a:t>D.   [-3,1]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263512"/>
              </p:ext>
            </p:extLst>
          </p:nvPr>
        </p:nvGraphicFramePr>
        <p:xfrm>
          <a:off x="5181600" y="457200"/>
          <a:ext cx="19812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3" imgW="685800" imgH="444240" progId="Equation.DSMT4">
                  <p:embed/>
                </p:oleObj>
              </mc:Choice>
              <mc:Fallback>
                <p:oleObj name="Equation" r:id="rId3" imgW="685800" imgH="4442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57200"/>
                        <a:ext cx="1981200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429000" y="2133600"/>
            <a:ext cx="4572000" cy="1752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000"/>
              <a:t>  Root test: </a:t>
            </a:r>
          </a:p>
          <a:p>
            <a:pPr>
              <a:buFont typeface="Arial" pitchFamily="34" charset="0"/>
              <a:buChar char="•"/>
            </a:pPr>
            <a:r>
              <a:rPr lang="en-US" sz="2000"/>
              <a:t> L&gt;1</a:t>
            </a:r>
            <a:r>
              <a:rPr lang="en-US" sz="2000">
                <a:sym typeface="Euclid Symbol"/>
              </a:rPr>
              <a:t> series diverges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sym typeface="Euclid Symbol"/>
              </a:rPr>
              <a:t> L&lt;1  series converges</a:t>
            </a:r>
          </a:p>
          <a:p>
            <a:pPr>
              <a:buFont typeface="Arial" pitchFamily="34" charset="0"/>
              <a:buChar char="•"/>
            </a:pPr>
            <a:r>
              <a:rPr lang="en-US" sz="2000">
                <a:sym typeface="Euclid Symbol"/>
              </a:rPr>
              <a:t> L=1 : no conclusion</a:t>
            </a:r>
            <a:endParaRPr lang="en-US" sz="200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13450" y="2276475"/>
          <a:ext cx="16065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2" name="Equation" r:id="rId5" imgW="825480" imgH="317160" progId="Equation.DSMT4">
                  <p:embed/>
                </p:oleObj>
              </mc:Choice>
              <mc:Fallback>
                <p:oleObj name="Equation" r:id="rId5" imgW="825480" imgH="317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2276475"/>
                        <a:ext cx="160655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3340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By the root test, find the </a:t>
            </a:r>
            <a:r>
              <a:rPr lang="en-US" sz="2400" b="0" u="sng">
                <a:solidFill>
                  <a:schemeClr val="bg1"/>
                </a:solidFill>
              </a:rPr>
              <a:t>radius of convergence</a:t>
            </a:r>
            <a:r>
              <a:rPr lang="en-US" sz="2400" b="0">
                <a:solidFill>
                  <a:schemeClr val="bg1"/>
                </a:solidFill>
              </a:rPr>
              <a:t>  of the power series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8</a:t>
            </a:r>
          </a:p>
          <a:p>
            <a:endParaRPr lang="en-US" dirty="0"/>
          </a:p>
          <a:p>
            <a:r>
              <a:rPr lang="en-US" dirty="0"/>
              <a:t>B. 4</a:t>
            </a:r>
          </a:p>
          <a:p>
            <a:endParaRPr lang="en-US" dirty="0"/>
          </a:p>
          <a:p>
            <a:r>
              <a:rPr lang="en-US" dirty="0"/>
              <a:t>C. 2</a:t>
            </a:r>
          </a:p>
          <a:p>
            <a:endParaRPr lang="en-US" dirty="0"/>
          </a:p>
          <a:p>
            <a:r>
              <a:rPr lang="en-US" dirty="0"/>
              <a:t>D.  1/4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436501"/>
              </p:ext>
            </p:extLst>
          </p:nvPr>
        </p:nvGraphicFramePr>
        <p:xfrm>
          <a:off x="5145088" y="304800"/>
          <a:ext cx="20542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Equation" r:id="rId3" imgW="711000" imgH="444240" progId="Equation.DSMT4">
                  <p:embed/>
                </p:oleObj>
              </mc:Choice>
              <mc:Fallback>
                <p:oleObj name="Equation" r:id="rId3" imgW="71100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04800"/>
                        <a:ext cx="2054225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077200" cy="1252728"/>
          </a:xfrm>
        </p:spPr>
        <p:txBody>
          <a:bodyPr>
            <a:noAutofit/>
          </a:bodyPr>
          <a:lstStyle/>
          <a:p>
            <a:r>
              <a:rPr lang="en-US" sz="2400" b="0">
                <a:solidFill>
                  <a:schemeClr val="bg1"/>
                </a:solidFill>
              </a:rPr>
              <a:t>The 3-degree Tayor polynomial  of g(x)=sinx at a=0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T3=x-x</a:t>
            </a:r>
            <a:r>
              <a:rPr lang="en-US" baseline="30000" dirty="0"/>
              <a:t>3</a:t>
            </a:r>
            <a:r>
              <a:rPr lang="en-US" dirty="0"/>
              <a:t>/6</a:t>
            </a:r>
          </a:p>
          <a:p>
            <a:endParaRPr lang="en-US" dirty="0"/>
          </a:p>
          <a:p>
            <a:r>
              <a:rPr lang="en-US" dirty="0"/>
              <a:t>B. T3=1+x+x</a:t>
            </a:r>
            <a:r>
              <a:rPr lang="en-US" baseline="30000" dirty="0"/>
              <a:t>2</a:t>
            </a:r>
            <a:r>
              <a:rPr lang="en-US" dirty="0"/>
              <a:t>/2+x</a:t>
            </a:r>
            <a:r>
              <a:rPr lang="en-US" baseline="30000" dirty="0"/>
              <a:t>3</a:t>
            </a:r>
            <a:r>
              <a:rPr lang="en-US" dirty="0"/>
              <a:t>/6</a:t>
            </a:r>
          </a:p>
          <a:p>
            <a:endParaRPr lang="en-US" dirty="0"/>
          </a:p>
          <a:p>
            <a:r>
              <a:rPr lang="en-US" dirty="0"/>
              <a:t>C. T3=1-x+x</a:t>
            </a:r>
            <a:r>
              <a:rPr lang="en-US" baseline="30000" dirty="0"/>
              <a:t>2</a:t>
            </a:r>
            <a:r>
              <a:rPr lang="en-US" dirty="0"/>
              <a:t>/2-x</a:t>
            </a:r>
            <a:r>
              <a:rPr lang="en-US" baseline="30000" dirty="0"/>
              <a:t>3</a:t>
            </a:r>
            <a:r>
              <a:rPr lang="en-US" dirty="0"/>
              <a:t>/6</a:t>
            </a:r>
          </a:p>
          <a:p>
            <a:endParaRPr lang="en-US" dirty="0"/>
          </a:p>
          <a:p>
            <a:r>
              <a:rPr lang="en-US" dirty="0"/>
              <a:t>D.  None of the others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000" b="0" dirty="0">
                    <a:solidFill>
                      <a:schemeClr val="bg1"/>
                    </a:solidFill>
                  </a:rPr>
                  <a:t>Find the domain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f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sz="3000" b="0" i="0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2−</m:t>
                        </m:r>
                        <m:r>
                          <a:rPr lang="en-US" sz="30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𝑐𝑜𝑠𝑥</m:t>
                        </m:r>
                      </m:den>
                    </m:f>
                  </m:oMath>
                </a14:m>
                <a:endParaRPr lang="en-US" sz="30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A. (-</a:t>
            </a:r>
            <a:r>
              <a:rPr lang="en-US" sz="2800" dirty="0">
                <a:sym typeface="Symbol"/>
              </a:rPr>
              <a:t>, +)</a:t>
            </a:r>
          </a:p>
          <a:p>
            <a:r>
              <a:rPr lang="en-US" sz="2800" dirty="0">
                <a:sym typeface="Symbol"/>
              </a:rPr>
              <a:t>B. (-, )</a:t>
            </a:r>
          </a:p>
          <a:p>
            <a:r>
              <a:rPr lang="en-US" sz="2800" dirty="0">
                <a:sym typeface="Symbol"/>
              </a:rPr>
              <a:t>C. [-, ]</a:t>
            </a:r>
          </a:p>
          <a:p>
            <a:r>
              <a:rPr lang="en-US" sz="2800" dirty="0">
                <a:sym typeface="Symbol"/>
              </a:rPr>
              <a:t>None of the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565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</a:rPr>
              <a:t>Suppose that the graph of f is given. Describe how the graph of the function y = f(x+3) – 5 can be obtained from the graph of y = f(x).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Shift the graph 3 units to the right and 5 units down.</a:t>
            </a:r>
          </a:p>
          <a:p>
            <a:r>
              <a:rPr lang="en-US" dirty="0"/>
              <a:t>B. Shift the graph 5 units to the right and 3 units down.</a:t>
            </a:r>
          </a:p>
          <a:p>
            <a:r>
              <a:rPr lang="en-US" dirty="0"/>
              <a:t>C. Shift the graph 5 units to the left and 3 units down.</a:t>
            </a:r>
          </a:p>
          <a:p>
            <a:r>
              <a:rPr lang="en-US" dirty="0"/>
              <a:t>D. Shift the graph 3 units to the left and 5 units down.</a:t>
            </a:r>
          </a:p>
        </p:txBody>
      </p:sp>
    </p:spTree>
    <p:extLst>
      <p:ext uri="{BB962C8B-B14F-4D97-AF65-F5344CB8AC3E}">
        <p14:creationId xmlns:p14="http://schemas.microsoft.com/office/powerpoint/2010/main" val="28103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18872"/>
                <a:ext cx="8229600" cy="1252728"/>
              </a:xfrm>
            </p:spPr>
            <p:txBody>
              <a:bodyPr>
                <a:noAutofit/>
              </a:bodyPr>
              <a:lstStyle/>
              <a:p>
                <a:r>
                  <a:rPr lang="en-US" sz="2300" dirty="0">
                    <a:solidFill>
                      <a:schemeClr val="bg1"/>
                    </a:solidFill>
                  </a:rPr>
                  <a:t>Consider </a:t>
                </a:r>
                <a:r>
                  <a:rPr lang="vi-VN" sz="2300" dirty="0">
                    <a:solidFill>
                      <a:schemeClr val="bg1"/>
                    </a:solidFill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solidFill>
                          <a:schemeClr val="bg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3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3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3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  <m:e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300" b="1" i="1" baseline="3000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𝟏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23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 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𝒊𝒇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𝟏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en-US" sz="23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en-US" sz="23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18872"/>
                <a:ext cx="8229600" cy="1252728"/>
              </a:xfrm>
              <a:blipFill>
                <a:blip r:embed="rId2"/>
                <a:stretch>
                  <a:fillRect t="-976" b="-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Find the domain of the function </a:t>
            </a:r>
          </a:p>
          <a:p>
            <a:pPr marL="633222" indent="-514350">
              <a:buAutoNum type="alphaLcPeriod"/>
            </a:pPr>
            <a:r>
              <a:rPr lang="en-US" dirty="0"/>
              <a:t>R</a:t>
            </a:r>
          </a:p>
          <a:p>
            <a:pPr marL="633222" indent="-514350">
              <a:buAutoNum type="alphaLcPeriod"/>
            </a:pPr>
            <a:r>
              <a:rPr lang="en-US" dirty="0"/>
              <a:t>R – {1, 3}</a:t>
            </a:r>
          </a:p>
          <a:p>
            <a:pPr marL="633222" indent="-514350">
              <a:buAutoNum type="alphaLcPeriod"/>
            </a:pPr>
            <a:r>
              <a:rPr lang="en-US" dirty="0"/>
              <a:t>R – {x | 1 &lt; x &lt; 3}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</p:spTree>
    <p:extLst>
      <p:ext uri="{BB962C8B-B14F-4D97-AF65-F5344CB8AC3E}">
        <p14:creationId xmlns:p14="http://schemas.microsoft.com/office/powerpoint/2010/main" val="215881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dirty="0"/>
              <a:t>Find all values of c and b so that the function is continuous for all x in domain.</a:t>
            </a:r>
          </a:p>
          <a:p>
            <a:pPr marL="633222" indent="-514350">
              <a:buAutoNum type="alphaLcPeriod"/>
            </a:pPr>
            <a:r>
              <a:rPr lang="en-US" dirty="0"/>
              <a:t>a = 2, b = -1</a:t>
            </a:r>
          </a:p>
          <a:p>
            <a:pPr marL="633222" indent="-514350">
              <a:buAutoNum type="alphaLcPeriod"/>
            </a:pPr>
            <a:r>
              <a:rPr lang="en-US" dirty="0"/>
              <a:t>a = -2, b = 1</a:t>
            </a:r>
          </a:p>
          <a:p>
            <a:pPr marL="633222" indent="-514350">
              <a:buAutoNum type="alphaLcPeriod"/>
            </a:pPr>
            <a:r>
              <a:rPr lang="en-US" dirty="0"/>
              <a:t>a = -6, b = -3</a:t>
            </a:r>
          </a:p>
          <a:p>
            <a:pPr marL="633222" indent="-514350">
              <a:buAutoNum type="alphaLcPeriod"/>
            </a:pPr>
            <a:r>
              <a:rPr lang="en-US" dirty="0"/>
              <a:t>a = -3, b = 2</a:t>
            </a:r>
          </a:p>
          <a:p>
            <a:pPr marL="633222" indent="-514350">
              <a:buAutoNum type="alphaLcPeriod"/>
            </a:pPr>
            <a:r>
              <a:rPr lang="en-US" dirty="0"/>
              <a:t>None of the others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</a:rPr>
                  <a:t>Consider </a:t>
                </a:r>
                <a:r>
                  <a:rPr lang="vi-VN" sz="2200" dirty="0">
                    <a:solidFill>
                      <a:schemeClr val="bg1"/>
                    </a:solidFill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  <m:e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200" b="1" i="1" baseline="3000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𝒊𝒇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𝟑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𝒃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 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𝒊𝒇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𝟏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en-US" sz="2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𝟑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02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2561</TotalTime>
  <Words>2993</Words>
  <Application>Microsoft Office PowerPoint</Application>
  <PresentationFormat>On-screen Show (4:3)</PresentationFormat>
  <Paragraphs>394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73" baseType="lpstr">
      <vt:lpstr>Arial</vt:lpstr>
      <vt:lpstr>BatangChe</vt:lpstr>
      <vt:lpstr>Calibri</vt:lpstr>
      <vt:lpstr>Cambria Math</vt:lpstr>
      <vt:lpstr>Consolas</vt:lpstr>
      <vt:lpstr>Corbel</vt:lpstr>
      <vt:lpstr>Euclid</vt:lpstr>
      <vt:lpstr>Euclid Extra</vt:lpstr>
      <vt:lpstr>Euclid Math One</vt:lpstr>
      <vt:lpstr>Euclid Math Two</vt:lpstr>
      <vt:lpstr>Euclid Symbol</vt:lpstr>
      <vt:lpstr>Symbol</vt:lpstr>
      <vt:lpstr>The Rave Is In Your Pants</vt:lpstr>
      <vt:lpstr>Wingdings</vt:lpstr>
      <vt:lpstr>Wingdings 2</vt:lpstr>
      <vt:lpstr>Wingdings 3</vt:lpstr>
      <vt:lpstr>Module</vt:lpstr>
      <vt:lpstr>Equation</vt:lpstr>
      <vt:lpstr>MathType 6.0 Equation</vt:lpstr>
      <vt:lpstr>Review &amp; exercises</vt:lpstr>
      <vt:lpstr>Chapter 1. functions and limits</vt:lpstr>
      <vt:lpstr>Let  h = fg. If f(x) = x3 and g(t)= 2t + 7, then what is h(k)? </vt:lpstr>
      <vt:lpstr>Find  </vt:lpstr>
      <vt:lpstr>Which of the following are odd functions?   </vt:lpstr>
      <vt:lpstr>Find the domain of the function f(x)=5/(2-cosx)</vt:lpstr>
      <vt:lpstr>Suppose that the graph of f is given. Describe how the graph of the function y = f(x+3) – 5 can be obtained from the graph of y = f(x).</vt:lpstr>
      <vt:lpstr>Consider the function f(x)={█(2x+5  if x&gt;3@x2-2  if x≤1@1/x   if 1&lt;x&lt;3)┤</vt:lpstr>
      <vt:lpstr>Consider the function f(x)={█(2x+c  if x&gt;3@x2-(b+c)  if x≤1@-3+b  if 1&lt;x&lt;3)┤</vt:lpstr>
      <vt:lpstr>For what values of c is the function f(x)={█(3x-c  if x&gt;2@x2+c  if x≤2)┤ continuous on (-,)?</vt:lpstr>
      <vt:lpstr>Find the limit lim┬(x→∞)⁡〖cos2x/x^2 〗</vt:lpstr>
      <vt:lpstr>Chapter 2. derivatives</vt:lpstr>
      <vt:lpstr>derivatives</vt:lpstr>
      <vt:lpstr>Find  </vt:lpstr>
      <vt:lpstr>Find lim┬(x→1)⁡〖(x2016-1)/(x-1)〗</vt:lpstr>
      <vt:lpstr>Choose the true statements.  </vt:lpstr>
      <vt:lpstr>Suppose h(x)=f(g(x)) and f(-1)=3,g(0)=3,g’(0)= -2,f’(3)=2,   f’(1)=-2. Find h’(0).  </vt:lpstr>
      <vt:lpstr>Let f(x)=g(ln(x2+1)). Find f’ in terms of g’.  </vt:lpstr>
      <vt:lpstr>Let x+y-2ey=0. Find dy/dx by implicit differentiation. </vt:lpstr>
      <vt:lpstr>If y = 1/(x+1)  and dx/dt=2, find dy/dt when x=1.  </vt:lpstr>
      <vt:lpstr>Which of the following is the equation of the tangent line to the curve y= x2 – x at the point (1,0) ?  </vt:lpstr>
      <vt:lpstr>Find an equation of the tangent line to the curve y=(x+3)/√x at the point (1,4) </vt:lpstr>
      <vt:lpstr>The position function of a particle is given by  s(t) = t3 – 3t2 + 11 . Find its velocity after 3 seconds. </vt:lpstr>
      <vt:lpstr>Find the linearization of the curve y=√(x^2+5) at the point (2, 3).</vt:lpstr>
      <vt:lpstr>Find the linearization of the curve y=sinx-cosx at the point (, 1).</vt:lpstr>
      <vt:lpstr>Chapter 3. applications of differentiation</vt:lpstr>
      <vt:lpstr>Suppose f(2)=2 and 10≤f’(x) for all x. How small can f(6) possible be?  </vt:lpstr>
      <vt:lpstr>Use Newton’s Method with initial approximation x1= 2 to find x2, the second approximation to the root of the equation x3-3x-1=0.  </vt:lpstr>
      <vt:lpstr>A particle moves in the straight line and has acceleration given by a(t)=4t-3 (cm/s2). Its initial velocity is v(0)=3cm/s. Find its velocity after 5 seconds. </vt:lpstr>
      <vt:lpstr>Suppose f is a differentiable function on (-1,5)  and f(4)=7,    f(0)=-1. Find f’(c) if c is the number in the mean value theorem. </vt:lpstr>
      <vt:lpstr>Given f(x) = x3 – 4x2 + 5x -11. Find all numbers c that satisfy the conclusion of Rolle's Theorem.</vt:lpstr>
      <vt:lpstr>Find two positive numbers whose product is 324 and whose sum is a minimum.</vt:lpstr>
      <vt:lpstr>Find the point on the line y = 3x – 2 that is closest to the origin.</vt:lpstr>
      <vt:lpstr>Chapter 4. integrals</vt:lpstr>
      <vt:lpstr>A particle moves along a line with the acceleration function and the initial velocity are given by a(t)=6t-2 (m/s2) and v(0)=0 (m/s). Find the displacement (in meters) travelled during the first 3 seconds.  </vt:lpstr>
      <vt:lpstr>Find the Riemann sum for f(x)=x2 ,0≤x≤1, with four equal subintervals, taking the sample points to be left endpoints.  </vt:lpstr>
      <vt:lpstr>Let                                         , find g’(x). </vt:lpstr>
      <vt:lpstr>Find the average value of the function f(x)=3x+5 on the interval [1,5].</vt:lpstr>
      <vt:lpstr>Suppose f is a function such that f(0)=-2, f’(0)=-1, f(1)=3,  f’(1)=-2,  f’’(0)=4, f’’(1)=17. Find</vt:lpstr>
      <vt:lpstr>Chapter 6. techniques of integrations</vt:lpstr>
      <vt:lpstr>Which of the following are convergent?</vt:lpstr>
      <vt:lpstr>Find </vt:lpstr>
      <vt:lpstr>Find </vt:lpstr>
      <vt:lpstr>Find </vt:lpstr>
      <vt:lpstr>Determine whether each of the integrals is convergent or divergent.</vt:lpstr>
      <vt:lpstr>Chapter 8. sequence and series</vt:lpstr>
      <vt:lpstr>A sequence {an} is defined by a1=0, an+1=4/(an+3) for n&gt;0. Assuming that {an} is convergent, find its limit.</vt:lpstr>
      <vt:lpstr>Choose the correct statements.</vt:lpstr>
      <vt:lpstr>Which of the following series(es) is (are) divergent?</vt:lpstr>
      <vt:lpstr>Find the sum of the series if it converges ∑24_(n=0)^()▒(2〖.3〗^(n+1))/5^n  </vt:lpstr>
      <vt:lpstr>By the root test, find the interval of convergence  of the power series </vt:lpstr>
      <vt:lpstr>By the root test, find the radius of convergence  of the power series </vt:lpstr>
      <vt:lpstr>The 3-degree Tayor polynomial  of g(x)=sinx at a=0 is…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AM1 exercises</dc:title>
  <dc:creator>User</dc:creator>
  <cp:lastModifiedBy>Admin</cp:lastModifiedBy>
  <cp:revision>270</cp:revision>
  <dcterms:created xsi:type="dcterms:W3CDTF">2011-06-04T04:12:26Z</dcterms:created>
  <dcterms:modified xsi:type="dcterms:W3CDTF">2016-06-16T05:27:56Z</dcterms:modified>
</cp:coreProperties>
</file>