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60" r:id="rId8"/>
    <p:sldId id="267" r:id="rId9"/>
    <p:sldId id="272" r:id="rId10"/>
    <p:sldId id="269" r:id="rId11"/>
    <p:sldId id="397" r:id="rId12"/>
    <p:sldId id="271" r:id="rId13"/>
    <p:sldId id="273" r:id="rId14"/>
    <p:sldId id="396"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5000" autoAdjust="0"/>
  </p:normalViewPr>
  <p:slideViewPr>
    <p:cSldViewPr snapToGrid="0" showGuides="1">
      <p:cViewPr varScale="1">
        <p:scale>
          <a:sx n="83" d="100"/>
          <a:sy n="83" d="100"/>
        </p:scale>
        <p:origin x="614" y="6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02/09/2024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02/09/2024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2</a:t>
            </a:fld>
            <a:endParaRPr lang="en-US"/>
          </a:p>
        </p:txBody>
      </p:sp>
    </p:spTree>
    <p:extLst>
      <p:ext uri="{BB962C8B-B14F-4D97-AF65-F5344CB8AC3E}">
        <p14:creationId xmlns:p14="http://schemas.microsoft.com/office/powerpoint/2010/main" val="79464876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02/09/2024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02/09/2024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02/09/2024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02/09/2024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304800" y="152400"/>
            <a:ext cx="11480800" cy="838200"/>
          </a:xfrm>
          <a:ln>
            <a:solidFill>
              <a:schemeClr val="accent1"/>
            </a:solidFill>
          </a:ln>
        </p:spPr>
        <p:txBody>
          <a:bodyPr anchor="b"/>
          <a:lstStyle>
            <a:lvl1pPr algn="r">
              <a:defRPr sz="2400" b="1">
                <a:solidFill>
                  <a:srgbClr val="0070C0"/>
                </a:solidFill>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304800" y="1143001"/>
            <a:ext cx="11480800" cy="5059363"/>
          </a:xfrm>
        </p:spPr>
        <p:txBody>
          <a:bodyPr/>
          <a:lstStyle>
            <a:lvl1pPr>
              <a:buFontTx/>
              <a:buBlip>
                <a:blip r:embed="rId2"/>
              </a:buBlip>
              <a:defRPr>
                <a:solidFill>
                  <a:schemeClr val="accent2">
                    <a:lumMod val="75000"/>
                  </a:schemeClr>
                </a:solidFill>
                <a:latin typeface="Tahoma" pitchFamily="34" charset="0"/>
                <a:cs typeface="Tahoma" pitchFamily="34" charset="0"/>
              </a:defRPr>
            </a:lvl1pPr>
            <a:lvl2pPr>
              <a:buFontTx/>
              <a:buBlip>
                <a:blip r:embed="rId3"/>
              </a:buBlip>
              <a:defRPr>
                <a:solidFill>
                  <a:schemeClr val="tx1"/>
                </a:solidFill>
                <a:latin typeface="Tahoma" pitchFamily="34" charset="0"/>
                <a:cs typeface="Tahoma" pitchFamily="34" charset="0"/>
              </a:defRPr>
            </a:lvl2pPr>
            <a:lvl3pPr>
              <a:buFontTx/>
              <a:buBlip>
                <a:blip r:embed="rId4"/>
              </a:buBlip>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endParaRPr lang="en-US"/>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546F66E0-BA20-4B12-8179-4F76928C2EAD}" type="slidenum">
              <a:rPr lang="en-US"/>
              <a:pPr>
                <a:defRPr/>
              </a:pPr>
              <a:t>‹#›</a:t>
            </a:fld>
            <a:endParaRPr lang="en-US"/>
          </a:p>
        </p:txBody>
      </p:sp>
      <p:pic>
        <p:nvPicPr>
          <p:cNvPr id="10" name="Picture 9" descr="C:\Users\thayhiepth\AppData\Local\Microsoft\Windows\INetCache\Content.MSO\FE698B91.tmp"/>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06400" y="190501"/>
            <a:ext cx="1930400" cy="687083"/>
          </a:xfrm>
          <a:prstGeom prst="rect">
            <a:avLst/>
          </a:prstGeom>
          <a:noFill/>
          <a:ln>
            <a:noFill/>
          </a:ln>
        </p:spPr>
      </p:pic>
    </p:spTree>
    <p:extLst>
      <p:ext uri="{BB962C8B-B14F-4D97-AF65-F5344CB8AC3E}">
        <p14:creationId xmlns:p14="http://schemas.microsoft.com/office/powerpoint/2010/main" val="33622899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02/09/2024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02/09/2024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02/09/2024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02/09/2024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02/09/2024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02/09/2024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02/09/2024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02/09/2024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flm.fpt.edu.vn/gui/role/teacher/SyllabusManage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8343" y="1953248"/>
            <a:ext cx="6490607" cy="2219691"/>
          </a:xfrm>
        </p:spPr>
        <p:txBody>
          <a:bodyPr anchor="ctr"/>
          <a:lstStyle/>
          <a:p>
            <a:r>
              <a:rPr lang="en-US"/>
              <a:t>HƯỚNG DẪN HỌC TẬP</a:t>
            </a:r>
            <a:br>
              <a:rPr lang="en-US"/>
            </a:br>
            <a:endParaRPr lang="en-US" dirty="0"/>
          </a:p>
        </p:txBody>
      </p:sp>
      <p:sp>
        <p:nvSpPr>
          <p:cNvPr id="7" name="Subtitle 6"/>
          <p:cNvSpPr>
            <a:spLocks noGrp="1"/>
          </p:cNvSpPr>
          <p:nvPr>
            <p:ph type="subTitle" idx="1"/>
          </p:nvPr>
        </p:nvSpPr>
        <p:spPr>
          <a:xfrm>
            <a:off x="1245005" y="4627417"/>
            <a:ext cx="4952595" cy="1215115"/>
          </a:xfrm>
        </p:spPr>
        <p:txBody>
          <a:bodyPr>
            <a:normAutofit fontScale="85000" lnSpcReduction="10000"/>
          </a:bodyPr>
          <a:lstStyle/>
          <a:p>
            <a:r>
              <a:rPr lang="en-US" sz="3800">
                <a:latin typeface="Times New Roman" panose="02020603050405020304" pitchFamily="18" charset="0"/>
                <a:cs typeface="Times New Roman" panose="02020603050405020304" pitchFamily="18" charset="0"/>
              </a:rPr>
              <a:t>Mentor: ThS. Trịnh Huy Hiệp</a:t>
            </a:r>
          </a:p>
          <a:p>
            <a:r>
              <a:rPr lang="en-US" sz="3800">
                <a:latin typeface="Times New Roman" panose="02020603050405020304" pitchFamily="18" charset="0"/>
                <a:cs typeface="Times New Roman" panose="02020603050405020304" pitchFamily="18" charset="0"/>
              </a:rPr>
              <a:t>Email: hiepth13@fe.edu.vn</a:t>
            </a:r>
            <a:endParaRPr lang="en-US" sz="3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56445A04-DF1E-1596-DBC0-2A26BB266F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150" t="12821" r="6317" b="11972"/>
          <a:stretch/>
        </p:blipFill>
        <p:spPr bwMode="auto">
          <a:xfrm>
            <a:off x="427362" y="2944470"/>
            <a:ext cx="2779861" cy="148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sp>
        <p:nvSpPr>
          <p:cNvPr id="7" name="Title 1">
            <a:extLst>
              <a:ext uri="{FF2B5EF4-FFF2-40B4-BE49-F238E27FC236}">
                <a16:creationId xmlns:a16="http://schemas.microsoft.com/office/drawing/2014/main" id="{A1DEA48D-9795-32CE-23B8-8D0DD4871701}"/>
              </a:ext>
            </a:extLst>
          </p:cNvPr>
          <p:cNvSpPr txBox="1">
            <a:spLocks/>
          </p:cNvSpPr>
          <p:nvPr/>
        </p:nvSpPr>
        <p:spPr>
          <a:xfrm>
            <a:off x="1187673" y="108409"/>
            <a:ext cx="9980682" cy="1236617"/>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r>
              <a:rPr lang="en-US" sz="4000"/>
              <a:t>Phương pháp học tập</a:t>
            </a:r>
            <a:br>
              <a:rPr lang="en-US"/>
            </a:br>
            <a:endParaRPr lang="en-US"/>
          </a:p>
        </p:txBody>
      </p:sp>
      <p:pic>
        <p:nvPicPr>
          <p:cNvPr id="5" name="Picture 4">
            <a:extLst>
              <a:ext uri="{FF2B5EF4-FFF2-40B4-BE49-F238E27FC236}">
                <a16:creationId xmlns:a16="http://schemas.microsoft.com/office/drawing/2014/main" id="{94DB0C38-7A8E-69E2-309F-3C6DABA5739D}"/>
              </a:ext>
            </a:extLst>
          </p:cNvPr>
          <p:cNvPicPr>
            <a:picLocks noChangeAspect="1"/>
          </p:cNvPicPr>
          <p:nvPr/>
        </p:nvPicPr>
        <p:blipFill>
          <a:blip r:embed="rId2"/>
          <a:stretch>
            <a:fillRect/>
          </a:stretch>
        </p:blipFill>
        <p:spPr>
          <a:xfrm>
            <a:off x="1971099" y="194811"/>
            <a:ext cx="8249801" cy="6468378"/>
          </a:xfrm>
          <a:prstGeom prst="rect">
            <a:avLst/>
          </a:prstGeom>
        </p:spPr>
      </p:pic>
    </p:spTree>
    <p:extLst>
      <p:ext uri="{BB962C8B-B14F-4D97-AF65-F5344CB8AC3E}">
        <p14:creationId xmlns:p14="http://schemas.microsoft.com/office/powerpoint/2010/main" val="18331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t>God of War : </a:t>
            </a:r>
            <a:r>
              <a:rPr lang="en-US" sz="3600">
                <a:solidFill>
                  <a:srgbClr val="FF0000"/>
                </a:solidFill>
              </a:rPr>
              <a:t>Final Exam</a:t>
            </a:r>
            <a:r>
              <a:rPr lang="en-US" sz="3600"/>
              <a:t>    </a:t>
            </a:r>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546F66E0-BA20-4B12-8179-4F76928C2EAD}" type="slidenum">
              <a:rPr lang="en-US" smtClean="0"/>
              <a:pPr>
                <a:defRPr/>
              </a:pPr>
              <a:t>11</a:t>
            </a:fld>
            <a:endParaRPr lang="en-US"/>
          </a:p>
        </p:txBody>
      </p:sp>
      <p:pic>
        <p:nvPicPr>
          <p:cNvPr id="8" name="Picture 7">
            <a:extLst>
              <a:ext uri="{FF2B5EF4-FFF2-40B4-BE49-F238E27FC236}">
                <a16:creationId xmlns:a16="http://schemas.microsoft.com/office/drawing/2014/main" id="{756BEE26-BD5D-DB36-4737-EF893878852B}"/>
              </a:ext>
            </a:extLst>
          </p:cNvPr>
          <p:cNvPicPr>
            <a:picLocks noChangeAspect="1"/>
          </p:cNvPicPr>
          <p:nvPr/>
        </p:nvPicPr>
        <p:blipFill>
          <a:blip r:embed="rId2"/>
          <a:stretch>
            <a:fillRect/>
          </a:stretch>
        </p:blipFill>
        <p:spPr>
          <a:xfrm>
            <a:off x="1052945" y="976329"/>
            <a:ext cx="9929091" cy="5755507"/>
          </a:xfrm>
          <a:prstGeom prst="rect">
            <a:avLst/>
          </a:prstGeom>
        </p:spPr>
      </p:pic>
    </p:spTree>
    <p:extLst>
      <p:ext uri="{BB962C8B-B14F-4D97-AF65-F5344CB8AC3E}">
        <p14:creationId xmlns:p14="http://schemas.microsoft.com/office/powerpoint/2010/main" val="7053263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774" y="-1"/>
            <a:ext cx="9980682" cy="1236617"/>
          </a:xfrm>
        </p:spPr>
        <p:txBody>
          <a:bodyPr>
            <a:normAutofit/>
          </a:bodyPr>
          <a:lstStyle/>
          <a:p>
            <a:pPr algn="ctr"/>
            <a:br>
              <a:rPr lang="en-US"/>
            </a:br>
            <a:endParaRPr lang="en-US"/>
          </a:p>
        </p:txBody>
      </p:sp>
      <p:sp>
        <p:nvSpPr>
          <p:cNvPr id="4" name="Content Placeholder 3">
            <a:extLst>
              <a:ext uri="{FF2B5EF4-FFF2-40B4-BE49-F238E27FC236}">
                <a16:creationId xmlns:a16="http://schemas.microsoft.com/office/drawing/2014/main" id="{76A57316-63A2-8E49-AD01-F67F9D93A490}"/>
              </a:ext>
            </a:extLst>
          </p:cNvPr>
          <p:cNvSpPr>
            <a:spLocks noGrp="1"/>
          </p:cNvSpPr>
          <p:nvPr>
            <p:ph idx="1"/>
          </p:nvPr>
        </p:nvSpPr>
        <p:spPr>
          <a:xfrm>
            <a:off x="1106418" y="1600200"/>
            <a:ext cx="9980682" cy="4572000"/>
          </a:xfrm>
        </p:spPr>
        <p:txBody>
          <a:bodyPr>
            <a:normAutofit fontScale="92500" lnSpcReduction="20000"/>
          </a:bodyPr>
          <a:lstStyle/>
          <a:p>
            <a:pPr marL="0" indent="0" algn="ctr">
              <a:buNone/>
            </a:pPr>
            <a:r>
              <a:rPr lang="en-US" sz="12800"/>
              <a:t>Cám ơn các bạn đã </a:t>
            </a:r>
          </a:p>
          <a:p>
            <a:pPr marL="0" indent="0" algn="ctr">
              <a:buNone/>
            </a:pPr>
            <a:r>
              <a:rPr lang="en-US" sz="12800"/>
              <a:t>lắng nghe</a:t>
            </a:r>
          </a:p>
        </p:txBody>
      </p:sp>
    </p:spTree>
    <p:extLst>
      <p:ext uri="{BB962C8B-B14F-4D97-AF65-F5344CB8AC3E}">
        <p14:creationId xmlns:p14="http://schemas.microsoft.com/office/powerpoint/2010/main" val="241636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a:t>
            </a:r>
            <a:endParaRPr lang="en-US" b="1" dirty="0"/>
          </a:p>
        </p:txBody>
      </p:sp>
      <p:sp>
        <p:nvSpPr>
          <p:cNvPr id="14" name="Content Placeholder 13"/>
          <p:cNvSpPr>
            <a:spLocks noGrp="1"/>
          </p:cNvSpPr>
          <p:nvPr>
            <p:ph idx="1"/>
          </p:nvPr>
        </p:nvSpPr>
        <p:spPr/>
        <p:txBody>
          <a:bodyPr>
            <a:normAutofit/>
          </a:bodyPr>
          <a:lstStyle/>
          <a:p>
            <a:r>
              <a:rPr lang="en-US" sz="4400">
                <a:solidFill>
                  <a:srgbClr val="0070C0"/>
                </a:solidFill>
                <a:latin typeface="Times New Roman" panose="02020603050405020304" pitchFamily="18" charset="0"/>
                <a:cs typeface="Times New Roman" panose="02020603050405020304" pitchFamily="18" charset="0"/>
              </a:rPr>
              <a:t>Quy định điểm danh trên FAP</a:t>
            </a:r>
          </a:p>
          <a:p>
            <a:r>
              <a:rPr lang="en-US" sz="4400">
                <a:solidFill>
                  <a:srgbClr val="0070C0"/>
                </a:solidFill>
                <a:latin typeface="Times New Roman" panose="02020603050405020304" pitchFamily="18" charset="0"/>
                <a:cs typeface="Times New Roman" panose="02020603050405020304" pitchFamily="18" charset="0"/>
              </a:rPr>
              <a:t>Hướng dẫn xem Syllabus và lấy tài nguyên </a:t>
            </a:r>
          </a:p>
          <a:p>
            <a:r>
              <a:rPr lang="en-US" sz="4400">
                <a:solidFill>
                  <a:srgbClr val="0070C0"/>
                </a:solidFill>
                <a:latin typeface="Times New Roman" panose="02020603050405020304" pitchFamily="18" charset="0"/>
                <a:cs typeface="Times New Roman" panose="02020603050405020304" pitchFamily="18" charset="0"/>
              </a:rPr>
              <a:t>Phương pháp học tập </a:t>
            </a:r>
          </a:p>
          <a:p>
            <a:r>
              <a:rPr lang="en-US" sz="4400">
                <a:solidFill>
                  <a:srgbClr val="0070C0"/>
                </a:solidFill>
                <a:latin typeface="Times New Roman" panose="02020603050405020304" pitchFamily="18" charset="0"/>
                <a:cs typeface="Times New Roman" panose="02020603050405020304" pitchFamily="18" charset="0"/>
              </a:rPr>
              <a:t>Đánh giá học tập</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378690"/>
            <a:ext cx="9980682" cy="1236617"/>
          </a:xfrm>
        </p:spPr>
        <p:txBody>
          <a:bodyPr>
            <a:normAutofit fontScale="90000"/>
          </a:bodyPr>
          <a:lstStyle/>
          <a:p>
            <a:pPr algn="ctr"/>
            <a:r>
              <a:rPr lang="en-US" sz="4000"/>
              <a:t>Quy định điểm danh trên FAP </a:t>
            </a:r>
            <a:br>
              <a:rPr lang="en-US" sz="4000"/>
            </a:br>
            <a:br>
              <a:rPr lang="en-US"/>
            </a:br>
            <a:endParaRPr lang="en-US"/>
          </a:p>
        </p:txBody>
      </p:sp>
      <p:sp>
        <p:nvSpPr>
          <p:cNvPr id="3" name="TextBox 2">
            <a:extLst>
              <a:ext uri="{FF2B5EF4-FFF2-40B4-BE49-F238E27FC236}">
                <a16:creationId xmlns:a16="http://schemas.microsoft.com/office/drawing/2014/main" id="{1158778F-E3F0-CC02-793F-D427AB47B713}"/>
              </a:ext>
            </a:extLst>
          </p:cNvPr>
          <p:cNvSpPr txBox="1"/>
          <p:nvPr/>
        </p:nvSpPr>
        <p:spPr>
          <a:xfrm>
            <a:off x="969817" y="1348800"/>
            <a:ext cx="10116523" cy="5016758"/>
          </a:xfrm>
          <a:prstGeom prst="rect">
            <a:avLst/>
          </a:prstGeom>
          <a:noFill/>
        </p:spPr>
        <p:txBody>
          <a:bodyPr wrap="square" rtlCol="0">
            <a:spAutoFit/>
          </a:bodyPr>
          <a:lstStyle/>
          <a:p>
            <a:pPr marL="571500" indent="-571500">
              <a:buFontTx/>
              <a:buChar char="-"/>
            </a:pPr>
            <a:r>
              <a:rPr lang="en-US" sz="3200">
                <a:latin typeface="Times New Roman" panose="02020603050405020304" pitchFamily="18" charset="0"/>
                <a:cs typeface="Times New Roman" panose="02020603050405020304" pitchFamily="18" charset="0"/>
              </a:rPr>
              <a:t>Giảng viên điểm danh sau 5 phút tính từ đầu giờ dạy. Sinh viên hô “có” qua mic (hoặc nhắn tin trong google meet nếu mic hư) ghi nhận trong FAP.</a:t>
            </a:r>
          </a:p>
          <a:p>
            <a:pPr marL="571500" indent="-571500">
              <a:buFontTx/>
              <a:buChar char="-"/>
            </a:pPr>
            <a:r>
              <a:rPr lang="en-US" sz="3200">
                <a:latin typeface="Times New Roman" panose="02020603050405020304" pitchFamily="18" charset="0"/>
                <a:cs typeface="Times New Roman" panose="02020603050405020304" pitchFamily="18" charset="0"/>
              </a:rPr>
              <a:t>Nếu sinh viên không phản hồi khi giảng viên điểm danh dù có mặt trong buổi học vẫn tính vắng.</a:t>
            </a:r>
          </a:p>
          <a:p>
            <a:pPr marL="571500" indent="-571500">
              <a:buFontTx/>
              <a:buChar char="-"/>
            </a:pPr>
            <a:r>
              <a:rPr lang="en-US" sz="3200">
                <a:latin typeface="Times New Roman" panose="02020603050405020304" pitchFamily="18" charset="0"/>
                <a:cs typeface="Times New Roman" panose="02020603050405020304" pitchFamily="18" charset="0"/>
              </a:rPr>
              <a:t>Sau khi điểm danh, sinh viên kiểm tra app bằng điện thoại nếu vẫn bị vắng thì yêu cầu giảng viên điểm danh lần nữa. Nếu không xem như sinh viên chấp nhận vắng.</a:t>
            </a:r>
          </a:p>
          <a:p>
            <a:pPr marL="571500" indent="-571500">
              <a:buFontTx/>
              <a:buChar char="-"/>
            </a:pPr>
            <a:r>
              <a:rPr lang="en-US" sz="3200">
                <a:latin typeface="Times New Roman" panose="02020603050405020304" pitchFamily="18" charset="0"/>
                <a:cs typeface="Times New Roman" panose="02020603050405020304" pitchFamily="18" charset="0"/>
              </a:rPr>
              <a:t>Không khôi phục điểm danh dù bất kì lí do gì.</a:t>
            </a:r>
          </a:p>
          <a:p>
            <a:pPr marL="571500" indent="-571500">
              <a:buFontTx/>
              <a:buChar char="-"/>
            </a:pP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19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55782"/>
            <a:ext cx="9980682" cy="941052"/>
          </a:xfrm>
        </p:spPr>
        <p:txBody>
          <a:bodyPr>
            <a:normAutofit fontScale="90000"/>
          </a:bodyPr>
          <a:lstStyle/>
          <a:p>
            <a:pPr algn="ctr"/>
            <a:br>
              <a:rPr lang="en-US" sz="4000"/>
            </a:br>
            <a:br>
              <a:rPr lang="en-US" sz="4000"/>
            </a:br>
            <a:r>
              <a:rPr lang="en-US" sz="4000"/>
              <a:t>Hướng dẫn xem Syllabus</a:t>
            </a:r>
            <a:br>
              <a:rPr lang="en-US" sz="4000"/>
            </a:br>
            <a:br>
              <a:rPr lang="en-US"/>
            </a:br>
            <a:endParaRPr lang="en-US"/>
          </a:p>
        </p:txBody>
      </p:sp>
      <p:sp>
        <p:nvSpPr>
          <p:cNvPr id="3" name="Content Placeholder 2"/>
          <p:cNvSpPr>
            <a:spLocks noGrp="1"/>
          </p:cNvSpPr>
          <p:nvPr>
            <p:ph idx="1"/>
          </p:nvPr>
        </p:nvSpPr>
        <p:spPr>
          <a:xfrm>
            <a:off x="956855" y="1338942"/>
            <a:ext cx="9982200" cy="5375366"/>
          </a:xfrm>
        </p:spPr>
        <p:txBody>
          <a:bodyPr>
            <a:noAutofit/>
          </a:bodyPr>
          <a:lstStyle/>
          <a:p>
            <a:pPr marL="0" indent="0">
              <a:buNone/>
            </a:pPr>
            <a:r>
              <a:rPr lang="en-US" sz="1800"/>
              <a:t>Link xem Syllabus ở : </a:t>
            </a:r>
            <a:r>
              <a:rPr lang="en-US" sz="1800">
                <a:hlinkClick r:id="rId2"/>
              </a:rPr>
              <a:t>https://flm.fpt.edu.vn</a:t>
            </a:r>
            <a:endParaRPr lang="en-US" sz="1800"/>
          </a:p>
          <a:p>
            <a:pPr marL="0" indent="0">
              <a:buNone/>
            </a:pPr>
            <a:endParaRPr lang="en-US" sz="1800"/>
          </a:p>
          <a:p>
            <a:pPr marL="0" indent="0">
              <a:buNone/>
            </a:pPr>
            <a:endParaRPr lang="en-US" sz="1800"/>
          </a:p>
        </p:txBody>
      </p:sp>
      <p:pic>
        <p:nvPicPr>
          <p:cNvPr id="5" name="Picture 4">
            <a:extLst>
              <a:ext uri="{FF2B5EF4-FFF2-40B4-BE49-F238E27FC236}">
                <a16:creationId xmlns:a16="http://schemas.microsoft.com/office/drawing/2014/main" id="{140793DE-21B6-AFBB-7A23-3C48467B92EB}"/>
              </a:ext>
            </a:extLst>
          </p:cNvPr>
          <p:cNvPicPr>
            <a:picLocks noChangeAspect="1"/>
          </p:cNvPicPr>
          <p:nvPr/>
        </p:nvPicPr>
        <p:blipFill>
          <a:blip r:embed="rId3"/>
          <a:stretch>
            <a:fillRect/>
          </a:stretch>
        </p:blipFill>
        <p:spPr>
          <a:xfrm>
            <a:off x="0" y="1763214"/>
            <a:ext cx="12192000" cy="3331572"/>
          </a:xfrm>
          <a:prstGeom prst="rect">
            <a:avLst/>
          </a:prstGeom>
          <a:ln>
            <a:solidFill>
              <a:schemeClr val="accent1"/>
            </a:solidFill>
          </a:ln>
        </p:spPr>
      </p:pic>
      <p:sp>
        <p:nvSpPr>
          <p:cNvPr id="6" name="Rectangle: Rounded Corners 5">
            <a:extLst>
              <a:ext uri="{FF2B5EF4-FFF2-40B4-BE49-F238E27FC236}">
                <a16:creationId xmlns:a16="http://schemas.microsoft.com/office/drawing/2014/main" id="{E2AE5873-7A1C-7710-9217-ABC9009A8317}"/>
              </a:ext>
            </a:extLst>
          </p:cNvPr>
          <p:cNvSpPr/>
          <p:nvPr/>
        </p:nvSpPr>
        <p:spPr>
          <a:xfrm>
            <a:off x="2290618" y="3094182"/>
            <a:ext cx="1948873" cy="78509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B89E783-2755-F327-263F-D94E712D879F}"/>
              </a:ext>
            </a:extLst>
          </p:cNvPr>
          <p:cNvCxnSpPr>
            <a:cxnSpLocks/>
          </p:cNvCxnSpPr>
          <p:nvPr/>
        </p:nvCxnSpPr>
        <p:spPr>
          <a:xfrm>
            <a:off x="3953164" y="3429000"/>
            <a:ext cx="73890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6A2BDF3-18AC-1F7D-E473-DC3BCCF63954}"/>
              </a:ext>
            </a:extLst>
          </p:cNvPr>
          <p:cNvCxnSpPr>
            <a:cxnSpLocks/>
          </p:cNvCxnSpPr>
          <p:nvPr/>
        </p:nvCxnSpPr>
        <p:spPr>
          <a:xfrm>
            <a:off x="5038437" y="3569855"/>
            <a:ext cx="124690" cy="10760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23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308098"/>
            <a:ext cx="9980682" cy="1236617"/>
          </a:xfrm>
        </p:spPr>
        <p:txBody>
          <a:bodyPr>
            <a:normAutofit/>
          </a:bodyPr>
          <a:lstStyle/>
          <a:p>
            <a:pPr algn="ctr"/>
            <a:r>
              <a:rPr lang="en-US" sz="4000"/>
              <a:t>Hướng dẫn lấy tài nguyên do GV cung cấp </a:t>
            </a:r>
            <a:br>
              <a:rPr lang="en-US" sz="4000"/>
            </a:br>
            <a:endParaRPr lang="en-US"/>
          </a:p>
        </p:txBody>
      </p:sp>
      <p:sp>
        <p:nvSpPr>
          <p:cNvPr id="3" name="Content Placeholder 2"/>
          <p:cNvSpPr>
            <a:spLocks noGrp="1"/>
          </p:cNvSpPr>
          <p:nvPr>
            <p:ph idx="1"/>
          </p:nvPr>
        </p:nvSpPr>
        <p:spPr>
          <a:xfrm>
            <a:off x="956855" y="1338942"/>
            <a:ext cx="9982200" cy="5375366"/>
          </a:xfrm>
        </p:spPr>
        <p:txBody>
          <a:bodyPr>
            <a:noAutofit/>
          </a:bodyPr>
          <a:lstStyle/>
          <a:p>
            <a:pPr marL="0" indent="0">
              <a:buNone/>
            </a:pPr>
            <a:r>
              <a:rPr lang="en-US" sz="1800"/>
              <a:t>Link tải tài nguyên cho SV trong LMS</a:t>
            </a:r>
          </a:p>
          <a:p>
            <a:pPr marL="0" indent="0">
              <a:buNone/>
            </a:pPr>
            <a:r>
              <a:rPr lang="en-US" sz="1800"/>
              <a:t>	</a:t>
            </a:r>
          </a:p>
          <a:p>
            <a:pPr marL="0" indent="0">
              <a:buNone/>
            </a:pPr>
            <a:endParaRPr lang="en-US" sz="1800"/>
          </a:p>
        </p:txBody>
      </p:sp>
      <p:sp>
        <p:nvSpPr>
          <p:cNvPr id="6" name="TextBox 5"/>
          <p:cNvSpPr txBox="1"/>
          <p:nvPr/>
        </p:nvSpPr>
        <p:spPr>
          <a:xfrm>
            <a:off x="101684" y="4714496"/>
            <a:ext cx="3367380" cy="1938992"/>
          </a:xfrm>
          <a:prstGeom prst="rect">
            <a:avLst/>
          </a:prstGeom>
          <a:noFill/>
        </p:spPr>
        <p:txBody>
          <a:bodyPr wrap="square" rtlCol="0">
            <a:spAutoFit/>
          </a:bodyPr>
          <a:lstStyle/>
          <a:p>
            <a:r>
              <a:rPr lang="en-US" sz="2400">
                <a:solidFill>
                  <a:srgbClr val="0070C0"/>
                </a:solidFill>
                <a:latin typeface="Times New Roman" panose="02020603050405020304" pitchFamily="18" charset="0"/>
                <a:cs typeface="Times New Roman" panose="02020603050405020304" pitchFamily="18" charset="0"/>
              </a:rPr>
              <a:t>GV, SV bắt đầu buổi học nên </a:t>
            </a:r>
            <a:r>
              <a:rPr lang="en-US" sz="2400" b="1">
                <a:solidFill>
                  <a:srgbClr val="0070C0"/>
                </a:solidFill>
                <a:highlight>
                  <a:srgbClr val="FFFF00"/>
                </a:highlight>
                <a:latin typeface="Times New Roman" panose="02020603050405020304" pitchFamily="18" charset="0"/>
                <a:cs typeface="Times New Roman" panose="02020603050405020304" pitchFamily="18" charset="0"/>
              </a:rPr>
              <a:t>tô màu </a:t>
            </a:r>
            <a:r>
              <a:rPr lang="en-US" sz="2400">
                <a:solidFill>
                  <a:srgbClr val="0070C0"/>
                </a:solidFill>
                <a:latin typeface="Times New Roman" panose="02020603050405020304" pitchFamily="18" charset="0"/>
                <a:cs typeface="Times New Roman" panose="02020603050405020304" pitchFamily="18" charset="0"/>
              </a:rPr>
              <a:t>vào buổi đang học để biết đã học đến đâu và chuẩn bị gì cho buổi kế tiếp.</a:t>
            </a:r>
          </a:p>
        </p:txBody>
      </p:sp>
      <p:pic>
        <p:nvPicPr>
          <p:cNvPr id="10" name="Picture 9">
            <a:extLst>
              <a:ext uri="{FF2B5EF4-FFF2-40B4-BE49-F238E27FC236}">
                <a16:creationId xmlns:a16="http://schemas.microsoft.com/office/drawing/2014/main" id="{73FC5077-5597-7532-72AD-01C150309A38}"/>
              </a:ext>
            </a:extLst>
          </p:cNvPr>
          <p:cNvPicPr>
            <a:picLocks noChangeAspect="1"/>
          </p:cNvPicPr>
          <p:nvPr/>
        </p:nvPicPr>
        <p:blipFill rotWithShape="1">
          <a:blip r:embed="rId2"/>
          <a:srcRect r="28106" b="41354"/>
          <a:stretch/>
        </p:blipFill>
        <p:spPr>
          <a:xfrm>
            <a:off x="3715544" y="4072379"/>
            <a:ext cx="8374772" cy="2641929"/>
          </a:xfrm>
          <a:prstGeom prst="rect">
            <a:avLst/>
          </a:prstGeom>
          <a:ln>
            <a:solidFill>
              <a:schemeClr val="tx1"/>
            </a:solidFill>
          </a:ln>
        </p:spPr>
      </p:pic>
      <p:pic>
        <p:nvPicPr>
          <p:cNvPr id="9" name="Picture 8">
            <a:extLst>
              <a:ext uri="{FF2B5EF4-FFF2-40B4-BE49-F238E27FC236}">
                <a16:creationId xmlns:a16="http://schemas.microsoft.com/office/drawing/2014/main" id="{910C412E-DE82-F995-AC32-EF9728DB44DA}"/>
              </a:ext>
            </a:extLst>
          </p:cNvPr>
          <p:cNvPicPr>
            <a:picLocks noChangeAspect="1"/>
          </p:cNvPicPr>
          <p:nvPr/>
        </p:nvPicPr>
        <p:blipFill>
          <a:blip r:embed="rId3"/>
          <a:stretch>
            <a:fillRect/>
          </a:stretch>
        </p:blipFill>
        <p:spPr>
          <a:xfrm>
            <a:off x="956855" y="1733279"/>
            <a:ext cx="8734708" cy="2150535"/>
          </a:xfrm>
          <a:prstGeom prst="rect">
            <a:avLst/>
          </a:prstGeom>
          <a:ln>
            <a:solidFill>
              <a:schemeClr val="accent1"/>
            </a:solidFill>
          </a:ln>
        </p:spPr>
      </p:pic>
      <p:cxnSp>
        <p:nvCxnSpPr>
          <p:cNvPr id="12" name="Straight Arrow Connector 11">
            <a:extLst>
              <a:ext uri="{FF2B5EF4-FFF2-40B4-BE49-F238E27FC236}">
                <a16:creationId xmlns:a16="http://schemas.microsoft.com/office/drawing/2014/main" id="{D5A1F152-DC3A-D71D-AD8B-1564B779C211}"/>
              </a:ext>
            </a:extLst>
          </p:cNvPr>
          <p:cNvCxnSpPr/>
          <p:nvPr/>
        </p:nvCxnSpPr>
        <p:spPr>
          <a:xfrm>
            <a:off x="5099901" y="1951452"/>
            <a:ext cx="3440784" cy="15741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2E895A6-9080-7EAD-CECB-4D62C6909A2E}"/>
              </a:ext>
            </a:extLst>
          </p:cNvPr>
          <p:cNvSpPr/>
          <p:nvPr/>
        </p:nvSpPr>
        <p:spPr>
          <a:xfrm>
            <a:off x="8540685" y="3289955"/>
            <a:ext cx="358218" cy="4996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65E2950-1B63-638B-6438-565DFD272CF3}"/>
              </a:ext>
            </a:extLst>
          </p:cNvPr>
          <p:cNvCxnSpPr>
            <a:cxnSpLocks/>
          </p:cNvCxnSpPr>
          <p:nvPr/>
        </p:nvCxnSpPr>
        <p:spPr>
          <a:xfrm flipH="1">
            <a:off x="4374037" y="1982784"/>
            <a:ext cx="435205" cy="13071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4F0A375-CA46-C8B1-5E0A-3CA24C4433D3}"/>
              </a:ext>
            </a:extLst>
          </p:cNvPr>
          <p:cNvSpPr/>
          <p:nvPr/>
        </p:nvSpPr>
        <p:spPr>
          <a:xfrm>
            <a:off x="4134989" y="3342291"/>
            <a:ext cx="358218" cy="39433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388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sp>
        <p:nvSpPr>
          <p:cNvPr id="4" name="TextBox 3">
            <a:extLst>
              <a:ext uri="{FF2B5EF4-FFF2-40B4-BE49-F238E27FC236}">
                <a16:creationId xmlns:a16="http://schemas.microsoft.com/office/drawing/2014/main" id="{CFF6C61F-EE03-0AB9-6667-B329BC597EBE}"/>
              </a:ext>
            </a:extLst>
          </p:cNvPr>
          <p:cNvSpPr txBox="1"/>
          <p:nvPr/>
        </p:nvSpPr>
        <p:spPr>
          <a:xfrm>
            <a:off x="581891" y="1516890"/>
            <a:ext cx="10587981" cy="4524315"/>
          </a:xfrm>
          <a:prstGeom prst="rect">
            <a:avLst/>
          </a:prstGeom>
          <a:noFill/>
        </p:spPr>
        <p:txBody>
          <a:bodyPr wrap="square" rtlCol="0">
            <a:spAutoFit/>
          </a:bodyPr>
          <a:lstStyle/>
          <a:p>
            <a:r>
              <a:rPr lang="en-US" sz="3200" u="sng">
                <a:latin typeface="Arial" panose="020B0604020202020204" pitchFamily="34" charset="0"/>
              </a:rPr>
              <a:t>Quy định về học tập :</a:t>
            </a:r>
          </a:p>
          <a:p>
            <a:pPr marL="457200" indent="-457200">
              <a:buFontTx/>
              <a:buChar char="-"/>
            </a:pPr>
            <a:r>
              <a:rPr lang="en-US" sz="3200">
                <a:latin typeface="Arial" panose="020B0604020202020204" pitchFamily="34" charset="0"/>
              </a:rPr>
              <a:t>Giảng viên chỉ dẫn, giải đáp thắc mắc tại </a:t>
            </a:r>
            <a:r>
              <a:rPr lang="en-US" sz="3200">
                <a:solidFill>
                  <a:srgbClr val="FF0000"/>
                </a:solidFill>
                <a:latin typeface="Arial" panose="020B0604020202020204" pitchFamily="34" charset="0"/>
              </a:rPr>
              <a:t>buổi học,</a:t>
            </a:r>
            <a:r>
              <a:rPr lang="en-US" sz="3200">
                <a:latin typeface="Arial" panose="020B0604020202020204" pitchFamily="34" charset="0"/>
              </a:rPr>
              <a:t> theo dõi quá trình sinh viên hoàn thành chứng chỉ. Giảng viên </a:t>
            </a:r>
            <a:r>
              <a:rPr lang="en-US" sz="3200">
                <a:solidFill>
                  <a:srgbClr val="FF0000"/>
                </a:solidFill>
                <a:latin typeface="Arial" panose="020B0604020202020204" pitchFamily="34" charset="0"/>
              </a:rPr>
              <a:t>không có trách nhiệm giảng lại các video, các quy định hướng dẫn, giải đáp bài tập, giải đáp câu hỏi trắc nghiệm… nằm trong khoá học này.</a:t>
            </a:r>
          </a:p>
          <a:p>
            <a:pPr marL="457200" indent="-457200">
              <a:buFontTx/>
              <a:buChar char="-"/>
            </a:pPr>
            <a:r>
              <a:rPr lang="en-US" sz="3200">
                <a:latin typeface="Arial" panose="020B0604020202020204" pitchFamily="34" charset="0"/>
              </a:rPr>
              <a:t>Sinh viên phải tuân quy định điểm danh, quy định syllabus và nghe theo các chỉ dẫn của giảng viên, hoàn thành đúng hạn các bài tập của khoá học này</a:t>
            </a:r>
          </a:p>
        </p:txBody>
      </p:sp>
      <p:sp>
        <p:nvSpPr>
          <p:cNvPr id="2" name="Title 1">
            <a:extLst>
              <a:ext uri="{FF2B5EF4-FFF2-40B4-BE49-F238E27FC236}">
                <a16:creationId xmlns:a16="http://schemas.microsoft.com/office/drawing/2014/main" id="{00A2C80D-03E7-9056-362E-DCF90A1BFD23}"/>
              </a:ext>
            </a:extLst>
          </p:cNvPr>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PHƯƠNG PHÁP HỌC TẬP </a:t>
            </a:r>
          </a:p>
        </p:txBody>
      </p:sp>
    </p:spTree>
    <p:extLst>
      <p:ext uri="{BB962C8B-B14F-4D97-AF65-F5344CB8AC3E}">
        <p14:creationId xmlns:p14="http://schemas.microsoft.com/office/powerpoint/2010/main" val="183388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PHƯƠNG PHÁP HỌC TẬP </a:t>
            </a:r>
          </a:p>
        </p:txBody>
      </p:sp>
      <p:sp>
        <p:nvSpPr>
          <p:cNvPr id="3" name="Content Placeholder 2"/>
          <p:cNvSpPr>
            <a:spLocks noGrp="1"/>
          </p:cNvSpPr>
          <p:nvPr>
            <p:ph idx="1"/>
          </p:nvPr>
        </p:nvSpPr>
        <p:spPr>
          <a:xfrm>
            <a:off x="766619" y="1236616"/>
            <a:ext cx="10584872" cy="5341109"/>
          </a:xfrm>
        </p:spPr>
        <p:txBody>
          <a:bodyPr>
            <a:noAutofit/>
          </a:bodyPr>
          <a:lstStyle/>
          <a:p>
            <a:pPr marL="0" indent="0">
              <a:lnSpc>
                <a:spcPct val="100000"/>
              </a:lnSpc>
              <a:spcBef>
                <a:spcPts val="100"/>
              </a:spcBef>
              <a:spcAft>
                <a:spcPts val="100"/>
              </a:spcAft>
              <a:buNone/>
            </a:pPr>
            <a:r>
              <a:rPr lang="en-US" sz="2400">
                <a:latin typeface="Arial" panose="020B0604020202020204" pitchFamily="34" charset="0"/>
              </a:rPr>
              <a:t>Việc liên lạc học tập giữa GV và SV </a:t>
            </a:r>
          </a:p>
          <a:p>
            <a:pPr marL="457200" indent="-457200">
              <a:lnSpc>
                <a:spcPct val="100000"/>
              </a:lnSpc>
              <a:spcBef>
                <a:spcPts val="100"/>
              </a:spcBef>
              <a:spcAft>
                <a:spcPts val="100"/>
              </a:spcAft>
              <a:buAutoNum type="arabicPeriod"/>
            </a:pPr>
            <a:r>
              <a:rPr lang="en-US" sz="2400">
                <a:solidFill>
                  <a:srgbClr val="FF0000"/>
                </a:solidFill>
                <a:latin typeface="Arial" panose="020B0604020202020204" pitchFamily="34" charset="0"/>
              </a:rPr>
              <a:t>GV giải đáp câu hỏi học tập của SV diễn ra </a:t>
            </a:r>
            <a:r>
              <a:rPr lang="en-US" sz="2400">
                <a:solidFill>
                  <a:srgbClr val="0070C0"/>
                </a:solidFill>
                <a:latin typeface="Arial" panose="020B0604020202020204" pitchFamily="34" charset="0"/>
              </a:rPr>
              <a:t>tại buổi học</a:t>
            </a:r>
            <a:r>
              <a:rPr lang="en-US" sz="2400">
                <a:solidFill>
                  <a:srgbClr val="FF0000"/>
                </a:solidFill>
                <a:latin typeface="Arial" panose="020B0604020202020204" pitchFamily="34" charset="0"/>
              </a:rPr>
              <a:t> Online.</a:t>
            </a:r>
          </a:p>
          <a:p>
            <a:pPr marL="457200" indent="-457200">
              <a:lnSpc>
                <a:spcPct val="100000"/>
              </a:lnSpc>
              <a:spcBef>
                <a:spcPts val="100"/>
              </a:spcBef>
              <a:spcAft>
                <a:spcPts val="100"/>
              </a:spcAft>
              <a:buFont typeface="Wingdings" panose="05000000000000000000" pitchFamily="2" charset="2"/>
              <a:buAutoNum type="arabicPeriod"/>
            </a:pPr>
            <a:r>
              <a:rPr lang="en-US" sz="2400">
                <a:solidFill>
                  <a:srgbClr val="FF0000"/>
                </a:solidFill>
                <a:latin typeface="Arial" panose="020B0604020202020204" pitchFamily="34" charset="0"/>
              </a:rPr>
              <a:t>GV không trả lời những </a:t>
            </a:r>
            <a:r>
              <a:rPr lang="en-US" sz="2400">
                <a:solidFill>
                  <a:srgbClr val="0070C0"/>
                </a:solidFill>
                <a:latin typeface="Arial" panose="020B0604020202020204" pitchFamily="34" charset="0"/>
              </a:rPr>
              <a:t>câu hỏi về vấn đề vi phạm nội quy</a:t>
            </a:r>
            <a:r>
              <a:rPr lang="en-US" sz="2400">
                <a:solidFill>
                  <a:srgbClr val="FF0000"/>
                </a:solidFill>
                <a:latin typeface="Arial" panose="020B0604020202020204" pitchFamily="34" charset="0"/>
              </a:rPr>
              <a:t> điểm danh thi cử của sinh viên qua mạng xã hội hay email. Các vấn đề này giải quyết </a:t>
            </a:r>
            <a:r>
              <a:rPr lang="en-US" sz="2400">
                <a:solidFill>
                  <a:srgbClr val="0070C0"/>
                </a:solidFill>
                <a:latin typeface="Arial" panose="020B0604020202020204" pitchFamily="34" charset="0"/>
              </a:rPr>
              <a:t>tại buổi học</a:t>
            </a:r>
            <a:r>
              <a:rPr lang="en-US" sz="2400">
                <a:solidFill>
                  <a:srgbClr val="FF0000"/>
                </a:solidFill>
                <a:latin typeface="Arial" panose="020B0604020202020204" pitchFamily="34" charset="0"/>
              </a:rPr>
              <a:t> </a:t>
            </a:r>
          </a:p>
          <a:p>
            <a:pPr marL="457200" indent="-457200">
              <a:lnSpc>
                <a:spcPct val="100000"/>
              </a:lnSpc>
              <a:spcBef>
                <a:spcPts val="100"/>
              </a:spcBef>
              <a:spcAft>
                <a:spcPts val="100"/>
              </a:spcAft>
              <a:buFont typeface="Wingdings" panose="05000000000000000000" pitchFamily="2" charset="2"/>
              <a:buAutoNum type="arabicPeriod"/>
            </a:pPr>
            <a:r>
              <a:rPr lang="en-US" sz="2400">
                <a:solidFill>
                  <a:srgbClr val="FF0000"/>
                </a:solidFill>
                <a:latin typeface="Arial" panose="020B0604020202020204" pitchFamily="34" charset="0"/>
              </a:rPr>
              <a:t>Không liên lạc qua mạng xã hội zalo, face, tiktok… </a:t>
            </a:r>
          </a:p>
          <a:p>
            <a:pPr marL="457200" indent="-457200">
              <a:lnSpc>
                <a:spcPct val="100000"/>
              </a:lnSpc>
              <a:spcBef>
                <a:spcPts val="100"/>
              </a:spcBef>
              <a:spcAft>
                <a:spcPts val="100"/>
              </a:spcAft>
              <a:buAutoNum type="arabicPeriod"/>
            </a:pPr>
            <a:r>
              <a:rPr lang="en-US" sz="2400">
                <a:solidFill>
                  <a:srgbClr val="FF0000"/>
                </a:solidFill>
                <a:latin typeface="Arial" panose="020B0604020202020204" pitchFamily="34" charset="0"/>
              </a:rPr>
              <a:t>GV không giải đáp nội dung đi trước. Ví dụ đang học chương 1, hỏi chương 2</a:t>
            </a:r>
          </a:p>
          <a:p>
            <a:pPr marL="457200" indent="-457200">
              <a:lnSpc>
                <a:spcPct val="100000"/>
              </a:lnSpc>
              <a:spcBef>
                <a:spcPts val="100"/>
              </a:spcBef>
              <a:spcAft>
                <a:spcPts val="100"/>
              </a:spcAft>
              <a:buAutoNum type="arabicPeriod"/>
            </a:pPr>
            <a:r>
              <a:rPr lang="en-US" sz="2400">
                <a:solidFill>
                  <a:srgbClr val="FF0000"/>
                </a:solidFill>
                <a:latin typeface="Arial" panose="020B0604020202020204" pitchFamily="34" charset="0"/>
              </a:rPr>
              <a:t>SV có thể đặt câu hỏi học tập </a:t>
            </a:r>
            <a:r>
              <a:rPr lang="en-US" sz="2400" b="1">
                <a:solidFill>
                  <a:srgbClr val="0070C0"/>
                </a:solidFill>
                <a:latin typeface="Arial" panose="020B0604020202020204" pitchFamily="34" charset="0"/>
              </a:rPr>
              <a:t>NGOÀI GIỜ</a:t>
            </a:r>
            <a:r>
              <a:rPr lang="en-US" sz="2400">
                <a:solidFill>
                  <a:srgbClr val="FF0000"/>
                </a:solidFill>
                <a:latin typeface="Arial" panose="020B0604020202020204" pitchFamily="34" charset="0"/>
              </a:rPr>
              <a:t> trên FAP để GV trả lời.</a:t>
            </a:r>
          </a:p>
        </p:txBody>
      </p:sp>
      <p:pic>
        <p:nvPicPr>
          <p:cNvPr id="4" name="Picture 3">
            <a:extLst>
              <a:ext uri="{FF2B5EF4-FFF2-40B4-BE49-F238E27FC236}">
                <a16:creationId xmlns:a16="http://schemas.microsoft.com/office/drawing/2014/main" id="{4505350C-B42B-244D-CC71-43493C3ED0F3}"/>
              </a:ext>
            </a:extLst>
          </p:cNvPr>
          <p:cNvPicPr>
            <a:picLocks noChangeAspect="1"/>
          </p:cNvPicPr>
          <p:nvPr/>
        </p:nvPicPr>
        <p:blipFill>
          <a:blip r:embed="rId2"/>
          <a:srcRect l="64963" t="76763" r="17135" b="3908"/>
          <a:stretch/>
        </p:blipFill>
        <p:spPr>
          <a:xfrm>
            <a:off x="4267202" y="4902043"/>
            <a:ext cx="2770907" cy="1776149"/>
          </a:xfrm>
          <a:prstGeom prst="rect">
            <a:avLst/>
          </a:prstGeom>
          <a:ln>
            <a:solidFill>
              <a:srgbClr val="002060"/>
            </a:solidFill>
          </a:ln>
        </p:spPr>
      </p:pic>
      <p:cxnSp>
        <p:nvCxnSpPr>
          <p:cNvPr id="6" name="Straight Arrow Connector 5">
            <a:extLst>
              <a:ext uri="{FF2B5EF4-FFF2-40B4-BE49-F238E27FC236}">
                <a16:creationId xmlns:a16="http://schemas.microsoft.com/office/drawing/2014/main" id="{82C62EBB-7A05-389B-1D3F-FB1262DB434E}"/>
              </a:ext>
            </a:extLst>
          </p:cNvPr>
          <p:cNvCxnSpPr/>
          <p:nvPr/>
        </p:nvCxnSpPr>
        <p:spPr>
          <a:xfrm>
            <a:off x="3676074" y="5077534"/>
            <a:ext cx="1542473" cy="8035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44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sp>
        <p:nvSpPr>
          <p:cNvPr id="2" name="TextBox 1">
            <a:extLst>
              <a:ext uri="{FF2B5EF4-FFF2-40B4-BE49-F238E27FC236}">
                <a16:creationId xmlns:a16="http://schemas.microsoft.com/office/drawing/2014/main" id="{5D54A2A7-90E1-765F-C2BA-7352554A0D5A}"/>
              </a:ext>
            </a:extLst>
          </p:cNvPr>
          <p:cNvSpPr txBox="1"/>
          <p:nvPr/>
        </p:nvSpPr>
        <p:spPr>
          <a:xfrm>
            <a:off x="620766" y="1363594"/>
            <a:ext cx="10950467" cy="5647700"/>
          </a:xfrm>
          <a:prstGeom prst="rect">
            <a:avLst/>
          </a:prstGeom>
          <a:noFill/>
        </p:spPr>
        <p:txBody>
          <a:bodyPr wrap="square" rtlCol="0">
            <a:spAutoFit/>
          </a:bodyPr>
          <a:lstStyle/>
          <a:p>
            <a:pPr marL="0" marR="0">
              <a:spcBef>
                <a:spcPts val="0"/>
              </a:spcBef>
              <a:spcAft>
                <a:spcPts val="600"/>
              </a:spcAft>
            </a:pPr>
            <a:r>
              <a:rPr lang="en-US" sz="1800" b="1">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PE (Thực hành):</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Kết nối wifi fptu exam</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Sinh viên tắt hết các ứng dụng đang chạy (mở)-trước khi thi, chỉ sử dụng phần mềm thi do nhà trường cung cấp và các tài liệu được phép sử dụng trong quá trình thi.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Sinh viên thi trên phần mềm PEA - nộp bài trực tiếp trên phần mềm này.</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sử dụng 1 trong các phần mềm (tools) : Notepad++, Dreamweaver, Netbeans, Sublime Text, Visual Studio code để làm bài thi.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sử dụng máy tính bỏ túi.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Không được sử dụng mạng Internet để search tài liệu trên mạng và trao đổi bài với sinh viên khác.</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phép mở Browse cục bộ(coccoc, google chrome, firefox, safari, Live server offline) để xem kết quả trang web.</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540385" marR="0" indent="-540385">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Lưu ý : Upload (Submit) thư mục Resource chứa toàn bộ bài làm hoàn chỉnh lên server(trong đó có css, js ,images , index.html…) , một số sinh viên đã nộp bài sai dẫn đến 0đ. </a:t>
            </a:r>
            <a:r>
              <a:rPr lang="en-US" sz="180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Ví dụ có một số em chỉ nộp file *.css hoặc file index.html =&gt; 0đ.</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b="1">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TE (Lý thuyết):</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Sinh viên làm bài và nộp bài trên EOS.</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sử dụng máy tính bỏ túi.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85E3255B-CE6D-D97C-0641-78BB47917A85}"/>
              </a:ext>
            </a:extLst>
          </p:cNvPr>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ĐÁNH GIÁ HỌC TẬP </a:t>
            </a:r>
          </a:p>
        </p:txBody>
      </p:sp>
    </p:spTree>
    <p:extLst>
      <p:ext uri="{BB962C8B-B14F-4D97-AF65-F5344CB8AC3E}">
        <p14:creationId xmlns:p14="http://schemas.microsoft.com/office/powerpoint/2010/main" val="3661315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pic>
        <p:nvPicPr>
          <p:cNvPr id="5" name="Picture 4">
            <a:extLst>
              <a:ext uri="{FF2B5EF4-FFF2-40B4-BE49-F238E27FC236}">
                <a16:creationId xmlns:a16="http://schemas.microsoft.com/office/drawing/2014/main" id="{E617B071-5A61-8246-698E-DF32BE9E9137}"/>
              </a:ext>
            </a:extLst>
          </p:cNvPr>
          <p:cNvPicPr>
            <a:picLocks noChangeAspect="1"/>
          </p:cNvPicPr>
          <p:nvPr/>
        </p:nvPicPr>
        <p:blipFill>
          <a:blip r:embed="rId2"/>
          <a:stretch>
            <a:fillRect/>
          </a:stretch>
        </p:blipFill>
        <p:spPr>
          <a:xfrm>
            <a:off x="216723" y="1895850"/>
            <a:ext cx="11627017" cy="2633588"/>
          </a:xfrm>
          <a:prstGeom prst="rect">
            <a:avLst/>
          </a:prstGeom>
          <a:ln>
            <a:solidFill>
              <a:schemeClr val="accent1"/>
            </a:solidFill>
          </a:ln>
        </p:spPr>
      </p:pic>
      <p:sp>
        <p:nvSpPr>
          <p:cNvPr id="6" name="TextBox 5">
            <a:extLst>
              <a:ext uri="{FF2B5EF4-FFF2-40B4-BE49-F238E27FC236}">
                <a16:creationId xmlns:a16="http://schemas.microsoft.com/office/drawing/2014/main" id="{E6B7B817-0D28-B6FB-006F-34ED95A52B34}"/>
              </a:ext>
            </a:extLst>
          </p:cNvPr>
          <p:cNvSpPr txBox="1"/>
          <p:nvPr/>
        </p:nvSpPr>
        <p:spPr>
          <a:xfrm>
            <a:off x="2523080" y="1358828"/>
            <a:ext cx="6705601" cy="523220"/>
          </a:xfrm>
          <a:prstGeom prst="rect">
            <a:avLst/>
          </a:prstGeom>
          <a:noFill/>
        </p:spPr>
        <p:txBody>
          <a:bodyPr wrap="square" rtlCol="0">
            <a:spAutoFit/>
          </a:bodyPr>
          <a:lstStyle/>
          <a:p>
            <a:r>
              <a:rPr lang="en-US" sz="2800" b="1">
                <a:solidFill>
                  <a:srgbClr val="FF0000"/>
                </a:solidFill>
                <a:latin typeface="Times New Roman" panose="02020603050405020304" pitchFamily="18" charset="0"/>
                <a:cs typeface="Times New Roman" panose="02020603050405020304" pitchFamily="18" charset="0"/>
              </a:rPr>
              <a:t>Quyết định 16/08/2024 của Đại học FPT</a:t>
            </a:r>
          </a:p>
        </p:txBody>
      </p:sp>
      <p:sp>
        <p:nvSpPr>
          <p:cNvPr id="2" name="TextBox 1">
            <a:extLst>
              <a:ext uri="{FF2B5EF4-FFF2-40B4-BE49-F238E27FC236}">
                <a16:creationId xmlns:a16="http://schemas.microsoft.com/office/drawing/2014/main" id="{5D54A2A7-90E1-765F-C2BA-7352554A0D5A}"/>
              </a:ext>
            </a:extLst>
          </p:cNvPr>
          <p:cNvSpPr txBox="1"/>
          <p:nvPr/>
        </p:nvSpPr>
        <p:spPr>
          <a:xfrm>
            <a:off x="1569471" y="4472969"/>
            <a:ext cx="9937336" cy="2662267"/>
          </a:xfrm>
          <a:prstGeom prst="rect">
            <a:avLst/>
          </a:prstGeom>
          <a:noFill/>
        </p:spPr>
        <p:txBody>
          <a:bodyPr wrap="none" rtlCol="0">
            <a:spAutoFit/>
          </a:bodyPr>
          <a:lstStyle/>
          <a:p>
            <a:pPr marL="342900" marR="0" lvl="0" indent="-342900" algn="just">
              <a:lnSpc>
                <a:spcPct val="150000"/>
              </a:lnSpc>
              <a:spcBef>
                <a:spcPts val="0"/>
              </a:spcBef>
              <a:spcAft>
                <a:spcPts val="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 thẩm định nhà trường sẽ tổ chức thi vào tuần thứ 13 hoặc 14 của học kỳ.</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course hoàn thành đúng tiến độ được tính như sau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1 : 10 ngày, tính từ ngày kích hoạt account.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2, 3,4 ,5 : Mỗi course 2 tuần ( 14 ngày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sp>
        <p:nvSpPr>
          <p:cNvPr id="4" name="Title 1">
            <a:extLst>
              <a:ext uri="{FF2B5EF4-FFF2-40B4-BE49-F238E27FC236}">
                <a16:creationId xmlns:a16="http://schemas.microsoft.com/office/drawing/2014/main" id="{6EA0DD12-BE28-594C-FC04-752985427534}"/>
              </a:ext>
            </a:extLst>
          </p:cNvPr>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ĐÁNH GIÁ HỌC TẬP </a:t>
            </a:r>
          </a:p>
        </p:txBody>
      </p:sp>
    </p:spTree>
    <p:extLst>
      <p:ext uri="{BB962C8B-B14F-4D97-AF65-F5344CB8AC3E}">
        <p14:creationId xmlns:p14="http://schemas.microsoft.com/office/powerpoint/2010/main" val="95664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4873beb7-5857-4685-be1f-d57550cc96cc"/>
    <ds:schemaRef ds:uri="http://purl.org/dc/terms/"/>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1937</TotalTime>
  <Words>794</Words>
  <Application>Microsoft Office PowerPoint</Application>
  <PresentationFormat>Widescreen</PresentationFormat>
  <Paragraphs>58</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Courier New</vt:lpstr>
      <vt:lpstr>Euphemia</vt:lpstr>
      <vt:lpstr>Plantagenet Cherokee</vt:lpstr>
      <vt:lpstr>Tahoma</vt:lpstr>
      <vt:lpstr>Times New Roman</vt:lpstr>
      <vt:lpstr>Wingdings</vt:lpstr>
      <vt:lpstr>Academic Literature 16x9</vt:lpstr>
      <vt:lpstr>HƯỚNG DẪN HỌC TẬP </vt:lpstr>
      <vt:lpstr>Nội dung</vt:lpstr>
      <vt:lpstr>Quy định điểm danh trên FAP   </vt:lpstr>
      <vt:lpstr>  Hướng dẫn xem Syllabus  </vt:lpstr>
      <vt:lpstr>Hướng dẫn lấy tài nguyên do GV cung cấp  </vt:lpstr>
      <vt:lpstr>PHƯƠNG PHÁP HỌC TẬP </vt:lpstr>
      <vt:lpstr>PHƯƠNG PHÁP HỌC TẬP </vt:lpstr>
      <vt:lpstr>ĐÁNH GIÁ HỌC TẬP </vt:lpstr>
      <vt:lpstr>ĐÁNH GIÁ HỌC TẬP </vt:lpstr>
      <vt:lpstr>PowerPoint Presentation</vt:lpstr>
      <vt:lpstr>God of War : Final Exam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admin</cp:lastModifiedBy>
  <cp:revision>305</cp:revision>
  <dcterms:created xsi:type="dcterms:W3CDTF">2021-08-24T09:33:39Z</dcterms:created>
  <dcterms:modified xsi:type="dcterms:W3CDTF">2024-09-02T08:10:27Z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