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56" r:id="rId3"/>
    <p:sldId id="258" r:id="rId4"/>
    <p:sldId id="259" r:id="rId5"/>
    <p:sldId id="260" r:id="rId6"/>
    <p:sldId id="264" r:id="rId7"/>
    <p:sldId id="455" r:id="rId8"/>
    <p:sldId id="456" r:id="rId9"/>
    <p:sldId id="397" r:id="rId10"/>
    <p:sldId id="448" r:id="rId11"/>
    <p:sldId id="269" r:id="rId12"/>
    <p:sldId id="262" r:id="rId13"/>
    <p:sldId id="382" r:id="rId14"/>
    <p:sldId id="451" r:id="rId15"/>
    <p:sldId id="263" r:id="rId16"/>
    <p:sldId id="423" r:id="rId17"/>
    <p:sldId id="454" r:id="rId18"/>
    <p:sldId id="469" r:id="rId19"/>
    <p:sldId id="470" r:id="rId20"/>
    <p:sldId id="435" r:id="rId21"/>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2B8"/>
    <a:srgbClr val="EDEEEF"/>
    <a:srgbClr val="00F9FB"/>
    <a:srgbClr val="00BAC1"/>
    <a:srgbClr val="000D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10" d="100"/>
          <a:sy n="110" d="100"/>
        </p:scale>
        <p:origin x="1644" y="108"/>
      </p:cViewPr>
      <p:guideLst>
        <p:guide orient="horz" pos="2380"/>
        <p:guide pos="2825"/>
      </p:guideLst>
    </p:cSldViewPr>
  </p:slideViewPr>
  <p:notesTextViewPr>
    <p:cViewPr>
      <p:scale>
        <a:sx n="1" d="1"/>
        <a:sy n="1" d="1"/>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1F0158F6-F74B-4D46-AA42-4F86F55BF172}"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44000" cy="6858000"/>
          </a:xfrm>
          <a:prstGeom prst="rect">
            <a:avLst/>
          </a:prstGeom>
          <a:noFill/>
          <a:ln w="9525">
            <a:noFill/>
          </a:ln>
        </p:spPr>
      </p:pic>
      <p:sp>
        <p:nvSpPr>
          <p:cNvPr id="2051" name="Rectangle 3"/>
          <p:cNvSpPr>
            <a:spLocks noGrp="1" noChangeArrowheads="1"/>
          </p:cNvSpPr>
          <p:nvPr>
            <p:ph type="ctrTitle"/>
          </p:nvPr>
        </p:nvSpPr>
        <p:spPr>
          <a:xfrm>
            <a:off x="1547813" y="1701800"/>
            <a:ext cx="6908800"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1547813" y="2927350"/>
            <a:ext cx="6913562"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DA3D971-BD08-4105-986D-4E62801DB796}"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1" Type="http://schemas.openxmlformats.org/officeDocument/2006/relationships/theme" Target="../theme/theme1.xml"/><Relationship Id="rId30" Type="http://schemas.openxmlformats.org/officeDocument/2006/relationships/image" Target="../media/image2.jpeg"/><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30"/>
          <a:stretch>
            <a:fillRect/>
          </a:stretch>
        </p:blipFill>
        <p:spPr>
          <a:xfrm>
            <a:off x="-6350" y="0"/>
            <a:ext cx="915035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6.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7.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5121" name="图片 3"/>
          <p:cNvPicPr>
            <a:picLocks noChangeAspect="1"/>
          </p:cNvPicPr>
          <p:nvPr/>
        </p:nvPicPr>
        <p:blipFill>
          <a:blip r:embed="rId1"/>
          <a:srcRect l="14185" t="24529" r="26515" b="27426"/>
          <a:stretch>
            <a:fillRect/>
          </a:stretch>
        </p:blipFill>
        <p:spPr>
          <a:xfrm>
            <a:off x="-23341" y="0"/>
            <a:ext cx="9189566" cy="6858000"/>
          </a:xfrm>
          <a:prstGeom prst="rect">
            <a:avLst/>
          </a:prstGeom>
          <a:solidFill>
            <a:schemeClr val="tx1"/>
          </a:solidFill>
          <a:ln w="9525">
            <a:noFill/>
          </a:ln>
          <a:effectLst>
            <a:glow>
              <a:schemeClr val="accent1"/>
            </a:glow>
            <a:outerShdw dist="50800" sx="1000" sy="1000" algn="ctr" rotWithShape="0">
              <a:srgbClr val="000000"/>
            </a:outerShdw>
            <a:reflection endPos="0" dist="50800" dir="5400000" sy="-100000" algn="bl" rotWithShape="0"/>
          </a:effectLst>
        </p:spPr>
      </p:pic>
      <p:sp>
        <p:nvSpPr>
          <p:cNvPr id="4" name="矩形 3"/>
          <p:cNvSpPr/>
          <p:nvPr/>
        </p:nvSpPr>
        <p:spPr>
          <a:xfrm>
            <a:off x="-23341" y="0"/>
            <a:ext cx="9189566"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471244" y="226208"/>
            <a:ext cx="8200390" cy="1050290"/>
          </a:xfrm>
          <a:prstGeom prst="rect">
            <a:avLst/>
          </a:prstGeom>
          <a:noFill/>
        </p:spPr>
        <p:txBody>
          <a:bodyPr wrap="square" rtlCol="0">
            <a:spAutoFit/>
          </a:bodyPr>
          <a:lstStyle/>
          <a:p>
            <a:pPr algn="ctr">
              <a:lnSpc>
                <a:spcPct val="120000"/>
              </a:lnSpc>
              <a:spcBef>
                <a:spcPts val="0"/>
              </a:spcBef>
              <a:spcAft>
                <a:spcPts val="0"/>
              </a:spcAft>
            </a:pPr>
            <a:r>
              <a:rPr lang="en-US" sz="2600" b="1">
                <a:solidFill>
                  <a:schemeClr val="bg1"/>
                </a:solidFill>
              </a:rPr>
              <a:t>TRƯỜNG ĐẠI HỌC CÔNG NGHI</a:t>
            </a:r>
            <a:r>
              <a:rPr lang="en-US" altLang="zh-CN" sz="2600" b="1" smtClean="0">
                <a:solidFill>
                  <a:schemeClr val="bg1"/>
                </a:solidFill>
                <a:ea typeface="Calibri" panose="020F0502020204030204" pitchFamily="34" charset="0"/>
                <a:sym typeface="+mn-ea"/>
              </a:rPr>
              <a:t>Ệ</a:t>
            </a:r>
            <a:r>
              <a:rPr lang="en-US" sz="2600" b="1">
                <a:solidFill>
                  <a:schemeClr val="bg1"/>
                </a:solidFill>
              </a:rPr>
              <a:t>P THỰC PHẨM TP.HCM</a:t>
            </a:r>
            <a:endParaRPr lang="en-US" sz="2600" b="1">
              <a:solidFill>
                <a:schemeClr val="bg1"/>
              </a:solidFill>
            </a:endParaRPr>
          </a:p>
          <a:p>
            <a:pPr algn="ctr">
              <a:lnSpc>
                <a:spcPct val="120000"/>
              </a:lnSpc>
              <a:spcBef>
                <a:spcPts val="0"/>
              </a:spcBef>
              <a:spcAft>
                <a:spcPts val="0"/>
              </a:spcAft>
            </a:pPr>
            <a:r>
              <a:rPr lang="en-US" sz="2600" b="1">
                <a:solidFill>
                  <a:schemeClr val="bg1"/>
                </a:solidFill>
              </a:rPr>
              <a:t>KHOA CÔNG NGHỆ THÔNG TIN</a:t>
            </a:r>
            <a:endParaRPr lang="en-US" sz="2600" b="1">
              <a:solidFill>
                <a:schemeClr val="bg1"/>
              </a:solidFill>
            </a:endParaRPr>
          </a:p>
        </p:txBody>
      </p:sp>
      <p:pic>
        <p:nvPicPr>
          <p:cNvPr id="5" name="Picture 20" descr="logo vector"/>
          <p:cNvPicPr>
            <a:picLocks noChangeAspect="1"/>
          </p:cNvPicPr>
          <p:nvPr/>
        </p:nvPicPr>
        <p:blipFill>
          <a:blip r:embed="rId2"/>
          <a:stretch>
            <a:fillRect/>
          </a:stretch>
        </p:blipFill>
        <p:spPr>
          <a:xfrm>
            <a:off x="3802877" y="1430137"/>
            <a:ext cx="1537123" cy="1505320"/>
          </a:xfrm>
          <a:prstGeom prst="rect">
            <a:avLst/>
          </a:prstGeom>
          <a:noFill/>
          <a:ln>
            <a:noFill/>
          </a:ln>
        </p:spPr>
      </p:pic>
      <p:sp>
        <p:nvSpPr>
          <p:cNvPr id="3" name="Text Box 2"/>
          <p:cNvSpPr txBox="1"/>
          <p:nvPr/>
        </p:nvSpPr>
        <p:spPr>
          <a:xfrm>
            <a:off x="77817" y="3089096"/>
            <a:ext cx="8987246" cy="1431161"/>
          </a:xfrm>
          <a:prstGeom prst="rect">
            <a:avLst/>
          </a:prstGeom>
          <a:noFill/>
        </p:spPr>
        <p:txBody>
          <a:bodyPr wrap="square" rtlCol="0">
            <a:spAutoFit/>
          </a:bodyPr>
          <a:lstStyle/>
          <a:p>
            <a:pPr algn="ctr">
              <a:lnSpc>
                <a:spcPct val="150000"/>
              </a:lnSpc>
            </a:pPr>
            <a:r>
              <a:rPr lang="en-US" sz="2600" b="1">
                <a:solidFill>
                  <a:schemeClr val="bg1"/>
                </a:solidFill>
              </a:rPr>
              <a:t>BÁO CÁO </a:t>
            </a:r>
            <a:r>
              <a:rPr lang="en-US" sz="2600" b="1" smtClean="0">
                <a:solidFill>
                  <a:schemeClr val="bg1"/>
                </a:solidFill>
              </a:rPr>
              <a:t>MÔN HỌC KIỂM ĐỊNH CHẤT LƯỢNG PHẦN MỀM</a:t>
            </a:r>
            <a:endParaRPr lang="en-US" sz="2600" b="1">
              <a:solidFill>
                <a:schemeClr val="bg1"/>
              </a:solidFill>
            </a:endParaRPr>
          </a:p>
          <a:p>
            <a:pPr algn="ctr">
              <a:lnSpc>
                <a:spcPct val="150000"/>
              </a:lnSpc>
            </a:pPr>
            <a:r>
              <a:rPr lang="en-US" sz="3200" b="1" smtClean="0">
                <a:solidFill>
                  <a:schemeClr val="bg1"/>
                </a:solidFill>
              </a:rPr>
              <a:t>ĐỀ </a:t>
            </a:r>
            <a:r>
              <a:rPr lang="en-US" sz="3200" b="1">
                <a:solidFill>
                  <a:schemeClr val="bg1"/>
                </a:solidFill>
              </a:rPr>
              <a:t>TÀI: </a:t>
            </a:r>
            <a:r>
              <a:rPr lang="en-US" sz="3200" b="1" smtClean="0">
                <a:solidFill>
                  <a:schemeClr val="bg1"/>
                </a:solidFill>
              </a:rPr>
              <a:t>14 – PHẦN MỀM QUẢN LÝ NHÀ THUỐC TÂY</a:t>
            </a:r>
            <a:endParaRPr lang="en-US" sz="3200" b="1">
              <a:solidFill>
                <a:schemeClr val="bg1"/>
              </a:solidFill>
            </a:endParaRPr>
          </a:p>
        </p:txBody>
      </p:sp>
      <p:sp>
        <p:nvSpPr>
          <p:cNvPr id="7" name="Text Box 1"/>
          <p:cNvSpPr txBox="1"/>
          <p:nvPr/>
        </p:nvSpPr>
        <p:spPr>
          <a:xfrm>
            <a:off x="182548" y="4855140"/>
            <a:ext cx="5417064" cy="1569660"/>
          </a:xfrm>
          <a:prstGeom prst="rect">
            <a:avLst/>
          </a:prstGeom>
          <a:noFill/>
        </p:spPr>
        <p:txBody>
          <a:bodyPr wrap="square" rtlCol="0">
            <a:spAutoFit/>
          </a:bodyPr>
          <a:lstStyle/>
          <a:p>
            <a:r>
              <a:rPr lang="en-US" sz="2400" b="1">
                <a:solidFill>
                  <a:schemeClr val="bg1"/>
                </a:solidFill>
              </a:rPr>
              <a:t>Thành viên nhóm:</a:t>
            </a:r>
            <a:endParaRPr lang="en-US" sz="2400" b="1">
              <a:solidFill>
                <a:schemeClr val="bg1"/>
              </a:solidFill>
            </a:endParaRPr>
          </a:p>
          <a:p>
            <a:r>
              <a:rPr lang="en-US" sz="2400" b="1">
                <a:solidFill>
                  <a:schemeClr val="bg1"/>
                </a:solidFill>
              </a:rPr>
              <a:t>	</a:t>
            </a:r>
            <a:r>
              <a:rPr lang="en-US" sz="2400" b="1" smtClean="0">
                <a:solidFill>
                  <a:schemeClr val="bg1"/>
                </a:solidFill>
              </a:rPr>
              <a:t>Thái Minh Đạt</a:t>
            </a:r>
            <a:r>
              <a:rPr lang="en-US" sz="2400" b="1">
                <a:solidFill>
                  <a:schemeClr val="bg1"/>
                </a:solidFill>
              </a:rPr>
              <a:t>	</a:t>
            </a:r>
            <a:r>
              <a:rPr lang="en-US" sz="2400" b="1" smtClean="0">
                <a:solidFill>
                  <a:schemeClr val="bg1"/>
                </a:solidFill>
              </a:rPr>
              <a:t>	2001180446</a:t>
            </a:r>
            <a:endParaRPr lang="en-US" sz="2400" b="1">
              <a:solidFill>
                <a:schemeClr val="bg1"/>
              </a:solidFill>
            </a:endParaRPr>
          </a:p>
          <a:p>
            <a:r>
              <a:rPr lang="en-US" sz="2400" b="1">
                <a:solidFill>
                  <a:schemeClr val="bg1"/>
                </a:solidFill>
              </a:rPr>
              <a:t>	</a:t>
            </a:r>
            <a:r>
              <a:rPr lang="en-US" sz="2400" b="1" smtClean="0">
                <a:solidFill>
                  <a:schemeClr val="bg1"/>
                </a:solidFill>
              </a:rPr>
              <a:t>Nguyễn Cửu Trí</a:t>
            </a:r>
            <a:r>
              <a:rPr lang="en-US" sz="2400" b="1">
                <a:solidFill>
                  <a:schemeClr val="bg1"/>
                </a:solidFill>
              </a:rPr>
              <a:t>	</a:t>
            </a:r>
            <a:r>
              <a:rPr lang="en-US" sz="2400" b="1" smtClean="0">
                <a:solidFill>
                  <a:schemeClr val="bg1"/>
                </a:solidFill>
              </a:rPr>
              <a:t>2001180298</a:t>
            </a:r>
            <a:endParaRPr lang="en-US" sz="2400" b="1">
              <a:solidFill>
                <a:schemeClr val="bg1"/>
              </a:solidFill>
            </a:endParaRPr>
          </a:p>
          <a:p>
            <a:r>
              <a:rPr lang="en-US" sz="2400" b="1">
                <a:solidFill>
                  <a:schemeClr val="bg1"/>
                </a:solidFill>
              </a:rPr>
              <a:t>	Võ Thiên Lượng	</a:t>
            </a:r>
            <a:r>
              <a:rPr lang="en-US" sz="2400" b="1" smtClean="0">
                <a:solidFill>
                  <a:schemeClr val="bg1"/>
                </a:solidFill>
              </a:rPr>
              <a:t>2001181205</a:t>
            </a:r>
            <a:endParaRPr lang="en-US" sz="2400" b="1">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图片 1"/>
          <p:cNvPicPr>
            <a:picLocks noChangeAspect="1"/>
          </p:cNvPicPr>
          <p:nvPr/>
        </p:nvPicPr>
        <p:blipFill>
          <a:blip r:embed="rId1"/>
          <a:srcRect l="14185" t="24529" r="26515" b="27426"/>
          <a:stretch>
            <a:fillRect/>
          </a:stretch>
        </p:blipFill>
        <p:spPr>
          <a:xfrm>
            <a:off x="0" y="0"/>
            <a:ext cx="9144000" cy="6858000"/>
          </a:xfrm>
          <a:prstGeom prst="rect">
            <a:avLst/>
          </a:prstGeom>
          <a:noFill/>
          <a:ln w="9525">
            <a:noFill/>
          </a:ln>
        </p:spPr>
      </p:pic>
      <p:sp>
        <p:nvSpPr>
          <p:cNvPr id="4" name="矩形 3"/>
          <p:cNvSpPr/>
          <p:nvPr/>
        </p:nvSpPr>
        <p:spPr>
          <a:xfrm>
            <a:off x="8890" y="0"/>
            <a:ext cx="9144000" cy="68580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7411" name="组合 11"/>
          <p:cNvGrpSpPr/>
          <p:nvPr/>
        </p:nvGrpSpPr>
        <p:grpSpPr>
          <a:xfrm>
            <a:off x="387350" y="159068"/>
            <a:ext cx="550863" cy="612775"/>
            <a:chOff x="680318" y="2563684"/>
            <a:chExt cx="1737312" cy="1935356"/>
          </a:xfrm>
        </p:grpSpPr>
        <p:sp>
          <p:nvSpPr>
            <p:cNvPr id="6" name="六边形 5"/>
            <p:cNvSpPr/>
            <p:nvPr/>
          </p:nvSpPr>
          <p:spPr bwMode="auto">
            <a:xfrm rot="5400000">
              <a:off x="581296" y="2662706"/>
              <a:ext cx="1935356" cy="1737312"/>
            </a:xfrm>
            <a:prstGeom prst="hexagon">
              <a:avLst>
                <a:gd name="adj" fmla="val 28540"/>
                <a:gd name="vf" fmla="val 115470"/>
              </a:avLst>
            </a:prstGeom>
            <a:noFill/>
            <a:ln w="28575">
              <a:solidFill>
                <a:srgbClr val="00B2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rgbClr val="00B2B8"/>
                </a:solidFill>
                <a:effectLst/>
                <a:uLnTx/>
                <a:uFillTx/>
                <a:latin typeface="+mn-lt"/>
                <a:ea typeface="+mn-ea"/>
                <a:cs typeface="+mn-cs"/>
              </a:endParaRPr>
            </a:p>
          </p:txBody>
        </p:sp>
        <p:sp>
          <p:nvSpPr>
            <p:cNvPr id="11" name="等腰三角形 10"/>
            <p:cNvSpPr/>
            <p:nvPr/>
          </p:nvSpPr>
          <p:spPr>
            <a:xfrm rot="10800000">
              <a:off x="1149563" y="4121332"/>
              <a:ext cx="798821" cy="220740"/>
            </a:xfrm>
            <a:prstGeom prst="triangle">
              <a:avLst/>
            </a:prstGeom>
            <a:solidFill>
              <a:srgbClr val="EDEEE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7414" name="文本框 12"/>
          <p:cNvSpPr txBox="1"/>
          <p:nvPr/>
        </p:nvSpPr>
        <p:spPr>
          <a:xfrm>
            <a:off x="430052" y="234880"/>
            <a:ext cx="466725" cy="461665"/>
          </a:xfrm>
          <a:prstGeom prst="rect">
            <a:avLst/>
          </a:prstGeom>
          <a:noFill/>
          <a:ln w="9525">
            <a:noFill/>
          </a:ln>
        </p:spPr>
        <p:txBody>
          <a:bodyPr anchor="t">
            <a:spAutoFit/>
          </a:bodyPr>
          <a:lstStyle/>
          <a:p>
            <a:pPr algn="ctr"/>
            <a:r>
              <a:rPr lang="en-US" altLang="zh-CN" sz="2400" b="1">
                <a:solidFill>
                  <a:schemeClr val="bg1"/>
                </a:solidFill>
                <a:ea typeface="Calibri" panose="020F0502020204030204" pitchFamily="34" charset="0"/>
              </a:rPr>
              <a:t>2</a:t>
            </a:r>
            <a:endParaRPr lang="zh-CN" altLang="en-US" sz="2400" b="1">
              <a:solidFill>
                <a:schemeClr val="bg1"/>
              </a:solidFill>
              <a:ea typeface="Calibri" panose="020F0502020204030204" pitchFamily="34" charset="0"/>
            </a:endParaRPr>
          </a:p>
        </p:txBody>
      </p:sp>
      <p:sp>
        <p:nvSpPr>
          <p:cNvPr id="17415" name="文本框 13"/>
          <p:cNvSpPr txBox="1"/>
          <p:nvPr/>
        </p:nvSpPr>
        <p:spPr>
          <a:xfrm>
            <a:off x="1017466" y="235136"/>
            <a:ext cx="3038348" cy="461665"/>
          </a:xfrm>
          <a:prstGeom prst="rect">
            <a:avLst/>
          </a:prstGeom>
          <a:noFill/>
          <a:ln w="9525">
            <a:noFill/>
          </a:ln>
        </p:spPr>
        <p:txBody>
          <a:bodyPr wrap="square" anchor="t">
            <a:spAutoFit/>
          </a:bodyPr>
          <a:lstStyle/>
          <a:p>
            <a:r>
              <a:rPr lang="en-US" altLang="zh-CN" sz="2400" b="1" smtClean="0">
                <a:solidFill>
                  <a:schemeClr val="bg1"/>
                </a:solidFill>
                <a:ea typeface="Calibri" panose="020F0502020204030204" pitchFamily="34" charset="0"/>
              </a:rPr>
              <a:t>Thiết kế Test Plan</a:t>
            </a:r>
            <a:endParaRPr lang="zh-CN" altLang="en-US" sz="2400" b="1">
              <a:solidFill>
                <a:schemeClr val="bg1"/>
              </a:solidFill>
              <a:ea typeface="Calibri" panose="020F0502020204030204" pitchFamily="34" charset="0"/>
            </a:endParaRPr>
          </a:p>
        </p:txBody>
      </p:sp>
      <p:sp>
        <p:nvSpPr>
          <p:cNvPr id="2" name="TextBox 1"/>
          <p:cNvSpPr txBox="1"/>
          <p:nvPr/>
        </p:nvSpPr>
        <p:spPr>
          <a:xfrm>
            <a:off x="5981700" y="265430"/>
            <a:ext cx="2776220" cy="460375"/>
          </a:xfrm>
          <a:prstGeom prst="rect">
            <a:avLst/>
          </a:prstGeom>
          <a:noFill/>
        </p:spPr>
        <p:txBody>
          <a:bodyPr wrap="square" rtlCol="0">
            <a:spAutoFit/>
          </a:bodyPr>
          <a:lstStyle/>
          <a:p>
            <a:r>
              <a:rPr lang="en-US" sz="2400" smtClean="0">
                <a:solidFill>
                  <a:schemeClr val="bg1"/>
                </a:solidFill>
              </a:rPr>
              <a:t>2.2. Cấu trúc</a:t>
            </a:r>
            <a:r>
              <a:rPr lang="en-US" sz="2200" smtClean="0">
                <a:solidFill>
                  <a:schemeClr val="bg1"/>
                </a:solidFill>
              </a:rPr>
              <a:t> </a:t>
            </a:r>
            <a:endParaRPr lang="en-US" sz="2200">
              <a:solidFill>
                <a:schemeClr val="bg1"/>
              </a:solidFill>
            </a:endParaRPr>
          </a:p>
        </p:txBody>
      </p:sp>
      <p:sp>
        <p:nvSpPr>
          <p:cNvPr id="10" name="TextBox 9"/>
          <p:cNvSpPr txBox="1"/>
          <p:nvPr/>
        </p:nvSpPr>
        <p:spPr>
          <a:xfrm>
            <a:off x="428625" y="1011228"/>
            <a:ext cx="8123192" cy="4467057"/>
          </a:xfrm>
          <a:prstGeom prst="rect">
            <a:avLst/>
          </a:prstGeom>
          <a:noFill/>
        </p:spPr>
        <p:txBody>
          <a:bodyPr wrap="square" rtlCol="0">
            <a:spAutoFit/>
          </a:bodyPr>
          <a:lstStyle/>
          <a:p>
            <a:pPr>
              <a:lnSpc>
                <a:spcPct val="150000"/>
              </a:lnSpc>
              <a:spcBef>
                <a:spcPts val="0"/>
              </a:spcBef>
              <a:spcAft>
                <a:spcPts val="0"/>
              </a:spcAft>
            </a:pPr>
            <a:r>
              <a:rPr lang="en-US" sz="2400" smtClean="0">
                <a:solidFill>
                  <a:schemeClr val="bg1"/>
                </a:solidFill>
              </a:rPr>
              <a:t>Cấu trúc của một bản kế hoạch kiểm thử:</a:t>
            </a:r>
            <a:endParaRPr lang="en-US" sz="2400" smtClean="0">
              <a:solidFill>
                <a:schemeClr val="bg1"/>
              </a:solidFill>
            </a:endParaRPr>
          </a:p>
          <a:p>
            <a:pPr marL="457200" indent="-457200">
              <a:lnSpc>
                <a:spcPct val="150000"/>
              </a:lnSpc>
              <a:spcBef>
                <a:spcPts val="0"/>
              </a:spcBef>
              <a:spcAft>
                <a:spcPts val="0"/>
              </a:spcAft>
              <a:buAutoNum type="arabicPeriod"/>
            </a:pPr>
            <a:r>
              <a:rPr lang="en-US" sz="2400" smtClean="0">
                <a:solidFill>
                  <a:schemeClr val="bg1"/>
                </a:solidFill>
              </a:rPr>
              <a:t>Giới thiệu chung về phần mềm</a:t>
            </a:r>
            <a:endParaRPr lang="en-US" sz="2400" smtClean="0">
              <a:solidFill>
                <a:schemeClr val="bg1"/>
              </a:solidFill>
            </a:endParaRPr>
          </a:p>
          <a:p>
            <a:pPr marL="457200" indent="-457200">
              <a:lnSpc>
                <a:spcPct val="150000"/>
              </a:lnSpc>
              <a:spcBef>
                <a:spcPts val="0"/>
              </a:spcBef>
              <a:spcAft>
                <a:spcPts val="0"/>
              </a:spcAft>
              <a:buAutoNum type="arabicPeriod"/>
            </a:pPr>
            <a:r>
              <a:rPr lang="en-US" sz="2400" smtClean="0">
                <a:solidFill>
                  <a:schemeClr val="bg1"/>
                </a:solidFill>
              </a:rPr>
              <a:t>Xác định các yêu cầu cần kiểm thử</a:t>
            </a:r>
            <a:endParaRPr lang="en-US" sz="2400" smtClean="0">
              <a:solidFill>
                <a:schemeClr val="bg1"/>
              </a:solidFill>
            </a:endParaRPr>
          </a:p>
          <a:p>
            <a:pPr marL="457200" indent="-457200">
              <a:lnSpc>
                <a:spcPct val="150000"/>
              </a:lnSpc>
              <a:spcBef>
                <a:spcPts val="0"/>
              </a:spcBef>
              <a:spcAft>
                <a:spcPts val="0"/>
              </a:spcAft>
              <a:buAutoNum type="arabicPeriod"/>
            </a:pPr>
            <a:r>
              <a:rPr lang="en-US" sz="2400" smtClean="0">
                <a:solidFill>
                  <a:schemeClr val="bg1"/>
                </a:solidFill>
              </a:rPr>
              <a:t>Xác định các tiêu chí chấp nhận sản phẩm</a:t>
            </a:r>
            <a:endParaRPr lang="en-US" sz="2400" smtClean="0">
              <a:solidFill>
                <a:schemeClr val="bg1"/>
              </a:solidFill>
            </a:endParaRPr>
          </a:p>
          <a:p>
            <a:pPr marL="457200" indent="-457200">
              <a:lnSpc>
                <a:spcPct val="150000"/>
              </a:lnSpc>
              <a:spcBef>
                <a:spcPts val="0"/>
              </a:spcBef>
              <a:spcAft>
                <a:spcPts val="0"/>
              </a:spcAft>
              <a:buAutoNum type="arabicPeriod"/>
            </a:pPr>
            <a:r>
              <a:rPr lang="en-US" sz="2400" smtClean="0">
                <a:solidFill>
                  <a:schemeClr val="bg1"/>
                </a:solidFill>
              </a:rPr>
              <a:t>Mô tả các chiến lược kiểm thử sẽ áp dụng</a:t>
            </a:r>
            <a:endParaRPr lang="en-US" sz="2400" smtClean="0">
              <a:solidFill>
                <a:schemeClr val="bg1"/>
              </a:solidFill>
            </a:endParaRPr>
          </a:p>
          <a:p>
            <a:pPr marL="457200" indent="-457200">
              <a:lnSpc>
                <a:spcPct val="150000"/>
              </a:lnSpc>
              <a:spcBef>
                <a:spcPts val="0"/>
              </a:spcBef>
              <a:spcAft>
                <a:spcPts val="0"/>
              </a:spcAft>
              <a:buAutoNum type="arabicPeriod"/>
            </a:pPr>
            <a:r>
              <a:rPr lang="en-US" sz="2400" smtClean="0">
                <a:solidFill>
                  <a:schemeClr val="bg1"/>
                </a:solidFill>
              </a:rPr>
              <a:t>Xác định nguồn lực cho kiểm thử</a:t>
            </a:r>
            <a:endParaRPr lang="en-US" sz="2400" smtClean="0">
              <a:solidFill>
                <a:schemeClr val="bg1"/>
              </a:solidFill>
            </a:endParaRPr>
          </a:p>
          <a:p>
            <a:pPr marL="457200" indent="-457200">
              <a:lnSpc>
                <a:spcPct val="150000"/>
              </a:lnSpc>
              <a:spcBef>
                <a:spcPts val="0"/>
              </a:spcBef>
              <a:spcAft>
                <a:spcPts val="0"/>
              </a:spcAft>
              <a:buAutoNum type="arabicPeriod"/>
            </a:pPr>
            <a:r>
              <a:rPr lang="en-US" sz="2400" smtClean="0">
                <a:solidFill>
                  <a:schemeClr val="bg1"/>
                </a:solidFill>
              </a:rPr>
              <a:t>Tạo lịch trình, xác định các cột mốc (milestone) cần vượt qua</a:t>
            </a:r>
            <a:endParaRPr lang="en-US" sz="2400" smtClean="0">
              <a:solidFill>
                <a:schemeClr val="bg1"/>
              </a:solidFill>
            </a:endParaRPr>
          </a:p>
          <a:p>
            <a:pPr marL="457200" indent="-457200">
              <a:lnSpc>
                <a:spcPct val="150000"/>
              </a:lnSpc>
              <a:spcBef>
                <a:spcPts val="0"/>
              </a:spcBef>
              <a:spcAft>
                <a:spcPts val="0"/>
              </a:spcAft>
              <a:buAutoNum type="arabicPeriod"/>
            </a:pPr>
            <a:r>
              <a:rPr lang="en-US" sz="2400" smtClean="0">
                <a:solidFill>
                  <a:schemeClr val="bg1"/>
                </a:solidFill>
              </a:rPr>
              <a:t>Bàn giao sản phẩm kiểm thử</a:t>
            </a:r>
            <a:endParaRPr lang="en-US" sz="240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图片 32"/>
          <p:cNvPicPr>
            <a:picLocks noChangeAspect="1"/>
          </p:cNvPicPr>
          <p:nvPr/>
        </p:nvPicPr>
        <p:blipFill>
          <a:blip r:embed="rId1"/>
          <a:srcRect l="14185" t="24529" r="26515" b="27426"/>
          <a:stretch>
            <a:fillRect/>
          </a:stretch>
        </p:blipFill>
        <p:spPr>
          <a:xfrm>
            <a:off x="0" y="0"/>
            <a:ext cx="9144000" cy="6858000"/>
          </a:xfrm>
          <a:prstGeom prst="rect">
            <a:avLst/>
          </a:prstGeom>
          <a:noFill/>
          <a:ln w="9525">
            <a:noFill/>
          </a:ln>
        </p:spPr>
      </p:pic>
      <p:sp>
        <p:nvSpPr>
          <p:cNvPr id="3" name="矩形 2"/>
          <p:cNvSpPr/>
          <p:nvPr/>
        </p:nvSpPr>
        <p:spPr>
          <a:xfrm>
            <a:off x="0" y="498475"/>
            <a:ext cx="9144000" cy="5861050"/>
          </a:xfrm>
          <a:prstGeom prst="rect">
            <a:avLst/>
          </a:prstGeom>
          <a:solidFill>
            <a:srgbClr val="000D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2531" name="图片 62"/>
          <p:cNvPicPr>
            <a:picLocks noChangeAspect="1"/>
          </p:cNvPicPr>
          <p:nvPr/>
        </p:nvPicPr>
        <p:blipFill>
          <a:blip r:embed="rId2"/>
          <a:stretch>
            <a:fillRect/>
          </a:stretch>
        </p:blipFill>
        <p:spPr>
          <a:xfrm>
            <a:off x="515938" y="2055813"/>
            <a:ext cx="8047037" cy="333375"/>
          </a:xfrm>
          <a:prstGeom prst="rect">
            <a:avLst/>
          </a:prstGeom>
          <a:noFill/>
          <a:ln w="9525">
            <a:noFill/>
          </a:ln>
        </p:spPr>
      </p:pic>
      <p:pic>
        <p:nvPicPr>
          <p:cNvPr id="22532" name="图片 62"/>
          <p:cNvPicPr>
            <a:picLocks noChangeAspect="1"/>
          </p:cNvPicPr>
          <p:nvPr/>
        </p:nvPicPr>
        <p:blipFill>
          <a:blip r:embed="rId3"/>
          <a:stretch>
            <a:fillRect/>
          </a:stretch>
        </p:blipFill>
        <p:spPr>
          <a:xfrm>
            <a:off x="357188" y="4068763"/>
            <a:ext cx="8048625" cy="333375"/>
          </a:xfrm>
          <a:prstGeom prst="rect">
            <a:avLst/>
          </a:prstGeom>
          <a:noFill/>
          <a:ln w="9525">
            <a:noFill/>
          </a:ln>
        </p:spPr>
      </p:pic>
      <p:sp>
        <p:nvSpPr>
          <p:cNvPr id="22534" name="文本框 39"/>
          <p:cNvSpPr txBox="1"/>
          <p:nvPr/>
        </p:nvSpPr>
        <p:spPr>
          <a:xfrm>
            <a:off x="1275806" y="2906395"/>
            <a:ext cx="6592388" cy="645160"/>
          </a:xfrm>
          <a:prstGeom prst="rect">
            <a:avLst/>
          </a:prstGeom>
          <a:noFill/>
          <a:ln w="9525">
            <a:noFill/>
          </a:ln>
        </p:spPr>
        <p:txBody>
          <a:bodyPr wrap="square" anchor="t">
            <a:spAutoFit/>
          </a:bodyPr>
          <a:lstStyle/>
          <a:p>
            <a:pPr algn="ctr"/>
            <a:r>
              <a:rPr lang="en-US" altLang="zh-CN" sz="3600" b="1" smtClean="0">
                <a:solidFill>
                  <a:srgbClr val="00B2B8"/>
                </a:solidFill>
                <a:ea typeface="Calibri" panose="020F0502020204030204" pitchFamily="34" charset="0"/>
              </a:rPr>
              <a:t>3. Thiết kế Test case, Test data</a:t>
            </a:r>
            <a:endParaRPr lang="en-US" altLang="zh-CN" sz="3600" b="1">
              <a:solidFill>
                <a:srgbClr val="00B2B8"/>
              </a:solidFill>
              <a:ea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图片 1"/>
          <p:cNvPicPr>
            <a:picLocks noChangeAspect="1"/>
          </p:cNvPicPr>
          <p:nvPr/>
        </p:nvPicPr>
        <p:blipFill>
          <a:blip r:embed="rId1"/>
          <a:srcRect l="14185" t="24529" r="26515" b="27426"/>
          <a:stretch>
            <a:fillRect/>
          </a:stretch>
        </p:blipFill>
        <p:spPr>
          <a:xfrm>
            <a:off x="0" y="0"/>
            <a:ext cx="9144000" cy="6858000"/>
          </a:xfrm>
          <a:prstGeom prst="rect">
            <a:avLst/>
          </a:prstGeom>
          <a:noFill/>
          <a:ln w="9525">
            <a:noFill/>
          </a:ln>
        </p:spPr>
      </p:pic>
      <p:sp>
        <p:nvSpPr>
          <p:cNvPr id="4" name="矩形 3"/>
          <p:cNvSpPr/>
          <p:nvPr/>
        </p:nvSpPr>
        <p:spPr>
          <a:xfrm>
            <a:off x="0" y="0"/>
            <a:ext cx="9144000" cy="68580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7411" name="组合 11"/>
          <p:cNvGrpSpPr/>
          <p:nvPr/>
        </p:nvGrpSpPr>
        <p:grpSpPr>
          <a:xfrm>
            <a:off x="387350" y="244793"/>
            <a:ext cx="550863" cy="612775"/>
            <a:chOff x="680318" y="2563684"/>
            <a:chExt cx="1737312" cy="1935356"/>
          </a:xfrm>
        </p:grpSpPr>
        <p:sp>
          <p:nvSpPr>
            <p:cNvPr id="6" name="六边形 5"/>
            <p:cNvSpPr/>
            <p:nvPr/>
          </p:nvSpPr>
          <p:spPr bwMode="auto">
            <a:xfrm rot="5400000">
              <a:off x="581296" y="2662706"/>
              <a:ext cx="1935356" cy="1737312"/>
            </a:xfrm>
            <a:prstGeom prst="hexagon">
              <a:avLst>
                <a:gd name="adj" fmla="val 28540"/>
                <a:gd name="vf" fmla="val 115470"/>
              </a:avLst>
            </a:prstGeom>
            <a:noFill/>
            <a:ln w="28575">
              <a:solidFill>
                <a:srgbClr val="00B2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rgbClr val="00B2B8"/>
                </a:solidFill>
                <a:effectLst/>
                <a:uLnTx/>
                <a:uFillTx/>
                <a:latin typeface="+mn-lt"/>
                <a:ea typeface="+mn-ea"/>
                <a:cs typeface="+mn-cs"/>
              </a:endParaRPr>
            </a:p>
          </p:txBody>
        </p:sp>
        <p:sp>
          <p:nvSpPr>
            <p:cNvPr id="11" name="等腰三角形 10"/>
            <p:cNvSpPr/>
            <p:nvPr/>
          </p:nvSpPr>
          <p:spPr>
            <a:xfrm rot="10800000">
              <a:off x="1149563" y="4121332"/>
              <a:ext cx="798821" cy="220740"/>
            </a:xfrm>
            <a:prstGeom prst="triangle">
              <a:avLst/>
            </a:prstGeom>
            <a:solidFill>
              <a:srgbClr val="EDEEE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7414" name="文本框 12"/>
          <p:cNvSpPr txBox="1"/>
          <p:nvPr/>
        </p:nvSpPr>
        <p:spPr>
          <a:xfrm>
            <a:off x="429417" y="320605"/>
            <a:ext cx="466725" cy="460375"/>
          </a:xfrm>
          <a:prstGeom prst="rect">
            <a:avLst/>
          </a:prstGeom>
          <a:noFill/>
          <a:ln w="9525">
            <a:noFill/>
          </a:ln>
        </p:spPr>
        <p:txBody>
          <a:bodyPr anchor="t">
            <a:spAutoFit/>
          </a:bodyPr>
          <a:lstStyle/>
          <a:p>
            <a:pPr algn="ctr"/>
            <a:r>
              <a:rPr lang="en-US" altLang="zh-CN" sz="2400" b="1">
                <a:solidFill>
                  <a:schemeClr val="bg1"/>
                </a:solidFill>
                <a:ea typeface="Calibri" panose="020F0502020204030204" pitchFamily="34" charset="0"/>
              </a:rPr>
              <a:t>3</a:t>
            </a:r>
            <a:endParaRPr lang="en-US" altLang="zh-CN" sz="2400" b="1">
              <a:solidFill>
                <a:schemeClr val="bg1"/>
              </a:solidFill>
              <a:ea typeface="Calibri" panose="020F0502020204030204" pitchFamily="34" charset="0"/>
            </a:endParaRPr>
          </a:p>
        </p:txBody>
      </p:sp>
      <p:sp>
        <p:nvSpPr>
          <p:cNvPr id="5" name="TextBox 4"/>
          <p:cNvSpPr txBox="1"/>
          <p:nvPr/>
        </p:nvSpPr>
        <p:spPr>
          <a:xfrm>
            <a:off x="980280" y="319959"/>
            <a:ext cx="3774600" cy="461665"/>
          </a:xfrm>
          <a:prstGeom prst="rect">
            <a:avLst/>
          </a:prstGeom>
          <a:noFill/>
        </p:spPr>
        <p:txBody>
          <a:bodyPr wrap="square" rtlCol="0">
            <a:spAutoFit/>
          </a:bodyPr>
          <a:lstStyle/>
          <a:p>
            <a:r>
              <a:rPr lang="en-US" sz="2400" b="1" smtClean="0">
                <a:solidFill>
                  <a:schemeClr val="bg1"/>
                </a:solidFill>
              </a:rPr>
              <a:t>Thiết kế Test case, Test data</a:t>
            </a:r>
            <a:endParaRPr lang="en-US" sz="2400" b="1">
              <a:solidFill>
                <a:schemeClr val="bg1"/>
              </a:solidFill>
            </a:endParaRPr>
          </a:p>
        </p:txBody>
      </p:sp>
      <p:sp>
        <p:nvSpPr>
          <p:cNvPr id="10" name="Text Box 1"/>
          <p:cNvSpPr txBox="1"/>
          <p:nvPr/>
        </p:nvSpPr>
        <p:spPr>
          <a:xfrm>
            <a:off x="387350" y="1274941"/>
            <a:ext cx="8175625" cy="978729"/>
          </a:xfrm>
          <a:prstGeom prst="rect">
            <a:avLst/>
          </a:prstGeom>
          <a:noFill/>
        </p:spPr>
        <p:txBody>
          <a:bodyPr wrap="square" rtlCol="0">
            <a:spAutoFit/>
          </a:bodyPr>
          <a:lstStyle/>
          <a:p>
            <a:pPr>
              <a:lnSpc>
                <a:spcPct val="120000"/>
              </a:lnSpc>
              <a:spcBef>
                <a:spcPts val="0"/>
              </a:spcBef>
              <a:spcAft>
                <a:spcPts val="0"/>
              </a:spcAft>
            </a:pPr>
            <a:r>
              <a:rPr lang="en-US" sz="2400" smtClean="0">
                <a:solidFill>
                  <a:schemeClr val="bg1"/>
                </a:solidFill>
              </a:rPr>
              <a:t>Trong quá trình thiết kế Test case và Test data có thể dùng một số kỹ thuật sau:</a:t>
            </a:r>
            <a:endParaRPr lang="en-US" sz="2400">
              <a:solidFill>
                <a:schemeClr val="bg1"/>
              </a:solidFill>
            </a:endParaRPr>
          </a:p>
        </p:txBody>
      </p:sp>
      <p:sp>
        <p:nvSpPr>
          <p:cNvPr id="12" name="TextBox 11"/>
          <p:cNvSpPr txBox="1"/>
          <p:nvPr/>
        </p:nvSpPr>
        <p:spPr>
          <a:xfrm>
            <a:off x="429417" y="2450271"/>
            <a:ext cx="8112881" cy="2308324"/>
          </a:xfrm>
          <a:prstGeom prst="rect">
            <a:avLst/>
          </a:prstGeom>
          <a:noFill/>
        </p:spPr>
        <p:txBody>
          <a:bodyPr wrap="square" rtlCol="0">
            <a:spAutoFit/>
          </a:bodyPr>
          <a:lstStyle/>
          <a:p>
            <a:pPr marL="342900" indent="-342900">
              <a:lnSpc>
                <a:spcPct val="120000"/>
              </a:lnSpc>
              <a:spcBef>
                <a:spcPts val="0"/>
              </a:spcBef>
              <a:spcAft>
                <a:spcPts val="0"/>
              </a:spcAft>
              <a:buFontTx/>
              <a:buChar char="-"/>
            </a:pPr>
            <a:r>
              <a:rPr lang="en-US" sz="2400" smtClean="0">
                <a:solidFill>
                  <a:schemeClr val="bg1"/>
                </a:solidFill>
              </a:rPr>
              <a:t>Các kỹ thuật hướng kiểm thử hộp đen:</a:t>
            </a:r>
            <a:endParaRPr lang="en-US" sz="2400" smtClean="0">
              <a:solidFill>
                <a:schemeClr val="bg1"/>
              </a:solidFill>
            </a:endParaRPr>
          </a:p>
          <a:p>
            <a:pPr lvl="1">
              <a:lnSpc>
                <a:spcPct val="120000"/>
              </a:lnSpc>
              <a:spcBef>
                <a:spcPts val="0"/>
              </a:spcBef>
              <a:spcAft>
                <a:spcPts val="0"/>
              </a:spcAft>
            </a:pPr>
            <a:r>
              <a:rPr lang="en-US" sz="2400" smtClean="0">
                <a:solidFill>
                  <a:schemeClr val="bg1"/>
                </a:solidFill>
              </a:rPr>
              <a:t>+ Phân lớp tương đương</a:t>
            </a:r>
            <a:endParaRPr lang="en-US" sz="2400" smtClean="0">
              <a:solidFill>
                <a:schemeClr val="bg1"/>
              </a:solidFill>
            </a:endParaRPr>
          </a:p>
          <a:p>
            <a:pPr lvl="1">
              <a:lnSpc>
                <a:spcPct val="120000"/>
              </a:lnSpc>
              <a:spcBef>
                <a:spcPts val="0"/>
              </a:spcBef>
              <a:spcAft>
                <a:spcPts val="0"/>
              </a:spcAft>
            </a:pPr>
            <a:r>
              <a:rPr lang="en-US" sz="2400" smtClean="0">
                <a:solidFill>
                  <a:schemeClr val="bg1"/>
                </a:solidFill>
              </a:rPr>
              <a:t>+ Phân tích giá trị biên</a:t>
            </a:r>
            <a:endParaRPr lang="en-US" sz="2400" smtClean="0">
              <a:solidFill>
                <a:schemeClr val="bg1"/>
              </a:solidFill>
            </a:endParaRPr>
          </a:p>
          <a:p>
            <a:pPr lvl="1">
              <a:lnSpc>
                <a:spcPct val="120000"/>
              </a:lnSpc>
              <a:spcBef>
                <a:spcPts val="0"/>
              </a:spcBef>
              <a:spcAft>
                <a:spcPts val="0"/>
              </a:spcAft>
            </a:pPr>
            <a:r>
              <a:rPr lang="en-US" sz="2400" smtClean="0">
                <a:solidFill>
                  <a:schemeClr val="bg1"/>
                </a:solidFill>
              </a:rPr>
              <a:t>+ Đồ thị nguyên nhân – kết quả</a:t>
            </a:r>
            <a:endParaRPr lang="en-US" sz="2400" smtClean="0">
              <a:solidFill>
                <a:schemeClr val="bg1"/>
              </a:solidFill>
            </a:endParaRPr>
          </a:p>
          <a:p>
            <a:pPr lvl="1">
              <a:lnSpc>
                <a:spcPct val="120000"/>
              </a:lnSpc>
              <a:spcBef>
                <a:spcPts val="0"/>
              </a:spcBef>
              <a:spcAft>
                <a:spcPts val="0"/>
              </a:spcAft>
            </a:pPr>
            <a:r>
              <a:rPr lang="en-US" sz="2400" smtClean="0">
                <a:solidFill>
                  <a:schemeClr val="bg1"/>
                </a:solidFill>
              </a:rPr>
              <a:t>+ Đoán lỗi</a:t>
            </a:r>
            <a:endParaRPr lang="en-US" sz="2400" smtClean="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图片 1"/>
          <p:cNvPicPr>
            <a:picLocks noChangeAspect="1"/>
          </p:cNvPicPr>
          <p:nvPr/>
        </p:nvPicPr>
        <p:blipFill>
          <a:blip r:embed="rId1"/>
          <a:srcRect l="14185" t="24529" r="26515" b="27426"/>
          <a:stretch>
            <a:fillRect/>
          </a:stretch>
        </p:blipFill>
        <p:spPr>
          <a:xfrm>
            <a:off x="0" y="0"/>
            <a:ext cx="9144000" cy="6858000"/>
          </a:xfrm>
          <a:prstGeom prst="rect">
            <a:avLst/>
          </a:prstGeom>
          <a:noFill/>
          <a:ln w="9525">
            <a:noFill/>
          </a:ln>
        </p:spPr>
      </p:pic>
      <p:sp>
        <p:nvSpPr>
          <p:cNvPr id="4" name="矩形 3"/>
          <p:cNvSpPr/>
          <p:nvPr/>
        </p:nvSpPr>
        <p:spPr>
          <a:xfrm>
            <a:off x="0" y="0"/>
            <a:ext cx="9144000" cy="68580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7411" name="组合 11"/>
          <p:cNvGrpSpPr/>
          <p:nvPr/>
        </p:nvGrpSpPr>
        <p:grpSpPr>
          <a:xfrm>
            <a:off x="387350" y="244793"/>
            <a:ext cx="550863" cy="612775"/>
            <a:chOff x="680318" y="2563684"/>
            <a:chExt cx="1737312" cy="1935356"/>
          </a:xfrm>
        </p:grpSpPr>
        <p:sp>
          <p:nvSpPr>
            <p:cNvPr id="6" name="六边形 5"/>
            <p:cNvSpPr/>
            <p:nvPr/>
          </p:nvSpPr>
          <p:spPr bwMode="auto">
            <a:xfrm rot="5400000">
              <a:off x="581296" y="2662706"/>
              <a:ext cx="1935356" cy="1737312"/>
            </a:xfrm>
            <a:prstGeom prst="hexagon">
              <a:avLst>
                <a:gd name="adj" fmla="val 28540"/>
                <a:gd name="vf" fmla="val 115470"/>
              </a:avLst>
            </a:prstGeom>
            <a:noFill/>
            <a:ln w="28575">
              <a:solidFill>
                <a:srgbClr val="00B2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rgbClr val="00B2B8"/>
                </a:solidFill>
                <a:effectLst/>
                <a:uLnTx/>
                <a:uFillTx/>
                <a:latin typeface="+mn-lt"/>
                <a:ea typeface="+mn-ea"/>
                <a:cs typeface="+mn-cs"/>
              </a:endParaRPr>
            </a:p>
          </p:txBody>
        </p:sp>
        <p:sp>
          <p:nvSpPr>
            <p:cNvPr id="11" name="等腰三角形 10"/>
            <p:cNvSpPr/>
            <p:nvPr/>
          </p:nvSpPr>
          <p:spPr>
            <a:xfrm rot="10800000">
              <a:off x="1149563" y="4121332"/>
              <a:ext cx="798821" cy="220740"/>
            </a:xfrm>
            <a:prstGeom prst="triangle">
              <a:avLst/>
            </a:prstGeom>
            <a:solidFill>
              <a:srgbClr val="EDEEE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7414" name="文本框 12"/>
          <p:cNvSpPr txBox="1"/>
          <p:nvPr/>
        </p:nvSpPr>
        <p:spPr>
          <a:xfrm>
            <a:off x="429417" y="320605"/>
            <a:ext cx="466725" cy="460375"/>
          </a:xfrm>
          <a:prstGeom prst="rect">
            <a:avLst/>
          </a:prstGeom>
          <a:noFill/>
          <a:ln w="9525">
            <a:noFill/>
          </a:ln>
        </p:spPr>
        <p:txBody>
          <a:bodyPr anchor="t">
            <a:spAutoFit/>
          </a:bodyPr>
          <a:lstStyle/>
          <a:p>
            <a:pPr algn="ctr"/>
            <a:r>
              <a:rPr lang="en-US" altLang="zh-CN" sz="2400" b="1">
                <a:solidFill>
                  <a:schemeClr val="bg1"/>
                </a:solidFill>
                <a:ea typeface="Calibri" panose="020F0502020204030204" pitchFamily="34" charset="0"/>
              </a:rPr>
              <a:t>3</a:t>
            </a:r>
            <a:endParaRPr lang="en-US" altLang="zh-CN" sz="2400" b="1">
              <a:solidFill>
                <a:schemeClr val="bg1"/>
              </a:solidFill>
              <a:ea typeface="Calibri" panose="020F0502020204030204" pitchFamily="34" charset="0"/>
            </a:endParaRPr>
          </a:p>
        </p:txBody>
      </p:sp>
      <p:sp>
        <p:nvSpPr>
          <p:cNvPr id="5" name="TextBox 4"/>
          <p:cNvSpPr txBox="1"/>
          <p:nvPr/>
        </p:nvSpPr>
        <p:spPr>
          <a:xfrm>
            <a:off x="980280" y="319959"/>
            <a:ext cx="3774600" cy="461665"/>
          </a:xfrm>
          <a:prstGeom prst="rect">
            <a:avLst/>
          </a:prstGeom>
          <a:noFill/>
        </p:spPr>
        <p:txBody>
          <a:bodyPr wrap="square" rtlCol="0">
            <a:spAutoFit/>
          </a:bodyPr>
          <a:lstStyle/>
          <a:p>
            <a:r>
              <a:rPr lang="en-US" sz="2400" b="1" smtClean="0">
                <a:solidFill>
                  <a:schemeClr val="bg1"/>
                </a:solidFill>
              </a:rPr>
              <a:t>Thiết kế Test case, Test data</a:t>
            </a:r>
            <a:endParaRPr lang="en-US" sz="2400" b="1">
              <a:solidFill>
                <a:schemeClr val="bg1"/>
              </a:solidFill>
            </a:endParaRPr>
          </a:p>
        </p:txBody>
      </p:sp>
      <p:sp>
        <p:nvSpPr>
          <p:cNvPr id="10" name="TextBox 9"/>
          <p:cNvSpPr txBox="1"/>
          <p:nvPr/>
        </p:nvSpPr>
        <p:spPr>
          <a:xfrm>
            <a:off x="387350" y="1225243"/>
            <a:ext cx="8112881" cy="2751522"/>
          </a:xfrm>
          <a:prstGeom prst="rect">
            <a:avLst/>
          </a:prstGeom>
          <a:noFill/>
        </p:spPr>
        <p:txBody>
          <a:bodyPr wrap="square" rtlCol="0">
            <a:spAutoFit/>
          </a:bodyPr>
          <a:lstStyle/>
          <a:p>
            <a:pPr marL="342900" indent="-342900">
              <a:lnSpc>
                <a:spcPct val="120000"/>
              </a:lnSpc>
              <a:spcBef>
                <a:spcPts val="0"/>
              </a:spcBef>
              <a:spcAft>
                <a:spcPts val="0"/>
              </a:spcAft>
              <a:buFontTx/>
              <a:buChar char="-"/>
            </a:pPr>
            <a:r>
              <a:rPr lang="en-US" sz="2400" smtClean="0">
                <a:solidFill>
                  <a:schemeClr val="bg1"/>
                </a:solidFill>
              </a:rPr>
              <a:t>Các kỹ thuật hướng kiểm thử hộp trắng:</a:t>
            </a:r>
            <a:endParaRPr lang="en-US" sz="2400" smtClean="0">
              <a:solidFill>
                <a:schemeClr val="bg1"/>
              </a:solidFill>
            </a:endParaRPr>
          </a:p>
          <a:p>
            <a:pPr lvl="1">
              <a:lnSpc>
                <a:spcPct val="120000"/>
              </a:lnSpc>
              <a:spcBef>
                <a:spcPts val="0"/>
              </a:spcBef>
              <a:spcAft>
                <a:spcPts val="0"/>
              </a:spcAft>
            </a:pPr>
            <a:r>
              <a:rPr lang="en-US" sz="2400" smtClean="0">
                <a:solidFill>
                  <a:schemeClr val="bg1"/>
                </a:solidFill>
              </a:rPr>
              <a:t>+ Bao phủ câu lệnh</a:t>
            </a:r>
            <a:endParaRPr lang="en-US" sz="2400" smtClean="0">
              <a:solidFill>
                <a:schemeClr val="bg1"/>
              </a:solidFill>
            </a:endParaRPr>
          </a:p>
          <a:p>
            <a:pPr lvl="1">
              <a:lnSpc>
                <a:spcPct val="120000"/>
              </a:lnSpc>
              <a:spcBef>
                <a:spcPts val="0"/>
              </a:spcBef>
              <a:spcAft>
                <a:spcPts val="0"/>
              </a:spcAft>
            </a:pPr>
            <a:r>
              <a:rPr lang="en-US" sz="2400" smtClean="0">
                <a:solidFill>
                  <a:schemeClr val="bg1"/>
                </a:solidFill>
              </a:rPr>
              <a:t>+ Bao phủ quyết định</a:t>
            </a:r>
            <a:endParaRPr lang="en-US" sz="2400" smtClean="0">
              <a:solidFill>
                <a:schemeClr val="bg1"/>
              </a:solidFill>
            </a:endParaRPr>
          </a:p>
          <a:p>
            <a:pPr lvl="1">
              <a:lnSpc>
                <a:spcPct val="120000"/>
              </a:lnSpc>
              <a:spcBef>
                <a:spcPts val="0"/>
              </a:spcBef>
              <a:spcAft>
                <a:spcPts val="0"/>
              </a:spcAft>
            </a:pPr>
            <a:r>
              <a:rPr lang="en-US" sz="2400" smtClean="0">
                <a:solidFill>
                  <a:schemeClr val="bg1"/>
                </a:solidFill>
              </a:rPr>
              <a:t>+ Bao phủ điều kiện</a:t>
            </a:r>
            <a:endParaRPr lang="en-US" sz="2400" smtClean="0">
              <a:solidFill>
                <a:schemeClr val="bg1"/>
              </a:solidFill>
            </a:endParaRPr>
          </a:p>
          <a:p>
            <a:pPr lvl="1">
              <a:lnSpc>
                <a:spcPct val="120000"/>
              </a:lnSpc>
              <a:spcBef>
                <a:spcPts val="0"/>
              </a:spcBef>
              <a:spcAft>
                <a:spcPts val="0"/>
              </a:spcAft>
            </a:pPr>
            <a:r>
              <a:rPr lang="en-US" sz="2400" smtClean="0">
                <a:solidFill>
                  <a:schemeClr val="bg1"/>
                </a:solidFill>
              </a:rPr>
              <a:t>+ Bao phủ điều kiện – quyết định</a:t>
            </a:r>
            <a:endParaRPr lang="en-US" sz="2400" smtClean="0">
              <a:solidFill>
                <a:schemeClr val="bg1"/>
              </a:solidFill>
            </a:endParaRPr>
          </a:p>
          <a:p>
            <a:pPr lvl="1">
              <a:lnSpc>
                <a:spcPct val="120000"/>
              </a:lnSpc>
              <a:spcBef>
                <a:spcPts val="0"/>
              </a:spcBef>
              <a:spcAft>
                <a:spcPts val="0"/>
              </a:spcAft>
            </a:pPr>
            <a:r>
              <a:rPr lang="en-US" sz="2400" smtClean="0">
                <a:solidFill>
                  <a:schemeClr val="bg1"/>
                </a:solidFill>
              </a:rPr>
              <a:t>+ Bao phủ đa điều kiện</a:t>
            </a:r>
            <a:endParaRPr lang="en-US" sz="2400" smtClean="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图片 32"/>
          <p:cNvPicPr>
            <a:picLocks noChangeAspect="1"/>
          </p:cNvPicPr>
          <p:nvPr/>
        </p:nvPicPr>
        <p:blipFill>
          <a:blip r:embed="rId1"/>
          <a:srcRect l="14185" t="24529" r="26515" b="27426"/>
          <a:stretch>
            <a:fillRect/>
          </a:stretch>
        </p:blipFill>
        <p:spPr>
          <a:xfrm>
            <a:off x="0" y="0"/>
            <a:ext cx="9144000" cy="6858000"/>
          </a:xfrm>
          <a:prstGeom prst="rect">
            <a:avLst/>
          </a:prstGeom>
          <a:noFill/>
          <a:ln w="9525">
            <a:noFill/>
          </a:ln>
        </p:spPr>
      </p:pic>
      <p:sp>
        <p:nvSpPr>
          <p:cNvPr id="3" name="矩形 2"/>
          <p:cNvSpPr/>
          <p:nvPr/>
        </p:nvSpPr>
        <p:spPr>
          <a:xfrm>
            <a:off x="0" y="498475"/>
            <a:ext cx="9144000" cy="5861050"/>
          </a:xfrm>
          <a:prstGeom prst="rect">
            <a:avLst/>
          </a:prstGeom>
          <a:solidFill>
            <a:srgbClr val="000D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9699" name="图片 62"/>
          <p:cNvPicPr>
            <a:picLocks noChangeAspect="1"/>
          </p:cNvPicPr>
          <p:nvPr/>
        </p:nvPicPr>
        <p:blipFill>
          <a:blip r:embed="rId2"/>
          <a:stretch>
            <a:fillRect/>
          </a:stretch>
        </p:blipFill>
        <p:spPr>
          <a:xfrm>
            <a:off x="515938" y="2055813"/>
            <a:ext cx="8047037" cy="333375"/>
          </a:xfrm>
          <a:prstGeom prst="rect">
            <a:avLst/>
          </a:prstGeom>
          <a:noFill/>
          <a:ln w="9525">
            <a:noFill/>
          </a:ln>
        </p:spPr>
      </p:pic>
      <p:pic>
        <p:nvPicPr>
          <p:cNvPr id="29700" name="图片 62"/>
          <p:cNvPicPr>
            <a:picLocks noChangeAspect="1"/>
          </p:cNvPicPr>
          <p:nvPr/>
        </p:nvPicPr>
        <p:blipFill>
          <a:blip r:embed="rId3"/>
          <a:stretch>
            <a:fillRect/>
          </a:stretch>
        </p:blipFill>
        <p:spPr>
          <a:xfrm>
            <a:off x="357188" y="4068763"/>
            <a:ext cx="8048625" cy="333375"/>
          </a:xfrm>
          <a:prstGeom prst="rect">
            <a:avLst/>
          </a:prstGeom>
          <a:noFill/>
          <a:ln w="9525">
            <a:noFill/>
          </a:ln>
        </p:spPr>
      </p:pic>
      <p:sp>
        <p:nvSpPr>
          <p:cNvPr id="29702" name="文本框 39"/>
          <p:cNvSpPr txBox="1"/>
          <p:nvPr/>
        </p:nvSpPr>
        <p:spPr>
          <a:xfrm>
            <a:off x="515620" y="2870200"/>
            <a:ext cx="8047355" cy="646331"/>
          </a:xfrm>
          <a:prstGeom prst="rect">
            <a:avLst/>
          </a:prstGeom>
          <a:noFill/>
          <a:ln w="9525">
            <a:noFill/>
          </a:ln>
        </p:spPr>
        <p:txBody>
          <a:bodyPr wrap="square" anchor="t">
            <a:spAutoFit/>
          </a:bodyPr>
          <a:lstStyle/>
          <a:p>
            <a:pPr algn="ctr"/>
            <a:r>
              <a:rPr lang="en-US" altLang="zh-CN" sz="3600" b="1" smtClean="0">
                <a:solidFill>
                  <a:srgbClr val="00B2B8"/>
                </a:solidFill>
                <a:ea typeface="Calibri" panose="020F0502020204030204" pitchFamily="34" charset="0"/>
              </a:rPr>
              <a:t>4. Áp dụng vào kiểm thử thực tế</a:t>
            </a:r>
            <a:endParaRPr lang="en-US" altLang="zh-CN" sz="3600" b="1">
              <a:solidFill>
                <a:srgbClr val="00B2B8"/>
              </a:solidFill>
              <a:ea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图片 1"/>
          <p:cNvPicPr>
            <a:picLocks noChangeAspect="1"/>
          </p:cNvPicPr>
          <p:nvPr/>
        </p:nvPicPr>
        <p:blipFill>
          <a:blip r:embed="rId1"/>
          <a:srcRect l="14185" t="24529" r="26515" b="27426"/>
          <a:stretch>
            <a:fillRect/>
          </a:stretch>
        </p:blipFill>
        <p:spPr>
          <a:xfrm>
            <a:off x="0" y="0"/>
            <a:ext cx="9144000" cy="6858000"/>
          </a:xfrm>
          <a:prstGeom prst="rect">
            <a:avLst/>
          </a:prstGeom>
          <a:noFill/>
          <a:ln w="9525">
            <a:noFill/>
          </a:ln>
        </p:spPr>
      </p:pic>
      <p:sp>
        <p:nvSpPr>
          <p:cNvPr id="4" name="矩形 3"/>
          <p:cNvSpPr/>
          <p:nvPr/>
        </p:nvSpPr>
        <p:spPr>
          <a:xfrm>
            <a:off x="0" y="0"/>
            <a:ext cx="9144000" cy="68580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7411" name="组合 11"/>
          <p:cNvGrpSpPr/>
          <p:nvPr/>
        </p:nvGrpSpPr>
        <p:grpSpPr>
          <a:xfrm>
            <a:off x="387350" y="244793"/>
            <a:ext cx="550863" cy="612775"/>
            <a:chOff x="680318" y="2563684"/>
            <a:chExt cx="1737312" cy="1935356"/>
          </a:xfrm>
        </p:grpSpPr>
        <p:sp>
          <p:nvSpPr>
            <p:cNvPr id="6" name="六边形 5"/>
            <p:cNvSpPr/>
            <p:nvPr/>
          </p:nvSpPr>
          <p:spPr bwMode="auto">
            <a:xfrm rot="5400000">
              <a:off x="581296" y="2662706"/>
              <a:ext cx="1935356" cy="1737312"/>
            </a:xfrm>
            <a:prstGeom prst="hexagon">
              <a:avLst>
                <a:gd name="adj" fmla="val 28540"/>
                <a:gd name="vf" fmla="val 115470"/>
              </a:avLst>
            </a:prstGeom>
            <a:noFill/>
            <a:ln w="28575">
              <a:solidFill>
                <a:srgbClr val="00B2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rgbClr val="00B2B8"/>
                </a:solidFill>
                <a:effectLst/>
                <a:uLnTx/>
                <a:uFillTx/>
                <a:latin typeface="+mn-lt"/>
                <a:ea typeface="+mn-ea"/>
                <a:cs typeface="+mn-cs"/>
              </a:endParaRPr>
            </a:p>
          </p:txBody>
        </p:sp>
        <p:sp>
          <p:nvSpPr>
            <p:cNvPr id="11" name="等腰三角形 10"/>
            <p:cNvSpPr/>
            <p:nvPr/>
          </p:nvSpPr>
          <p:spPr>
            <a:xfrm rot="10800000">
              <a:off x="1149563" y="4121332"/>
              <a:ext cx="798821" cy="220740"/>
            </a:xfrm>
            <a:prstGeom prst="triangle">
              <a:avLst/>
            </a:prstGeom>
            <a:solidFill>
              <a:srgbClr val="EDEEE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7414" name="文本框 12"/>
          <p:cNvSpPr txBox="1"/>
          <p:nvPr/>
        </p:nvSpPr>
        <p:spPr>
          <a:xfrm>
            <a:off x="429417" y="320605"/>
            <a:ext cx="466725" cy="460375"/>
          </a:xfrm>
          <a:prstGeom prst="rect">
            <a:avLst/>
          </a:prstGeom>
          <a:noFill/>
          <a:ln w="9525">
            <a:noFill/>
          </a:ln>
        </p:spPr>
        <p:txBody>
          <a:bodyPr anchor="t">
            <a:spAutoFit/>
          </a:bodyPr>
          <a:lstStyle/>
          <a:p>
            <a:pPr algn="ctr"/>
            <a:r>
              <a:rPr lang="en-US" altLang="zh-CN" sz="2400" b="1">
                <a:solidFill>
                  <a:schemeClr val="bg1"/>
                </a:solidFill>
                <a:ea typeface="Calibri" panose="020F0502020204030204" pitchFamily="34" charset="0"/>
              </a:rPr>
              <a:t>4</a:t>
            </a:r>
            <a:endParaRPr lang="en-US" altLang="zh-CN" sz="2400" b="1">
              <a:solidFill>
                <a:schemeClr val="bg1"/>
              </a:solidFill>
              <a:ea typeface="Calibri" panose="020F0502020204030204" pitchFamily="34" charset="0"/>
            </a:endParaRPr>
          </a:p>
        </p:txBody>
      </p:sp>
      <p:sp>
        <p:nvSpPr>
          <p:cNvPr id="17415" name="文本框 13"/>
          <p:cNvSpPr txBox="1"/>
          <p:nvPr/>
        </p:nvSpPr>
        <p:spPr>
          <a:xfrm>
            <a:off x="1045846" y="320675"/>
            <a:ext cx="4066086" cy="460375"/>
          </a:xfrm>
          <a:prstGeom prst="rect">
            <a:avLst/>
          </a:prstGeom>
          <a:noFill/>
          <a:ln w="9525">
            <a:noFill/>
          </a:ln>
        </p:spPr>
        <p:txBody>
          <a:bodyPr wrap="square" anchor="t">
            <a:spAutoFit/>
          </a:bodyPr>
          <a:lstStyle/>
          <a:p>
            <a:r>
              <a:rPr lang="en-US" altLang="zh-CN" sz="2400" b="1" smtClean="0">
                <a:solidFill>
                  <a:schemeClr val="bg1"/>
                </a:solidFill>
                <a:ea typeface="Calibri" panose="020F0502020204030204" pitchFamily="34" charset="0"/>
              </a:rPr>
              <a:t>Áp dụng vào kiểm thử thực tế</a:t>
            </a:r>
            <a:endParaRPr lang="en-US" altLang="zh-CN" sz="2400" b="1">
              <a:solidFill>
                <a:schemeClr val="bg1"/>
              </a:solidFill>
              <a:ea typeface="Calibri" panose="020F0502020204030204" pitchFamily="34" charset="0"/>
            </a:endParaRPr>
          </a:p>
        </p:txBody>
      </p:sp>
      <p:sp>
        <p:nvSpPr>
          <p:cNvPr id="2" name="Text Box 1"/>
          <p:cNvSpPr txBox="1"/>
          <p:nvPr/>
        </p:nvSpPr>
        <p:spPr>
          <a:xfrm>
            <a:off x="387350" y="1274941"/>
            <a:ext cx="8175625" cy="1421928"/>
          </a:xfrm>
          <a:prstGeom prst="rect">
            <a:avLst/>
          </a:prstGeom>
          <a:noFill/>
        </p:spPr>
        <p:txBody>
          <a:bodyPr wrap="square" rtlCol="0">
            <a:spAutoFit/>
          </a:bodyPr>
          <a:lstStyle/>
          <a:p>
            <a:pPr>
              <a:lnSpc>
                <a:spcPct val="120000"/>
              </a:lnSpc>
              <a:spcBef>
                <a:spcPts val="0"/>
              </a:spcBef>
              <a:spcAft>
                <a:spcPts val="0"/>
              </a:spcAft>
            </a:pPr>
            <a:r>
              <a:rPr lang="en-US" sz="2400" smtClean="0">
                <a:solidFill>
                  <a:schemeClr val="bg1"/>
                </a:solidFill>
              </a:rPr>
              <a:t>Phần mềm cần kiểm thử: phần mềm quản lý nhà thuốc tây</a:t>
            </a:r>
            <a:endParaRPr lang="en-US" sz="2400" smtClean="0">
              <a:solidFill>
                <a:schemeClr val="bg1"/>
              </a:solidFill>
            </a:endParaRPr>
          </a:p>
          <a:p>
            <a:pPr>
              <a:lnSpc>
                <a:spcPct val="120000"/>
              </a:lnSpc>
              <a:spcBef>
                <a:spcPts val="0"/>
              </a:spcBef>
              <a:spcAft>
                <a:spcPts val="0"/>
              </a:spcAft>
            </a:pPr>
            <a:r>
              <a:rPr lang="en-US" sz="2400" smtClean="0">
                <a:solidFill>
                  <a:schemeClr val="bg1"/>
                </a:solidFill>
              </a:rPr>
              <a:t>Chức năng sẽ kiểm thử: bán thuốc</a:t>
            </a:r>
            <a:endParaRPr lang="en-US" sz="2400" smtClean="0">
              <a:solidFill>
                <a:schemeClr val="bg1"/>
              </a:solidFill>
            </a:endParaRPr>
          </a:p>
          <a:p>
            <a:pPr>
              <a:lnSpc>
                <a:spcPct val="120000"/>
              </a:lnSpc>
              <a:spcBef>
                <a:spcPts val="0"/>
              </a:spcBef>
              <a:spcAft>
                <a:spcPts val="0"/>
              </a:spcAft>
            </a:pPr>
            <a:r>
              <a:rPr lang="en-US" sz="2400" smtClean="0">
                <a:solidFill>
                  <a:schemeClr val="bg1"/>
                </a:solidFill>
              </a:rPr>
              <a:t>Kỹ thuật kiểm thử được sử dụng: Đồ thị Nhân – Quả</a:t>
            </a:r>
            <a:endParaRPr lang="en-US" sz="240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图片 1"/>
          <p:cNvPicPr>
            <a:picLocks noChangeAspect="1"/>
          </p:cNvPicPr>
          <p:nvPr/>
        </p:nvPicPr>
        <p:blipFill>
          <a:blip r:embed="rId1"/>
          <a:srcRect l="14185" t="24529" r="26515" b="27426"/>
          <a:stretch>
            <a:fillRect/>
          </a:stretch>
        </p:blipFill>
        <p:spPr>
          <a:xfrm>
            <a:off x="0" y="0"/>
            <a:ext cx="9144000" cy="6858000"/>
          </a:xfrm>
          <a:prstGeom prst="rect">
            <a:avLst/>
          </a:prstGeom>
          <a:noFill/>
          <a:ln w="9525">
            <a:noFill/>
          </a:ln>
        </p:spPr>
      </p:pic>
      <p:sp>
        <p:nvSpPr>
          <p:cNvPr id="4" name="矩形 3"/>
          <p:cNvSpPr/>
          <p:nvPr/>
        </p:nvSpPr>
        <p:spPr>
          <a:xfrm>
            <a:off x="-137795" y="64135"/>
            <a:ext cx="9144000" cy="68580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7411" name="组合 11"/>
          <p:cNvGrpSpPr/>
          <p:nvPr/>
        </p:nvGrpSpPr>
        <p:grpSpPr>
          <a:xfrm>
            <a:off x="387350" y="244793"/>
            <a:ext cx="550863" cy="612775"/>
            <a:chOff x="680318" y="2563684"/>
            <a:chExt cx="1737312" cy="1935356"/>
          </a:xfrm>
        </p:grpSpPr>
        <p:sp>
          <p:nvSpPr>
            <p:cNvPr id="6" name="六边形 5"/>
            <p:cNvSpPr/>
            <p:nvPr/>
          </p:nvSpPr>
          <p:spPr bwMode="auto">
            <a:xfrm rot="5400000">
              <a:off x="581296" y="2662706"/>
              <a:ext cx="1935356" cy="1737312"/>
            </a:xfrm>
            <a:prstGeom prst="hexagon">
              <a:avLst>
                <a:gd name="adj" fmla="val 28540"/>
                <a:gd name="vf" fmla="val 115470"/>
              </a:avLst>
            </a:prstGeom>
            <a:noFill/>
            <a:ln w="28575">
              <a:solidFill>
                <a:srgbClr val="00B2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rgbClr val="00B2B8"/>
                </a:solidFill>
                <a:effectLst/>
                <a:uLnTx/>
                <a:uFillTx/>
                <a:latin typeface="+mn-lt"/>
                <a:ea typeface="+mn-ea"/>
                <a:cs typeface="+mn-cs"/>
              </a:endParaRPr>
            </a:p>
          </p:txBody>
        </p:sp>
        <p:sp>
          <p:nvSpPr>
            <p:cNvPr id="11" name="等腰三角形 10"/>
            <p:cNvSpPr/>
            <p:nvPr/>
          </p:nvSpPr>
          <p:spPr>
            <a:xfrm rot="10800000">
              <a:off x="1149563" y="4121332"/>
              <a:ext cx="798821" cy="220740"/>
            </a:xfrm>
            <a:prstGeom prst="triangle">
              <a:avLst/>
            </a:prstGeom>
            <a:solidFill>
              <a:srgbClr val="EDEEE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7414" name="文本框 12"/>
          <p:cNvSpPr txBox="1"/>
          <p:nvPr/>
        </p:nvSpPr>
        <p:spPr>
          <a:xfrm>
            <a:off x="429417" y="320605"/>
            <a:ext cx="466725" cy="460375"/>
          </a:xfrm>
          <a:prstGeom prst="rect">
            <a:avLst/>
          </a:prstGeom>
          <a:noFill/>
          <a:ln w="9525">
            <a:noFill/>
          </a:ln>
        </p:spPr>
        <p:txBody>
          <a:bodyPr anchor="t">
            <a:spAutoFit/>
          </a:bodyPr>
          <a:lstStyle/>
          <a:p>
            <a:pPr algn="ctr"/>
            <a:r>
              <a:rPr lang="en-US" altLang="zh-CN" sz="2400" b="1">
                <a:solidFill>
                  <a:schemeClr val="bg1"/>
                </a:solidFill>
                <a:ea typeface="Calibri" panose="020F0502020204030204" pitchFamily="34" charset="0"/>
              </a:rPr>
              <a:t>4</a:t>
            </a:r>
            <a:endParaRPr lang="en-US" altLang="zh-CN" sz="2400" b="1">
              <a:solidFill>
                <a:schemeClr val="bg1"/>
              </a:solidFill>
              <a:ea typeface="Calibri" panose="020F0502020204030204" pitchFamily="34" charset="0"/>
            </a:endParaRPr>
          </a:p>
        </p:txBody>
      </p:sp>
      <p:sp>
        <p:nvSpPr>
          <p:cNvPr id="17415" name="文本框 13"/>
          <p:cNvSpPr txBox="1"/>
          <p:nvPr/>
        </p:nvSpPr>
        <p:spPr>
          <a:xfrm>
            <a:off x="1101090" y="321310"/>
            <a:ext cx="4920615" cy="460375"/>
          </a:xfrm>
          <a:prstGeom prst="rect">
            <a:avLst/>
          </a:prstGeom>
          <a:noFill/>
          <a:ln w="9525">
            <a:noFill/>
          </a:ln>
        </p:spPr>
        <p:txBody>
          <a:bodyPr wrap="square" anchor="t">
            <a:spAutoFit/>
          </a:bodyPr>
          <a:lstStyle/>
          <a:p>
            <a:r>
              <a:rPr lang="en-US" altLang="zh-CN" sz="2400" b="1" smtClean="0">
                <a:solidFill>
                  <a:schemeClr val="bg1"/>
                </a:solidFill>
                <a:ea typeface="Calibri" panose="020F0502020204030204" pitchFamily="34" charset="0"/>
              </a:rPr>
              <a:t>Áp dụng vào kiểm thử thực tế</a:t>
            </a:r>
            <a:endParaRPr lang="en-US" altLang="zh-CN" sz="2400" b="1">
              <a:solidFill>
                <a:schemeClr val="bg1"/>
              </a:solidFill>
              <a:ea typeface="Calibri" panose="020F0502020204030204" pitchFamily="34" charset="0"/>
            </a:endParaRPr>
          </a:p>
        </p:txBody>
      </p:sp>
      <p:pic>
        <p:nvPicPr>
          <p:cNvPr id="3" name="Picture 2"/>
          <p:cNvPicPr>
            <a:picLocks noChangeAspect="1"/>
          </p:cNvPicPr>
          <p:nvPr/>
        </p:nvPicPr>
        <p:blipFill>
          <a:blip r:embed="rId2"/>
          <a:stretch>
            <a:fillRect/>
          </a:stretch>
        </p:blipFill>
        <p:spPr>
          <a:xfrm>
            <a:off x="535940" y="2190750"/>
            <a:ext cx="8166100" cy="3994150"/>
          </a:xfrm>
          <a:prstGeom prst="rect">
            <a:avLst/>
          </a:prstGeom>
        </p:spPr>
      </p:pic>
      <p:sp>
        <p:nvSpPr>
          <p:cNvPr id="5" name="Text Box 4"/>
          <p:cNvSpPr txBox="1"/>
          <p:nvPr/>
        </p:nvSpPr>
        <p:spPr>
          <a:xfrm>
            <a:off x="1046480" y="1369695"/>
            <a:ext cx="4065905" cy="521970"/>
          </a:xfrm>
          <a:prstGeom prst="rect">
            <a:avLst/>
          </a:prstGeom>
          <a:noFill/>
        </p:spPr>
        <p:txBody>
          <a:bodyPr wrap="square" rtlCol="0">
            <a:spAutoFit/>
          </a:bodyPr>
          <a:p>
            <a:r>
              <a:rPr lang="en-US" sz="2800">
                <a:solidFill>
                  <a:schemeClr val="bg1"/>
                </a:solidFill>
              </a:rPr>
              <a:t>Xác định Cause và Efect</a:t>
            </a:r>
            <a:endParaRPr lang="en-US" sz="280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4" name="文本框 12"/>
          <p:cNvSpPr txBox="1"/>
          <p:nvPr/>
        </p:nvSpPr>
        <p:spPr>
          <a:xfrm>
            <a:off x="429260" y="320675"/>
            <a:ext cx="521335" cy="460375"/>
          </a:xfrm>
          <a:prstGeom prst="rect">
            <a:avLst/>
          </a:prstGeom>
          <a:noFill/>
          <a:ln w="9525">
            <a:noFill/>
          </a:ln>
        </p:spPr>
        <p:txBody>
          <a:bodyPr wrap="square" anchor="t">
            <a:spAutoFit/>
          </a:bodyPr>
          <a:p>
            <a:pPr algn="ctr"/>
            <a:r>
              <a:rPr lang="en-US" altLang="zh-CN" sz="2400" b="1">
                <a:solidFill>
                  <a:schemeClr val="tx1"/>
                </a:solidFill>
                <a:ea typeface="Calibri" panose="020F0502020204030204" pitchFamily="34" charset="0"/>
              </a:rPr>
              <a:t>4</a:t>
            </a:r>
            <a:endParaRPr lang="en-US" altLang="zh-CN" sz="2400" b="1">
              <a:solidFill>
                <a:schemeClr val="tx1"/>
              </a:solidFill>
              <a:ea typeface="Calibri" panose="020F0502020204030204" pitchFamily="34" charset="0"/>
            </a:endParaRPr>
          </a:p>
        </p:txBody>
      </p:sp>
      <p:sp>
        <p:nvSpPr>
          <p:cNvPr id="17415" name="文本框 13"/>
          <p:cNvSpPr txBox="1"/>
          <p:nvPr/>
        </p:nvSpPr>
        <p:spPr>
          <a:xfrm>
            <a:off x="1045845" y="320675"/>
            <a:ext cx="4378325" cy="460375"/>
          </a:xfrm>
          <a:prstGeom prst="rect">
            <a:avLst/>
          </a:prstGeom>
          <a:noFill/>
          <a:ln w="9525">
            <a:noFill/>
          </a:ln>
        </p:spPr>
        <p:txBody>
          <a:bodyPr wrap="square" anchor="t">
            <a:spAutoFit/>
          </a:bodyPr>
          <a:p>
            <a:r>
              <a:rPr lang="en-US" altLang="zh-CN" sz="2400" b="1" smtClean="0">
                <a:solidFill>
                  <a:schemeClr val="tx1"/>
                </a:solidFill>
                <a:ea typeface="Calibri" panose="020F0502020204030204" pitchFamily="34" charset="0"/>
              </a:rPr>
              <a:t>Áp dụng vào kiểm thử thực tế</a:t>
            </a:r>
            <a:endParaRPr lang="en-US" altLang="zh-CN" sz="2400" b="1" smtClean="0">
              <a:solidFill>
                <a:schemeClr val="tx1"/>
              </a:solidFill>
              <a:ea typeface="Calibri" panose="020F0502020204030204" pitchFamily="34" charset="0"/>
            </a:endParaRPr>
          </a:p>
        </p:txBody>
      </p:sp>
      <p:pic>
        <p:nvPicPr>
          <p:cNvPr id="3" name="Content Placeholder 2"/>
          <p:cNvPicPr>
            <a:picLocks noChangeAspect="1"/>
          </p:cNvPicPr>
          <p:nvPr>
            <p:ph idx="1"/>
          </p:nvPr>
        </p:nvPicPr>
        <p:blipFill>
          <a:blip r:embed="rId1"/>
          <a:stretch>
            <a:fillRect/>
          </a:stretch>
        </p:blipFill>
        <p:spPr>
          <a:xfrm>
            <a:off x="591820" y="1543685"/>
            <a:ext cx="7531100" cy="5119370"/>
          </a:xfrm>
          <a:prstGeom prst="rect">
            <a:avLst/>
          </a:prstGeom>
        </p:spPr>
      </p:pic>
      <p:sp>
        <p:nvSpPr>
          <p:cNvPr id="5" name="Text Box 4"/>
          <p:cNvSpPr txBox="1"/>
          <p:nvPr/>
        </p:nvSpPr>
        <p:spPr>
          <a:xfrm>
            <a:off x="674370" y="901065"/>
            <a:ext cx="4065905" cy="521970"/>
          </a:xfrm>
          <a:prstGeom prst="rect">
            <a:avLst/>
          </a:prstGeom>
          <a:noFill/>
        </p:spPr>
        <p:txBody>
          <a:bodyPr wrap="square" rtlCol="0">
            <a:spAutoFit/>
          </a:bodyPr>
          <a:p>
            <a:r>
              <a:rPr lang="en-US" sz="2800">
                <a:solidFill>
                  <a:schemeClr val="tx1"/>
                </a:solidFill>
              </a:rPr>
              <a:t>Đồ thị nhân quả</a:t>
            </a:r>
            <a:endParaRPr lang="en-US" sz="280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763905" y="1560830"/>
            <a:ext cx="7715885" cy="4924425"/>
          </a:xfrm>
          <a:prstGeom prst="rect">
            <a:avLst/>
          </a:prstGeom>
        </p:spPr>
      </p:pic>
      <p:sp>
        <p:nvSpPr>
          <p:cNvPr id="17414" name="文本框 12"/>
          <p:cNvSpPr txBox="1"/>
          <p:nvPr/>
        </p:nvSpPr>
        <p:spPr>
          <a:xfrm>
            <a:off x="429260" y="357505"/>
            <a:ext cx="521335" cy="460375"/>
          </a:xfrm>
          <a:prstGeom prst="rect">
            <a:avLst/>
          </a:prstGeom>
          <a:noFill/>
          <a:ln w="9525">
            <a:noFill/>
          </a:ln>
        </p:spPr>
        <p:txBody>
          <a:bodyPr wrap="square" anchor="t">
            <a:spAutoFit/>
          </a:bodyPr>
          <a:p>
            <a:pPr algn="ctr"/>
            <a:r>
              <a:rPr lang="en-US" altLang="zh-CN" sz="2400" b="1">
                <a:solidFill>
                  <a:schemeClr val="tx1"/>
                </a:solidFill>
                <a:ea typeface="Calibri" panose="020F0502020204030204" pitchFamily="34" charset="0"/>
              </a:rPr>
              <a:t>4</a:t>
            </a:r>
            <a:endParaRPr lang="en-US" altLang="zh-CN" sz="2400" b="1">
              <a:solidFill>
                <a:schemeClr val="tx1"/>
              </a:solidFill>
              <a:ea typeface="Calibri" panose="020F0502020204030204" pitchFamily="34" charset="0"/>
            </a:endParaRPr>
          </a:p>
        </p:txBody>
      </p:sp>
      <p:sp>
        <p:nvSpPr>
          <p:cNvPr id="17415" name="文本框 13"/>
          <p:cNvSpPr txBox="1"/>
          <p:nvPr/>
        </p:nvSpPr>
        <p:spPr>
          <a:xfrm>
            <a:off x="1055370" y="357505"/>
            <a:ext cx="4378325" cy="460375"/>
          </a:xfrm>
          <a:prstGeom prst="rect">
            <a:avLst/>
          </a:prstGeom>
          <a:noFill/>
          <a:ln w="9525">
            <a:noFill/>
          </a:ln>
        </p:spPr>
        <p:txBody>
          <a:bodyPr wrap="square" anchor="t">
            <a:spAutoFit/>
          </a:bodyPr>
          <a:p>
            <a:r>
              <a:rPr lang="en-US" altLang="zh-CN" sz="2400" b="1" smtClean="0">
                <a:solidFill>
                  <a:schemeClr val="tx1"/>
                </a:solidFill>
                <a:ea typeface="Calibri" panose="020F0502020204030204" pitchFamily="34" charset="0"/>
              </a:rPr>
              <a:t>Áp dụng vào kiểm thử thực tế</a:t>
            </a:r>
            <a:endParaRPr lang="en-US" altLang="zh-CN" sz="2400" b="1" smtClean="0">
              <a:solidFill>
                <a:schemeClr val="tx1"/>
              </a:solidFill>
              <a:ea typeface="Calibri" panose="020F0502020204030204" pitchFamily="34" charset="0"/>
            </a:endParaRPr>
          </a:p>
        </p:txBody>
      </p:sp>
      <p:sp>
        <p:nvSpPr>
          <p:cNvPr id="5" name="文本框 13"/>
          <p:cNvSpPr txBox="1"/>
          <p:nvPr/>
        </p:nvSpPr>
        <p:spPr>
          <a:xfrm>
            <a:off x="763905" y="959485"/>
            <a:ext cx="4378325" cy="460375"/>
          </a:xfrm>
          <a:prstGeom prst="rect">
            <a:avLst/>
          </a:prstGeom>
          <a:noFill/>
          <a:ln w="9525">
            <a:noFill/>
          </a:ln>
        </p:spPr>
        <p:txBody>
          <a:bodyPr wrap="square" anchor="t">
            <a:spAutoFit/>
          </a:bodyPr>
          <a:p>
            <a:endParaRPr lang="en-US" altLang="zh-CN" sz="2400" b="1" smtClean="0">
              <a:solidFill>
                <a:schemeClr val="tx1"/>
              </a:solidFill>
              <a:ea typeface="Calibri" panose="020F0502020204030204" pitchFamily="34" charset="0"/>
            </a:endParaRPr>
          </a:p>
        </p:txBody>
      </p:sp>
      <p:sp>
        <p:nvSpPr>
          <p:cNvPr id="6" name="文本框 13"/>
          <p:cNvSpPr txBox="1"/>
          <p:nvPr/>
        </p:nvSpPr>
        <p:spPr>
          <a:xfrm>
            <a:off x="823595" y="959485"/>
            <a:ext cx="4378325" cy="460375"/>
          </a:xfrm>
          <a:prstGeom prst="rect">
            <a:avLst/>
          </a:prstGeom>
          <a:noFill/>
          <a:ln w="9525">
            <a:noFill/>
          </a:ln>
        </p:spPr>
        <p:txBody>
          <a:bodyPr wrap="square" anchor="t">
            <a:spAutoFit/>
          </a:bodyPr>
          <a:p>
            <a:r>
              <a:rPr lang="en-US" altLang="zh-CN" sz="2400" b="1" smtClean="0">
                <a:solidFill>
                  <a:schemeClr val="tx1"/>
                </a:solidFill>
                <a:ea typeface="Calibri" panose="020F0502020204030204" pitchFamily="34" charset="0"/>
              </a:rPr>
              <a:t>bảng quyết định</a:t>
            </a:r>
            <a:endParaRPr lang="en-US" altLang="zh-CN" sz="2400" b="1" smtClean="0">
              <a:solidFill>
                <a:schemeClr val="tx1"/>
              </a:solidFill>
              <a:ea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图片 32"/>
          <p:cNvPicPr>
            <a:picLocks noChangeAspect="1"/>
          </p:cNvPicPr>
          <p:nvPr/>
        </p:nvPicPr>
        <p:blipFill>
          <a:blip r:embed="rId1"/>
          <a:srcRect l="14185" t="24529" r="26515" b="27426"/>
          <a:stretch>
            <a:fillRect/>
          </a:stretch>
        </p:blipFill>
        <p:spPr>
          <a:xfrm>
            <a:off x="0" y="0"/>
            <a:ext cx="9144000" cy="6858000"/>
          </a:xfrm>
          <a:prstGeom prst="rect">
            <a:avLst/>
          </a:prstGeom>
          <a:noFill/>
          <a:ln w="9525">
            <a:noFill/>
          </a:ln>
        </p:spPr>
      </p:pic>
      <p:sp>
        <p:nvSpPr>
          <p:cNvPr id="3" name="矩形 2"/>
          <p:cNvSpPr/>
          <p:nvPr/>
        </p:nvSpPr>
        <p:spPr>
          <a:xfrm>
            <a:off x="0" y="498475"/>
            <a:ext cx="9144000" cy="5861050"/>
          </a:xfrm>
          <a:prstGeom prst="rect">
            <a:avLst/>
          </a:prstGeom>
          <a:solidFill>
            <a:srgbClr val="000D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2531" name="图片 62"/>
          <p:cNvPicPr>
            <a:picLocks noChangeAspect="1"/>
          </p:cNvPicPr>
          <p:nvPr/>
        </p:nvPicPr>
        <p:blipFill>
          <a:blip r:embed="rId2"/>
          <a:stretch>
            <a:fillRect/>
          </a:stretch>
        </p:blipFill>
        <p:spPr>
          <a:xfrm>
            <a:off x="515938" y="2055813"/>
            <a:ext cx="8047037" cy="333375"/>
          </a:xfrm>
          <a:prstGeom prst="rect">
            <a:avLst/>
          </a:prstGeom>
          <a:noFill/>
          <a:ln w="9525">
            <a:noFill/>
          </a:ln>
        </p:spPr>
      </p:pic>
      <p:pic>
        <p:nvPicPr>
          <p:cNvPr id="22532" name="图片 62"/>
          <p:cNvPicPr>
            <a:picLocks noChangeAspect="1"/>
          </p:cNvPicPr>
          <p:nvPr/>
        </p:nvPicPr>
        <p:blipFill>
          <a:blip r:embed="rId3"/>
          <a:stretch>
            <a:fillRect/>
          </a:stretch>
        </p:blipFill>
        <p:spPr>
          <a:xfrm>
            <a:off x="357188" y="4068763"/>
            <a:ext cx="8048625" cy="333375"/>
          </a:xfrm>
          <a:prstGeom prst="rect">
            <a:avLst/>
          </a:prstGeom>
          <a:noFill/>
          <a:ln w="9525">
            <a:noFill/>
          </a:ln>
        </p:spPr>
      </p:pic>
      <p:sp>
        <p:nvSpPr>
          <p:cNvPr id="22534" name="文本框 39"/>
          <p:cNvSpPr txBox="1"/>
          <p:nvPr/>
        </p:nvSpPr>
        <p:spPr>
          <a:xfrm>
            <a:off x="3368040" y="2906395"/>
            <a:ext cx="2407920" cy="645160"/>
          </a:xfrm>
          <a:prstGeom prst="rect">
            <a:avLst/>
          </a:prstGeom>
          <a:noFill/>
          <a:ln w="9525">
            <a:noFill/>
          </a:ln>
        </p:spPr>
        <p:txBody>
          <a:bodyPr wrap="square" anchor="t">
            <a:spAutoFit/>
          </a:bodyPr>
          <a:lstStyle/>
          <a:p>
            <a:pPr algn="ctr"/>
            <a:r>
              <a:rPr lang="en-US" altLang="zh-CN" sz="3600" b="1">
                <a:solidFill>
                  <a:srgbClr val="00B2B8"/>
                </a:solidFill>
                <a:ea typeface="Calibri" panose="020F0502020204030204" pitchFamily="34" charset="0"/>
              </a:rPr>
              <a:t>5</a:t>
            </a:r>
            <a:r>
              <a:rPr lang="en-US" altLang="zh-CN" sz="3600" b="1" smtClean="0">
                <a:solidFill>
                  <a:srgbClr val="00B2B8"/>
                </a:solidFill>
                <a:ea typeface="Calibri" panose="020F0502020204030204" pitchFamily="34" charset="0"/>
              </a:rPr>
              <a:t>. </a:t>
            </a:r>
            <a:r>
              <a:rPr lang="en-US" altLang="zh-CN" sz="3600" b="1" smtClean="0">
                <a:solidFill>
                  <a:srgbClr val="00B2B8"/>
                </a:solidFill>
                <a:ea typeface="Calibri" panose="020F0502020204030204" pitchFamily="34" charset="0"/>
              </a:rPr>
              <a:t>Demo</a:t>
            </a:r>
            <a:endParaRPr lang="en-US" altLang="zh-CN" sz="3600" b="1">
              <a:solidFill>
                <a:srgbClr val="00B2B8"/>
              </a:solidFill>
              <a:ea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85"/>
          <p:cNvPicPr>
            <a:picLocks noChangeAspect="1"/>
          </p:cNvPicPr>
          <p:nvPr/>
        </p:nvPicPr>
        <p:blipFill>
          <a:blip r:embed="rId1"/>
          <a:srcRect l="14185" t="24529" r="26515" b="27426"/>
          <a:stretch>
            <a:fillRect/>
          </a:stretch>
        </p:blipFill>
        <p:spPr>
          <a:xfrm>
            <a:off x="0" y="0"/>
            <a:ext cx="9144000" cy="6858000"/>
          </a:xfrm>
          <a:prstGeom prst="rect">
            <a:avLst/>
          </a:prstGeom>
          <a:noFill/>
          <a:ln w="9525">
            <a:noFill/>
          </a:ln>
        </p:spPr>
      </p:pic>
      <p:sp>
        <p:nvSpPr>
          <p:cNvPr id="3" name="矩形 2"/>
          <p:cNvSpPr/>
          <p:nvPr/>
        </p:nvSpPr>
        <p:spPr>
          <a:xfrm>
            <a:off x="635" y="154940"/>
            <a:ext cx="9144000" cy="6548755"/>
          </a:xfrm>
          <a:prstGeom prst="rect">
            <a:avLst/>
          </a:prstGeom>
          <a:solidFill>
            <a:srgbClr val="000D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9" name="文本框 32"/>
          <p:cNvSpPr txBox="1"/>
          <p:nvPr/>
        </p:nvSpPr>
        <p:spPr>
          <a:xfrm>
            <a:off x="2865755" y="154940"/>
            <a:ext cx="3413125" cy="768350"/>
          </a:xfrm>
          <a:prstGeom prst="rect">
            <a:avLst/>
          </a:prstGeom>
          <a:noFill/>
          <a:ln w="9525">
            <a:noFill/>
          </a:ln>
        </p:spPr>
        <p:txBody>
          <a:bodyPr wrap="square" anchor="t">
            <a:spAutoFit/>
          </a:bodyPr>
          <a:lstStyle/>
          <a:p>
            <a:pPr algn="ctr"/>
            <a:r>
              <a:rPr lang="en-US" altLang="zh-CN" sz="4400" b="1">
                <a:solidFill>
                  <a:srgbClr val="EDEEEF"/>
                </a:solidFill>
                <a:ea typeface="Calibri" panose="020F0502020204030204" pitchFamily="34" charset="0"/>
              </a:rPr>
              <a:t>Nội dung</a:t>
            </a:r>
            <a:endParaRPr lang="en-US" altLang="zh-CN" sz="4400" b="1">
              <a:solidFill>
                <a:srgbClr val="EDEEEF"/>
              </a:solidFill>
              <a:ea typeface="Calibri" panose="020F0502020204030204" pitchFamily="34" charset="0"/>
            </a:endParaRPr>
          </a:p>
        </p:txBody>
      </p:sp>
      <p:grpSp>
        <p:nvGrpSpPr>
          <p:cNvPr id="8195" name="组合 11"/>
          <p:cNvGrpSpPr/>
          <p:nvPr/>
        </p:nvGrpSpPr>
        <p:grpSpPr>
          <a:xfrm>
            <a:off x="624840" y="1109663"/>
            <a:ext cx="550863" cy="612775"/>
            <a:chOff x="680318" y="2563684"/>
            <a:chExt cx="1737312" cy="1935356"/>
          </a:xfrm>
        </p:grpSpPr>
        <p:sp>
          <p:nvSpPr>
            <p:cNvPr id="6" name="六边形 5"/>
            <p:cNvSpPr/>
            <p:nvPr/>
          </p:nvSpPr>
          <p:spPr bwMode="auto">
            <a:xfrm rot="5400000">
              <a:off x="581296" y="2662706"/>
              <a:ext cx="1935356" cy="1737312"/>
            </a:xfrm>
            <a:prstGeom prst="hexagon">
              <a:avLst>
                <a:gd name="adj" fmla="val 28540"/>
                <a:gd name="vf" fmla="val 115470"/>
              </a:avLst>
            </a:prstGeom>
            <a:noFill/>
            <a:ln w="28575">
              <a:solidFill>
                <a:srgbClr val="00B2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rgbClr val="00B2B8"/>
                </a:solidFill>
                <a:effectLst/>
                <a:uLnTx/>
                <a:uFillTx/>
                <a:latin typeface="+mn-lt"/>
                <a:ea typeface="+mn-ea"/>
                <a:cs typeface="+mn-cs"/>
              </a:endParaRPr>
            </a:p>
          </p:txBody>
        </p:sp>
        <p:sp>
          <p:nvSpPr>
            <p:cNvPr id="11" name="等腰三角形 10"/>
            <p:cNvSpPr/>
            <p:nvPr/>
          </p:nvSpPr>
          <p:spPr>
            <a:xfrm rot="10800000">
              <a:off x="1149563" y="4121332"/>
              <a:ext cx="798821" cy="220740"/>
            </a:xfrm>
            <a:prstGeom prst="triangle">
              <a:avLst/>
            </a:prstGeom>
            <a:solidFill>
              <a:srgbClr val="EDEEE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 name="组合 11"/>
          <p:cNvGrpSpPr/>
          <p:nvPr/>
        </p:nvGrpSpPr>
        <p:grpSpPr>
          <a:xfrm>
            <a:off x="626745" y="1953578"/>
            <a:ext cx="550863" cy="612775"/>
            <a:chOff x="680318" y="2563684"/>
            <a:chExt cx="1737312" cy="1935356"/>
          </a:xfrm>
        </p:grpSpPr>
        <p:sp>
          <p:nvSpPr>
            <p:cNvPr id="4" name="六边形 5"/>
            <p:cNvSpPr/>
            <p:nvPr/>
          </p:nvSpPr>
          <p:spPr bwMode="auto">
            <a:xfrm rot="5400000">
              <a:off x="581296" y="2662706"/>
              <a:ext cx="1935356" cy="1737312"/>
            </a:xfrm>
            <a:prstGeom prst="hexagon">
              <a:avLst>
                <a:gd name="adj" fmla="val 28540"/>
                <a:gd name="vf" fmla="val 115470"/>
              </a:avLst>
            </a:prstGeom>
            <a:noFill/>
            <a:ln w="28575">
              <a:solidFill>
                <a:srgbClr val="00B2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rgbClr val="00B2B8"/>
                </a:solidFill>
                <a:effectLst/>
                <a:uLnTx/>
                <a:uFillTx/>
                <a:latin typeface="+mn-lt"/>
                <a:ea typeface="+mn-ea"/>
                <a:cs typeface="+mn-cs"/>
              </a:endParaRPr>
            </a:p>
          </p:txBody>
        </p:sp>
        <p:sp>
          <p:nvSpPr>
            <p:cNvPr id="5" name="等腰三角形 10"/>
            <p:cNvSpPr/>
            <p:nvPr/>
          </p:nvSpPr>
          <p:spPr>
            <a:xfrm rot="10800000">
              <a:off x="1149563" y="4121332"/>
              <a:ext cx="798821" cy="220740"/>
            </a:xfrm>
            <a:prstGeom prst="triangle">
              <a:avLst/>
            </a:prstGeom>
            <a:solidFill>
              <a:srgbClr val="EDEEE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7" name="组合 11"/>
          <p:cNvGrpSpPr/>
          <p:nvPr/>
        </p:nvGrpSpPr>
        <p:grpSpPr>
          <a:xfrm>
            <a:off x="628650" y="2798128"/>
            <a:ext cx="550863" cy="612775"/>
            <a:chOff x="680318" y="2563684"/>
            <a:chExt cx="1737312" cy="1935356"/>
          </a:xfrm>
        </p:grpSpPr>
        <p:sp>
          <p:nvSpPr>
            <p:cNvPr id="8" name="六边形 5"/>
            <p:cNvSpPr/>
            <p:nvPr/>
          </p:nvSpPr>
          <p:spPr bwMode="auto">
            <a:xfrm rot="5400000">
              <a:off x="581296" y="2662706"/>
              <a:ext cx="1935356" cy="1737312"/>
            </a:xfrm>
            <a:prstGeom prst="hexagon">
              <a:avLst>
                <a:gd name="adj" fmla="val 28540"/>
                <a:gd name="vf" fmla="val 115470"/>
              </a:avLst>
            </a:prstGeom>
            <a:noFill/>
            <a:ln w="28575">
              <a:solidFill>
                <a:srgbClr val="00B2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rgbClr val="00B2B8"/>
                </a:solidFill>
                <a:effectLst/>
                <a:uLnTx/>
                <a:uFillTx/>
                <a:latin typeface="+mn-lt"/>
                <a:ea typeface="+mn-ea"/>
                <a:cs typeface="+mn-cs"/>
              </a:endParaRPr>
            </a:p>
          </p:txBody>
        </p:sp>
        <p:sp>
          <p:nvSpPr>
            <p:cNvPr id="9" name="等腰三角形 10"/>
            <p:cNvSpPr/>
            <p:nvPr/>
          </p:nvSpPr>
          <p:spPr>
            <a:xfrm rot="10800000">
              <a:off x="1149563" y="4121332"/>
              <a:ext cx="798821" cy="220740"/>
            </a:xfrm>
            <a:prstGeom prst="triangle">
              <a:avLst/>
            </a:prstGeom>
            <a:solidFill>
              <a:srgbClr val="EDEEE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0" name="组合 11"/>
          <p:cNvGrpSpPr/>
          <p:nvPr/>
        </p:nvGrpSpPr>
        <p:grpSpPr>
          <a:xfrm>
            <a:off x="622935" y="4536758"/>
            <a:ext cx="550863" cy="612775"/>
            <a:chOff x="680318" y="2563684"/>
            <a:chExt cx="1737312" cy="1935356"/>
          </a:xfrm>
        </p:grpSpPr>
        <p:sp>
          <p:nvSpPr>
            <p:cNvPr id="12" name="六边形 5"/>
            <p:cNvSpPr/>
            <p:nvPr/>
          </p:nvSpPr>
          <p:spPr bwMode="auto">
            <a:xfrm rot="5400000">
              <a:off x="581296" y="2662706"/>
              <a:ext cx="1935356" cy="1737312"/>
            </a:xfrm>
            <a:prstGeom prst="hexagon">
              <a:avLst>
                <a:gd name="adj" fmla="val 28540"/>
                <a:gd name="vf" fmla="val 115470"/>
              </a:avLst>
            </a:prstGeom>
            <a:noFill/>
            <a:ln w="28575">
              <a:solidFill>
                <a:srgbClr val="00B2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rgbClr val="00B2B8"/>
                </a:solidFill>
                <a:effectLst/>
                <a:uLnTx/>
                <a:uFillTx/>
                <a:latin typeface="+mn-lt"/>
                <a:ea typeface="+mn-ea"/>
                <a:cs typeface="+mn-cs"/>
              </a:endParaRPr>
            </a:p>
          </p:txBody>
        </p:sp>
        <p:sp>
          <p:nvSpPr>
            <p:cNvPr id="13" name="等腰三角形 10"/>
            <p:cNvSpPr/>
            <p:nvPr/>
          </p:nvSpPr>
          <p:spPr>
            <a:xfrm rot="10800000">
              <a:off x="1149563" y="4121332"/>
              <a:ext cx="798821" cy="220740"/>
            </a:xfrm>
            <a:prstGeom prst="triangle">
              <a:avLst/>
            </a:prstGeom>
            <a:solidFill>
              <a:srgbClr val="EDEEE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7" name="组合 11"/>
          <p:cNvGrpSpPr/>
          <p:nvPr/>
        </p:nvGrpSpPr>
        <p:grpSpPr>
          <a:xfrm>
            <a:off x="623570" y="3642678"/>
            <a:ext cx="550863" cy="612775"/>
            <a:chOff x="680318" y="2563684"/>
            <a:chExt cx="1737312" cy="1935356"/>
          </a:xfrm>
        </p:grpSpPr>
        <p:sp>
          <p:nvSpPr>
            <p:cNvPr id="18" name="六边形 5"/>
            <p:cNvSpPr/>
            <p:nvPr/>
          </p:nvSpPr>
          <p:spPr bwMode="auto">
            <a:xfrm rot="5400000">
              <a:off x="581296" y="2662706"/>
              <a:ext cx="1935356" cy="1737312"/>
            </a:xfrm>
            <a:prstGeom prst="hexagon">
              <a:avLst>
                <a:gd name="adj" fmla="val 28540"/>
                <a:gd name="vf" fmla="val 115470"/>
              </a:avLst>
            </a:prstGeom>
            <a:noFill/>
            <a:ln w="28575">
              <a:solidFill>
                <a:srgbClr val="00B2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rgbClr val="00B2B8"/>
                </a:solidFill>
                <a:effectLst/>
                <a:uLnTx/>
                <a:uFillTx/>
                <a:latin typeface="+mn-lt"/>
                <a:ea typeface="+mn-ea"/>
                <a:cs typeface="+mn-cs"/>
              </a:endParaRPr>
            </a:p>
          </p:txBody>
        </p:sp>
        <p:sp>
          <p:nvSpPr>
            <p:cNvPr id="20" name="等腰三角形 10"/>
            <p:cNvSpPr/>
            <p:nvPr/>
          </p:nvSpPr>
          <p:spPr>
            <a:xfrm rot="10800000">
              <a:off x="1149563" y="4121332"/>
              <a:ext cx="798821" cy="220740"/>
            </a:xfrm>
            <a:prstGeom prst="triangle">
              <a:avLst/>
            </a:prstGeom>
            <a:solidFill>
              <a:srgbClr val="EDEEE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8198" name="文本框 12"/>
          <p:cNvSpPr txBox="1"/>
          <p:nvPr/>
        </p:nvSpPr>
        <p:spPr>
          <a:xfrm>
            <a:off x="668655" y="1185648"/>
            <a:ext cx="466725" cy="461665"/>
          </a:xfrm>
          <a:prstGeom prst="rect">
            <a:avLst/>
          </a:prstGeom>
          <a:noFill/>
          <a:ln w="9525">
            <a:noFill/>
          </a:ln>
        </p:spPr>
        <p:txBody>
          <a:bodyPr anchor="t">
            <a:spAutoFit/>
          </a:bodyPr>
          <a:lstStyle/>
          <a:p>
            <a:pPr algn="ctr"/>
            <a:r>
              <a:rPr lang="en-US" altLang="zh-CN" sz="2400" b="1">
                <a:solidFill>
                  <a:schemeClr val="bg1"/>
                </a:solidFill>
                <a:ea typeface="Calibri" panose="020F0502020204030204" pitchFamily="34" charset="0"/>
              </a:rPr>
              <a:t>1</a:t>
            </a:r>
            <a:endParaRPr lang="zh-CN" altLang="en-US" sz="2400" b="1">
              <a:solidFill>
                <a:schemeClr val="bg1"/>
              </a:solidFill>
              <a:ea typeface="Calibri" panose="020F0502020204030204" pitchFamily="34" charset="0"/>
            </a:endParaRPr>
          </a:p>
        </p:txBody>
      </p:sp>
      <p:sp>
        <p:nvSpPr>
          <p:cNvPr id="21" name="文本框 12"/>
          <p:cNvSpPr txBox="1"/>
          <p:nvPr/>
        </p:nvSpPr>
        <p:spPr>
          <a:xfrm>
            <a:off x="666115" y="1992733"/>
            <a:ext cx="466725" cy="460375"/>
          </a:xfrm>
          <a:prstGeom prst="rect">
            <a:avLst/>
          </a:prstGeom>
          <a:noFill/>
          <a:ln w="9525">
            <a:noFill/>
          </a:ln>
        </p:spPr>
        <p:txBody>
          <a:bodyPr anchor="t">
            <a:spAutoFit/>
          </a:bodyPr>
          <a:lstStyle/>
          <a:p>
            <a:pPr algn="ctr"/>
            <a:r>
              <a:rPr lang="en-US" altLang="zh-CN" sz="2400" b="1">
                <a:solidFill>
                  <a:schemeClr val="bg1"/>
                </a:solidFill>
                <a:ea typeface="Calibri" panose="020F0502020204030204" pitchFamily="34" charset="0"/>
              </a:rPr>
              <a:t>2</a:t>
            </a:r>
            <a:endParaRPr lang="en-US" altLang="zh-CN" sz="2400" b="1">
              <a:solidFill>
                <a:schemeClr val="bg1"/>
              </a:solidFill>
              <a:ea typeface="Calibri" panose="020F0502020204030204" pitchFamily="34" charset="0"/>
            </a:endParaRPr>
          </a:p>
        </p:txBody>
      </p:sp>
      <p:sp>
        <p:nvSpPr>
          <p:cNvPr id="22" name="文本框 12"/>
          <p:cNvSpPr txBox="1"/>
          <p:nvPr/>
        </p:nvSpPr>
        <p:spPr>
          <a:xfrm>
            <a:off x="666115" y="2874748"/>
            <a:ext cx="466725" cy="460375"/>
          </a:xfrm>
          <a:prstGeom prst="rect">
            <a:avLst/>
          </a:prstGeom>
          <a:noFill/>
          <a:ln w="9525">
            <a:noFill/>
          </a:ln>
        </p:spPr>
        <p:txBody>
          <a:bodyPr anchor="t">
            <a:spAutoFit/>
          </a:bodyPr>
          <a:lstStyle/>
          <a:p>
            <a:pPr algn="ctr"/>
            <a:r>
              <a:rPr lang="en-US" altLang="zh-CN" sz="2400" b="1">
                <a:solidFill>
                  <a:schemeClr val="bg1"/>
                </a:solidFill>
                <a:ea typeface="Calibri" panose="020F0502020204030204" pitchFamily="34" charset="0"/>
              </a:rPr>
              <a:t>3</a:t>
            </a:r>
            <a:endParaRPr lang="en-US" altLang="zh-CN" sz="2400" b="1">
              <a:solidFill>
                <a:schemeClr val="bg1"/>
              </a:solidFill>
              <a:ea typeface="Calibri" panose="020F0502020204030204" pitchFamily="34" charset="0"/>
            </a:endParaRPr>
          </a:p>
        </p:txBody>
      </p:sp>
      <p:sp>
        <p:nvSpPr>
          <p:cNvPr id="23" name="文本框 12"/>
          <p:cNvSpPr txBox="1"/>
          <p:nvPr/>
        </p:nvSpPr>
        <p:spPr>
          <a:xfrm>
            <a:off x="670560" y="3721838"/>
            <a:ext cx="466725" cy="460375"/>
          </a:xfrm>
          <a:prstGeom prst="rect">
            <a:avLst/>
          </a:prstGeom>
          <a:noFill/>
          <a:ln w="9525">
            <a:noFill/>
          </a:ln>
        </p:spPr>
        <p:txBody>
          <a:bodyPr anchor="t">
            <a:spAutoFit/>
          </a:bodyPr>
          <a:lstStyle/>
          <a:p>
            <a:pPr algn="ctr"/>
            <a:r>
              <a:rPr lang="en-US" altLang="zh-CN" sz="2400" b="1">
                <a:solidFill>
                  <a:schemeClr val="bg1"/>
                </a:solidFill>
                <a:ea typeface="Calibri" panose="020F0502020204030204" pitchFamily="34" charset="0"/>
              </a:rPr>
              <a:t>4</a:t>
            </a:r>
            <a:endParaRPr lang="en-US" altLang="zh-CN" sz="2400" b="1">
              <a:solidFill>
                <a:schemeClr val="bg1"/>
              </a:solidFill>
              <a:ea typeface="Calibri" panose="020F0502020204030204" pitchFamily="34" charset="0"/>
            </a:endParaRPr>
          </a:p>
        </p:txBody>
      </p:sp>
      <p:sp>
        <p:nvSpPr>
          <p:cNvPr id="24" name="文本框 12"/>
          <p:cNvSpPr txBox="1"/>
          <p:nvPr/>
        </p:nvSpPr>
        <p:spPr>
          <a:xfrm>
            <a:off x="664845" y="4614648"/>
            <a:ext cx="466725" cy="460375"/>
          </a:xfrm>
          <a:prstGeom prst="rect">
            <a:avLst/>
          </a:prstGeom>
          <a:noFill/>
          <a:ln w="9525">
            <a:noFill/>
          </a:ln>
        </p:spPr>
        <p:txBody>
          <a:bodyPr anchor="t">
            <a:spAutoFit/>
          </a:bodyPr>
          <a:lstStyle/>
          <a:p>
            <a:pPr algn="ctr"/>
            <a:r>
              <a:rPr lang="en-US" altLang="zh-CN" sz="2400" b="1">
                <a:solidFill>
                  <a:schemeClr val="bg1"/>
                </a:solidFill>
                <a:ea typeface="Calibri" panose="020F0502020204030204" pitchFamily="34" charset="0"/>
              </a:rPr>
              <a:t>5</a:t>
            </a:r>
            <a:endParaRPr lang="en-US" altLang="zh-CN" sz="2400" b="1">
              <a:solidFill>
                <a:schemeClr val="bg1"/>
              </a:solidFill>
              <a:ea typeface="Calibri" panose="020F0502020204030204" pitchFamily="34" charset="0"/>
            </a:endParaRPr>
          </a:p>
        </p:txBody>
      </p:sp>
      <p:sp>
        <p:nvSpPr>
          <p:cNvPr id="8199" name="文本框 13"/>
          <p:cNvSpPr txBox="1"/>
          <p:nvPr/>
        </p:nvSpPr>
        <p:spPr>
          <a:xfrm>
            <a:off x="1269560" y="1185647"/>
            <a:ext cx="4861273" cy="461665"/>
          </a:xfrm>
          <a:prstGeom prst="rect">
            <a:avLst/>
          </a:prstGeom>
          <a:noFill/>
          <a:ln w="9525">
            <a:noFill/>
          </a:ln>
        </p:spPr>
        <p:txBody>
          <a:bodyPr wrap="square" anchor="t">
            <a:spAutoFit/>
          </a:bodyPr>
          <a:lstStyle/>
          <a:p>
            <a:r>
              <a:rPr lang="en-US" altLang="zh-CN" sz="2400" b="1" smtClean="0">
                <a:solidFill>
                  <a:schemeClr val="bg1"/>
                </a:solidFill>
                <a:ea typeface="Calibri" panose="020F0502020204030204" pitchFamily="34" charset="0"/>
              </a:rPr>
              <a:t>Tổng quan về kiểm thử phần mềm</a:t>
            </a:r>
            <a:endParaRPr lang="en-US" altLang="zh-CN" sz="2400" b="1">
              <a:solidFill>
                <a:schemeClr val="bg1"/>
              </a:solidFill>
              <a:ea typeface="Calibri" panose="020F0502020204030204" pitchFamily="34" charset="0"/>
            </a:endParaRPr>
          </a:p>
        </p:txBody>
      </p:sp>
      <p:sp>
        <p:nvSpPr>
          <p:cNvPr id="35" name="文本框 13"/>
          <p:cNvSpPr txBox="1"/>
          <p:nvPr/>
        </p:nvSpPr>
        <p:spPr>
          <a:xfrm>
            <a:off x="1269365" y="2029460"/>
            <a:ext cx="5657215" cy="460375"/>
          </a:xfrm>
          <a:prstGeom prst="rect">
            <a:avLst/>
          </a:prstGeom>
          <a:noFill/>
          <a:ln w="9525">
            <a:noFill/>
          </a:ln>
        </p:spPr>
        <p:txBody>
          <a:bodyPr wrap="square" anchor="t">
            <a:spAutoFit/>
          </a:bodyPr>
          <a:lstStyle/>
          <a:p>
            <a:r>
              <a:rPr lang="en-US" altLang="zh-CN" sz="2400" b="1" smtClean="0">
                <a:solidFill>
                  <a:schemeClr val="bg1"/>
                </a:solidFill>
                <a:ea typeface="Calibri" panose="020F0502020204030204" pitchFamily="34" charset="0"/>
              </a:rPr>
              <a:t>Thiết kế Test Plan</a:t>
            </a:r>
            <a:endParaRPr lang="en-US" altLang="zh-CN" sz="2400" b="1">
              <a:solidFill>
                <a:schemeClr val="bg1"/>
              </a:solidFill>
              <a:ea typeface="Calibri" panose="020F0502020204030204" pitchFamily="34" charset="0"/>
            </a:endParaRPr>
          </a:p>
        </p:txBody>
      </p:sp>
      <p:sp>
        <p:nvSpPr>
          <p:cNvPr id="36" name="文本框 13"/>
          <p:cNvSpPr txBox="1"/>
          <p:nvPr/>
        </p:nvSpPr>
        <p:spPr>
          <a:xfrm>
            <a:off x="1269365" y="2873375"/>
            <a:ext cx="6010275" cy="460375"/>
          </a:xfrm>
          <a:prstGeom prst="rect">
            <a:avLst/>
          </a:prstGeom>
          <a:noFill/>
          <a:ln w="9525">
            <a:noFill/>
          </a:ln>
        </p:spPr>
        <p:txBody>
          <a:bodyPr wrap="square" anchor="t">
            <a:spAutoFit/>
          </a:bodyPr>
          <a:lstStyle/>
          <a:p>
            <a:r>
              <a:rPr lang="en-US" altLang="zh-CN" sz="2400" b="1" smtClean="0">
                <a:solidFill>
                  <a:schemeClr val="bg1"/>
                </a:solidFill>
                <a:ea typeface="Calibri" panose="020F0502020204030204" pitchFamily="34" charset="0"/>
              </a:rPr>
              <a:t>Thiết kế Test case, Test data</a:t>
            </a:r>
            <a:endParaRPr lang="en-US" altLang="zh-CN" sz="2400" b="1">
              <a:solidFill>
                <a:schemeClr val="bg1"/>
              </a:solidFill>
              <a:ea typeface="Calibri" panose="020F0502020204030204" pitchFamily="34" charset="0"/>
            </a:endParaRPr>
          </a:p>
        </p:txBody>
      </p:sp>
      <p:sp>
        <p:nvSpPr>
          <p:cNvPr id="37" name="文本框 13"/>
          <p:cNvSpPr txBox="1"/>
          <p:nvPr/>
        </p:nvSpPr>
        <p:spPr>
          <a:xfrm>
            <a:off x="1269365" y="3717290"/>
            <a:ext cx="6947535" cy="460375"/>
          </a:xfrm>
          <a:prstGeom prst="rect">
            <a:avLst/>
          </a:prstGeom>
          <a:noFill/>
          <a:ln w="9525">
            <a:noFill/>
          </a:ln>
        </p:spPr>
        <p:txBody>
          <a:bodyPr wrap="square" anchor="t">
            <a:spAutoFit/>
          </a:bodyPr>
          <a:lstStyle/>
          <a:p>
            <a:r>
              <a:rPr lang="en-US" altLang="zh-CN" sz="2400" b="1" smtClean="0">
                <a:solidFill>
                  <a:schemeClr val="bg1"/>
                </a:solidFill>
                <a:ea typeface="Calibri" panose="020F0502020204030204" pitchFamily="34" charset="0"/>
              </a:rPr>
              <a:t>Áp dụng vào kiểm thử thực tế</a:t>
            </a:r>
            <a:endParaRPr lang="en-US" altLang="zh-CN" sz="2400" b="1">
              <a:solidFill>
                <a:schemeClr val="bg1"/>
              </a:solidFill>
              <a:ea typeface="Calibri" panose="020F0502020204030204" pitchFamily="34" charset="0"/>
            </a:endParaRPr>
          </a:p>
        </p:txBody>
      </p:sp>
      <p:sp>
        <p:nvSpPr>
          <p:cNvPr id="38" name="文本框 13"/>
          <p:cNvSpPr txBox="1"/>
          <p:nvPr/>
        </p:nvSpPr>
        <p:spPr>
          <a:xfrm>
            <a:off x="1269561" y="4612742"/>
            <a:ext cx="4199636" cy="460375"/>
          </a:xfrm>
          <a:prstGeom prst="rect">
            <a:avLst/>
          </a:prstGeom>
          <a:noFill/>
          <a:ln w="9525">
            <a:noFill/>
          </a:ln>
        </p:spPr>
        <p:txBody>
          <a:bodyPr wrap="square" anchor="t">
            <a:spAutoFit/>
          </a:bodyPr>
          <a:lstStyle/>
          <a:p>
            <a:r>
              <a:rPr lang="en-US" altLang="zh-CN" sz="2400" b="1" smtClean="0">
                <a:solidFill>
                  <a:schemeClr val="bg1"/>
                </a:solidFill>
                <a:ea typeface="Calibri" panose="020F0502020204030204" pitchFamily="34" charset="0"/>
              </a:rPr>
              <a:t>Demo</a:t>
            </a:r>
            <a:endParaRPr lang="en-US" altLang="zh-CN" sz="2400" b="1">
              <a:solidFill>
                <a:schemeClr val="bg1"/>
              </a:solidFill>
              <a:ea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图片 32"/>
          <p:cNvPicPr>
            <a:picLocks noChangeAspect="1"/>
          </p:cNvPicPr>
          <p:nvPr/>
        </p:nvPicPr>
        <p:blipFill>
          <a:blip r:embed="rId1"/>
          <a:srcRect l="14185" t="24529" r="26515" b="27426"/>
          <a:stretch>
            <a:fillRect/>
          </a:stretch>
        </p:blipFill>
        <p:spPr>
          <a:xfrm>
            <a:off x="0" y="0"/>
            <a:ext cx="9144000" cy="6858000"/>
          </a:xfrm>
          <a:prstGeom prst="rect">
            <a:avLst/>
          </a:prstGeom>
          <a:noFill/>
          <a:ln w="9525">
            <a:noFill/>
          </a:ln>
        </p:spPr>
      </p:pic>
      <p:sp>
        <p:nvSpPr>
          <p:cNvPr id="3" name="矩形 2"/>
          <p:cNvSpPr/>
          <p:nvPr/>
        </p:nvSpPr>
        <p:spPr>
          <a:xfrm>
            <a:off x="0" y="608965"/>
            <a:ext cx="9144000" cy="5861050"/>
          </a:xfrm>
          <a:prstGeom prst="rect">
            <a:avLst/>
          </a:prstGeom>
          <a:solidFill>
            <a:srgbClr val="000D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7171" name="图片 62"/>
          <p:cNvPicPr>
            <a:picLocks noChangeAspect="1"/>
          </p:cNvPicPr>
          <p:nvPr/>
        </p:nvPicPr>
        <p:blipFill>
          <a:blip r:embed="rId2"/>
          <a:stretch>
            <a:fillRect/>
          </a:stretch>
        </p:blipFill>
        <p:spPr>
          <a:xfrm>
            <a:off x="515938" y="2055813"/>
            <a:ext cx="8047037" cy="333375"/>
          </a:xfrm>
          <a:prstGeom prst="rect">
            <a:avLst/>
          </a:prstGeom>
          <a:noFill/>
          <a:ln w="9525">
            <a:noFill/>
          </a:ln>
        </p:spPr>
      </p:pic>
      <p:pic>
        <p:nvPicPr>
          <p:cNvPr id="7172" name="图片 62"/>
          <p:cNvPicPr>
            <a:picLocks noChangeAspect="1"/>
          </p:cNvPicPr>
          <p:nvPr/>
        </p:nvPicPr>
        <p:blipFill>
          <a:blip r:embed="rId3"/>
          <a:stretch>
            <a:fillRect/>
          </a:stretch>
        </p:blipFill>
        <p:spPr>
          <a:xfrm>
            <a:off x="357188" y="4068763"/>
            <a:ext cx="8048625" cy="333375"/>
          </a:xfrm>
          <a:prstGeom prst="rect">
            <a:avLst/>
          </a:prstGeom>
          <a:noFill/>
          <a:ln w="9525">
            <a:noFill/>
          </a:ln>
        </p:spPr>
      </p:pic>
      <p:sp>
        <p:nvSpPr>
          <p:cNvPr id="7174" name="文本框 39"/>
          <p:cNvSpPr txBox="1"/>
          <p:nvPr/>
        </p:nvSpPr>
        <p:spPr>
          <a:xfrm>
            <a:off x="979714" y="2796541"/>
            <a:ext cx="7184571" cy="645160"/>
          </a:xfrm>
          <a:prstGeom prst="rect">
            <a:avLst/>
          </a:prstGeom>
          <a:noFill/>
          <a:ln w="9525">
            <a:noFill/>
          </a:ln>
        </p:spPr>
        <p:txBody>
          <a:bodyPr wrap="square" anchor="t">
            <a:spAutoFit/>
          </a:bodyPr>
          <a:lstStyle/>
          <a:p>
            <a:pPr algn="ctr"/>
            <a:r>
              <a:rPr lang="en-US" altLang="zh-CN" sz="3600" b="1" smtClean="0">
                <a:solidFill>
                  <a:srgbClr val="00B2B8"/>
                </a:solidFill>
                <a:ea typeface="Calibri" panose="020F0502020204030204" pitchFamily="34" charset="0"/>
              </a:rPr>
              <a:t>1. Tổng quan về kiểm thử phần mềm</a:t>
            </a:r>
            <a:endParaRPr lang="en-US" altLang="zh-CN" sz="3600" b="1">
              <a:solidFill>
                <a:srgbClr val="00B2B8"/>
              </a:solidFill>
              <a:ea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图片 1"/>
          <p:cNvPicPr>
            <a:picLocks noChangeAspect="1"/>
          </p:cNvPicPr>
          <p:nvPr/>
        </p:nvPicPr>
        <p:blipFill>
          <a:blip r:embed="rId1"/>
          <a:srcRect l="14185" t="24529" r="26515" b="27426"/>
          <a:stretch>
            <a:fillRect/>
          </a:stretch>
        </p:blipFill>
        <p:spPr>
          <a:xfrm>
            <a:off x="0" y="0"/>
            <a:ext cx="9144000" cy="6858000"/>
          </a:xfrm>
          <a:prstGeom prst="rect">
            <a:avLst/>
          </a:prstGeom>
          <a:noFill/>
          <a:ln w="9525">
            <a:noFill/>
          </a:ln>
        </p:spPr>
      </p:pic>
      <p:sp>
        <p:nvSpPr>
          <p:cNvPr id="4" name="矩形 3"/>
          <p:cNvSpPr/>
          <p:nvPr/>
        </p:nvSpPr>
        <p:spPr>
          <a:xfrm>
            <a:off x="0" y="0"/>
            <a:ext cx="9144000" cy="68580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8195" name="组合 11"/>
          <p:cNvGrpSpPr/>
          <p:nvPr/>
        </p:nvGrpSpPr>
        <p:grpSpPr>
          <a:xfrm>
            <a:off x="386080" y="197803"/>
            <a:ext cx="550863" cy="612775"/>
            <a:chOff x="680318" y="2563684"/>
            <a:chExt cx="1737312" cy="1935356"/>
          </a:xfrm>
        </p:grpSpPr>
        <p:sp>
          <p:nvSpPr>
            <p:cNvPr id="6" name="六边形 5"/>
            <p:cNvSpPr/>
            <p:nvPr/>
          </p:nvSpPr>
          <p:spPr bwMode="auto">
            <a:xfrm rot="5400000">
              <a:off x="581296" y="2662706"/>
              <a:ext cx="1935356" cy="1737312"/>
            </a:xfrm>
            <a:prstGeom prst="hexagon">
              <a:avLst>
                <a:gd name="adj" fmla="val 28540"/>
                <a:gd name="vf" fmla="val 115470"/>
              </a:avLst>
            </a:prstGeom>
            <a:noFill/>
            <a:ln w="28575">
              <a:solidFill>
                <a:srgbClr val="00B2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rgbClr val="00B2B8"/>
                </a:solidFill>
                <a:effectLst/>
                <a:uLnTx/>
                <a:uFillTx/>
                <a:latin typeface="+mn-lt"/>
                <a:ea typeface="+mn-ea"/>
                <a:cs typeface="+mn-cs"/>
              </a:endParaRPr>
            </a:p>
          </p:txBody>
        </p:sp>
        <p:sp>
          <p:nvSpPr>
            <p:cNvPr id="11" name="等腰三角形 10"/>
            <p:cNvSpPr/>
            <p:nvPr/>
          </p:nvSpPr>
          <p:spPr>
            <a:xfrm rot="10800000">
              <a:off x="1149563" y="4121332"/>
              <a:ext cx="798821" cy="220740"/>
            </a:xfrm>
            <a:prstGeom prst="triangle">
              <a:avLst/>
            </a:prstGeom>
            <a:solidFill>
              <a:srgbClr val="EDEEE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8198" name="文本框 12"/>
          <p:cNvSpPr txBox="1"/>
          <p:nvPr/>
        </p:nvSpPr>
        <p:spPr>
          <a:xfrm>
            <a:off x="428625" y="273788"/>
            <a:ext cx="466725" cy="461665"/>
          </a:xfrm>
          <a:prstGeom prst="rect">
            <a:avLst/>
          </a:prstGeom>
          <a:noFill/>
          <a:ln w="9525">
            <a:noFill/>
          </a:ln>
        </p:spPr>
        <p:txBody>
          <a:bodyPr anchor="t">
            <a:spAutoFit/>
          </a:bodyPr>
          <a:lstStyle/>
          <a:p>
            <a:pPr algn="ctr"/>
            <a:r>
              <a:rPr lang="en-US" altLang="zh-CN" sz="2400" b="1">
                <a:solidFill>
                  <a:schemeClr val="bg1"/>
                </a:solidFill>
                <a:ea typeface="Calibri" panose="020F0502020204030204" pitchFamily="34" charset="0"/>
              </a:rPr>
              <a:t>1</a:t>
            </a:r>
            <a:endParaRPr lang="zh-CN" altLang="en-US" sz="2400" b="1">
              <a:solidFill>
                <a:schemeClr val="bg1"/>
              </a:solidFill>
              <a:ea typeface="Calibri" panose="020F0502020204030204" pitchFamily="34" charset="0"/>
            </a:endParaRPr>
          </a:p>
        </p:txBody>
      </p:sp>
      <p:sp>
        <p:nvSpPr>
          <p:cNvPr id="8199" name="文本框 13"/>
          <p:cNvSpPr txBox="1"/>
          <p:nvPr/>
        </p:nvSpPr>
        <p:spPr>
          <a:xfrm>
            <a:off x="986985" y="273787"/>
            <a:ext cx="4621335" cy="461665"/>
          </a:xfrm>
          <a:prstGeom prst="rect">
            <a:avLst/>
          </a:prstGeom>
          <a:noFill/>
          <a:ln w="9525">
            <a:noFill/>
          </a:ln>
        </p:spPr>
        <p:txBody>
          <a:bodyPr wrap="square" anchor="t">
            <a:spAutoFit/>
          </a:bodyPr>
          <a:lstStyle/>
          <a:p>
            <a:r>
              <a:rPr lang="en-US" altLang="zh-CN" sz="2400" b="1" smtClean="0">
                <a:solidFill>
                  <a:schemeClr val="bg1"/>
                </a:solidFill>
                <a:ea typeface="Calibri" panose="020F0502020204030204" pitchFamily="34" charset="0"/>
              </a:rPr>
              <a:t>Tổng quan về kiểm thử phần mềm</a:t>
            </a:r>
            <a:endParaRPr lang="en-US" altLang="zh-CN" sz="2400" b="1">
              <a:solidFill>
                <a:schemeClr val="bg1"/>
              </a:solidFill>
              <a:ea typeface="Calibri" panose="020F0502020204030204" pitchFamily="34" charset="0"/>
            </a:endParaRPr>
          </a:p>
        </p:txBody>
      </p:sp>
      <p:sp>
        <p:nvSpPr>
          <p:cNvPr id="5" name="TextBox 4"/>
          <p:cNvSpPr txBox="1"/>
          <p:nvPr/>
        </p:nvSpPr>
        <p:spPr>
          <a:xfrm>
            <a:off x="386080" y="1053773"/>
            <a:ext cx="8123192" cy="978729"/>
          </a:xfrm>
          <a:prstGeom prst="rect">
            <a:avLst/>
          </a:prstGeom>
          <a:noFill/>
        </p:spPr>
        <p:txBody>
          <a:bodyPr wrap="square" rtlCol="0">
            <a:spAutoFit/>
          </a:bodyPr>
          <a:lstStyle/>
          <a:p>
            <a:pPr>
              <a:lnSpc>
                <a:spcPct val="120000"/>
              </a:lnSpc>
              <a:spcBef>
                <a:spcPts val="0"/>
              </a:spcBef>
              <a:spcAft>
                <a:spcPts val="0"/>
              </a:spcAft>
            </a:pPr>
            <a:r>
              <a:rPr lang="en-US" sz="2400" smtClean="0">
                <a:solidFill>
                  <a:schemeClr val="bg1"/>
                </a:solidFill>
              </a:rPr>
              <a:t>- Yêu cầu phần mềm: sự mô tả những việc mà phần mềm có thể làm được hoặc phải làm được.</a:t>
            </a:r>
            <a:endParaRPr lang="en-US" sz="2400">
              <a:solidFill>
                <a:schemeClr val="bg1"/>
              </a:solidFill>
            </a:endParaRPr>
          </a:p>
        </p:txBody>
      </p:sp>
      <p:sp>
        <p:nvSpPr>
          <p:cNvPr id="15" name="TextBox 14"/>
          <p:cNvSpPr txBox="1"/>
          <p:nvPr/>
        </p:nvSpPr>
        <p:spPr>
          <a:xfrm>
            <a:off x="895350" y="2032289"/>
            <a:ext cx="7543256" cy="400110"/>
          </a:xfrm>
          <a:prstGeom prst="rect">
            <a:avLst/>
          </a:prstGeom>
          <a:noFill/>
        </p:spPr>
        <p:txBody>
          <a:bodyPr wrap="square" rtlCol="0">
            <a:spAutoFit/>
          </a:bodyPr>
          <a:lstStyle/>
          <a:p>
            <a:r>
              <a:rPr lang="en-US" sz="2000">
                <a:solidFill>
                  <a:schemeClr val="bg1"/>
                </a:solidFill>
              </a:rPr>
              <a:t>+</a:t>
            </a:r>
            <a:r>
              <a:rPr lang="en-US" sz="2000" smtClean="0">
                <a:solidFill>
                  <a:schemeClr val="bg1"/>
                </a:solidFill>
              </a:rPr>
              <a:t> Thường chia làm 2 loại: yêu cầu chức năng và yêu cầu phi chức năng</a:t>
            </a:r>
            <a:endParaRPr lang="en-US" sz="2000">
              <a:solidFill>
                <a:schemeClr val="bg1"/>
              </a:solidFill>
            </a:endParaRPr>
          </a:p>
        </p:txBody>
      </p:sp>
      <p:sp>
        <p:nvSpPr>
          <p:cNvPr id="16" name="TextBox 15"/>
          <p:cNvSpPr txBox="1"/>
          <p:nvPr/>
        </p:nvSpPr>
        <p:spPr>
          <a:xfrm>
            <a:off x="428625" y="2801018"/>
            <a:ext cx="8123192" cy="1421928"/>
          </a:xfrm>
          <a:prstGeom prst="rect">
            <a:avLst/>
          </a:prstGeom>
          <a:noFill/>
        </p:spPr>
        <p:txBody>
          <a:bodyPr wrap="square" rtlCol="0">
            <a:spAutoFit/>
          </a:bodyPr>
          <a:lstStyle/>
          <a:p>
            <a:pPr>
              <a:lnSpc>
                <a:spcPct val="120000"/>
              </a:lnSpc>
              <a:spcBef>
                <a:spcPts val="0"/>
              </a:spcBef>
              <a:spcAft>
                <a:spcPts val="0"/>
              </a:spcAft>
            </a:pPr>
            <a:r>
              <a:rPr lang="en-US" sz="2400" smtClean="0">
                <a:solidFill>
                  <a:schemeClr val="bg1"/>
                </a:solidFill>
              </a:rPr>
              <a:t>- Kiểm định viên (Tester): người chuyên tìm các lỗi, sai sót trong phần mềm và báo cáo lại cho những người phát triển phần mềm để chỉnh sửa.</a:t>
            </a:r>
            <a:endParaRPr lang="en-US" sz="2400" smtClean="0">
              <a:solidFill>
                <a:schemeClr val="bg1"/>
              </a:solidFill>
            </a:endParaRPr>
          </a:p>
        </p:txBody>
      </p:sp>
      <p:sp>
        <p:nvSpPr>
          <p:cNvPr id="17" name="TextBox 16"/>
          <p:cNvSpPr txBox="1"/>
          <p:nvPr/>
        </p:nvSpPr>
        <p:spPr>
          <a:xfrm>
            <a:off x="428625" y="4591565"/>
            <a:ext cx="8123192" cy="1421928"/>
          </a:xfrm>
          <a:prstGeom prst="rect">
            <a:avLst/>
          </a:prstGeom>
          <a:noFill/>
        </p:spPr>
        <p:txBody>
          <a:bodyPr wrap="square" rtlCol="0">
            <a:spAutoFit/>
          </a:bodyPr>
          <a:lstStyle/>
          <a:p>
            <a:pPr>
              <a:lnSpc>
                <a:spcPct val="120000"/>
              </a:lnSpc>
              <a:spcBef>
                <a:spcPts val="0"/>
              </a:spcBef>
              <a:spcAft>
                <a:spcPts val="0"/>
              </a:spcAft>
            </a:pPr>
            <a:r>
              <a:rPr lang="en-US" sz="2400" smtClean="0">
                <a:solidFill>
                  <a:schemeClr val="bg1"/>
                </a:solidFill>
              </a:rPr>
              <a:t>- Đảm bảo chất lượng (Quality Asurrance – QA): giám sát quá trình phát triển phần mềm để đảm bảo phần mềm luôn đáp ứng các yêu cầu.</a:t>
            </a:r>
            <a:endParaRPr lang="en-US" sz="2400">
              <a:solidFill>
                <a:schemeClr val="bg1"/>
              </a:solidFill>
            </a:endParaRPr>
          </a:p>
        </p:txBody>
      </p:sp>
      <p:sp>
        <p:nvSpPr>
          <p:cNvPr id="13" name="TextBox 12"/>
          <p:cNvSpPr txBox="1"/>
          <p:nvPr/>
        </p:nvSpPr>
        <p:spPr>
          <a:xfrm>
            <a:off x="628378" y="760859"/>
            <a:ext cx="2776220" cy="460375"/>
          </a:xfrm>
          <a:prstGeom prst="rect">
            <a:avLst/>
          </a:prstGeom>
          <a:noFill/>
        </p:spPr>
        <p:txBody>
          <a:bodyPr wrap="square" rtlCol="0">
            <a:spAutoFit/>
          </a:bodyPr>
          <a:lstStyle/>
          <a:p>
            <a:r>
              <a:rPr lang="en-US" sz="2400">
                <a:solidFill>
                  <a:schemeClr val="bg1"/>
                </a:solidFill>
              </a:rPr>
              <a:t>1</a:t>
            </a:r>
            <a:r>
              <a:rPr lang="en-US" sz="2400" smtClean="0">
                <a:solidFill>
                  <a:schemeClr val="bg1"/>
                </a:solidFill>
              </a:rPr>
              <a:t>.1. Các khái niệm</a:t>
            </a:r>
            <a:r>
              <a:rPr lang="en-US" sz="2200" smtClean="0">
                <a:solidFill>
                  <a:schemeClr val="bg1"/>
                </a:solidFill>
              </a:rPr>
              <a:t> </a:t>
            </a:r>
            <a:endParaRPr lang="en-US" sz="220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图片 1"/>
          <p:cNvPicPr>
            <a:picLocks noChangeAspect="1"/>
          </p:cNvPicPr>
          <p:nvPr/>
        </p:nvPicPr>
        <p:blipFill>
          <a:blip r:embed="rId1"/>
          <a:srcRect l="14185" t="24529" r="26515" b="27426"/>
          <a:stretch>
            <a:fillRect/>
          </a:stretch>
        </p:blipFill>
        <p:spPr>
          <a:xfrm>
            <a:off x="0" y="0"/>
            <a:ext cx="9144000" cy="6858000"/>
          </a:xfrm>
          <a:prstGeom prst="rect">
            <a:avLst/>
          </a:prstGeom>
          <a:noFill/>
          <a:ln w="9525">
            <a:noFill/>
          </a:ln>
        </p:spPr>
      </p:pic>
      <p:sp>
        <p:nvSpPr>
          <p:cNvPr id="4" name="矩形 3"/>
          <p:cNvSpPr/>
          <p:nvPr/>
        </p:nvSpPr>
        <p:spPr>
          <a:xfrm>
            <a:off x="0" y="-8890"/>
            <a:ext cx="9143999" cy="68580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9219" name="组合 11"/>
          <p:cNvGrpSpPr/>
          <p:nvPr/>
        </p:nvGrpSpPr>
        <p:grpSpPr>
          <a:xfrm>
            <a:off x="387985" y="206058"/>
            <a:ext cx="550863" cy="612775"/>
            <a:chOff x="680318" y="2563684"/>
            <a:chExt cx="1737312" cy="1935356"/>
          </a:xfrm>
        </p:grpSpPr>
        <p:sp>
          <p:nvSpPr>
            <p:cNvPr id="6" name="六边形 5"/>
            <p:cNvSpPr/>
            <p:nvPr/>
          </p:nvSpPr>
          <p:spPr bwMode="auto">
            <a:xfrm rot="5400000">
              <a:off x="581296" y="2662706"/>
              <a:ext cx="1935356" cy="1737312"/>
            </a:xfrm>
            <a:prstGeom prst="hexagon">
              <a:avLst>
                <a:gd name="adj" fmla="val 28540"/>
                <a:gd name="vf" fmla="val 115470"/>
              </a:avLst>
            </a:prstGeom>
            <a:noFill/>
            <a:ln w="28575">
              <a:solidFill>
                <a:srgbClr val="00B2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rgbClr val="00B2B8"/>
                </a:solidFill>
                <a:effectLst/>
                <a:uLnTx/>
                <a:uFillTx/>
                <a:latin typeface="+mn-lt"/>
                <a:ea typeface="+mn-ea"/>
                <a:cs typeface="+mn-cs"/>
              </a:endParaRPr>
            </a:p>
          </p:txBody>
        </p:sp>
        <p:sp>
          <p:nvSpPr>
            <p:cNvPr id="11" name="等腰三角形 10"/>
            <p:cNvSpPr/>
            <p:nvPr/>
          </p:nvSpPr>
          <p:spPr>
            <a:xfrm rot="10800000">
              <a:off x="1149563" y="4121332"/>
              <a:ext cx="798821" cy="220740"/>
            </a:xfrm>
            <a:prstGeom prst="triangle">
              <a:avLst/>
            </a:prstGeom>
            <a:solidFill>
              <a:srgbClr val="EDEEE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9222" name="文本框 12"/>
          <p:cNvSpPr txBox="1"/>
          <p:nvPr/>
        </p:nvSpPr>
        <p:spPr>
          <a:xfrm>
            <a:off x="430052" y="282111"/>
            <a:ext cx="466725" cy="461665"/>
          </a:xfrm>
          <a:prstGeom prst="rect">
            <a:avLst/>
          </a:prstGeom>
          <a:noFill/>
          <a:ln w="9525">
            <a:noFill/>
          </a:ln>
        </p:spPr>
        <p:txBody>
          <a:bodyPr anchor="t">
            <a:spAutoFit/>
          </a:bodyPr>
          <a:lstStyle/>
          <a:p>
            <a:pPr algn="ctr"/>
            <a:r>
              <a:rPr lang="en-US" altLang="zh-CN" sz="2400" b="1" smtClean="0">
                <a:solidFill>
                  <a:schemeClr val="bg1"/>
                </a:solidFill>
                <a:ea typeface="Calibri" panose="020F0502020204030204" pitchFamily="34" charset="0"/>
              </a:rPr>
              <a:t>1</a:t>
            </a:r>
            <a:endParaRPr lang="zh-CN" altLang="en-US" sz="2400" b="1">
              <a:solidFill>
                <a:schemeClr val="bg1"/>
              </a:solidFill>
              <a:ea typeface="Calibri" panose="020F0502020204030204" pitchFamily="34" charset="0"/>
            </a:endParaRPr>
          </a:p>
        </p:txBody>
      </p:sp>
      <p:sp>
        <p:nvSpPr>
          <p:cNvPr id="2" name="TextBox 1"/>
          <p:cNvSpPr txBox="1"/>
          <p:nvPr/>
        </p:nvSpPr>
        <p:spPr>
          <a:xfrm>
            <a:off x="387173" y="1291603"/>
            <a:ext cx="8155760" cy="978729"/>
          </a:xfrm>
          <a:prstGeom prst="rect">
            <a:avLst/>
          </a:prstGeom>
          <a:noFill/>
        </p:spPr>
        <p:txBody>
          <a:bodyPr wrap="square" rtlCol="0">
            <a:spAutoFit/>
          </a:bodyPr>
          <a:lstStyle/>
          <a:p>
            <a:pPr>
              <a:lnSpc>
                <a:spcPct val="120000"/>
              </a:lnSpc>
              <a:spcBef>
                <a:spcPts val="0"/>
              </a:spcBef>
              <a:spcAft>
                <a:spcPts val="0"/>
              </a:spcAft>
            </a:pPr>
            <a:r>
              <a:rPr lang="en-US" sz="2400" smtClean="0">
                <a:solidFill>
                  <a:schemeClr val="bg1"/>
                </a:solidFill>
              </a:rPr>
              <a:t>- Kiểm soát chất lượng (Quality Control – QC): đảm bảo chất lượng của phần mềm khi đưa ra thị trường.</a:t>
            </a:r>
            <a:endParaRPr lang="en-US" sz="2400" smtClean="0">
              <a:solidFill>
                <a:schemeClr val="bg1"/>
              </a:solidFill>
            </a:endParaRPr>
          </a:p>
        </p:txBody>
      </p:sp>
      <p:sp>
        <p:nvSpPr>
          <p:cNvPr id="13" name="TextBox 12"/>
          <p:cNvSpPr txBox="1"/>
          <p:nvPr/>
        </p:nvSpPr>
        <p:spPr>
          <a:xfrm>
            <a:off x="430052" y="2683942"/>
            <a:ext cx="8112881" cy="978729"/>
          </a:xfrm>
          <a:prstGeom prst="rect">
            <a:avLst/>
          </a:prstGeom>
          <a:noFill/>
        </p:spPr>
        <p:txBody>
          <a:bodyPr wrap="square" rtlCol="0">
            <a:spAutoFit/>
          </a:bodyPr>
          <a:lstStyle/>
          <a:p>
            <a:pPr>
              <a:lnSpc>
                <a:spcPct val="120000"/>
              </a:lnSpc>
              <a:spcBef>
                <a:spcPts val="0"/>
              </a:spcBef>
              <a:spcAft>
                <a:spcPts val="0"/>
              </a:spcAft>
            </a:pPr>
            <a:r>
              <a:rPr lang="en-US" sz="2400" smtClean="0">
                <a:solidFill>
                  <a:schemeClr val="bg1"/>
                </a:solidFill>
              </a:rPr>
              <a:t>- Trường hợp kiểm thử / Ca kiểm thử (Test Case): gồm bộ 3 thông tin: </a:t>
            </a:r>
            <a:endParaRPr lang="en-US" sz="2400" smtClean="0">
              <a:solidFill>
                <a:schemeClr val="bg1"/>
              </a:solidFill>
            </a:endParaRPr>
          </a:p>
        </p:txBody>
      </p:sp>
      <p:sp>
        <p:nvSpPr>
          <p:cNvPr id="14" name="TextBox 13"/>
          <p:cNvSpPr txBox="1"/>
          <p:nvPr/>
        </p:nvSpPr>
        <p:spPr>
          <a:xfrm>
            <a:off x="896777" y="3671561"/>
            <a:ext cx="4588198" cy="1392369"/>
          </a:xfrm>
          <a:prstGeom prst="rect">
            <a:avLst/>
          </a:prstGeom>
          <a:noFill/>
        </p:spPr>
        <p:txBody>
          <a:bodyPr wrap="square" rtlCol="0">
            <a:spAutoFit/>
          </a:bodyPr>
          <a:lstStyle/>
          <a:p>
            <a:pPr>
              <a:lnSpc>
                <a:spcPct val="120000"/>
              </a:lnSpc>
              <a:spcBef>
                <a:spcPts val="0"/>
              </a:spcBef>
              <a:spcAft>
                <a:spcPts val="0"/>
              </a:spcAft>
            </a:pPr>
            <a:r>
              <a:rPr lang="en-US" sz="2400" smtClean="0">
                <a:solidFill>
                  <a:schemeClr val="bg1"/>
                </a:solidFill>
              </a:rPr>
              <a:t>+ Dữ liệu đầu vào</a:t>
            </a:r>
            <a:endParaRPr lang="en-US" sz="2400" smtClean="0">
              <a:solidFill>
                <a:schemeClr val="bg1"/>
              </a:solidFill>
            </a:endParaRPr>
          </a:p>
          <a:p>
            <a:pPr>
              <a:lnSpc>
                <a:spcPct val="120000"/>
              </a:lnSpc>
              <a:spcBef>
                <a:spcPts val="0"/>
              </a:spcBef>
              <a:spcAft>
                <a:spcPts val="0"/>
              </a:spcAft>
            </a:pPr>
            <a:r>
              <a:rPr lang="en-US" sz="2400" smtClean="0">
                <a:solidFill>
                  <a:schemeClr val="bg1"/>
                </a:solidFill>
              </a:rPr>
              <a:t>+ Thứ tự thực hiện</a:t>
            </a:r>
            <a:endParaRPr lang="en-US" sz="2400" smtClean="0">
              <a:solidFill>
                <a:schemeClr val="bg1"/>
              </a:solidFill>
            </a:endParaRPr>
          </a:p>
          <a:p>
            <a:pPr>
              <a:lnSpc>
                <a:spcPct val="120000"/>
              </a:lnSpc>
              <a:spcBef>
                <a:spcPts val="0"/>
              </a:spcBef>
              <a:spcAft>
                <a:spcPts val="0"/>
              </a:spcAft>
            </a:pPr>
            <a:r>
              <a:rPr lang="en-US" sz="2400" smtClean="0">
                <a:solidFill>
                  <a:schemeClr val="bg1"/>
                </a:solidFill>
              </a:rPr>
              <a:t>+ Kết quả kỳ vọng</a:t>
            </a:r>
            <a:endParaRPr lang="en-US" sz="2400" smtClean="0">
              <a:solidFill>
                <a:schemeClr val="bg1"/>
              </a:solidFill>
            </a:endParaRPr>
          </a:p>
        </p:txBody>
      </p:sp>
      <p:sp>
        <p:nvSpPr>
          <p:cNvPr id="16" name="文本框 13"/>
          <p:cNvSpPr txBox="1"/>
          <p:nvPr/>
        </p:nvSpPr>
        <p:spPr>
          <a:xfrm>
            <a:off x="986985" y="273787"/>
            <a:ext cx="4621335" cy="461665"/>
          </a:xfrm>
          <a:prstGeom prst="rect">
            <a:avLst/>
          </a:prstGeom>
          <a:noFill/>
          <a:ln w="9525">
            <a:noFill/>
          </a:ln>
        </p:spPr>
        <p:txBody>
          <a:bodyPr wrap="square" anchor="t">
            <a:spAutoFit/>
          </a:bodyPr>
          <a:lstStyle/>
          <a:p>
            <a:r>
              <a:rPr lang="en-US" altLang="zh-CN" sz="2400" b="1" smtClean="0">
                <a:solidFill>
                  <a:schemeClr val="bg1"/>
                </a:solidFill>
                <a:ea typeface="Calibri" panose="020F0502020204030204" pitchFamily="34" charset="0"/>
              </a:rPr>
              <a:t>Tổng quan về kiểm thử phần mềm</a:t>
            </a:r>
            <a:endParaRPr lang="en-US" altLang="zh-CN" sz="2400" b="1">
              <a:solidFill>
                <a:schemeClr val="bg1"/>
              </a:solidFill>
              <a:ea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图片 1"/>
          <p:cNvPicPr>
            <a:picLocks noChangeAspect="1"/>
          </p:cNvPicPr>
          <p:nvPr/>
        </p:nvPicPr>
        <p:blipFill>
          <a:blip r:embed="rId1"/>
          <a:srcRect l="14185" t="24529" r="26515" b="27426"/>
          <a:stretch>
            <a:fillRect/>
          </a:stretch>
        </p:blipFill>
        <p:spPr>
          <a:xfrm>
            <a:off x="0" y="0"/>
            <a:ext cx="9144000" cy="6858000"/>
          </a:xfrm>
          <a:prstGeom prst="rect">
            <a:avLst/>
          </a:prstGeom>
          <a:noFill/>
          <a:ln w="9525">
            <a:noFill/>
          </a:ln>
        </p:spPr>
      </p:pic>
      <p:sp>
        <p:nvSpPr>
          <p:cNvPr id="4" name="矩形 3"/>
          <p:cNvSpPr/>
          <p:nvPr/>
        </p:nvSpPr>
        <p:spPr>
          <a:xfrm>
            <a:off x="0" y="-8890"/>
            <a:ext cx="9143999" cy="68580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9219" name="组合 11"/>
          <p:cNvGrpSpPr/>
          <p:nvPr/>
        </p:nvGrpSpPr>
        <p:grpSpPr>
          <a:xfrm>
            <a:off x="387985" y="206058"/>
            <a:ext cx="550863" cy="612775"/>
            <a:chOff x="680318" y="2563684"/>
            <a:chExt cx="1737312" cy="1935356"/>
          </a:xfrm>
        </p:grpSpPr>
        <p:sp>
          <p:nvSpPr>
            <p:cNvPr id="6" name="六边形 5"/>
            <p:cNvSpPr/>
            <p:nvPr/>
          </p:nvSpPr>
          <p:spPr bwMode="auto">
            <a:xfrm rot="5400000">
              <a:off x="581296" y="2662706"/>
              <a:ext cx="1935356" cy="1737312"/>
            </a:xfrm>
            <a:prstGeom prst="hexagon">
              <a:avLst>
                <a:gd name="adj" fmla="val 28540"/>
                <a:gd name="vf" fmla="val 115470"/>
              </a:avLst>
            </a:prstGeom>
            <a:noFill/>
            <a:ln w="28575">
              <a:solidFill>
                <a:srgbClr val="00B2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rgbClr val="00B2B8"/>
                </a:solidFill>
                <a:effectLst/>
                <a:uLnTx/>
                <a:uFillTx/>
                <a:latin typeface="+mn-lt"/>
                <a:ea typeface="+mn-ea"/>
                <a:cs typeface="+mn-cs"/>
              </a:endParaRPr>
            </a:p>
          </p:txBody>
        </p:sp>
        <p:sp>
          <p:nvSpPr>
            <p:cNvPr id="11" name="等腰三角形 10"/>
            <p:cNvSpPr/>
            <p:nvPr/>
          </p:nvSpPr>
          <p:spPr>
            <a:xfrm rot="10800000">
              <a:off x="1149563" y="4121332"/>
              <a:ext cx="798821" cy="220740"/>
            </a:xfrm>
            <a:prstGeom prst="triangle">
              <a:avLst/>
            </a:prstGeom>
            <a:solidFill>
              <a:srgbClr val="EDEEE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9222" name="文本框 12"/>
          <p:cNvSpPr txBox="1"/>
          <p:nvPr/>
        </p:nvSpPr>
        <p:spPr>
          <a:xfrm>
            <a:off x="430052" y="282111"/>
            <a:ext cx="466725" cy="461665"/>
          </a:xfrm>
          <a:prstGeom prst="rect">
            <a:avLst/>
          </a:prstGeom>
          <a:noFill/>
          <a:ln w="9525">
            <a:noFill/>
          </a:ln>
        </p:spPr>
        <p:txBody>
          <a:bodyPr anchor="t">
            <a:spAutoFit/>
          </a:bodyPr>
          <a:lstStyle/>
          <a:p>
            <a:pPr algn="ctr"/>
            <a:r>
              <a:rPr lang="en-US" altLang="zh-CN" sz="2400" b="1" smtClean="0">
                <a:solidFill>
                  <a:schemeClr val="bg1"/>
                </a:solidFill>
                <a:ea typeface="Calibri" panose="020F0502020204030204" pitchFamily="34" charset="0"/>
              </a:rPr>
              <a:t>1</a:t>
            </a:r>
            <a:endParaRPr lang="zh-CN" altLang="en-US" sz="2400" b="1">
              <a:solidFill>
                <a:schemeClr val="bg1"/>
              </a:solidFill>
              <a:ea typeface="Calibri" panose="020F0502020204030204" pitchFamily="34" charset="0"/>
            </a:endParaRPr>
          </a:p>
        </p:txBody>
      </p:sp>
      <p:sp>
        <p:nvSpPr>
          <p:cNvPr id="2" name="TextBox 1"/>
          <p:cNvSpPr txBox="1"/>
          <p:nvPr/>
        </p:nvSpPr>
        <p:spPr>
          <a:xfrm>
            <a:off x="536771" y="1445794"/>
            <a:ext cx="8155760" cy="4523105"/>
          </a:xfrm>
          <a:prstGeom prst="rect">
            <a:avLst/>
          </a:prstGeom>
          <a:noFill/>
        </p:spPr>
        <p:txBody>
          <a:bodyPr wrap="square" rtlCol="0">
            <a:spAutoFit/>
          </a:bodyPr>
          <a:lstStyle/>
          <a:p>
            <a:pPr>
              <a:lnSpc>
                <a:spcPct val="150000"/>
              </a:lnSpc>
              <a:spcBef>
                <a:spcPts val="0"/>
              </a:spcBef>
              <a:spcAft>
                <a:spcPts val="0"/>
              </a:spcAft>
            </a:pPr>
            <a:r>
              <a:rPr lang="en-US" sz="2400" smtClean="0">
                <a:solidFill>
                  <a:schemeClr val="bg1"/>
                </a:solidFill>
              </a:rPr>
              <a:t>Có 3 mục tiêu quan trọng sau đây:</a:t>
            </a:r>
            <a:endParaRPr lang="en-US" sz="2400" smtClean="0">
              <a:solidFill>
                <a:schemeClr val="bg1"/>
              </a:solidFill>
            </a:endParaRPr>
          </a:p>
          <a:p>
            <a:pPr marL="342900" indent="-342900">
              <a:lnSpc>
                <a:spcPct val="150000"/>
              </a:lnSpc>
              <a:spcBef>
                <a:spcPts val="0"/>
              </a:spcBef>
              <a:spcAft>
                <a:spcPts val="0"/>
              </a:spcAft>
              <a:buFontTx/>
              <a:buChar char="-"/>
            </a:pPr>
            <a:r>
              <a:rPr lang="en-US" sz="2400" smtClean="0">
                <a:solidFill>
                  <a:schemeClr val="bg1"/>
                </a:solidFill>
              </a:rPr>
              <a:t>Tìm ra được các  lỗi mà người dùng có thể mắc phải khi sử dụng phần mềm trong điều kiện thời gian đã định và nguồn lực sẵn có.</a:t>
            </a:r>
            <a:endParaRPr lang="en-US" sz="2400" smtClean="0">
              <a:solidFill>
                <a:schemeClr val="bg1"/>
              </a:solidFill>
            </a:endParaRPr>
          </a:p>
          <a:p>
            <a:pPr marL="342900" indent="-342900">
              <a:lnSpc>
                <a:spcPct val="150000"/>
              </a:lnSpc>
              <a:spcBef>
                <a:spcPts val="0"/>
              </a:spcBef>
              <a:spcAft>
                <a:spcPts val="0"/>
              </a:spcAft>
              <a:buFontTx/>
              <a:buChar char="-"/>
            </a:pPr>
            <a:r>
              <a:rPr lang="en-US" sz="2400" smtClean="0">
                <a:solidFill>
                  <a:schemeClr val="bg1"/>
                </a:solidFill>
              </a:rPr>
              <a:t>Chứng minh được sản phẩm phần mềm phù hợp với các đặc tả của nó.</a:t>
            </a:r>
            <a:endParaRPr lang="en-US" sz="2400" smtClean="0">
              <a:solidFill>
                <a:schemeClr val="bg1"/>
              </a:solidFill>
            </a:endParaRPr>
          </a:p>
          <a:p>
            <a:pPr marL="342900" indent="-342900">
              <a:lnSpc>
                <a:spcPct val="150000"/>
              </a:lnSpc>
              <a:spcBef>
                <a:spcPts val="0"/>
              </a:spcBef>
              <a:spcAft>
                <a:spcPts val="0"/>
              </a:spcAft>
              <a:buFontTx/>
              <a:buChar char="-"/>
            </a:pPr>
            <a:r>
              <a:rPr lang="en-US" sz="2400" smtClean="0">
                <a:solidFill>
                  <a:schemeClr val="bg1"/>
                </a:solidFill>
              </a:rPr>
              <a:t>Xác thực rằng việc đảm bảo chất lượng của phần mềm đã dung chi phí và nỗ lực tối thiểu.</a:t>
            </a:r>
            <a:endParaRPr lang="en-US" sz="2400" smtClean="0">
              <a:solidFill>
                <a:schemeClr val="bg1"/>
              </a:solidFill>
            </a:endParaRPr>
          </a:p>
        </p:txBody>
      </p:sp>
      <p:sp>
        <p:nvSpPr>
          <p:cNvPr id="16" name="文本框 13"/>
          <p:cNvSpPr txBox="1"/>
          <p:nvPr/>
        </p:nvSpPr>
        <p:spPr>
          <a:xfrm>
            <a:off x="986985" y="273787"/>
            <a:ext cx="4621335" cy="461665"/>
          </a:xfrm>
          <a:prstGeom prst="rect">
            <a:avLst/>
          </a:prstGeom>
          <a:noFill/>
          <a:ln w="9525">
            <a:noFill/>
          </a:ln>
        </p:spPr>
        <p:txBody>
          <a:bodyPr wrap="square" anchor="t">
            <a:spAutoFit/>
          </a:bodyPr>
          <a:lstStyle/>
          <a:p>
            <a:r>
              <a:rPr lang="en-US" altLang="zh-CN" sz="2400" b="1" smtClean="0">
                <a:solidFill>
                  <a:schemeClr val="bg1"/>
                </a:solidFill>
                <a:ea typeface="Calibri" panose="020F0502020204030204" pitchFamily="34" charset="0"/>
              </a:rPr>
              <a:t>Tổng quan về kiểm thử phần mềm</a:t>
            </a:r>
            <a:endParaRPr lang="en-US" altLang="zh-CN" sz="2400" b="1">
              <a:solidFill>
                <a:schemeClr val="bg1"/>
              </a:solidFill>
              <a:ea typeface="Calibri" panose="020F0502020204030204" pitchFamily="34" charset="0"/>
            </a:endParaRPr>
          </a:p>
        </p:txBody>
      </p:sp>
      <p:sp>
        <p:nvSpPr>
          <p:cNvPr id="17" name="TextBox 16"/>
          <p:cNvSpPr txBox="1"/>
          <p:nvPr/>
        </p:nvSpPr>
        <p:spPr>
          <a:xfrm>
            <a:off x="789940" y="985520"/>
            <a:ext cx="4191000" cy="460375"/>
          </a:xfrm>
          <a:prstGeom prst="rect">
            <a:avLst/>
          </a:prstGeom>
          <a:noFill/>
        </p:spPr>
        <p:txBody>
          <a:bodyPr wrap="square" rtlCol="0">
            <a:spAutoFit/>
          </a:bodyPr>
          <a:lstStyle/>
          <a:p>
            <a:r>
              <a:rPr lang="en-US" sz="2400" smtClean="0">
                <a:solidFill>
                  <a:schemeClr val="bg1"/>
                </a:solidFill>
              </a:rPr>
              <a:t>1.2. Mục tiêu của việc kiểm thử</a:t>
            </a:r>
            <a:r>
              <a:rPr lang="en-US" sz="2200" smtClean="0">
                <a:solidFill>
                  <a:schemeClr val="bg1"/>
                </a:solidFill>
              </a:rPr>
              <a:t> </a:t>
            </a:r>
            <a:endParaRPr lang="en-US" sz="220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图片 1"/>
          <p:cNvPicPr>
            <a:picLocks noChangeAspect="1"/>
          </p:cNvPicPr>
          <p:nvPr/>
        </p:nvPicPr>
        <p:blipFill>
          <a:blip r:embed="rId1"/>
          <a:srcRect l="14185" t="24529" r="26515" b="27426"/>
          <a:stretch>
            <a:fillRect/>
          </a:stretch>
        </p:blipFill>
        <p:spPr>
          <a:xfrm>
            <a:off x="0" y="0"/>
            <a:ext cx="9144000" cy="6858000"/>
          </a:xfrm>
          <a:prstGeom prst="rect">
            <a:avLst/>
          </a:prstGeom>
          <a:noFill/>
          <a:ln w="9525">
            <a:noFill/>
          </a:ln>
        </p:spPr>
      </p:pic>
      <p:sp>
        <p:nvSpPr>
          <p:cNvPr id="4" name="矩形 3"/>
          <p:cNvSpPr/>
          <p:nvPr/>
        </p:nvSpPr>
        <p:spPr>
          <a:xfrm>
            <a:off x="0" y="-8890"/>
            <a:ext cx="9143999" cy="68580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9219" name="组合 11"/>
          <p:cNvGrpSpPr/>
          <p:nvPr/>
        </p:nvGrpSpPr>
        <p:grpSpPr>
          <a:xfrm>
            <a:off x="387985" y="206058"/>
            <a:ext cx="550863" cy="612775"/>
            <a:chOff x="680318" y="2563684"/>
            <a:chExt cx="1737312" cy="1935356"/>
          </a:xfrm>
        </p:grpSpPr>
        <p:sp>
          <p:nvSpPr>
            <p:cNvPr id="6" name="六边形 5"/>
            <p:cNvSpPr/>
            <p:nvPr/>
          </p:nvSpPr>
          <p:spPr bwMode="auto">
            <a:xfrm rot="5400000">
              <a:off x="581296" y="2662706"/>
              <a:ext cx="1935356" cy="1737312"/>
            </a:xfrm>
            <a:prstGeom prst="hexagon">
              <a:avLst>
                <a:gd name="adj" fmla="val 28540"/>
                <a:gd name="vf" fmla="val 115470"/>
              </a:avLst>
            </a:prstGeom>
            <a:noFill/>
            <a:ln w="28575">
              <a:solidFill>
                <a:srgbClr val="00B2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rgbClr val="00B2B8"/>
                </a:solidFill>
                <a:effectLst/>
                <a:uLnTx/>
                <a:uFillTx/>
                <a:latin typeface="+mn-lt"/>
                <a:ea typeface="+mn-ea"/>
                <a:cs typeface="+mn-cs"/>
              </a:endParaRPr>
            </a:p>
          </p:txBody>
        </p:sp>
        <p:sp>
          <p:nvSpPr>
            <p:cNvPr id="11" name="等腰三角形 10"/>
            <p:cNvSpPr/>
            <p:nvPr/>
          </p:nvSpPr>
          <p:spPr>
            <a:xfrm rot="10800000">
              <a:off x="1149563" y="4121332"/>
              <a:ext cx="798821" cy="220740"/>
            </a:xfrm>
            <a:prstGeom prst="triangle">
              <a:avLst/>
            </a:prstGeom>
            <a:solidFill>
              <a:srgbClr val="EDEEE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9222" name="文本框 12"/>
          <p:cNvSpPr txBox="1"/>
          <p:nvPr/>
        </p:nvSpPr>
        <p:spPr>
          <a:xfrm>
            <a:off x="430052" y="282111"/>
            <a:ext cx="466725" cy="461665"/>
          </a:xfrm>
          <a:prstGeom prst="rect">
            <a:avLst/>
          </a:prstGeom>
          <a:noFill/>
          <a:ln w="9525">
            <a:noFill/>
          </a:ln>
        </p:spPr>
        <p:txBody>
          <a:bodyPr anchor="t">
            <a:spAutoFit/>
          </a:bodyPr>
          <a:lstStyle/>
          <a:p>
            <a:pPr algn="ctr"/>
            <a:r>
              <a:rPr lang="en-US" altLang="zh-CN" sz="2400" b="1" smtClean="0">
                <a:solidFill>
                  <a:schemeClr val="bg1"/>
                </a:solidFill>
                <a:ea typeface="Calibri" panose="020F0502020204030204" pitchFamily="34" charset="0"/>
              </a:rPr>
              <a:t>1</a:t>
            </a:r>
            <a:endParaRPr lang="zh-CN" altLang="en-US" sz="2400" b="1">
              <a:solidFill>
                <a:schemeClr val="bg1"/>
              </a:solidFill>
              <a:ea typeface="Calibri" panose="020F0502020204030204" pitchFamily="34" charset="0"/>
            </a:endParaRPr>
          </a:p>
        </p:txBody>
      </p:sp>
      <p:sp>
        <p:nvSpPr>
          <p:cNvPr id="2" name="TextBox 1"/>
          <p:cNvSpPr txBox="1"/>
          <p:nvPr/>
        </p:nvSpPr>
        <p:spPr>
          <a:xfrm>
            <a:off x="387985" y="1235965"/>
            <a:ext cx="8155760" cy="3913059"/>
          </a:xfrm>
          <a:prstGeom prst="rect">
            <a:avLst/>
          </a:prstGeom>
          <a:noFill/>
        </p:spPr>
        <p:txBody>
          <a:bodyPr wrap="square" rtlCol="0">
            <a:spAutoFit/>
          </a:bodyPr>
          <a:lstStyle/>
          <a:p>
            <a:pPr marL="342900" indent="-342900">
              <a:lnSpc>
                <a:spcPct val="150000"/>
              </a:lnSpc>
              <a:spcBef>
                <a:spcPts val="0"/>
              </a:spcBef>
              <a:spcAft>
                <a:spcPts val="0"/>
              </a:spcAft>
              <a:buFontTx/>
              <a:buChar char="-"/>
            </a:pPr>
            <a:r>
              <a:rPr lang="en-US" sz="2400" smtClean="0">
                <a:solidFill>
                  <a:schemeClr val="bg1"/>
                </a:solidFill>
              </a:rPr>
              <a:t>Kiểm thử chứng minh sự hiện diện của lỗi.</a:t>
            </a:r>
            <a:endParaRPr lang="en-US" sz="2400" smtClean="0">
              <a:solidFill>
                <a:schemeClr val="bg1"/>
              </a:solidFill>
            </a:endParaRPr>
          </a:p>
          <a:p>
            <a:pPr marL="342900" indent="-342900">
              <a:lnSpc>
                <a:spcPct val="150000"/>
              </a:lnSpc>
              <a:spcBef>
                <a:spcPts val="0"/>
              </a:spcBef>
              <a:spcAft>
                <a:spcPts val="0"/>
              </a:spcAft>
              <a:buFontTx/>
              <a:buChar char="-"/>
            </a:pPr>
            <a:r>
              <a:rPr lang="en-US" sz="2400" smtClean="0">
                <a:solidFill>
                  <a:schemeClr val="bg1"/>
                </a:solidFill>
              </a:rPr>
              <a:t>Kiểm tra tất cả các trường hợp là không khả thi.</a:t>
            </a:r>
            <a:endParaRPr lang="en-US" sz="2400" smtClean="0">
              <a:solidFill>
                <a:schemeClr val="bg1"/>
              </a:solidFill>
            </a:endParaRPr>
          </a:p>
          <a:p>
            <a:pPr marL="342900" indent="-342900">
              <a:lnSpc>
                <a:spcPct val="150000"/>
              </a:lnSpc>
              <a:spcBef>
                <a:spcPts val="0"/>
              </a:spcBef>
              <a:spcAft>
                <a:spcPts val="0"/>
              </a:spcAft>
              <a:buFontTx/>
              <a:buChar char="-"/>
            </a:pPr>
            <a:r>
              <a:rPr lang="en-US" sz="2400" smtClean="0">
                <a:solidFill>
                  <a:schemeClr val="bg1"/>
                </a:solidFill>
              </a:rPr>
              <a:t>Kiểm thử nên được thực hiện càng sớm càng tốt.</a:t>
            </a:r>
            <a:endParaRPr lang="en-US" sz="2400" smtClean="0">
              <a:solidFill>
                <a:schemeClr val="bg1"/>
              </a:solidFill>
            </a:endParaRPr>
          </a:p>
          <a:p>
            <a:pPr marL="342900" indent="-342900">
              <a:lnSpc>
                <a:spcPct val="150000"/>
              </a:lnSpc>
              <a:spcBef>
                <a:spcPts val="0"/>
              </a:spcBef>
              <a:spcAft>
                <a:spcPts val="0"/>
              </a:spcAft>
              <a:buFontTx/>
              <a:buChar char="-"/>
            </a:pPr>
            <a:r>
              <a:rPr lang="en-US" sz="2400" smtClean="0">
                <a:solidFill>
                  <a:schemeClr val="bg1"/>
                </a:solidFill>
              </a:rPr>
              <a:t>Lỗi thường được phân bố tập trung (Defect Clustering)</a:t>
            </a:r>
            <a:endParaRPr lang="en-US" sz="2400" smtClean="0">
              <a:solidFill>
                <a:schemeClr val="bg1"/>
              </a:solidFill>
            </a:endParaRPr>
          </a:p>
          <a:p>
            <a:pPr marL="342900" indent="-342900">
              <a:lnSpc>
                <a:spcPct val="150000"/>
              </a:lnSpc>
              <a:spcBef>
                <a:spcPts val="0"/>
              </a:spcBef>
              <a:spcAft>
                <a:spcPts val="0"/>
              </a:spcAft>
              <a:buFontTx/>
              <a:buChar char="-"/>
            </a:pPr>
            <a:r>
              <a:rPr lang="en-US" sz="2400" smtClean="0">
                <a:solidFill>
                  <a:schemeClr val="bg1"/>
                </a:solidFill>
              </a:rPr>
              <a:t>Nghịch lý thuốc trừ sâu (Pesticide Paradox)</a:t>
            </a:r>
            <a:endParaRPr lang="en-US" sz="2400" smtClean="0">
              <a:solidFill>
                <a:schemeClr val="bg1"/>
              </a:solidFill>
            </a:endParaRPr>
          </a:p>
          <a:p>
            <a:pPr marL="342900" indent="-342900">
              <a:lnSpc>
                <a:spcPct val="150000"/>
              </a:lnSpc>
              <a:spcBef>
                <a:spcPts val="0"/>
              </a:spcBef>
              <a:spcAft>
                <a:spcPts val="0"/>
              </a:spcAft>
              <a:buFontTx/>
              <a:buChar char="-"/>
            </a:pPr>
            <a:r>
              <a:rPr lang="en-US" sz="2400" smtClean="0">
                <a:solidFill>
                  <a:schemeClr val="bg1"/>
                </a:solidFill>
              </a:rPr>
              <a:t>Kiểm thử phụ thuộc vào ngữ cảnh.</a:t>
            </a:r>
            <a:endParaRPr lang="en-US" sz="2400" smtClean="0">
              <a:solidFill>
                <a:schemeClr val="bg1"/>
              </a:solidFill>
            </a:endParaRPr>
          </a:p>
          <a:p>
            <a:pPr marL="342900" indent="-342900">
              <a:lnSpc>
                <a:spcPct val="150000"/>
              </a:lnSpc>
              <a:spcBef>
                <a:spcPts val="0"/>
              </a:spcBef>
              <a:spcAft>
                <a:spcPts val="0"/>
              </a:spcAft>
              <a:buFontTx/>
              <a:buChar char="-"/>
            </a:pPr>
            <a:r>
              <a:rPr lang="en-US" sz="2400" smtClean="0">
                <a:solidFill>
                  <a:schemeClr val="bg1"/>
                </a:solidFill>
              </a:rPr>
              <a:t>Quan niệm sai lầm về việc “hết lỗi”</a:t>
            </a:r>
            <a:endParaRPr lang="en-US" sz="2400" smtClean="0">
              <a:solidFill>
                <a:schemeClr val="bg1"/>
              </a:solidFill>
            </a:endParaRPr>
          </a:p>
        </p:txBody>
      </p:sp>
      <p:sp>
        <p:nvSpPr>
          <p:cNvPr id="16" name="文本框 13"/>
          <p:cNvSpPr txBox="1"/>
          <p:nvPr/>
        </p:nvSpPr>
        <p:spPr>
          <a:xfrm>
            <a:off x="986985" y="273787"/>
            <a:ext cx="4621335" cy="461665"/>
          </a:xfrm>
          <a:prstGeom prst="rect">
            <a:avLst/>
          </a:prstGeom>
          <a:noFill/>
          <a:ln w="9525">
            <a:noFill/>
          </a:ln>
        </p:spPr>
        <p:txBody>
          <a:bodyPr wrap="square" anchor="t">
            <a:spAutoFit/>
          </a:bodyPr>
          <a:lstStyle/>
          <a:p>
            <a:r>
              <a:rPr lang="en-US" altLang="zh-CN" sz="2400" b="1" smtClean="0">
                <a:solidFill>
                  <a:schemeClr val="bg1"/>
                </a:solidFill>
                <a:ea typeface="Calibri" panose="020F0502020204030204" pitchFamily="34" charset="0"/>
              </a:rPr>
              <a:t>Tổng quan về kiểm thử phần mềm</a:t>
            </a:r>
            <a:endParaRPr lang="en-US" altLang="zh-CN" sz="2400" b="1">
              <a:solidFill>
                <a:schemeClr val="bg1"/>
              </a:solidFill>
              <a:ea typeface="Calibri" panose="020F0502020204030204" pitchFamily="34" charset="0"/>
            </a:endParaRPr>
          </a:p>
        </p:txBody>
      </p:sp>
      <p:sp>
        <p:nvSpPr>
          <p:cNvPr id="18" name="TextBox 17"/>
          <p:cNvSpPr txBox="1"/>
          <p:nvPr/>
        </p:nvSpPr>
        <p:spPr>
          <a:xfrm>
            <a:off x="536303" y="936754"/>
            <a:ext cx="2776220" cy="460375"/>
          </a:xfrm>
          <a:prstGeom prst="rect">
            <a:avLst/>
          </a:prstGeom>
          <a:noFill/>
        </p:spPr>
        <p:txBody>
          <a:bodyPr wrap="square" rtlCol="0">
            <a:spAutoFit/>
          </a:bodyPr>
          <a:lstStyle/>
          <a:p>
            <a:r>
              <a:rPr lang="en-US" sz="2400" smtClean="0">
                <a:solidFill>
                  <a:schemeClr val="bg1"/>
                </a:solidFill>
              </a:rPr>
              <a:t>1.3. Các nguyên tắc</a:t>
            </a:r>
            <a:r>
              <a:rPr lang="en-US" sz="2200" smtClean="0">
                <a:solidFill>
                  <a:schemeClr val="bg1"/>
                </a:solidFill>
              </a:rPr>
              <a:t> </a:t>
            </a:r>
            <a:endParaRPr lang="en-US" sz="220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图片 32"/>
          <p:cNvPicPr>
            <a:picLocks noChangeAspect="1"/>
          </p:cNvPicPr>
          <p:nvPr/>
        </p:nvPicPr>
        <p:blipFill>
          <a:blip r:embed="rId1"/>
          <a:srcRect l="14185" t="24529" r="26515" b="27426"/>
          <a:stretch>
            <a:fillRect/>
          </a:stretch>
        </p:blipFill>
        <p:spPr>
          <a:xfrm>
            <a:off x="0" y="0"/>
            <a:ext cx="9144000" cy="6858000"/>
          </a:xfrm>
          <a:prstGeom prst="rect">
            <a:avLst/>
          </a:prstGeom>
          <a:noFill/>
          <a:ln w="9525">
            <a:noFill/>
          </a:ln>
        </p:spPr>
      </p:pic>
      <p:sp>
        <p:nvSpPr>
          <p:cNvPr id="3" name="矩形 2"/>
          <p:cNvSpPr/>
          <p:nvPr/>
        </p:nvSpPr>
        <p:spPr>
          <a:xfrm>
            <a:off x="0" y="498475"/>
            <a:ext cx="9144000" cy="5861050"/>
          </a:xfrm>
          <a:prstGeom prst="rect">
            <a:avLst/>
          </a:prstGeom>
          <a:solidFill>
            <a:srgbClr val="000D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7171" name="图片 62"/>
          <p:cNvPicPr>
            <a:picLocks noChangeAspect="1"/>
          </p:cNvPicPr>
          <p:nvPr/>
        </p:nvPicPr>
        <p:blipFill>
          <a:blip r:embed="rId2"/>
          <a:stretch>
            <a:fillRect/>
          </a:stretch>
        </p:blipFill>
        <p:spPr>
          <a:xfrm>
            <a:off x="515938" y="2055813"/>
            <a:ext cx="8047037" cy="333375"/>
          </a:xfrm>
          <a:prstGeom prst="rect">
            <a:avLst/>
          </a:prstGeom>
          <a:noFill/>
          <a:ln w="9525">
            <a:noFill/>
          </a:ln>
        </p:spPr>
      </p:pic>
      <p:pic>
        <p:nvPicPr>
          <p:cNvPr id="7172" name="图片 62"/>
          <p:cNvPicPr>
            <a:picLocks noChangeAspect="1"/>
          </p:cNvPicPr>
          <p:nvPr/>
        </p:nvPicPr>
        <p:blipFill>
          <a:blip r:embed="rId3"/>
          <a:stretch>
            <a:fillRect/>
          </a:stretch>
        </p:blipFill>
        <p:spPr>
          <a:xfrm>
            <a:off x="357188" y="4068763"/>
            <a:ext cx="8048625" cy="333375"/>
          </a:xfrm>
          <a:prstGeom prst="rect">
            <a:avLst/>
          </a:prstGeom>
          <a:noFill/>
          <a:ln w="9525">
            <a:noFill/>
          </a:ln>
        </p:spPr>
      </p:pic>
      <p:sp>
        <p:nvSpPr>
          <p:cNvPr id="7174" name="文本框 39"/>
          <p:cNvSpPr txBox="1"/>
          <p:nvPr/>
        </p:nvSpPr>
        <p:spPr>
          <a:xfrm>
            <a:off x="2069782" y="2906395"/>
            <a:ext cx="5004435" cy="645160"/>
          </a:xfrm>
          <a:prstGeom prst="rect">
            <a:avLst/>
          </a:prstGeom>
          <a:noFill/>
          <a:ln w="9525">
            <a:noFill/>
          </a:ln>
        </p:spPr>
        <p:txBody>
          <a:bodyPr wrap="square" anchor="t">
            <a:spAutoFit/>
          </a:bodyPr>
          <a:lstStyle/>
          <a:p>
            <a:pPr algn="ctr"/>
            <a:r>
              <a:rPr lang="en-US" altLang="zh-CN" sz="3600" b="1" smtClean="0">
                <a:solidFill>
                  <a:srgbClr val="00B2B8"/>
                </a:solidFill>
                <a:ea typeface="Calibri" panose="020F0502020204030204" pitchFamily="34" charset="0"/>
              </a:rPr>
              <a:t>2. Thiết kế Test Plan</a:t>
            </a:r>
            <a:endParaRPr lang="en-US" altLang="zh-CN" sz="3600" b="1">
              <a:solidFill>
                <a:srgbClr val="00B2B8"/>
              </a:solidFill>
              <a:ea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图片 1"/>
          <p:cNvPicPr>
            <a:picLocks noChangeAspect="1"/>
          </p:cNvPicPr>
          <p:nvPr/>
        </p:nvPicPr>
        <p:blipFill>
          <a:blip r:embed="rId1"/>
          <a:srcRect l="14185" t="24529" r="26515" b="27426"/>
          <a:stretch>
            <a:fillRect/>
          </a:stretch>
        </p:blipFill>
        <p:spPr>
          <a:xfrm>
            <a:off x="0" y="0"/>
            <a:ext cx="9144000" cy="6858000"/>
          </a:xfrm>
          <a:prstGeom prst="rect">
            <a:avLst/>
          </a:prstGeom>
          <a:noFill/>
          <a:ln w="9525">
            <a:noFill/>
          </a:ln>
        </p:spPr>
      </p:pic>
      <p:sp>
        <p:nvSpPr>
          <p:cNvPr id="4" name="矩形 3"/>
          <p:cNvSpPr/>
          <p:nvPr/>
        </p:nvSpPr>
        <p:spPr>
          <a:xfrm>
            <a:off x="8890" y="0"/>
            <a:ext cx="9144000" cy="68580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7411" name="组合 11"/>
          <p:cNvGrpSpPr/>
          <p:nvPr/>
        </p:nvGrpSpPr>
        <p:grpSpPr>
          <a:xfrm>
            <a:off x="387350" y="159068"/>
            <a:ext cx="550863" cy="612775"/>
            <a:chOff x="680318" y="2563684"/>
            <a:chExt cx="1737312" cy="1935356"/>
          </a:xfrm>
        </p:grpSpPr>
        <p:sp>
          <p:nvSpPr>
            <p:cNvPr id="6" name="六边形 5"/>
            <p:cNvSpPr/>
            <p:nvPr/>
          </p:nvSpPr>
          <p:spPr bwMode="auto">
            <a:xfrm rot="5400000">
              <a:off x="581296" y="2662706"/>
              <a:ext cx="1935356" cy="1737312"/>
            </a:xfrm>
            <a:prstGeom prst="hexagon">
              <a:avLst>
                <a:gd name="adj" fmla="val 28540"/>
                <a:gd name="vf" fmla="val 115470"/>
              </a:avLst>
            </a:prstGeom>
            <a:noFill/>
            <a:ln w="28575">
              <a:solidFill>
                <a:srgbClr val="00B2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rgbClr val="00B2B8"/>
                </a:solidFill>
                <a:effectLst/>
                <a:uLnTx/>
                <a:uFillTx/>
                <a:latin typeface="+mn-lt"/>
                <a:ea typeface="+mn-ea"/>
                <a:cs typeface="+mn-cs"/>
              </a:endParaRPr>
            </a:p>
          </p:txBody>
        </p:sp>
        <p:sp>
          <p:nvSpPr>
            <p:cNvPr id="11" name="等腰三角形 10"/>
            <p:cNvSpPr/>
            <p:nvPr/>
          </p:nvSpPr>
          <p:spPr>
            <a:xfrm rot="10800000">
              <a:off x="1149563" y="4121332"/>
              <a:ext cx="798821" cy="220740"/>
            </a:xfrm>
            <a:prstGeom prst="triangle">
              <a:avLst/>
            </a:prstGeom>
            <a:solidFill>
              <a:srgbClr val="EDEEE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7414" name="文本框 12"/>
          <p:cNvSpPr txBox="1"/>
          <p:nvPr/>
        </p:nvSpPr>
        <p:spPr>
          <a:xfrm>
            <a:off x="430052" y="234880"/>
            <a:ext cx="466725" cy="461665"/>
          </a:xfrm>
          <a:prstGeom prst="rect">
            <a:avLst/>
          </a:prstGeom>
          <a:noFill/>
          <a:ln w="9525">
            <a:noFill/>
          </a:ln>
        </p:spPr>
        <p:txBody>
          <a:bodyPr anchor="t">
            <a:spAutoFit/>
          </a:bodyPr>
          <a:lstStyle/>
          <a:p>
            <a:pPr algn="ctr"/>
            <a:r>
              <a:rPr lang="en-US" altLang="zh-CN" sz="2400" b="1">
                <a:solidFill>
                  <a:schemeClr val="bg1"/>
                </a:solidFill>
                <a:ea typeface="Calibri" panose="020F0502020204030204" pitchFamily="34" charset="0"/>
              </a:rPr>
              <a:t>2</a:t>
            </a:r>
            <a:endParaRPr lang="zh-CN" altLang="en-US" sz="2400" b="1">
              <a:solidFill>
                <a:schemeClr val="bg1"/>
              </a:solidFill>
              <a:ea typeface="Calibri" panose="020F0502020204030204" pitchFamily="34" charset="0"/>
            </a:endParaRPr>
          </a:p>
        </p:txBody>
      </p:sp>
      <p:sp>
        <p:nvSpPr>
          <p:cNvPr id="17415" name="文本框 13"/>
          <p:cNvSpPr txBox="1"/>
          <p:nvPr/>
        </p:nvSpPr>
        <p:spPr>
          <a:xfrm>
            <a:off x="1017466" y="235136"/>
            <a:ext cx="3038348" cy="461665"/>
          </a:xfrm>
          <a:prstGeom prst="rect">
            <a:avLst/>
          </a:prstGeom>
          <a:noFill/>
          <a:ln w="9525">
            <a:noFill/>
          </a:ln>
        </p:spPr>
        <p:txBody>
          <a:bodyPr wrap="square" anchor="t">
            <a:spAutoFit/>
          </a:bodyPr>
          <a:lstStyle/>
          <a:p>
            <a:r>
              <a:rPr lang="en-US" altLang="zh-CN" sz="2400" b="1" smtClean="0">
                <a:solidFill>
                  <a:schemeClr val="bg1"/>
                </a:solidFill>
                <a:ea typeface="Calibri" panose="020F0502020204030204" pitchFamily="34" charset="0"/>
              </a:rPr>
              <a:t>Thiết kế Test Plan</a:t>
            </a:r>
            <a:endParaRPr lang="zh-CN" altLang="en-US" sz="2400" b="1">
              <a:solidFill>
                <a:schemeClr val="bg1"/>
              </a:solidFill>
              <a:ea typeface="Calibri" panose="020F0502020204030204" pitchFamily="34" charset="0"/>
            </a:endParaRPr>
          </a:p>
        </p:txBody>
      </p:sp>
      <p:sp>
        <p:nvSpPr>
          <p:cNvPr id="2" name="TextBox 1"/>
          <p:cNvSpPr txBox="1"/>
          <p:nvPr/>
        </p:nvSpPr>
        <p:spPr>
          <a:xfrm>
            <a:off x="5981700" y="265430"/>
            <a:ext cx="2776220" cy="460375"/>
          </a:xfrm>
          <a:prstGeom prst="rect">
            <a:avLst/>
          </a:prstGeom>
          <a:noFill/>
        </p:spPr>
        <p:txBody>
          <a:bodyPr wrap="square" rtlCol="0">
            <a:spAutoFit/>
          </a:bodyPr>
          <a:lstStyle/>
          <a:p>
            <a:r>
              <a:rPr lang="en-US" sz="2400" smtClean="0">
                <a:solidFill>
                  <a:schemeClr val="bg1"/>
                </a:solidFill>
              </a:rPr>
              <a:t>2.1. Định nghĩa</a:t>
            </a:r>
            <a:endParaRPr lang="en-US" sz="2400">
              <a:solidFill>
                <a:schemeClr val="bg1"/>
              </a:solidFill>
            </a:endParaRPr>
          </a:p>
        </p:txBody>
      </p:sp>
      <p:sp>
        <p:nvSpPr>
          <p:cNvPr id="10" name="TextBox 9"/>
          <p:cNvSpPr txBox="1"/>
          <p:nvPr/>
        </p:nvSpPr>
        <p:spPr>
          <a:xfrm>
            <a:off x="387350" y="1189216"/>
            <a:ext cx="8155760" cy="4081117"/>
          </a:xfrm>
          <a:prstGeom prst="rect">
            <a:avLst/>
          </a:prstGeom>
          <a:noFill/>
        </p:spPr>
        <p:txBody>
          <a:bodyPr wrap="square" rtlCol="0">
            <a:spAutoFit/>
          </a:bodyPr>
          <a:lstStyle/>
          <a:p>
            <a:pPr>
              <a:lnSpc>
                <a:spcPct val="120000"/>
              </a:lnSpc>
              <a:spcBef>
                <a:spcPts val="0"/>
              </a:spcBef>
              <a:spcAft>
                <a:spcPts val="0"/>
              </a:spcAft>
            </a:pPr>
            <a:r>
              <a:rPr lang="en-US" sz="2400" smtClean="0">
                <a:solidFill>
                  <a:schemeClr val="bg1"/>
                </a:solidFill>
              </a:rPr>
              <a:t>Bản kế hoạch kiểm thử (Test Plan) là một tài liệu mô tả chi tiết các yếu tố liên quan đến việc Test một phần mềm. Các yếu tố như là:</a:t>
            </a:r>
            <a:endParaRPr lang="en-US" sz="2400" smtClean="0">
              <a:solidFill>
                <a:schemeClr val="bg1"/>
              </a:solidFill>
            </a:endParaRPr>
          </a:p>
          <a:p>
            <a:pPr marL="800100" lvl="1" indent="-342900">
              <a:lnSpc>
                <a:spcPct val="120000"/>
              </a:lnSpc>
              <a:spcBef>
                <a:spcPts val="0"/>
              </a:spcBef>
              <a:spcAft>
                <a:spcPts val="0"/>
              </a:spcAft>
              <a:buFontTx/>
              <a:buChar char="-"/>
            </a:pPr>
            <a:r>
              <a:rPr lang="en-US" sz="2400" smtClean="0">
                <a:solidFill>
                  <a:schemeClr val="bg1"/>
                </a:solidFill>
              </a:rPr>
              <a:t>Chiến lược kiểm thử</a:t>
            </a:r>
            <a:endParaRPr lang="en-US" sz="2400" smtClean="0">
              <a:solidFill>
                <a:schemeClr val="bg1"/>
              </a:solidFill>
            </a:endParaRPr>
          </a:p>
          <a:p>
            <a:pPr marL="800100" lvl="1" indent="-342900">
              <a:lnSpc>
                <a:spcPct val="120000"/>
              </a:lnSpc>
              <a:spcBef>
                <a:spcPts val="0"/>
              </a:spcBef>
              <a:spcAft>
                <a:spcPts val="0"/>
              </a:spcAft>
              <a:buFontTx/>
              <a:buChar char="-"/>
            </a:pPr>
            <a:r>
              <a:rPr lang="en-US" sz="2400" smtClean="0">
                <a:solidFill>
                  <a:schemeClr val="bg1"/>
                </a:solidFill>
              </a:rPr>
              <a:t>Mục tiêu kiểm thử</a:t>
            </a:r>
            <a:endParaRPr lang="en-US" sz="2400" smtClean="0">
              <a:solidFill>
                <a:schemeClr val="bg1"/>
              </a:solidFill>
            </a:endParaRPr>
          </a:p>
          <a:p>
            <a:pPr marL="800100" lvl="1" indent="-342900">
              <a:lnSpc>
                <a:spcPct val="120000"/>
              </a:lnSpc>
              <a:spcBef>
                <a:spcPts val="0"/>
              </a:spcBef>
              <a:spcAft>
                <a:spcPts val="0"/>
              </a:spcAft>
              <a:buFontTx/>
              <a:buChar char="-"/>
            </a:pPr>
            <a:r>
              <a:rPr lang="en-US" sz="2400" smtClean="0">
                <a:solidFill>
                  <a:schemeClr val="bg1"/>
                </a:solidFill>
              </a:rPr>
              <a:t>Tài nguyên cần sử dụng</a:t>
            </a:r>
            <a:endParaRPr lang="en-US" sz="2400" smtClean="0">
              <a:solidFill>
                <a:schemeClr val="bg1"/>
              </a:solidFill>
            </a:endParaRPr>
          </a:p>
          <a:p>
            <a:pPr marL="800100" lvl="1" indent="-342900">
              <a:lnSpc>
                <a:spcPct val="120000"/>
              </a:lnSpc>
              <a:spcBef>
                <a:spcPts val="0"/>
              </a:spcBef>
              <a:spcAft>
                <a:spcPts val="0"/>
              </a:spcAft>
              <a:buFontTx/>
              <a:buChar char="-"/>
            </a:pPr>
            <a:r>
              <a:rPr lang="en-US" sz="2400" smtClean="0">
                <a:solidFill>
                  <a:schemeClr val="bg1"/>
                </a:solidFill>
              </a:rPr>
              <a:t>Lịch kiểm thử</a:t>
            </a:r>
            <a:endParaRPr lang="en-US" sz="2400" smtClean="0">
              <a:solidFill>
                <a:schemeClr val="bg1"/>
              </a:solidFill>
            </a:endParaRPr>
          </a:p>
          <a:p>
            <a:pPr marL="800100" lvl="1" indent="-342900">
              <a:lnSpc>
                <a:spcPct val="120000"/>
              </a:lnSpc>
              <a:spcBef>
                <a:spcPts val="0"/>
              </a:spcBef>
              <a:spcAft>
                <a:spcPts val="0"/>
              </a:spcAft>
              <a:buFontTx/>
              <a:buChar char="-"/>
            </a:pPr>
            <a:r>
              <a:rPr lang="en-US" sz="2400" smtClean="0">
                <a:solidFill>
                  <a:schemeClr val="bg1"/>
                </a:solidFill>
              </a:rPr>
              <a:t>Các trường hợp kiểm thử</a:t>
            </a:r>
            <a:endParaRPr lang="en-US" sz="2400" smtClean="0">
              <a:solidFill>
                <a:schemeClr val="bg1"/>
              </a:solidFill>
            </a:endParaRPr>
          </a:p>
          <a:p>
            <a:pPr marL="800100" lvl="1" indent="-342900">
              <a:lnSpc>
                <a:spcPct val="120000"/>
              </a:lnSpc>
              <a:spcBef>
                <a:spcPts val="0"/>
              </a:spcBef>
              <a:spcAft>
                <a:spcPts val="0"/>
              </a:spcAft>
              <a:buFontTx/>
              <a:buChar char="-"/>
            </a:pPr>
            <a:r>
              <a:rPr lang="en-US" sz="2400" smtClean="0">
                <a:solidFill>
                  <a:schemeClr val="bg1"/>
                </a:solidFill>
              </a:rPr>
              <a:t>Việc bàn giao sản phẩm kiểm thử</a:t>
            </a:r>
            <a:endParaRPr lang="en-US" sz="2400" smtClean="0">
              <a:solidFill>
                <a:schemeClr val="bg1"/>
              </a:solidFill>
            </a:endParaRPr>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3282</Words>
  <Application>WPS Presentation</Application>
  <PresentationFormat>On-screen Show (4:3)</PresentationFormat>
  <Paragraphs>172</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SimSun</vt:lpstr>
      <vt:lpstr>Wingdings</vt:lpstr>
      <vt:lpstr>Calibri</vt:lpstr>
      <vt:lpstr>Microsoft YaHei</vt:lpstr>
      <vt:lpstr>Arial Unicode MS</vt:lpstr>
      <vt:lpstr>Calibri Light</vt:lpstr>
      <vt:lpstr>等线</vt:lpstr>
      <vt:lpstr>Gear Drives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ZhuLong</dc:creator>
  <cp:lastModifiedBy>WIN 10</cp:lastModifiedBy>
  <cp:revision>231</cp:revision>
  <dcterms:created xsi:type="dcterms:W3CDTF">2016-01-11T02:21:00Z</dcterms:created>
  <dcterms:modified xsi:type="dcterms:W3CDTF">2022-05-27T09:15:06Z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1033-11.2.0.11130</vt:lpwstr>
  </property>
  <property fmtid="{D5CDD505-2E9C-101B-9397-08002B2CF9AE}" pid="3" name="ICV">
    <vt:lpwstr>E1CB3142CECE4BFAA3B6DDBA0F4BC2F6</vt:lpwstr>
  </property>
</Properties>
</file>