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74651-6D48-44AE-BDC2-6B5739792085}" type="datetimeFigureOut">
              <a:rPr lang="en-US" smtClean="0"/>
              <a:t>6/27/2025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753C6-E21B-4743-AE67-CABA6C14B3B5}" type="slidenum">
              <a:rPr lang="en-US" smtClean="0"/>
              <a:t>‹#›</a:t>
            </a:fld>
            <a:endParaRPr lang="en-US"/>
          </a:p>
        </p:txBody>
      </p:sp>
    </p:spTree>
    <p:extLst>
      <p:ext uri="{BB962C8B-B14F-4D97-AF65-F5344CB8AC3E}">
        <p14:creationId xmlns:p14="http://schemas.microsoft.com/office/powerpoint/2010/main" val="93099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Trước tiên, các </a:t>
            </a:r>
            <a:r>
              <a:rPr lang="en-US" dirty="0" err="1"/>
              <a:t>bạn</a:t>
            </a:r>
            <a:r>
              <a:rPr lang="vi-VN" dirty="0"/>
              <a:t> hãy nhớ lại bài học trước về HTML. Chúng ta đã biết HTML giống như khung xương, nền móng của một ngôi nhà. Nhưng chỉ có khung xương thôi thì ngôi nhà sẽ trông như thế nào? Rất thô, xấu xí và không ai muốn ở phải không các </a:t>
            </a:r>
            <a:r>
              <a:rPr lang="en-US" dirty="0" err="1"/>
              <a:t>bạn</a:t>
            </a:r>
            <a:r>
              <a:rPr lang="vi-VN" dirty="0"/>
              <a:t>?</a:t>
            </a:r>
            <a:endParaRPr lang="en-US" dirty="0"/>
          </a:p>
        </p:txBody>
      </p:sp>
      <p:sp>
        <p:nvSpPr>
          <p:cNvPr id="4" name="Slide Number Placeholder 3"/>
          <p:cNvSpPr>
            <a:spLocks noGrp="1"/>
          </p:cNvSpPr>
          <p:nvPr>
            <p:ph type="sldNum" sz="quarter" idx="5"/>
          </p:nvPr>
        </p:nvSpPr>
        <p:spPr/>
        <p:txBody>
          <a:bodyPr/>
          <a:lstStyle/>
          <a:p>
            <a:fld id="{A54753C6-E21B-4743-AE67-CABA6C14B3B5}" type="slidenum">
              <a:rPr lang="en-US" smtClean="0"/>
              <a:t>3</a:t>
            </a:fld>
            <a:endParaRPr lang="en-US"/>
          </a:p>
        </p:txBody>
      </p:sp>
    </p:spTree>
    <p:extLst>
      <p:ext uri="{BB962C8B-B14F-4D97-AF65-F5344CB8AC3E}">
        <p14:creationId xmlns:p14="http://schemas.microsoft.com/office/powerpoint/2010/main" val="671029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6CB06-6825-5720-E27C-7BBE3A889B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BA259-AC32-F8BE-FB53-CCA942703E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79D400-B98C-ADEC-C259-FE3E50FC4953}"/>
              </a:ext>
            </a:extLst>
          </p:cNvPr>
          <p:cNvSpPr>
            <a:spLocks noGrp="1"/>
          </p:cNvSpPr>
          <p:nvPr>
            <p:ph type="body" idx="1"/>
          </p:nvPr>
        </p:nvSpPr>
        <p:spPr/>
        <p:txBody>
          <a:bodyPr/>
          <a:lstStyle/>
          <a:p>
            <a:r>
              <a:rPr lang="vi-VN" dirty="0"/>
              <a:t>Trong quá trình học CSS, các </a:t>
            </a:r>
            <a:r>
              <a:rPr lang="en-US" dirty="0" err="1"/>
              <a:t>bạn</a:t>
            </a:r>
            <a:r>
              <a:rPr lang="vi-VN" dirty="0"/>
              <a:t> sẽ gặp ba cách khác nhau để áp dụng CSS vào trang web, mỗi cách đều có ưu điểm riêng và phù hợp với những tình huống cụ thể.</a:t>
            </a:r>
            <a:endParaRPr lang="en-US" dirty="0"/>
          </a:p>
        </p:txBody>
      </p:sp>
      <p:sp>
        <p:nvSpPr>
          <p:cNvPr id="4" name="Slide Number Placeholder 3">
            <a:extLst>
              <a:ext uri="{FF2B5EF4-FFF2-40B4-BE49-F238E27FC236}">
                <a16:creationId xmlns:a16="http://schemas.microsoft.com/office/drawing/2014/main" id="{75C10FC1-BC06-F4AF-955E-0266E983CC0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4753C6-E21B-4743-AE67-CABA6C14B3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381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3A333-4F6D-C6F3-1271-6FD9194A09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F1FE-06F3-A9C4-6837-EFE54AA23F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2A2C6-35DF-19D5-B3E0-185AB68704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17529C-4FEF-0261-E087-5646122BC2D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4753C6-E21B-4743-AE67-CABA6C14B3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49945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5D5C3-FE9B-7F84-7684-983F9228D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15A8A0-AE5D-F68A-C220-1324E0AFAE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EDF8C-516B-D23F-5B53-2AAF6F7510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63B381-B08D-E2B6-89FD-CB383A7E154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4753C6-E21B-4743-AE67-CABA6C14B3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0543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DCC7C-50BD-C6DD-5E7E-BCCB4B13B5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C82803-EC00-3CEE-87AE-4B071B9EDB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BA6A60-7AC6-083C-08C1-71734EEC6BC4}"/>
              </a:ext>
            </a:extLst>
          </p:cNvPr>
          <p:cNvSpPr>
            <a:spLocks noGrp="1"/>
          </p:cNvSpPr>
          <p:nvPr>
            <p:ph type="body" idx="1"/>
          </p:nvPr>
        </p:nvSpPr>
        <p:spPr/>
        <p:txBody>
          <a:bodyPr/>
          <a:lstStyle/>
          <a:p>
            <a:r>
              <a:rPr lang="vi-VN" dirty="0"/>
              <a:t>Trong quá trình học CSS, các </a:t>
            </a:r>
            <a:r>
              <a:rPr lang="en-US" dirty="0" err="1"/>
              <a:t>bạn</a:t>
            </a:r>
            <a:r>
              <a:rPr lang="vi-VN" dirty="0"/>
              <a:t> sẽ gặp ba cách khác nhau để áp dụng CSS vào trang web, mỗi cách đều có ưu điểm riêng và phù hợp với những tình huống cụ thể.</a:t>
            </a:r>
            <a:endParaRPr lang="en-US" dirty="0"/>
          </a:p>
        </p:txBody>
      </p:sp>
      <p:sp>
        <p:nvSpPr>
          <p:cNvPr id="4" name="Slide Number Placeholder 3">
            <a:extLst>
              <a:ext uri="{FF2B5EF4-FFF2-40B4-BE49-F238E27FC236}">
                <a16:creationId xmlns:a16="http://schemas.microsoft.com/office/drawing/2014/main" id="{631B5256-223C-5F5E-DD8A-DCE23E5C416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4753C6-E21B-4743-AE67-CABA6C14B3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1494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2268F-D984-4186-DA17-2B7450731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39E2D-249C-567C-B50D-AAB37BEB7D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2E826B-9D44-5B69-621D-7554FEAB30F1}"/>
              </a:ext>
            </a:extLst>
          </p:cNvPr>
          <p:cNvSpPr>
            <a:spLocks noGrp="1"/>
          </p:cNvSpPr>
          <p:nvPr>
            <p:ph type="body" idx="1"/>
          </p:nvPr>
        </p:nvSpPr>
        <p:spPr/>
        <p:txBody>
          <a:bodyPr/>
          <a:lstStyle/>
          <a:p>
            <a:r>
              <a:rPr lang="vi-VN" dirty="0"/>
              <a:t>Trong quá trình học CSS, các </a:t>
            </a:r>
            <a:r>
              <a:rPr lang="en-US" dirty="0" err="1"/>
              <a:t>bạn</a:t>
            </a:r>
            <a:r>
              <a:rPr lang="vi-VN" dirty="0"/>
              <a:t> sẽ gặp ba cách khác nhau để áp dụng CSS vào trang web, mỗi cách đều có ưu điểm riêng và phù hợp với những tình huống cụ thể.</a:t>
            </a:r>
            <a:endParaRPr lang="en-US" dirty="0"/>
          </a:p>
        </p:txBody>
      </p:sp>
      <p:sp>
        <p:nvSpPr>
          <p:cNvPr id="4" name="Slide Number Placeholder 3">
            <a:extLst>
              <a:ext uri="{FF2B5EF4-FFF2-40B4-BE49-F238E27FC236}">
                <a16:creationId xmlns:a16="http://schemas.microsoft.com/office/drawing/2014/main" id="{702A5DEF-4574-C6F4-B7F8-FF2533D7150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4753C6-E21B-4743-AE67-CABA6C14B3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8242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83CE-97AD-6AB4-FBB0-43367CB1E6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8CBE99-40CB-6D75-5CB3-025B683BF6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BFF2C4-E391-90EB-A867-266261C80517}"/>
              </a:ext>
            </a:extLst>
          </p:cNvPr>
          <p:cNvSpPr>
            <a:spLocks noGrp="1"/>
          </p:cNvSpPr>
          <p:nvPr>
            <p:ph type="body" idx="1"/>
          </p:nvPr>
        </p:nvSpPr>
        <p:spPr/>
        <p:txBody>
          <a:bodyPr/>
          <a:lstStyle/>
          <a:p>
            <a:r>
              <a:rPr lang="vi-VN" dirty="0"/>
              <a:t>Trong quá trình học CSS, các </a:t>
            </a:r>
            <a:r>
              <a:rPr lang="en-US" dirty="0" err="1"/>
              <a:t>bạn</a:t>
            </a:r>
            <a:r>
              <a:rPr lang="vi-VN" dirty="0"/>
              <a:t> sẽ gặp ba cách khác nhau để áp dụng CSS vào trang web, mỗi cách đều có ưu điểm riêng và phù hợp với những tình huống cụ thể.</a:t>
            </a:r>
            <a:endParaRPr lang="en-US" dirty="0"/>
          </a:p>
        </p:txBody>
      </p:sp>
      <p:sp>
        <p:nvSpPr>
          <p:cNvPr id="4" name="Slide Number Placeholder 3">
            <a:extLst>
              <a:ext uri="{FF2B5EF4-FFF2-40B4-BE49-F238E27FC236}">
                <a16:creationId xmlns:a16="http://schemas.microsoft.com/office/drawing/2014/main" id="{A94486FB-FCA2-D724-4F21-4E64168842C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4753C6-E21B-4743-AE67-CABA6C14B3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29934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B7781-4E4B-EF0A-50FB-10B4A2BDDD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9D172B-AB8C-0169-F05B-A88DC160B9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91B936-3BB1-C85A-0246-F18BA3D84B03}"/>
              </a:ext>
            </a:extLst>
          </p:cNvPr>
          <p:cNvSpPr>
            <a:spLocks noGrp="1"/>
          </p:cNvSpPr>
          <p:nvPr>
            <p:ph type="body" idx="1"/>
          </p:nvPr>
        </p:nvSpPr>
        <p:spPr/>
        <p:txBody>
          <a:bodyPr/>
          <a:lstStyle/>
          <a:p>
            <a:r>
              <a:rPr lang="vi-VN" dirty="0"/>
              <a:t>Trong quá trình học CSS, các </a:t>
            </a:r>
            <a:r>
              <a:rPr lang="en-US" dirty="0" err="1"/>
              <a:t>bạn</a:t>
            </a:r>
            <a:r>
              <a:rPr lang="vi-VN" dirty="0"/>
              <a:t> sẽ gặp ba cách khác nhau để áp dụng CSS vào trang web, mỗi cách đều có ưu điểm riêng và phù hợp với những tình huống cụ thể.</a:t>
            </a:r>
            <a:endParaRPr lang="en-US" dirty="0"/>
          </a:p>
        </p:txBody>
      </p:sp>
      <p:sp>
        <p:nvSpPr>
          <p:cNvPr id="4" name="Slide Number Placeholder 3">
            <a:extLst>
              <a:ext uri="{FF2B5EF4-FFF2-40B4-BE49-F238E27FC236}">
                <a16:creationId xmlns:a16="http://schemas.microsoft.com/office/drawing/2014/main" id="{0C7BADE0-7672-02B0-BDD9-149DBC86CC4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4753C6-E21B-4743-AE67-CABA6C14B3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86459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FB30-F675-1C05-3A36-DDA4ECD1B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0824B7-80D3-5788-D2BF-03A1D44824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BB1562-53E4-E8F5-6551-58511A18D9E3}"/>
              </a:ext>
            </a:extLst>
          </p:cNvPr>
          <p:cNvSpPr>
            <a:spLocks noGrp="1"/>
          </p:cNvSpPr>
          <p:nvPr>
            <p:ph type="body" idx="1"/>
          </p:nvPr>
        </p:nvSpPr>
        <p:spPr/>
        <p:txBody>
          <a:bodyPr/>
          <a:lstStyle/>
          <a:p>
            <a:r>
              <a:rPr lang="vi-VN" dirty="0"/>
              <a:t>Trong quá trình học CSS, các </a:t>
            </a:r>
            <a:r>
              <a:rPr lang="en-US" dirty="0" err="1"/>
              <a:t>bạn</a:t>
            </a:r>
            <a:r>
              <a:rPr lang="vi-VN" dirty="0"/>
              <a:t> sẽ gặp ba cách khác nhau để áp dụng CSS vào trang web, mỗi cách đều có ưu điểm riêng và phù hợp với những tình huống cụ thể.</a:t>
            </a:r>
            <a:endParaRPr lang="en-US" dirty="0"/>
          </a:p>
        </p:txBody>
      </p:sp>
      <p:sp>
        <p:nvSpPr>
          <p:cNvPr id="4" name="Slide Number Placeholder 3">
            <a:extLst>
              <a:ext uri="{FF2B5EF4-FFF2-40B4-BE49-F238E27FC236}">
                <a16:creationId xmlns:a16="http://schemas.microsoft.com/office/drawing/2014/main" id="{A9BB6C85-0984-0C00-D7CC-AB70165A7B3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4753C6-E21B-4743-AE67-CABA6C14B3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7885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138ED-0B12-8128-60D5-73B26146D5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D2B97E-BBB2-189C-2B76-16418BDB53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781945-E8C1-C3A2-587F-69FA70701B00}"/>
              </a:ext>
            </a:extLst>
          </p:cNvPr>
          <p:cNvSpPr>
            <a:spLocks noGrp="1"/>
          </p:cNvSpPr>
          <p:nvPr>
            <p:ph type="body" idx="1"/>
          </p:nvPr>
        </p:nvSpPr>
        <p:spPr/>
        <p:txBody>
          <a:bodyPr/>
          <a:lstStyle/>
          <a:p>
            <a:r>
              <a:rPr lang="vi-VN" dirty="0"/>
              <a:t>Trong quá trình học CSS, các </a:t>
            </a:r>
            <a:r>
              <a:rPr lang="en-US" dirty="0" err="1"/>
              <a:t>bạn</a:t>
            </a:r>
            <a:r>
              <a:rPr lang="vi-VN" dirty="0"/>
              <a:t> sẽ gặp ba cách khác nhau để áp dụng CSS vào trang web, mỗi cách đều có ưu điểm riêng và phù hợp với những tình huống cụ thể.</a:t>
            </a:r>
            <a:endParaRPr lang="en-US" dirty="0"/>
          </a:p>
        </p:txBody>
      </p:sp>
      <p:sp>
        <p:nvSpPr>
          <p:cNvPr id="4" name="Slide Number Placeholder 3">
            <a:extLst>
              <a:ext uri="{FF2B5EF4-FFF2-40B4-BE49-F238E27FC236}">
                <a16:creationId xmlns:a16="http://schemas.microsoft.com/office/drawing/2014/main" id="{B5A0EC9C-3B74-B628-2C37-F0756378F8F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4753C6-E21B-4743-AE67-CABA6C14B3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11171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0B4B-01FE-FB47-A872-116A6A2AD6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9D7D2A-7EED-9F2C-A6CC-64D0BE627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FF118C-D730-38A3-757D-0E5961F9A86C}"/>
              </a:ext>
            </a:extLst>
          </p:cNvPr>
          <p:cNvSpPr>
            <a:spLocks noGrp="1"/>
          </p:cNvSpPr>
          <p:nvPr>
            <p:ph type="dt" sz="half" idx="10"/>
          </p:nvPr>
        </p:nvSpPr>
        <p:spPr/>
        <p:txBody>
          <a:bodyPr/>
          <a:lstStyle/>
          <a:p>
            <a:fld id="{C1A5A692-C8FF-4874-88E6-9BEC9A32A11E}" type="datetimeFigureOut">
              <a:rPr lang="en-US" smtClean="0"/>
              <a:t>6/27/2025</a:t>
            </a:fld>
            <a:endParaRPr lang="en-US"/>
          </a:p>
        </p:txBody>
      </p:sp>
      <p:sp>
        <p:nvSpPr>
          <p:cNvPr id="5" name="Footer Placeholder 4">
            <a:extLst>
              <a:ext uri="{FF2B5EF4-FFF2-40B4-BE49-F238E27FC236}">
                <a16:creationId xmlns:a16="http://schemas.microsoft.com/office/drawing/2014/main" id="{EB38E8E9-D8D7-9620-A28C-48ECF8199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289EB-7AD3-A051-DAC5-11AFB080EA6A}"/>
              </a:ext>
            </a:extLst>
          </p:cNvPr>
          <p:cNvSpPr>
            <a:spLocks noGrp="1"/>
          </p:cNvSpPr>
          <p:nvPr>
            <p:ph type="sldNum" sz="quarter" idx="12"/>
          </p:nvPr>
        </p:nvSpPr>
        <p:spPr/>
        <p:txBody>
          <a:bodyPr/>
          <a:lstStyle/>
          <a:p>
            <a:fld id="{EC95663D-C252-4224-9E26-306CE95842D4}" type="slidenum">
              <a:rPr lang="en-US" smtClean="0"/>
              <a:t>‹#›</a:t>
            </a:fld>
            <a:endParaRPr lang="en-US"/>
          </a:p>
        </p:txBody>
      </p:sp>
    </p:spTree>
    <p:extLst>
      <p:ext uri="{BB962C8B-B14F-4D97-AF65-F5344CB8AC3E}">
        <p14:creationId xmlns:p14="http://schemas.microsoft.com/office/powerpoint/2010/main" val="379530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3610-CFAD-29A7-D050-EB803D8B76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48ADDE-A66C-1CE5-9AA9-9EBBE908CF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87A95-48F4-C04B-831C-8C89067F53D9}"/>
              </a:ext>
            </a:extLst>
          </p:cNvPr>
          <p:cNvSpPr>
            <a:spLocks noGrp="1"/>
          </p:cNvSpPr>
          <p:nvPr>
            <p:ph type="dt" sz="half" idx="10"/>
          </p:nvPr>
        </p:nvSpPr>
        <p:spPr/>
        <p:txBody>
          <a:bodyPr/>
          <a:lstStyle/>
          <a:p>
            <a:fld id="{C1A5A692-C8FF-4874-88E6-9BEC9A32A11E}" type="datetimeFigureOut">
              <a:rPr lang="en-US" smtClean="0"/>
              <a:t>6/27/2025</a:t>
            </a:fld>
            <a:endParaRPr lang="en-US"/>
          </a:p>
        </p:txBody>
      </p:sp>
      <p:sp>
        <p:nvSpPr>
          <p:cNvPr id="5" name="Footer Placeholder 4">
            <a:extLst>
              <a:ext uri="{FF2B5EF4-FFF2-40B4-BE49-F238E27FC236}">
                <a16:creationId xmlns:a16="http://schemas.microsoft.com/office/drawing/2014/main" id="{AC292239-DD84-8BCE-0603-0616638CF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72528-1C8F-1902-784F-BCC7BA135CDA}"/>
              </a:ext>
            </a:extLst>
          </p:cNvPr>
          <p:cNvSpPr>
            <a:spLocks noGrp="1"/>
          </p:cNvSpPr>
          <p:nvPr>
            <p:ph type="sldNum" sz="quarter" idx="12"/>
          </p:nvPr>
        </p:nvSpPr>
        <p:spPr/>
        <p:txBody>
          <a:bodyPr/>
          <a:lstStyle/>
          <a:p>
            <a:fld id="{EC95663D-C252-4224-9E26-306CE95842D4}" type="slidenum">
              <a:rPr lang="en-US" smtClean="0"/>
              <a:t>‹#›</a:t>
            </a:fld>
            <a:endParaRPr lang="en-US"/>
          </a:p>
        </p:txBody>
      </p:sp>
    </p:spTree>
    <p:extLst>
      <p:ext uri="{BB962C8B-B14F-4D97-AF65-F5344CB8AC3E}">
        <p14:creationId xmlns:p14="http://schemas.microsoft.com/office/powerpoint/2010/main" val="125470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B259E0-1751-8EE0-F934-67DB08944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F3A6FC-AA3B-796D-3578-6A46783A0F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A24BF-7DD9-CC24-7EB8-BCAC1BBF954D}"/>
              </a:ext>
            </a:extLst>
          </p:cNvPr>
          <p:cNvSpPr>
            <a:spLocks noGrp="1"/>
          </p:cNvSpPr>
          <p:nvPr>
            <p:ph type="dt" sz="half" idx="10"/>
          </p:nvPr>
        </p:nvSpPr>
        <p:spPr/>
        <p:txBody>
          <a:bodyPr/>
          <a:lstStyle/>
          <a:p>
            <a:fld id="{C1A5A692-C8FF-4874-88E6-9BEC9A32A11E}" type="datetimeFigureOut">
              <a:rPr lang="en-US" smtClean="0"/>
              <a:t>6/27/2025</a:t>
            </a:fld>
            <a:endParaRPr lang="en-US"/>
          </a:p>
        </p:txBody>
      </p:sp>
      <p:sp>
        <p:nvSpPr>
          <p:cNvPr id="5" name="Footer Placeholder 4">
            <a:extLst>
              <a:ext uri="{FF2B5EF4-FFF2-40B4-BE49-F238E27FC236}">
                <a16:creationId xmlns:a16="http://schemas.microsoft.com/office/drawing/2014/main" id="{1CAF67C0-9489-5ED8-CE3C-FBB433909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BC4BC-3E27-9CAE-88D8-745959083C8D}"/>
              </a:ext>
            </a:extLst>
          </p:cNvPr>
          <p:cNvSpPr>
            <a:spLocks noGrp="1"/>
          </p:cNvSpPr>
          <p:nvPr>
            <p:ph type="sldNum" sz="quarter" idx="12"/>
          </p:nvPr>
        </p:nvSpPr>
        <p:spPr/>
        <p:txBody>
          <a:bodyPr/>
          <a:lstStyle/>
          <a:p>
            <a:fld id="{EC95663D-C252-4224-9E26-306CE95842D4}" type="slidenum">
              <a:rPr lang="en-US" smtClean="0"/>
              <a:t>‹#›</a:t>
            </a:fld>
            <a:endParaRPr lang="en-US"/>
          </a:p>
        </p:txBody>
      </p:sp>
    </p:spTree>
    <p:extLst>
      <p:ext uri="{BB962C8B-B14F-4D97-AF65-F5344CB8AC3E}">
        <p14:creationId xmlns:p14="http://schemas.microsoft.com/office/powerpoint/2010/main" val="415296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4134-6C1C-2B5F-3332-4963C1AAE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90F15C-7FDC-4E75-7B7F-1ADFD7759A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56CE5-C94A-1794-3AE5-435EDB2EF8AB}"/>
              </a:ext>
            </a:extLst>
          </p:cNvPr>
          <p:cNvSpPr>
            <a:spLocks noGrp="1"/>
          </p:cNvSpPr>
          <p:nvPr>
            <p:ph type="dt" sz="half" idx="10"/>
          </p:nvPr>
        </p:nvSpPr>
        <p:spPr/>
        <p:txBody>
          <a:bodyPr/>
          <a:lstStyle/>
          <a:p>
            <a:fld id="{C1A5A692-C8FF-4874-88E6-9BEC9A32A11E}" type="datetimeFigureOut">
              <a:rPr lang="en-US" smtClean="0"/>
              <a:t>6/27/2025</a:t>
            </a:fld>
            <a:endParaRPr lang="en-US"/>
          </a:p>
        </p:txBody>
      </p:sp>
      <p:sp>
        <p:nvSpPr>
          <p:cNvPr id="5" name="Footer Placeholder 4">
            <a:extLst>
              <a:ext uri="{FF2B5EF4-FFF2-40B4-BE49-F238E27FC236}">
                <a16:creationId xmlns:a16="http://schemas.microsoft.com/office/drawing/2014/main" id="{1F246B97-A1D9-A77D-72FC-333B3EFFB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5E00E-C8D7-2D49-7DEE-B99F0D4AFC8C}"/>
              </a:ext>
            </a:extLst>
          </p:cNvPr>
          <p:cNvSpPr>
            <a:spLocks noGrp="1"/>
          </p:cNvSpPr>
          <p:nvPr>
            <p:ph type="sldNum" sz="quarter" idx="12"/>
          </p:nvPr>
        </p:nvSpPr>
        <p:spPr/>
        <p:txBody>
          <a:bodyPr/>
          <a:lstStyle/>
          <a:p>
            <a:fld id="{EC95663D-C252-4224-9E26-306CE95842D4}" type="slidenum">
              <a:rPr lang="en-US" smtClean="0"/>
              <a:t>‹#›</a:t>
            </a:fld>
            <a:endParaRPr lang="en-US"/>
          </a:p>
        </p:txBody>
      </p:sp>
    </p:spTree>
    <p:extLst>
      <p:ext uri="{BB962C8B-B14F-4D97-AF65-F5344CB8AC3E}">
        <p14:creationId xmlns:p14="http://schemas.microsoft.com/office/powerpoint/2010/main" val="38502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584A-19C9-EF33-2162-BC5C17CDB8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C89A3B-3134-2B14-7D88-E584013C0D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1D516-3B7C-AA08-4730-5C3119BDBE1A}"/>
              </a:ext>
            </a:extLst>
          </p:cNvPr>
          <p:cNvSpPr>
            <a:spLocks noGrp="1"/>
          </p:cNvSpPr>
          <p:nvPr>
            <p:ph type="dt" sz="half" idx="10"/>
          </p:nvPr>
        </p:nvSpPr>
        <p:spPr/>
        <p:txBody>
          <a:bodyPr/>
          <a:lstStyle/>
          <a:p>
            <a:fld id="{C1A5A692-C8FF-4874-88E6-9BEC9A32A11E}" type="datetimeFigureOut">
              <a:rPr lang="en-US" smtClean="0"/>
              <a:t>6/27/2025</a:t>
            </a:fld>
            <a:endParaRPr lang="en-US"/>
          </a:p>
        </p:txBody>
      </p:sp>
      <p:sp>
        <p:nvSpPr>
          <p:cNvPr id="5" name="Footer Placeholder 4">
            <a:extLst>
              <a:ext uri="{FF2B5EF4-FFF2-40B4-BE49-F238E27FC236}">
                <a16:creationId xmlns:a16="http://schemas.microsoft.com/office/drawing/2014/main" id="{459A170A-3803-D1F2-412F-C6F628957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D1721-BBA7-68D3-14B9-2F7384EAEE5A}"/>
              </a:ext>
            </a:extLst>
          </p:cNvPr>
          <p:cNvSpPr>
            <a:spLocks noGrp="1"/>
          </p:cNvSpPr>
          <p:nvPr>
            <p:ph type="sldNum" sz="quarter" idx="12"/>
          </p:nvPr>
        </p:nvSpPr>
        <p:spPr/>
        <p:txBody>
          <a:bodyPr/>
          <a:lstStyle/>
          <a:p>
            <a:fld id="{EC95663D-C252-4224-9E26-306CE95842D4}" type="slidenum">
              <a:rPr lang="en-US" smtClean="0"/>
              <a:t>‹#›</a:t>
            </a:fld>
            <a:endParaRPr lang="en-US"/>
          </a:p>
        </p:txBody>
      </p:sp>
    </p:spTree>
    <p:extLst>
      <p:ext uri="{BB962C8B-B14F-4D97-AF65-F5344CB8AC3E}">
        <p14:creationId xmlns:p14="http://schemas.microsoft.com/office/powerpoint/2010/main" val="362770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AFEF-8774-121B-EA26-0BC34A101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D29ED2-4D2B-97B8-0708-251359546B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990296-972F-6B0A-2CE4-43D951045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8EAE2C-4A8E-59E0-CAD8-4DD4DE8AC888}"/>
              </a:ext>
            </a:extLst>
          </p:cNvPr>
          <p:cNvSpPr>
            <a:spLocks noGrp="1"/>
          </p:cNvSpPr>
          <p:nvPr>
            <p:ph type="dt" sz="half" idx="10"/>
          </p:nvPr>
        </p:nvSpPr>
        <p:spPr/>
        <p:txBody>
          <a:bodyPr/>
          <a:lstStyle/>
          <a:p>
            <a:fld id="{C1A5A692-C8FF-4874-88E6-9BEC9A32A11E}" type="datetimeFigureOut">
              <a:rPr lang="en-US" smtClean="0"/>
              <a:t>6/27/2025</a:t>
            </a:fld>
            <a:endParaRPr lang="en-US"/>
          </a:p>
        </p:txBody>
      </p:sp>
      <p:sp>
        <p:nvSpPr>
          <p:cNvPr id="6" name="Footer Placeholder 5">
            <a:extLst>
              <a:ext uri="{FF2B5EF4-FFF2-40B4-BE49-F238E27FC236}">
                <a16:creationId xmlns:a16="http://schemas.microsoft.com/office/drawing/2014/main" id="{E5F5FCEF-724D-5A80-CA47-F8A73A9CC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E8F32-AAF9-F08E-768C-CD72AAB05854}"/>
              </a:ext>
            </a:extLst>
          </p:cNvPr>
          <p:cNvSpPr>
            <a:spLocks noGrp="1"/>
          </p:cNvSpPr>
          <p:nvPr>
            <p:ph type="sldNum" sz="quarter" idx="12"/>
          </p:nvPr>
        </p:nvSpPr>
        <p:spPr/>
        <p:txBody>
          <a:bodyPr/>
          <a:lstStyle/>
          <a:p>
            <a:fld id="{EC95663D-C252-4224-9E26-306CE95842D4}" type="slidenum">
              <a:rPr lang="en-US" smtClean="0"/>
              <a:t>‹#›</a:t>
            </a:fld>
            <a:endParaRPr lang="en-US"/>
          </a:p>
        </p:txBody>
      </p:sp>
    </p:spTree>
    <p:extLst>
      <p:ext uri="{BB962C8B-B14F-4D97-AF65-F5344CB8AC3E}">
        <p14:creationId xmlns:p14="http://schemas.microsoft.com/office/powerpoint/2010/main" val="279400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9049-3902-AEA5-AF4A-8E006A1982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EFBBF4-9C20-F3DB-73B5-94F121BC9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6F57D-08D1-B8D6-4BDA-41C5FAC35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90342C-5AC0-DC05-1784-81372D32C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1C42DA-FF5A-19FD-3BE3-7ACDF3C42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395793-2BCD-F152-C694-6C8DB7957C7B}"/>
              </a:ext>
            </a:extLst>
          </p:cNvPr>
          <p:cNvSpPr>
            <a:spLocks noGrp="1"/>
          </p:cNvSpPr>
          <p:nvPr>
            <p:ph type="dt" sz="half" idx="10"/>
          </p:nvPr>
        </p:nvSpPr>
        <p:spPr/>
        <p:txBody>
          <a:bodyPr/>
          <a:lstStyle/>
          <a:p>
            <a:fld id="{C1A5A692-C8FF-4874-88E6-9BEC9A32A11E}" type="datetimeFigureOut">
              <a:rPr lang="en-US" smtClean="0"/>
              <a:t>6/27/2025</a:t>
            </a:fld>
            <a:endParaRPr lang="en-US"/>
          </a:p>
        </p:txBody>
      </p:sp>
      <p:sp>
        <p:nvSpPr>
          <p:cNvPr id="8" name="Footer Placeholder 7">
            <a:extLst>
              <a:ext uri="{FF2B5EF4-FFF2-40B4-BE49-F238E27FC236}">
                <a16:creationId xmlns:a16="http://schemas.microsoft.com/office/drawing/2014/main" id="{C9E33144-6335-589F-A65A-E79A03BF37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F5117-CDAE-CD7C-180E-A8D32FABF2E4}"/>
              </a:ext>
            </a:extLst>
          </p:cNvPr>
          <p:cNvSpPr>
            <a:spLocks noGrp="1"/>
          </p:cNvSpPr>
          <p:nvPr>
            <p:ph type="sldNum" sz="quarter" idx="12"/>
          </p:nvPr>
        </p:nvSpPr>
        <p:spPr/>
        <p:txBody>
          <a:bodyPr/>
          <a:lstStyle/>
          <a:p>
            <a:fld id="{EC95663D-C252-4224-9E26-306CE95842D4}" type="slidenum">
              <a:rPr lang="en-US" smtClean="0"/>
              <a:t>‹#›</a:t>
            </a:fld>
            <a:endParaRPr lang="en-US"/>
          </a:p>
        </p:txBody>
      </p:sp>
    </p:spTree>
    <p:extLst>
      <p:ext uri="{BB962C8B-B14F-4D97-AF65-F5344CB8AC3E}">
        <p14:creationId xmlns:p14="http://schemas.microsoft.com/office/powerpoint/2010/main" val="39208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AE29-3E9A-2971-900C-C6B37E0AC0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05042A-3789-5584-EE9A-1442C80D735E}"/>
              </a:ext>
            </a:extLst>
          </p:cNvPr>
          <p:cNvSpPr>
            <a:spLocks noGrp="1"/>
          </p:cNvSpPr>
          <p:nvPr>
            <p:ph type="dt" sz="half" idx="10"/>
          </p:nvPr>
        </p:nvSpPr>
        <p:spPr/>
        <p:txBody>
          <a:bodyPr/>
          <a:lstStyle/>
          <a:p>
            <a:fld id="{C1A5A692-C8FF-4874-88E6-9BEC9A32A11E}" type="datetimeFigureOut">
              <a:rPr lang="en-US" smtClean="0"/>
              <a:t>6/27/2025</a:t>
            </a:fld>
            <a:endParaRPr lang="en-US"/>
          </a:p>
        </p:txBody>
      </p:sp>
      <p:sp>
        <p:nvSpPr>
          <p:cNvPr id="4" name="Footer Placeholder 3">
            <a:extLst>
              <a:ext uri="{FF2B5EF4-FFF2-40B4-BE49-F238E27FC236}">
                <a16:creationId xmlns:a16="http://schemas.microsoft.com/office/drawing/2014/main" id="{89FEA8DA-E532-3AB5-EE93-16903177ED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CC2066-54E8-D0B4-DFED-28C24F83FC79}"/>
              </a:ext>
            </a:extLst>
          </p:cNvPr>
          <p:cNvSpPr>
            <a:spLocks noGrp="1"/>
          </p:cNvSpPr>
          <p:nvPr>
            <p:ph type="sldNum" sz="quarter" idx="12"/>
          </p:nvPr>
        </p:nvSpPr>
        <p:spPr/>
        <p:txBody>
          <a:bodyPr/>
          <a:lstStyle/>
          <a:p>
            <a:fld id="{EC95663D-C252-4224-9E26-306CE95842D4}" type="slidenum">
              <a:rPr lang="en-US" smtClean="0"/>
              <a:t>‹#›</a:t>
            </a:fld>
            <a:endParaRPr lang="en-US"/>
          </a:p>
        </p:txBody>
      </p:sp>
    </p:spTree>
    <p:extLst>
      <p:ext uri="{BB962C8B-B14F-4D97-AF65-F5344CB8AC3E}">
        <p14:creationId xmlns:p14="http://schemas.microsoft.com/office/powerpoint/2010/main" val="374633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8FE626-9A32-0033-3443-D33BB48A7BC0}"/>
              </a:ext>
            </a:extLst>
          </p:cNvPr>
          <p:cNvSpPr>
            <a:spLocks noGrp="1"/>
          </p:cNvSpPr>
          <p:nvPr>
            <p:ph type="dt" sz="half" idx="10"/>
          </p:nvPr>
        </p:nvSpPr>
        <p:spPr/>
        <p:txBody>
          <a:bodyPr/>
          <a:lstStyle/>
          <a:p>
            <a:fld id="{C1A5A692-C8FF-4874-88E6-9BEC9A32A11E}" type="datetimeFigureOut">
              <a:rPr lang="en-US" smtClean="0"/>
              <a:t>6/27/2025</a:t>
            </a:fld>
            <a:endParaRPr lang="en-US"/>
          </a:p>
        </p:txBody>
      </p:sp>
      <p:sp>
        <p:nvSpPr>
          <p:cNvPr id="3" name="Footer Placeholder 2">
            <a:extLst>
              <a:ext uri="{FF2B5EF4-FFF2-40B4-BE49-F238E27FC236}">
                <a16:creationId xmlns:a16="http://schemas.microsoft.com/office/drawing/2014/main" id="{796AF26C-FFDA-A89C-7705-FB47D684C6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2CBC26-FAAB-97DE-13FF-8FD2105B72A6}"/>
              </a:ext>
            </a:extLst>
          </p:cNvPr>
          <p:cNvSpPr>
            <a:spLocks noGrp="1"/>
          </p:cNvSpPr>
          <p:nvPr>
            <p:ph type="sldNum" sz="quarter" idx="12"/>
          </p:nvPr>
        </p:nvSpPr>
        <p:spPr/>
        <p:txBody>
          <a:bodyPr/>
          <a:lstStyle/>
          <a:p>
            <a:fld id="{EC95663D-C252-4224-9E26-306CE95842D4}" type="slidenum">
              <a:rPr lang="en-US" smtClean="0"/>
              <a:t>‹#›</a:t>
            </a:fld>
            <a:endParaRPr lang="en-US"/>
          </a:p>
        </p:txBody>
      </p:sp>
    </p:spTree>
    <p:extLst>
      <p:ext uri="{BB962C8B-B14F-4D97-AF65-F5344CB8AC3E}">
        <p14:creationId xmlns:p14="http://schemas.microsoft.com/office/powerpoint/2010/main" val="1230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50FA-CA3E-1966-9321-D34C222AD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6462F-69B8-CC8B-6ABE-5A130C038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95E5A4-4765-E8C0-8CC1-6E496DCED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C74B7-7827-0436-8B11-9497DC343624}"/>
              </a:ext>
            </a:extLst>
          </p:cNvPr>
          <p:cNvSpPr>
            <a:spLocks noGrp="1"/>
          </p:cNvSpPr>
          <p:nvPr>
            <p:ph type="dt" sz="half" idx="10"/>
          </p:nvPr>
        </p:nvSpPr>
        <p:spPr/>
        <p:txBody>
          <a:bodyPr/>
          <a:lstStyle/>
          <a:p>
            <a:fld id="{C1A5A692-C8FF-4874-88E6-9BEC9A32A11E}" type="datetimeFigureOut">
              <a:rPr lang="en-US" smtClean="0"/>
              <a:t>6/27/2025</a:t>
            </a:fld>
            <a:endParaRPr lang="en-US"/>
          </a:p>
        </p:txBody>
      </p:sp>
      <p:sp>
        <p:nvSpPr>
          <p:cNvPr id="6" name="Footer Placeholder 5">
            <a:extLst>
              <a:ext uri="{FF2B5EF4-FFF2-40B4-BE49-F238E27FC236}">
                <a16:creationId xmlns:a16="http://schemas.microsoft.com/office/drawing/2014/main" id="{41E97B36-1172-3251-0465-AEA8C1716E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AE612-318D-883E-DF45-17C60ECF4735}"/>
              </a:ext>
            </a:extLst>
          </p:cNvPr>
          <p:cNvSpPr>
            <a:spLocks noGrp="1"/>
          </p:cNvSpPr>
          <p:nvPr>
            <p:ph type="sldNum" sz="quarter" idx="12"/>
          </p:nvPr>
        </p:nvSpPr>
        <p:spPr/>
        <p:txBody>
          <a:bodyPr/>
          <a:lstStyle/>
          <a:p>
            <a:fld id="{EC95663D-C252-4224-9E26-306CE95842D4}" type="slidenum">
              <a:rPr lang="en-US" smtClean="0"/>
              <a:t>‹#›</a:t>
            </a:fld>
            <a:endParaRPr lang="en-US"/>
          </a:p>
        </p:txBody>
      </p:sp>
    </p:spTree>
    <p:extLst>
      <p:ext uri="{BB962C8B-B14F-4D97-AF65-F5344CB8AC3E}">
        <p14:creationId xmlns:p14="http://schemas.microsoft.com/office/powerpoint/2010/main" val="3525889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699E-5539-CD9B-D4EF-B9EE3460F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FC6344-ECE2-1E4B-1FF5-7176AE5B2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B4D0A4-33F6-FA01-43EA-69FEB657D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7728E-23A6-BE2C-A009-2CFF0D01F82D}"/>
              </a:ext>
            </a:extLst>
          </p:cNvPr>
          <p:cNvSpPr>
            <a:spLocks noGrp="1"/>
          </p:cNvSpPr>
          <p:nvPr>
            <p:ph type="dt" sz="half" idx="10"/>
          </p:nvPr>
        </p:nvSpPr>
        <p:spPr/>
        <p:txBody>
          <a:bodyPr/>
          <a:lstStyle/>
          <a:p>
            <a:fld id="{C1A5A692-C8FF-4874-88E6-9BEC9A32A11E}" type="datetimeFigureOut">
              <a:rPr lang="en-US" smtClean="0"/>
              <a:t>6/27/2025</a:t>
            </a:fld>
            <a:endParaRPr lang="en-US"/>
          </a:p>
        </p:txBody>
      </p:sp>
      <p:sp>
        <p:nvSpPr>
          <p:cNvPr id="6" name="Footer Placeholder 5">
            <a:extLst>
              <a:ext uri="{FF2B5EF4-FFF2-40B4-BE49-F238E27FC236}">
                <a16:creationId xmlns:a16="http://schemas.microsoft.com/office/drawing/2014/main" id="{3B10B3D1-B2A4-9D6D-EB34-3DFB3E971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72536-F3E1-A4A7-D3C5-1DBBE7B202AF}"/>
              </a:ext>
            </a:extLst>
          </p:cNvPr>
          <p:cNvSpPr>
            <a:spLocks noGrp="1"/>
          </p:cNvSpPr>
          <p:nvPr>
            <p:ph type="sldNum" sz="quarter" idx="12"/>
          </p:nvPr>
        </p:nvSpPr>
        <p:spPr/>
        <p:txBody>
          <a:bodyPr/>
          <a:lstStyle/>
          <a:p>
            <a:fld id="{EC95663D-C252-4224-9E26-306CE95842D4}" type="slidenum">
              <a:rPr lang="en-US" smtClean="0"/>
              <a:t>‹#›</a:t>
            </a:fld>
            <a:endParaRPr lang="en-US"/>
          </a:p>
        </p:txBody>
      </p:sp>
    </p:spTree>
    <p:extLst>
      <p:ext uri="{BB962C8B-B14F-4D97-AF65-F5344CB8AC3E}">
        <p14:creationId xmlns:p14="http://schemas.microsoft.com/office/powerpoint/2010/main" val="258887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E8328A-CD97-CF78-0A96-26621FEEC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DA0363-D4BC-9929-331A-603F862B2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BDF3C-49FB-E4B1-27BF-AC7D6B4D48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A5A692-C8FF-4874-88E6-9BEC9A32A11E}" type="datetimeFigureOut">
              <a:rPr lang="en-US" smtClean="0"/>
              <a:t>6/27/2025</a:t>
            </a:fld>
            <a:endParaRPr lang="en-US"/>
          </a:p>
        </p:txBody>
      </p:sp>
      <p:sp>
        <p:nvSpPr>
          <p:cNvPr id="5" name="Footer Placeholder 4">
            <a:extLst>
              <a:ext uri="{FF2B5EF4-FFF2-40B4-BE49-F238E27FC236}">
                <a16:creationId xmlns:a16="http://schemas.microsoft.com/office/drawing/2014/main" id="{FDB67B06-05AB-AEA8-F371-3CA186D04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07715B2-D368-9085-E91E-989AC169CD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95663D-C252-4224-9E26-306CE95842D4}" type="slidenum">
              <a:rPr lang="en-US" smtClean="0"/>
              <a:t>‹#›</a:t>
            </a:fld>
            <a:endParaRPr lang="en-US"/>
          </a:p>
        </p:txBody>
      </p:sp>
    </p:spTree>
    <p:extLst>
      <p:ext uri="{BB962C8B-B14F-4D97-AF65-F5344CB8AC3E}">
        <p14:creationId xmlns:p14="http://schemas.microsoft.com/office/powerpoint/2010/main" val="4140749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9" name="Freeform: Shape 18">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4CE9B46-E35F-587D-03E0-A16059BC88AA}"/>
              </a:ext>
            </a:extLst>
          </p:cNvPr>
          <p:cNvSpPr>
            <a:spLocks noGrp="1"/>
          </p:cNvSpPr>
          <p:nvPr>
            <p:ph type="ctrTitle"/>
          </p:nvPr>
        </p:nvSpPr>
        <p:spPr>
          <a:xfrm>
            <a:off x="3646670" y="1862743"/>
            <a:ext cx="5760846" cy="1715567"/>
          </a:xfrm>
        </p:spPr>
        <p:txBody>
          <a:bodyPr>
            <a:normAutofit/>
          </a:bodyPr>
          <a:lstStyle/>
          <a:p>
            <a:r>
              <a:rPr lang="en-US" sz="4000" dirty="0" err="1">
                <a:latin typeface="Roboto Bold" panose="02000000000000000000" pitchFamily="2" charset="0"/>
                <a:ea typeface="Roboto Bold" panose="02000000000000000000" pitchFamily="2" charset="0"/>
                <a:cs typeface="Roboto Bold" panose="02000000000000000000" pitchFamily="2" charset="0"/>
              </a:rPr>
              <a:t>Làm</a:t>
            </a:r>
            <a:r>
              <a:rPr lang="en-US" sz="4000" dirty="0">
                <a:latin typeface="Roboto Bold" panose="02000000000000000000" pitchFamily="2" charset="0"/>
                <a:ea typeface="Roboto Bold" panose="02000000000000000000" pitchFamily="2" charset="0"/>
                <a:cs typeface="Roboto Bold" panose="02000000000000000000" pitchFamily="2" charset="0"/>
              </a:rPr>
              <a:t> </a:t>
            </a:r>
            <a:r>
              <a:rPr lang="en-US" sz="4000" dirty="0" err="1">
                <a:latin typeface="Roboto Bold" panose="02000000000000000000" pitchFamily="2" charset="0"/>
                <a:ea typeface="Roboto Bold" panose="02000000000000000000" pitchFamily="2" charset="0"/>
                <a:cs typeface="Roboto Bold" panose="02000000000000000000" pitchFamily="2" charset="0"/>
              </a:rPr>
              <a:t>việc</a:t>
            </a:r>
            <a:r>
              <a:rPr lang="en-US" sz="4000" dirty="0">
                <a:latin typeface="Roboto Bold" panose="02000000000000000000" pitchFamily="2" charset="0"/>
                <a:ea typeface="Roboto Bold" panose="02000000000000000000" pitchFamily="2" charset="0"/>
                <a:cs typeface="Roboto Bold" panose="02000000000000000000" pitchFamily="2" charset="0"/>
              </a:rPr>
              <a:t> </a:t>
            </a:r>
            <a:r>
              <a:rPr lang="en-US" sz="4000" dirty="0" err="1">
                <a:latin typeface="Roboto Bold" panose="02000000000000000000" pitchFamily="2" charset="0"/>
                <a:ea typeface="Roboto Bold" panose="02000000000000000000" pitchFamily="2" charset="0"/>
                <a:cs typeface="Roboto Bold" panose="02000000000000000000" pitchFamily="2" charset="0"/>
              </a:rPr>
              <a:t>với</a:t>
            </a:r>
            <a:r>
              <a:rPr lang="en-US" sz="4000" dirty="0">
                <a:latin typeface="Roboto Bold" panose="02000000000000000000" pitchFamily="2" charset="0"/>
                <a:ea typeface="Roboto Bold" panose="02000000000000000000" pitchFamily="2" charset="0"/>
                <a:cs typeface="Roboto Bold" panose="02000000000000000000" pitchFamily="2" charset="0"/>
              </a:rPr>
              <a:t> CSS </a:t>
            </a:r>
            <a:r>
              <a:rPr lang="en-US" sz="4000" dirty="0" err="1">
                <a:latin typeface="Roboto Bold" panose="02000000000000000000" pitchFamily="2" charset="0"/>
                <a:ea typeface="Roboto Bold" panose="02000000000000000000" pitchFamily="2" charset="0"/>
                <a:cs typeface="Roboto Bold" panose="02000000000000000000" pitchFamily="2" charset="0"/>
              </a:rPr>
              <a:t>và</a:t>
            </a:r>
            <a:r>
              <a:rPr lang="en-US" sz="4000" dirty="0">
                <a:latin typeface="Roboto Bold" panose="02000000000000000000" pitchFamily="2" charset="0"/>
                <a:ea typeface="Roboto Bold" panose="02000000000000000000" pitchFamily="2" charset="0"/>
                <a:cs typeface="Roboto Bold" panose="02000000000000000000" pitchFamily="2" charset="0"/>
              </a:rPr>
              <a:t> </a:t>
            </a:r>
            <a:r>
              <a:rPr lang="en-US" sz="4000" dirty="0" err="1">
                <a:latin typeface="Roboto Bold" panose="02000000000000000000" pitchFamily="2" charset="0"/>
                <a:ea typeface="Roboto Bold" panose="02000000000000000000" pitchFamily="2" charset="0"/>
                <a:cs typeface="Roboto Bold" panose="02000000000000000000" pitchFamily="2" charset="0"/>
              </a:rPr>
              <a:t>các</a:t>
            </a:r>
            <a:r>
              <a:rPr lang="en-US" sz="4000" dirty="0">
                <a:latin typeface="Roboto Bold" panose="02000000000000000000" pitchFamily="2" charset="0"/>
                <a:ea typeface="Roboto Bold" panose="02000000000000000000" pitchFamily="2" charset="0"/>
                <a:cs typeface="Roboto Bold" panose="02000000000000000000" pitchFamily="2" charset="0"/>
              </a:rPr>
              <a:t> </a:t>
            </a:r>
            <a:r>
              <a:rPr lang="en-US" sz="4000" dirty="0" err="1">
                <a:latin typeface="Roboto Bold" panose="02000000000000000000" pitchFamily="2" charset="0"/>
                <a:ea typeface="Roboto Bold" panose="02000000000000000000" pitchFamily="2" charset="0"/>
                <a:cs typeface="Roboto Bold" panose="02000000000000000000" pitchFamily="2" charset="0"/>
              </a:rPr>
              <a:t>quy</a:t>
            </a:r>
            <a:r>
              <a:rPr lang="en-US" sz="4000" dirty="0">
                <a:latin typeface="Roboto Bold" panose="02000000000000000000" pitchFamily="2" charset="0"/>
                <a:ea typeface="Roboto Bold" panose="02000000000000000000" pitchFamily="2" charset="0"/>
                <a:cs typeface="Roboto Bold" panose="02000000000000000000" pitchFamily="2" charset="0"/>
              </a:rPr>
              <a:t> </a:t>
            </a:r>
            <a:r>
              <a:rPr lang="en-US" sz="4000" dirty="0" err="1">
                <a:latin typeface="Roboto Bold" panose="02000000000000000000" pitchFamily="2" charset="0"/>
                <a:ea typeface="Roboto Bold" panose="02000000000000000000" pitchFamily="2" charset="0"/>
                <a:cs typeface="Roboto Bold" panose="02000000000000000000" pitchFamily="2" charset="0"/>
              </a:rPr>
              <a:t>tắc</a:t>
            </a:r>
            <a:r>
              <a:rPr lang="en-US" sz="4000" dirty="0">
                <a:latin typeface="Roboto Bold" panose="02000000000000000000" pitchFamily="2" charset="0"/>
                <a:ea typeface="Roboto Bold" panose="02000000000000000000" pitchFamily="2" charset="0"/>
                <a:cs typeface="Roboto Bold" panose="02000000000000000000" pitchFamily="2" charset="0"/>
              </a:rPr>
              <a:t> </a:t>
            </a:r>
            <a:r>
              <a:rPr lang="en-US" sz="4000" dirty="0" err="1">
                <a:latin typeface="Roboto Bold" panose="02000000000000000000" pitchFamily="2" charset="0"/>
                <a:ea typeface="Roboto Bold" panose="02000000000000000000" pitchFamily="2" charset="0"/>
                <a:cs typeface="Roboto Bold" panose="02000000000000000000" pitchFamily="2" charset="0"/>
              </a:rPr>
              <a:t>định</a:t>
            </a:r>
            <a:r>
              <a:rPr lang="en-US" sz="4000" dirty="0">
                <a:latin typeface="Roboto Bold" panose="02000000000000000000" pitchFamily="2" charset="0"/>
                <a:ea typeface="Roboto Bold" panose="02000000000000000000" pitchFamily="2" charset="0"/>
                <a:cs typeface="Roboto Bold" panose="02000000000000000000" pitchFamily="2" charset="0"/>
              </a:rPr>
              <a:t> </a:t>
            </a:r>
            <a:r>
              <a:rPr lang="en-US" sz="4000" dirty="0" err="1">
                <a:latin typeface="Roboto Bold" panose="02000000000000000000" pitchFamily="2" charset="0"/>
                <a:ea typeface="Roboto Bold" panose="02000000000000000000" pitchFamily="2" charset="0"/>
                <a:cs typeface="Roboto Bold" panose="02000000000000000000" pitchFamily="2" charset="0"/>
              </a:rPr>
              <a:t>dạng</a:t>
            </a:r>
            <a:endParaRPr lang="en-US" sz="4000" dirty="0">
              <a:solidFill>
                <a:schemeClr val="tx2"/>
              </a:solidFill>
              <a:latin typeface="Roboto Bold" panose="02000000000000000000" pitchFamily="2" charset="0"/>
              <a:ea typeface="Roboto Bold" panose="02000000000000000000" pitchFamily="2" charset="0"/>
              <a:cs typeface="Roboto Bold" panose="02000000000000000000" pitchFamily="2" charset="0"/>
            </a:endParaRPr>
          </a:p>
        </p:txBody>
      </p:sp>
      <p:pic>
        <p:nvPicPr>
          <p:cNvPr id="4" name="図 27" descr="ロゴ&#10;&#10;AI 生成コンテンツは誤りを含む可能性があります。">
            <a:extLst>
              <a:ext uri="{FF2B5EF4-FFF2-40B4-BE49-F238E27FC236}">
                <a16:creationId xmlns:a16="http://schemas.microsoft.com/office/drawing/2014/main" id="{1C58891C-5E5E-8750-EDF9-D84C88054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spTree>
    <p:extLst>
      <p:ext uri="{BB962C8B-B14F-4D97-AF65-F5344CB8AC3E}">
        <p14:creationId xmlns:p14="http://schemas.microsoft.com/office/powerpoint/2010/main" val="168569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C336AE-F122-4FC1-F551-7A4884DA3FF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389D1A-79AC-7D58-6C98-D9BB7B99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8443EF6F-4BE6-50B0-D50C-408B0D232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56177C49-583F-8C6D-21D0-A134E05CB7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0A8C32AE-0794-398F-760C-5D31B2F17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1EE3DE37-D72E-1B2F-8F41-529628E97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A7185CF7-1402-10EE-0C00-D88A91ED9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20B37A60-1B7D-0EDE-9011-129C354BC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03D7A84A-CF9B-5578-9573-D9F63670E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2F8CE7C6-6F0D-90D6-8679-083505AD1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415450E0-5EEA-3BC4-EB03-5831C3744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pic>
        <p:nvPicPr>
          <p:cNvPr id="4" name="図 27" descr="ロゴ&#10;&#10;AI 生成コンテンツは誤りを含む可能性があります。">
            <a:extLst>
              <a:ext uri="{FF2B5EF4-FFF2-40B4-BE49-F238E27FC236}">
                <a16:creationId xmlns:a16="http://schemas.microsoft.com/office/drawing/2014/main" id="{6F6EF4D1-CA52-7E98-76B5-6567AE32A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sp>
        <p:nvSpPr>
          <p:cNvPr id="6" name="Title 1">
            <a:extLst>
              <a:ext uri="{FF2B5EF4-FFF2-40B4-BE49-F238E27FC236}">
                <a16:creationId xmlns:a16="http://schemas.microsoft.com/office/drawing/2014/main" id="{C014847E-1D94-A1BC-91D1-ED2BE59D6B0F}"/>
              </a:ext>
            </a:extLst>
          </p:cNvPr>
          <p:cNvSpPr>
            <a:spLocks noGrp="1"/>
          </p:cNvSpPr>
          <p:nvPr>
            <p:ph type="ctrTitle"/>
          </p:nvPr>
        </p:nvSpPr>
        <p:spPr>
          <a:xfrm>
            <a:off x="2827987" y="233664"/>
            <a:ext cx="7303260" cy="943318"/>
          </a:xfrm>
        </p:spPr>
        <p:txBody>
          <a:bodyPr>
            <a:normAutofit fontScale="90000"/>
          </a:bodyPr>
          <a:lstStyle/>
          <a:p>
            <a:r>
              <a:rPr lang="vi-VN" sz="5400" dirty="0">
                <a:latin typeface="Roboto Bold" panose="02000000000000000000" pitchFamily="2" charset="0"/>
                <a:ea typeface="Roboto Bold" panose="02000000000000000000" pitchFamily="2" charset="0"/>
                <a:cs typeface="Roboto Bold" panose="02000000000000000000" pitchFamily="2" charset="0"/>
              </a:rPr>
              <a:t>Quy tắc cơ bản của CSS</a:t>
            </a:r>
          </a:p>
        </p:txBody>
      </p:sp>
      <p:sp>
        <p:nvSpPr>
          <p:cNvPr id="5" name="TextBox 4">
            <a:extLst>
              <a:ext uri="{FF2B5EF4-FFF2-40B4-BE49-F238E27FC236}">
                <a16:creationId xmlns:a16="http://schemas.microsoft.com/office/drawing/2014/main" id="{307B0772-E89A-6827-5724-F4B338762A0C}"/>
              </a:ext>
            </a:extLst>
          </p:cNvPr>
          <p:cNvSpPr txBox="1"/>
          <p:nvPr/>
        </p:nvSpPr>
        <p:spPr>
          <a:xfrm>
            <a:off x="543634" y="1561838"/>
            <a:ext cx="6625261" cy="369332"/>
          </a:xfrm>
          <a:prstGeom prst="rect">
            <a:avLst/>
          </a:prstGeom>
          <a:noFill/>
        </p:spPr>
        <p:txBody>
          <a:bodyPr wrap="square">
            <a:spAutoFit/>
          </a:bodyPr>
          <a:lstStyle/>
          <a:p>
            <a:r>
              <a:rPr lang="vi-VN" b="1" dirty="0"/>
              <a:t>Các thuộc tính CSS cơ bản mà các </a:t>
            </a:r>
            <a:r>
              <a:rPr lang="en-US" b="1" dirty="0" err="1"/>
              <a:t>bạn</a:t>
            </a:r>
            <a:r>
              <a:rPr lang="vi-VN" b="1" dirty="0"/>
              <a:t> sẽ dùng nhiều:</a:t>
            </a:r>
            <a:endParaRPr lang="vi-VN" dirty="0"/>
          </a:p>
        </p:txBody>
      </p:sp>
      <p:sp>
        <p:nvSpPr>
          <p:cNvPr id="12" name="TextBox 11">
            <a:extLst>
              <a:ext uri="{FF2B5EF4-FFF2-40B4-BE49-F238E27FC236}">
                <a16:creationId xmlns:a16="http://schemas.microsoft.com/office/drawing/2014/main" id="{F634EF1A-5D1F-6177-6968-387752089F9C}"/>
              </a:ext>
            </a:extLst>
          </p:cNvPr>
          <p:cNvSpPr txBox="1"/>
          <p:nvPr/>
        </p:nvSpPr>
        <p:spPr>
          <a:xfrm>
            <a:off x="616786" y="1996499"/>
            <a:ext cx="8830818" cy="3970318"/>
          </a:xfrm>
          <a:prstGeom prst="rect">
            <a:avLst/>
          </a:prstGeom>
          <a:noFill/>
        </p:spPr>
        <p:txBody>
          <a:bodyPr wrap="square">
            <a:spAutoFit/>
          </a:bodyPr>
          <a:lstStyle/>
          <a:p>
            <a:r>
              <a:rPr lang="en-US" b="1" dirty="0"/>
              <a:t>color</a:t>
            </a:r>
            <a:r>
              <a:rPr lang="en-US" dirty="0"/>
              <a:t> - Thay </a:t>
            </a:r>
            <a:r>
              <a:rPr lang="en-US" dirty="0" err="1"/>
              <a:t>đổi</a:t>
            </a:r>
            <a:r>
              <a:rPr lang="en-US" dirty="0"/>
              <a:t> </a:t>
            </a:r>
            <a:r>
              <a:rPr lang="en-US" dirty="0" err="1"/>
              <a:t>màu</a:t>
            </a:r>
            <a:r>
              <a:rPr lang="en-US" dirty="0"/>
              <a:t> </a:t>
            </a:r>
            <a:r>
              <a:rPr lang="en-US" dirty="0" err="1"/>
              <a:t>chữ</a:t>
            </a:r>
            <a:endParaRPr lang="en-US" dirty="0"/>
          </a:p>
          <a:p>
            <a:r>
              <a:rPr lang="en-US" b="1" dirty="0" err="1"/>
              <a:t>Ví</a:t>
            </a:r>
            <a:r>
              <a:rPr lang="en-US" b="1" dirty="0"/>
              <a:t> </a:t>
            </a:r>
            <a:r>
              <a:rPr lang="en-US" b="1" dirty="0" err="1"/>
              <a:t>dụ</a:t>
            </a:r>
            <a:r>
              <a:rPr lang="en-US" b="1" dirty="0"/>
              <a:t>: </a:t>
            </a:r>
            <a:r>
              <a:rPr lang="en-US" dirty="0"/>
              <a:t>color: red; → </a:t>
            </a:r>
            <a:r>
              <a:rPr lang="en-US" dirty="0" err="1"/>
              <a:t>chữ</a:t>
            </a:r>
            <a:r>
              <a:rPr lang="en-US" dirty="0"/>
              <a:t> </a:t>
            </a:r>
            <a:r>
              <a:rPr lang="en-US" dirty="0" err="1"/>
              <a:t>sẽ</a:t>
            </a:r>
            <a:r>
              <a:rPr lang="en-US" dirty="0"/>
              <a:t> </a:t>
            </a:r>
            <a:r>
              <a:rPr lang="en-US" dirty="0" err="1"/>
              <a:t>có</a:t>
            </a:r>
            <a:r>
              <a:rPr lang="en-US" dirty="0"/>
              <a:t> </a:t>
            </a:r>
            <a:r>
              <a:rPr lang="en-US" dirty="0" err="1"/>
              <a:t>màu</a:t>
            </a:r>
            <a:r>
              <a:rPr lang="en-US" dirty="0"/>
              <a:t> </a:t>
            </a:r>
            <a:r>
              <a:rPr lang="en-US" dirty="0" err="1"/>
              <a:t>đỏ</a:t>
            </a:r>
            <a:endParaRPr lang="en-US" dirty="0"/>
          </a:p>
          <a:p>
            <a:endParaRPr lang="en-US" dirty="0"/>
          </a:p>
          <a:p>
            <a:r>
              <a:rPr lang="en-US" b="1" dirty="0"/>
              <a:t>background-color</a:t>
            </a:r>
            <a:r>
              <a:rPr lang="en-US" dirty="0"/>
              <a:t> - Thay </a:t>
            </a:r>
            <a:r>
              <a:rPr lang="en-US" dirty="0" err="1"/>
              <a:t>đổi</a:t>
            </a:r>
            <a:r>
              <a:rPr lang="en-US" dirty="0"/>
              <a:t> </a:t>
            </a:r>
            <a:r>
              <a:rPr lang="en-US" dirty="0" err="1"/>
              <a:t>màu</a:t>
            </a:r>
            <a:r>
              <a:rPr lang="en-US" dirty="0"/>
              <a:t> </a:t>
            </a:r>
            <a:r>
              <a:rPr lang="en-US" dirty="0" err="1"/>
              <a:t>nền</a:t>
            </a:r>
            <a:endParaRPr lang="en-US" dirty="0"/>
          </a:p>
          <a:p>
            <a:r>
              <a:rPr lang="en-US" b="1" dirty="0" err="1"/>
              <a:t>Ví</a:t>
            </a:r>
            <a:r>
              <a:rPr lang="en-US" b="1" dirty="0"/>
              <a:t> </a:t>
            </a:r>
            <a:r>
              <a:rPr lang="en-US" b="1" dirty="0" err="1"/>
              <a:t>dụ</a:t>
            </a:r>
            <a:r>
              <a:rPr lang="en-US" b="1" dirty="0"/>
              <a:t>: </a:t>
            </a:r>
            <a:r>
              <a:rPr lang="en-US" dirty="0"/>
              <a:t>background-color: yellow; → </a:t>
            </a:r>
            <a:r>
              <a:rPr lang="en-US" dirty="0" err="1"/>
              <a:t>nền</a:t>
            </a:r>
            <a:r>
              <a:rPr lang="en-US" dirty="0"/>
              <a:t> </a:t>
            </a:r>
            <a:r>
              <a:rPr lang="en-US" dirty="0" err="1"/>
              <a:t>sẽ</a:t>
            </a:r>
            <a:r>
              <a:rPr lang="en-US" dirty="0"/>
              <a:t> </a:t>
            </a:r>
            <a:r>
              <a:rPr lang="en-US" dirty="0" err="1"/>
              <a:t>có</a:t>
            </a:r>
            <a:r>
              <a:rPr lang="en-US" dirty="0"/>
              <a:t> </a:t>
            </a:r>
            <a:r>
              <a:rPr lang="en-US" dirty="0" err="1"/>
              <a:t>màu</a:t>
            </a:r>
            <a:r>
              <a:rPr lang="en-US" dirty="0"/>
              <a:t> </a:t>
            </a:r>
            <a:r>
              <a:rPr lang="en-US" dirty="0" err="1"/>
              <a:t>vàng</a:t>
            </a:r>
            <a:endParaRPr lang="en-US" dirty="0"/>
          </a:p>
          <a:p>
            <a:endParaRPr lang="en-US" dirty="0"/>
          </a:p>
          <a:p>
            <a:r>
              <a:rPr lang="en-US" b="1" dirty="0"/>
              <a:t>font-size </a:t>
            </a:r>
            <a:r>
              <a:rPr lang="en-US" dirty="0"/>
              <a:t>- </a:t>
            </a:r>
            <a:r>
              <a:rPr lang="en-US" dirty="0" err="1"/>
              <a:t>Điều</a:t>
            </a:r>
            <a:r>
              <a:rPr lang="en-US" dirty="0"/>
              <a:t> </a:t>
            </a:r>
            <a:r>
              <a:rPr lang="en-US" dirty="0" err="1"/>
              <a:t>chỉnh</a:t>
            </a:r>
            <a:r>
              <a:rPr lang="en-US" dirty="0"/>
              <a:t> </a:t>
            </a:r>
            <a:r>
              <a:rPr lang="en-US" dirty="0" err="1"/>
              <a:t>kích</a:t>
            </a:r>
            <a:r>
              <a:rPr lang="en-US" dirty="0"/>
              <a:t> </a:t>
            </a:r>
            <a:r>
              <a:rPr lang="en-US" dirty="0" err="1"/>
              <a:t>thước</a:t>
            </a:r>
            <a:r>
              <a:rPr lang="en-US" dirty="0"/>
              <a:t> </a:t>
            </a:r>
            <a:r>
              <a:rPr lang="en-US" dirty="0" err="1"/>
              <a:t>chữ</a:t>
            </a:r>
            <a:endParaRPr lang="en-US" dirty="0"/>
          </a:p>
          <a:p>
            <a:r>
              <a:rPr lang="en-US" b="1" dirty="0" err="1"/>
              <a:t>Ví</a:t>
            </a:r>
            <a:r>
              <a:rPr lang="en-US" b="1" dirty="0"/>
              <a:t> </a:t>
            </a:r>
            <a:r>
              <a:rPr lang="en-US" b="1" dirty="0" err="1"/>
              <a:t>dụ</a:t>
            </a:r>
            <a:r>
              <a:rPr lang="en-US" b="1" dirty="0"/>
              <a:t>: </a:t>
            </a:r>
            <a:r>
              <a:rPr lang="en-US" dirty="0"/>
              <a:t>font-size: 20px; → </a:t>
            </a:r>
            <a:r>
              <a:rPr lang="en-US" dirty="0" err="1"/>
              <a:t>chữ</a:t>
            </a:r>
            <a:r>
              <a:rPr lang="en-US" dirty="0"/>
              <a:t> to </a:t>
            </a:r>
            <a:r>
              <a:rPr lang="en-US" dirty="0" err="1"/>
              <a:t>bằng</a:t>
            </a:r>
            <a:r>
              <a:rPr lang="en-US" dirty="0"/>
              <a:t> 20 pixel</a:t>
            </a:r>
          </a:p>
          <a:p>
            <a:endParaRPr lang="en-US" dirty="0"/>
          </a:p>
          <a:p>
            <a:r>
              <a:rPr lang="en-US" b="1" dirty="0"/>
              <a:t>font-family</a:t>
            </a:r>
            <a:r>
              <a:rPr lang="en-US" dirty="0"/>
              <a:t> - Thay </a:t>
            </a:r>
            <a:r>
              <a:rPr lang="en-US" dirty="0" err="1"/>
              <a:t>đổi</a:t>
            </a:r>
            <a:r>
              <a:rPr lang="en-US" dirty="0"/>
              <a:t> </a:t>
            </a:r>
            <a:r>
              <a:rPr lang="en-US" dirty="0" err="1"/>
              <a:t>kiểu</a:t>
            </a:r>
            <a:r>
              <a:rPr lang="en-US" dirty="0"/>
              <a:t> </a:t>
            </a:r>
            <a:r>
              <a:rPr lang="en-US" dirty="0" err="1"/>
              <a:t>chữ</a:t>
            </a:r>
            <a:r>
              <a:rPr lang="en-US" dirty="0"/>
              <a:t> (font)</a:t>
            </a:r>
          </a:p>
          <a:p>
            <a:r>
              <a:rPr lang="en-US" b="1" dirty="0" err="1"/>
              <a:t>Ví</a:t>
            </a:r>
            <a:r>
              <a:rPr lang="en-US" b="1" dirty="0"/>
              <a:t> </a:t>
            </a:r>
            <a:r>
              <a:rPr lang="en-US" b="1" dirty="0" err="1"/>
              <a:t>dụ</a:t>
            </a:r>
            <a:r>
              <a:rPr lang="en-US" b="1" dirty="0"/>
              <a:t>: </a:t>
            </a:r>
            <a:r>
              <a:rPr lang="en-US" dirty="0"/>
              <a:t>font-family: Arial; → </a:t>
            </a:r>
            <a:r>
              <a:rPr lang="en-US" dirty="0" err="1"/>
              <a:t>chữ</a:t>
            </a:r>
            <a:r>
              <a:rPr lang="en-US" dirty="0"/>
              <a:t> </a:t>
            </a:r>
            <a:r>
              <a:rPr lang="en-US" dirty="0" err="1"/>
              <a:t>sẽ</a:t>
            </a:r>
            <a:r>
              <a:rPr lang="en-US" dirty="0"/>
              <a:t> </a:t>
            </a:r>
            <a:r>
              <a:rPr lang="en-US" dirty="0" err="1"/>
              <a:t>dùng</a:t>
            </a:r>
            <a:r>
              <a:rPr lang="en-US" dirty="0"/>
              <a:t> font Arial</a:t>
            </a:r>
          </a:p>
          <a:p>
            <a:endParaRPr lang="en-US" dirty="0"/>
          </a:p>
          <a:p>
            <a:r>
              <a:rPr lang="en-US" b="1" dirty="0"/>
              <a:t>text-align </a:t>
            </a:r>
            <a:r>
              <a:rPr lang="en-US" dirty="0"/>
              <a:t>- </a:t>
            </a:r>
            <a:r>
              <a:rPr lang="en-US" dirty="0" err="1"/>
              <a:t>Căn</a:t>
            </a:r>
            <a:r>
              <a:rPr lang="en-US" dirty="0"/>
              <a:t> </a:t>
            </a:r>
            <a:r>
              <a:rPr lang="en-US" dirty="0" err="1"/>
              <a:t>lề</a:t>
            </a:r>
            <a:r>
              <a:rPr lang="en-US" dirty="0"/>
              <a:t> </a:t>
            </a:r>
            <a:r>
              <a:rPr lang="en-US" dirty="0" err="1"/>
              <a:t>cho</a:t>
            </a:r>
            <a:r>
              <a:rPr lang="en-US" dirty="0"/>
              <a:t> </a:t>
            </a:r>
            <a:r>
              <a:rPr lang="en-US" dirty="0" err="1"/>
              <a:t>văn</a:t>
            </a:r>
            <a:r>
              <a:rPr lang="en-US" dirty="0"/>
              <a:t> </a:t>
            </a:r>
            <a:r>
              <a:rPr lang="en-US" dirty="0" err="1"/>
              <a:t>bản</a:t>
            </a:r>
            <a:endParaRPr lang="en-US" dirty="0"/>
          </a:p>
          <a:p>
            <a:r>
              <a:rPr lang="en-US" b="1" dirty="0" err="1"/>
              <a:t>Ví</a:t>
            </a:r>
            <a:r>
              <a:rPr lang="en-US" b="1" dirty="0"/>
              <a:t> </a:t>
            </a:r>
            <a:r>
              <a:rPr lang="en-US" b="1" dirty="0" err="1"/>
              <a:t>dụ</a:t>
            </a:r>
            <a:r>
              <a:rPr lang="en-US" b="1" dirty="0"/>
              <a:t>: </a:t>
            </a:r>
            <a:r>
              <a:rPr lang="en-US" dirty="0"/>
              <a:t>text-align: center; → </a:t>
            </a:r>
            <a:r>
              <a:rPr lang="en-US" dirty="0" err="1"/>
              <a:t>văn</a:t>
            </a:r>
            <a:r>
              <a:rPr lang="en-US" dirty="0"/>
              <a:t> </a:t>
            </a:r>
            <a:r>
              <a:rPr lang="en-US" dirty="0" err="1"/>
              <a:t>bản</a:t>
            </a:r>
            <a:r>
              <a:rPr lang="en-US" dirty="0"/>
              <a:t> </a:t>
            </a:r>
            <a:r>
              <a:rPr lang="en-US" dirty="0" err="1"/>
              <a:t>sẽ</a:t>
            </a:r>
            <a:r>
              <a:rPr lang="en-US" dirty="0"/>
              <a:t> </a:t>
            </a:r>
            <a:r>
              <a:rPr lang="en-US" dirty="0" err="1"/>
              <a:t>được</a:t>
            </a:r>
            <a:r>
              <a:rPr lang="en-US" dirty="0"/>
              <a:t> </a:t>
            </a:r>
            <a:r>
              <a:rPr lang="en-US" dirty="0" err="1"/>
              <a:t>căn</a:t>
            </a:r>
            <a:r>
              <a:rPr lang="en-US" dirty="0"/>
              <a:t> </a:t>
            </a:r>
            <a:r>
              <a:rPr lang="en-US" dirty="0" err="1"/>
              <a:t>giữa</a:t>
            </a:r>
            <a:endParaRPr lang="en-US" dirty="0"/>
          </a:p>
        </p:txBody>
      </p:sp>
    </p:spTree>
    <p:extLst>
      <p:ext uri="{BB962C8B-B14F-4D97-AF65-F5344CB8AC3E}">
        <p14:creationId xmlns:p14="http://schemas.microsoft.com/office/powerpoint/2010/main" val="389924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E84A89-CC47-2764-9754-A2AECBE99D7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792725-4E48-2F42-AFEF-9B3AD9CD9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3171C270-0BF9-541B-2132-356BF7E82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F85CC52E-5786-06C1-5580-AA25412A90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38C6FE57-7D55-614B-FDAB-A419DFDC3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1E44B0B5-30A0-0B29-411A-877D4E51DD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E9380C21-851C-C982-E099-C6A95880C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BA71D87F-AA99-DEB9-2742-16815C2AB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388FCC5C-B1AC-BDCF-26DD-853ADA653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D8E6CDC4-5812-4C17-8B0C-580AE7B1CA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8E709933-432D-23C8-9A13-543D63E1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pic>
        <p:nvPicPr>
          <p:cNvPr id="4" name="図 27" descr="ロゴ&#10;&#10;AI 生成コンテンツは誤りを含む可能性があります。">
            <a:extLst>
              <a:ext uri="{FF2B5EF4-FFF2-40B4-BE49-F238E27FC236}">
                <a16:creationId xmlns:a16="http://schemas.microsoft.com/office/drawing/2014/main" id="{C3EEC3A1-ADF6-669F-96AB-E7BF15AFF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sp>
        <p:nvSpPr>
          <p:cNvPr id="6" name="Title 1">
            <a:extLst>
              <a:ext uri="{FF2B5EF4-FFF2-40B4-BE49-F238E27FC236}">
                <a16:creationId xmlns:a16="http://schemas.microsoft.com/office/drawing/2014/main" id="{BECCE587-DEAE-64EC-371E-0332E2B4A322}"/>
              </a:ext>
            </a:extLst>
          </p:cNvPr>
          <p:cNvSpPr>
            <a:spLocks noGrp="1"/>
          </p:cNvSpPr>
          <p:nvPr>
            <p:ph type="ctrTitle"/>
          </p:nvPr>
        </p:nvSpPr>
        <p:spPr>
          <a:xfrm>
            <a:off x="2827986" y="233664"/>
            <a:ext cx="7927437" cy="1521984"/>
          </a:xfrm>
        </p:spPr>
        <p:txBody>
          <a:bodyPr>
            <a:normAutofit fontScale="90000"/>
          </a:bodyPr>
          <a:lstStyle/>
          <a:p>
            <a:r>
              <a:rPr lang="en-US" sz="5400" b="1" dirty="0">
                <a:latin typeface="Roboto Bold" panose="02000000000000000000" pitchFamily="2" charset="0"/>
                <a:ea typeface="Roboto Bold" panose="02000000000000000000" pitchFamily="2" charset="0"/>
                <a:cs typeface="Roboto Bold" panose="02000000000000000000" pitchFamily="2" charset="0"/>
              </a:rPr>
              <a:t>CSS Selectors - </a:t>
            </a:r>
            <a:r>
              <a:rPr lang="en-US" sz="5400" b="1" dirty="0" err="1">
                <a:latin typeface="Roboto Bold" panose="02000000000000000000" pitchFamily="2" charset="0"/>
                <a:ea typeface="Roboto Bold" panose="02000000000000000000" pitchFamily="2" charset="0"/>
                <a:cs typeface="Roboto Bold" panose="02000000000000000000" pitchFamily="2" charset="0"/>
              </a:rPr>
              <a:t>Chọn</a:t>
            </a:r>
            <a:r>
              <a:rPr lang="en-US" sz="5400" b="1" dirty="0">
                <a:latin typeface="Roboto Bold" panose="02000000000000000000" pitchFamily="2" charset="0"/>
                <a:ea typeface="Roboto Bold" panose="02000000000000000000" pitchFamily="2" charset="0"/>
                <a:cs typeface="Roboto Bold" panose="02000000000000000000" pitchFamily="2" charset="0"/>
              </a:rPr>
              <a:t> </a:t>
            </a:r>
            <a:r>
              <a:rPr lang="en-US" sz="5400" b="1" dirty="0" err="1">
                <a:latin typeface="Roboto Bold" panose="02000000000000000000" pitchFamily="2" charset="0"/>
                <a:ea typeface="Roboto Bold" panose="02000000000000000000" pitchFamily="2" charset="0"/>
                <a:cs typeface="Roboto Bold" panose="02000000000000000000" pitchFamily="2" charset="0"/>
              </a:rPr>
              <a:t>đúng</a:t>
            </a:r>
            <a:r>
              <a:rPr lang="en-US" sz="5400" b="1" dirty="0">
                <a:latin typeface="Roboto Bold" panose="02000000000000000000" pitchFamily="2" charset="0"/>
                <a:ea typeface="Roboto Bold" panose="02000000000000000000" pitchFamily="2" charset="0"/>
                <a:cs typeface="Roboto Bold" panose="02000000000000000000" pitchFamily="2" charset="0"/>
              </a:rPr>
              <a:t> </a:t>
            </a:r>
            <a:r>
              <a:rPr lang="en-US" sz="5400" b="1" dirty="0" err="1">
                <a:latin typeface="Roboto Bold" panose="02000000000000000000" pitchFamily="2" charset="0"/>
                <a:ea typeface="Roboto Bold" panose="02000000000000000000" pitchFamily="2" charset="0"/>
                <a:cs typeface="Roboto Bold" panose="02000000000000000000" pitchFamily="2" charset="0"/>
              </a:rPr>
              <a:t>để</a:t>
            </a:r>
            <a:r>
              <a:rPr lang="en-US" sz="5400" b="1" dirty="0">
                <a:latin typeface="Roboto Bold" panose="02000000000000000000" pitchFamily="2" charset="0"/>
                <a:ea typeface="Roboto Bold" panose="02000000000000000000" pitchFamily="2" charset="0"/>
                <a:cs typeface="Roboto Bold" panose="02000000000000000000" pitchFamily="2" charset="0"/>
              </a:rPr>
              <a:t> </a:t>
            </a:r>
            <a:r>
              <a:rPr lang="en-US" sz="5400" b="1" dirty="0" err="1">
                <a:latin typeface="Roboto Bold" panose="02000000000000000000" pitchFamily="2" charset="0"/>
                <a:ea typeface="Roboto Bold" panose="02000000000000000000" pitchFamily="2" charset="0"/>
                <a:cs typeface="Roboto Bold" panose="02000000000000000000" pitchFamily="2" charset="0"/>
              </a:rPr>
              <a:t>định</a:t>
            </a:r>
            <a:r>
              <a:rPr lang="en-US" sz="5400" b="1" dirty="0">
                <a:latin typeface="Roboto Bold" panose="02000000000000000000" pitchFamily="2" charset="0"/>
                <a:ea typeface="Roboto Bold" panose="02000000000000000000" pitchFamily="2" charset="0"/>
                <a:cs typeface="Roboto Bold" panose="02000000000000000000" pitchFamily="2" charset="0"/>
              </a:rPr>
              <a:t> </a:t>
            </a:r>
            <a:r>
              <a:rPr lang="en-US" sz="5400" b="1" dirty="0" err="1">
                <a:latin typeface="Roboto Bold" panose="02000000000000000000" pitchFamily="2" charset="0"/>
                <a:ea typeface="Roboto Bold" panose="02000000000000000000" pitchFamily="2" charset="0"/>
                <a:cs typeface="Roboto Bold" panose="02000000000000000000" pitchFamily="2" charset="0"/>
              </a:rPr>
              <a:t>dạng</a:t>
            </a:r>
            <a:r>
              <a:rPr lang="en-US" sz="5400" b="1" dirty="0">
                <a:latin typeface="Roboto Bold" panose="02000000000000000000" pitchFamily="2" charset="0"/>
                <a:ea typeface="Roboto Bold" panose="02000000000000000000" pitchFamily="2" charset="0"/>
                <a:cs typeface="Roboto Bold" panose="02000000000000000000" pitchFamily="2" charset="0"/>
              </a:rPr>
              <a:t> </a:t>
            </a:r>
            <a:r>
              <a:rPr lang="en-US" sz="5400" b="1" dirty="0" err="1">
                <a:latin typeface="Roboto Bold" panose="02000000000000000000" pitchFamily="2" charset="0"/>
                <a:ea typeface="Roboto Bold" panose="02000000000000000000" pitchFamily="2" charset="0"/>
                <a:cs typeface="Roboto Bold" panose="02000000000000000000" pitchFamily="2" charset="0"/>
              </a:rPr>
              <a:t>đúng</a:t>
            </a:r>
            <a:endParaRPr lang="en-US" sz="5400" dirty="0">
              <a:latin typeface="Roboto Bold" panose="02000000000000000000" pitchFamily="2" charset="0"/>
              <a:ea typeface="Roboto Bold" panose="02000000000000000000" pitchFamily="2" charset="0"/>
              <a:cs typeface="Roboto Bold" panose="02000000000000000000" pitchFamily="2" charset="0"/>
            </a:endParaRPr>
          </a:p>
        </p:txBody>
      </p:sp>
      <p:sp>
        <p:nvSpPr>
          <p:cNvPr id="3" name="TextBox 2">
            <a:extLst>
              <a:ext uri="{FF2B5EF4-FFF2-40B4-BE49-F238E27FC236}">
                <a16:creationId xmlns:a16="http://schemas.microsoft.com/office/drawing/2014/main" id="{73FBFA34-DCA5-449D-5184-21E0BA89DE8F}"/>
              </a:ext>
            </a:extLst>
          </p:cNvPr>
          <p:cNvSpPr txBox="1"/>
          <p:nvPr/>
        </p:nvSpPr>
        <p:spPr>
          <a:xfrm>
            <a:off x="1125946" y="1755648"/>
            <a:ext cx="6094476" cy="369332"/>
          </a:xfrm>
          <a:prstGeom prst="rect">
            <a:avLst/>
          </a:prstGeom>
          <a:noFill/>
        </p:spPr>
        <p:txBody>
          <a:bodyPr wrap="square">
            <a:spAutoFit/>
          </a:bodyPr>
          <a:lstStyle/>
          <a:p>
            <a:r>
              <a:rPr lang="en-US" b="1" dirty="0"/>
              <a:t>1. Element Selector - </a:t>
            </a:r>
            <a:r>
              <a:rPr lang="en-US" b="1" dirty="0" err="1"/>
              <a:t>Chọn</a:t>
            </a:r>
            <a:r>
              <a:rPr lang="en-US" b="1" dirty="0"/>
              <a:t> </a:t>
            </a:r>
            <a:r>
              <a:rPr lang="en-US" b="1" dirty="0" err="1"/>
              <a:t>theo</a:t>
            </a:r>
            <a:r>
              <a:rPr lang="en-US" b="1" dirty="0"/>
              <a:t> </a:t>
            </a:r>
            <a:r>
              <a:rPr lang="en-US" b="1" dirty="0" err="1"/>
              <a:t>loại</a:t>
            </a:r>
            <a:r>
              <a:rPr lang="en-US" b="1" dirty="0"/>
              <a:t> </a:t>
            </a:r>
            <a:r>
              <a:rPr lang="en-US" b="1" dirty="0" err="1"/>
              <a:t>thẻ</a:t>
            </a:r>
            <a:endParaRPr lang="en-US" b="1" dirty="0"/>
          </a:p>
        </p:txBody>
      </p:sp>
      <p:sp>
        <p:nvSpPr>
          <p:cNvPr id="8" name="TextBox 7">
            <a:extLst>
              <a:ext uri="{FF2B5EF4-FFF2-40B4-BE49-F238E27FC236}">
                <a16:creationId xmlns:a16="http://schemas.microsoft.com/office/drawing/2014/main" id="{50F1E9B6-D1D0-7B1A-FEEE-D4DBB446E0F7}"/>
              </a:ext>
            </a:extLst>
          </p:cNvPr>
          <p:cNvSpPr txBox="1"/>
          <p:nvPr/>
        </p:nvSpPr>
        <p:spPr>
          <a:xfrm>
            <a:off x="1368064" y="2124980"/>
            <a:ext cx="6094476" cy="923330"/>
          </a:xfrm>
          <a:prstGeom prst="rect">
            <a:avLst/>
          </a:prstGeom>
          <a:noFill/>
        </p:spPr>
        <p:txBody>
          <a:bodyPr wrap="square">
            <a:spAutoFit/>
          </a:bodyPr>
          <a:lstStyle/>
          <a:p>
            <a:r>
              <a:rPr lang="en-US" b="1" dirty="0" err="1"/>
              <a:t>Cách</a:t>
            </a:r>
            <a:r>
              <a:rPr lang="en-US" b="1" dirty="0"/>
              <a:t> </a:t>
            </a:r>
            <a:r>
              <a:rPr lang="en-US" b="1" dirty="0" err="1"/>
              <a:t>viết</a:t>
            </a:r>
            <a:r>
              <a:rPr lang="en-US" b="1" dirty="0"/>
              <a:t>: </a:t>
            </a:r>
            <a:r>
              <a:rPr lang="en-US" dirty="0"/>
              <a:t>p {}, h1 {}, div {}</a:t>
            </a:r>
          </a:p>
          <a:p>
            <a:r>
              <a:rPr lang="en-US" b="1" dirty="0" err="1"/>
              <a:t>Dùng</a:t>
            </a:r>
            <a:r>
              <a:rPr lang="en-US" b="1" dirty="0"/>
              <a:t> </a:t>
            </a:r>
            <a:r>
              <a:rPr lang="en-US" b="1" dirty="0" err="1"/>
              <a:t>khi</a:t>
            </a:r>
            <a:r>
              <a:rPr lang="en-US" b="1" dirty="0"/>
              <a:t>: </a:t>
            </a:r>
            <a:r>
              <a:rPr lang="en-US" dirty="0" err="1"/>
              <a:t>Muốn</a:t>
            </a:r>
            <a:r>
              <a:rPr lang="en-US" dirty="0"/>
              <a:t> </a:t>
            </a:r>
            <a:r>
              <a:rPr lang="en-US" dirty="0" err="1"/>
              <a:t>tất</a:t>
            </a:r>
            <a:r>
              <a:rPr lang="en-US" dirty="0"/>
              <a:t> </a:t>
            </a:r>
            <a:r>
              <a:rPr lang="en-US" dirty="0" err="1"/>
              <a:t>cả</a:t>
            </a:r>
            <a:r>
              <a:rPr lang="en-US" dirty="0"/>
              <a:t> </a:t>
            </a:r>
            <a:r>
              <a:rPr lang="en-US" dirty="0" err="1"/>
              <a:t>thẻ</a:t>
            </a:r>
            <a:r>
              <a:rPr lang="en-US" dirty="0"/>
              <a:t> </a:t>
            </a:r>
            <a:r>
              <a:rPr lang="en-US" dirty="0" err="1"/>
              <a:t>cùng</a:t>
            </a:r>
            <a:r>
              <a:rPr lang="en-US" dirty="0"/>
              <a:t> </a:t>
            </a:r>
            <a:r>
              <a:rPr lang="en-US" dirty="0" err="1"/>
              <a:t>loại</a:t>
            </a:r>
            <a:r>
              <a:rPr lang="en-US" dirty="0"/>
              <a:t> </a:t>
            </a:r>
            <a:r>
              <a:rPr lang="en-US" dirty="0" err="1"/>
              <a:t>có</a:t>
            </a:r>
            <a:r>
              <a:rPr lang="en-US" dirty="0"/>
              <a:t> </a:t>
            </a:r>
            <a:r>
              <a:rPr lang="en-US" dirty="0" err="1"/>
              <a:t>cùng</a:t>
            </a:r>
            <a:r>
              <a:rPr lang="en-US" dirty="0"/>
              <a:t> </a:t>
            </a:r>
            <a:r>
              <a:rPr lang="en-US" dirty="0" err="1"/>
              <a:t>định</a:t>
            </a:r>
            <a:r>
              <a:rPr lang="en-US" dirty="0"/>
              <a:t> </a:t>
            </a:r>
            <a:r>
              <a:rPr lang="en-US" dirty="0" err="1"/>
              <a:t>dạng</a:t>
            </a:r>
            <a:endParaRPr lang="en-US" dirty="0"/>
          </a:p>
          <a:p>
            <a:r>
              <a:rPr lang="en-US" dirty="0" err="1"/>
              <a:t>Ví</a:t>
            </a:r>
            <a:r>
              <a:rPr lang="en-US" dirty="0"/>
              <a:t> </a:t>
            </a:r>
            <a:r>
              <a:rPr lang="en-US" dirty="0" err="1"/>
              <a:t>dụ</a:t>
            </a:r>
            <a:r>
              <a:rPr lang="en-US" dirty="0"/>
              <a:t>: h1 { color: blue; } → </a:t>
            </a:r>
            <a:r>
              <a:rPr lang="en-US" dirty="0" err="1"/>
              <a:t>Tất</a:t>
            </a:r>
            <a:r>
              <a:rPr lang="en-US" dirty="0"/>
              <a:t> </a:t>
            </a:r>
            <a:r>
              <a:rPr lang="en-US" dirty="0" err="1"/>
              <a:t>cả</a:t>
            </a:r>
            <a:r>
              <a:rPr lang="en-US" dirty="0"/>
              <a:t> </a:t>
            </a:r>
            <a:r>
              <a:rPr lang="en-US" dirty="0" err="1"/>
              <a:t>tiêu</a:t>
            </a:r>
            <a:r>
              <a:rPr lang="en-US" dirty="0"/>
              <a:t> </a:t>
            </a:r>
            <a:r>
              <a:rPr lang="en-US" dirty="0" err="1"/>
              <a:t>đề</a:t>
            </a:r>
            <a:r>
              <a:rPr lang="en-US" dirty="0"/>
              <a:t> h1 </a:t>
            </a:r>
            <a:r>
              <a:rPr lang="en-US" dirty="0" err="1"/>
              <a:t>đều</a:t>
            </a:r>
            <a:r>
              <a:rPr lang="en-US" dirty="0"/>
              <a:t> </a:t>
            </a:r>
            <a:r>
              <a:rPr lang="en-US" dirty="0" err="1"/>
              <a:t>có</a:t>
            </a:r>
            <a:r>
              <a:rPr lang="en-US" dirty="0"/>
              <a:t> </a:t>
            </a:r>
            <a:r>
              <a:rPr lang="en-US" dirty="0" err="1"/>
              <a:t>màu</a:t>
            </a:r>
            <a:r>
              <a:rPr lang="en-US" dirty="0"/>
              <a:t> </a:t>
            </a:r>
            <a:r>
              <a:rPr lang="en-US" dirty="0" err="1"/>
              <a:t>xanh</a:t>
            </a:r>
            <a:endParaRPr lang="en-US" dirty="0"/>
          </a:p>
        </p:txBody>
      </p:sp>
      <p:sp>
        <p:nvSpPr>
          <p:cNvPr id="21" name="TextBox 20">
            <a:extLst>
              <a:ext uri="{FF2B5EF4-FFF2-40B4-BE49-F238E27FC236}">
                <a16:creationId xmlns:a16="http://schemas.microsoft.com/office/drawing/2014/main" id="{0CBDE65F-C1B5-0B8D-1047-3B9EA1F63BBC}"/>
              </a:ext>
            </a:extLst>
          </p:cNvPr>
          <p:cNvSpPr txBox="1"/>
          <p:nvPr/>
        </p:nvSpPr>
        <p:spPr>
          <a:xfrm>
            <a:off x="1125946" y="3137979"/>
            <a:ext cx="6094476" cy="369332"/>
          </a:xfrm>
          <a:prstGeom prst="rect">
            <a:avLst/>
          </a:prstGeom>
          <a:noFill/>
        </p:spPr>
        <p:txBody>
          <a:bodyPr wrap="square">
            <a:spAutoFit/>
          </a:bodyPr>
          <a:lstStyle/>
          <a:p>
            <a:r>
              <a:rPr lang="en-US" b="1" dirty="0"/>
              <a:t>2. Class Selector - </a:t>
            </a:r>
            <a:r>
              <a:rPr lang="en-US" b="1" dirty="0" err="1"/>
              <a:t>Chọn</a:t>
            </a:r>
            <a:r>
              <a:rPr lang="en-US" b="1" dirty="0"/>
              <a:t> </a:t>
            </a:r>
            <a:r>
              <a:rPr lang="en-US" b="1" dirty="0" err="1"/>
              <a:t>theo</a:t>
            </a:r>
            <a:r>
              <a:rPr lang="en-US" b="1" dirty="0"/>
              <a:t> </a:t>
            </a:r>
            <a:r>
              <a:rPr lang="en-US" b="1" dirty="0" err="1"/>
              <a:t>nhóm</a:t>
            </a:r>
            <a:endParaRPr lang="en-US" b="1" dirty="0"/>
          </a:p>
        </p:txBody>
      </p:sp>
      <p:sp>
        <p:nvSpPr>
          <p:cNvPr id="23" name="TextBox 22">
            <a:extLst>
              <a:ext uri="{FF2B5EF4-FFF2-40B4-BE49-F238E27FC236}">
                <a16:creationId xmlns:a16="http://schemas.microsoft.com/office/drawing/2014/main" id="{7A4E8E51-35E8-D5BE-FA87-445A9556D22D}"/>
              </a:ext>
            </a:extLst>
          </p:cNvPr>
          <p:cNvSpPr txBox="1"/>
          <p:nvPr/>
        </p:nvSpPr>
        <p:spPr>
          <a:xfrm>
            <a:off x="1368062" y="3475827"/>
            <a:ext cx="7647921" cy="923330"/>
          </a:xfrm>
          <a:prstGeom prst="rect">
            <a:avLst/>
          </a:prstGeom>
          <a:noFill/>
        </p:spPr>
        <p:txBody>
          <a:bodyPr wrap="square">
            <a:spAutoFit/>
          </a:bodyPr>
          <a:lstStyle/>
          <a:p>
            <a:r>
              <a:rPr lang="en-US" b="1" dirty="0" err="1"/>
              <a:t>Cách</a:t>
            </a:r>
            <a:r>
              <a:rPr lang="en-US" b="1" dirty="0"/>
              <a:t> </a:t>
            </a:r>
            <a:r>
              <a:rPr lang="en-US" b="1" dirty="0" err="1"/>
              <a:t>viết</a:t>
            </a:r>
            <a:r>
              <a:rPr lang="en-US" b="1" dirty="0"/>
              <a:t>: </a:t>
            </a:r>
            <a:r>
              <a:rPr lang="en-US" dirty="0"/>
              <a:t>.ten-class {} (</a:t>
            </a:r>
            <a:r>
              <a:rPr lang="en-US" dirty="0" err="1"/>
              <a:t>có</a:t>
            </a:r>
            <a:r>
              <a:rPr lang="en-US" dirty="0"/>
              <a:t> </a:t>
            </a:r>
            <a:r>
              <a:rPr lang="en-US" dirty="0" err="1"/>
              <a:t>dấu</a:t>
            </a:r>
            <a:r>
              <a:rPr lang="en-US" dirty="0"/>
              <a:t> </a:t>
            </a:r>
            <a:r>
              <a:rPr lang="en-US" dirty="0" err="1"/>
              <a:t>chấm</a:t>
            </a:r>
            <a:r>
              <a:rPr lang="en-US" dirty="0"/>
              <a:t> </a:t>
            </a:r>
            <a:r>
              <a:rPr lang="en-US" dirty="0" err="1"/>
              <a:t>phía</a:t>
            </a:r>
            <a:r>
              <a:rPr lang="en-US" dirty="0"/>
              <a:t> </a:t>
            </a:r>
            <a:r>
              <a:rPr lang="en-US" dirty="0" err="1"/>
              <a:t>trước</a:t>
            </a:r>
            <a:r>
              <a:rPr lang="en-US" dirty="0"/>
              <a:t>)</a:t>
            </a:r>
          </a:p>
          <a:p>
            <a:r>
              <a:rPr lang="en-US" b="1" dirty="0" err="1"/>
              <a:t>Dùng</a:t>
            </a:r>
            <a:r>
              <a:rPr lang="en-US" b="1" dirty="0"/>
              <a:t> </a:t>
            </a:r>
            <a:r>
              <a:rPr lang="en-US" b="1" dirty="0" err="1"/>
              <a:t>khi</a:t>
            </a:r>
            <a:r>
              <a:rPr lang="en-US" b="1" dirty="0"/>
              <a:t>: </a:t>
            </a:r>
            <a:r>
              <a:rPr lang="en-US" dirty="0" err="1"/>
              <a:t>Nhiều</a:t>
            </a:r>
            <a:r>
              <a:rPr lang="en-US" dirty="0"/>
              <a:t> </a:t>
            </a:r>
            <a:r>
              <a:rPr lang="en-US" dirty="0" err="1"/>
              <a:t>phần</a:t>
            </a:r>
            <a:r>
              <a:rPr lang="en-US" dirty="0"/>
              <a:t> </a:t>
            </a:r>
            <a:r>
              <a:rPr lang="en-US" dirty="0" err="1"/>
              <a:t>tử</a:t>
            </a:r>
            <a:r>
              <a:rPr lang="en-US" dirty="0"/>
              <a:t> </a:t>
            </a:r>
            <a:r>
              <a:rPr lang="en-US" dirty="0" err="1"/>
              <a:t>khác</a:t>
            </a:r>
            <a:r>
              <a:rPr lang="en-US" dirty="0"/>
              <a:t> </a:t>
            </a:r>
            <a:r>
              <a:rPr lang="en-US" dirty="0" err="1"/>
              <a:t>nhau</a:t>
            </a:r>
            <a:r>
              <a:rPr lang="en-US" dirty="0"/>
              <a:t> </a:t>
            </a:r>
            <a:r>
              <a:rPr lang="en-US" dirty="0" err="1"/>
              <a:t>cần</a:t>
            </a:r>
            <a:r>
              <a:rPr lang="en-US" dirty="0"/>
              <a:t> </a:t>
            </a:r>
            <a:r>
              <a:rPr lang="en-US" dirty="0" err="1"/>
              <a:t>cùng</a:t>
            </a:r>
            <a:r>
              <a:rPr lang="en-US" dirty="0"/>
              <a:t> </a:t>
            </a:r>
            <a:r>
              <a:rPr lang="en-US" dirty="0" err="1"/>
              <a:t>một</a:t>
            </a:r>
            <a:r>
              <a:rPr lang="en-US" dirty="0"/>
              <a:t> </a:t>
            </a:r>
            <a:r>
              <a:rPr lang="en-US" dirty="0" err="1"/>
              <a:t>kiểu</a:t>
            </a:r>
            <a:r>
              <a:rPr lang="en-US" dirty="0"/>
              <a:t> </a:t>
            </a:r>
            <a:r>
              <a:rPr lang="en-US" dirty="0" err="1"/>
              <a:t>định</a:t>
            </a:r>
            <a:r>
              <a:rPr lang="en-US" dirty="0"/>
              <a:t> </a:t>
            </a:r>
            <a:r>
              <a:rPr lang="en-US" dirty="0" err="1"/>
              <a:t>dạng</a:t>
            </a:r>
            <a:endParaRPr lang="en-US" dirty="0"/>
          </a:p>
          <a:p>
            <a:r>
              <a:rPr lang="en-US" dirty="0" err="1"/>
              <a:t>Ví</a:t>
            </a:r>
            <a:r>
              <a:rPr lang="en-US" dirty="0"/>
              <a:t> </a:t>
            </a:r>
            <a:r>
              <a:rPr lang="en-US" dirty="0" err="1"/>
              <a:t>dụ</a:t>
            </a:r>
            <a:r>
              <a:rPr lang="en-US" dirty="0"/>
              <a:t>: .</a:t>
            </a:r>
            <a:r>
              <a:rPr lang="en-US" dirty="0" err="1"/>
              <a:t>tieu</a:t>
            </a:r>
            <a:r>
              <a:rPr lang="en-US" dirty="0"/>
              <a:t>-de { font-size: 24px; } → </a:t>
            </a:r>
            <a:r>
              <a:rPr lang="en-US" dirty="0" err="1"/>
              <a:t>Tất</a:t>
            </a:r>
            <a:r>
              <a:rPr lang="en-US" dirty="0"/>
              <a:t> </a:t>
            </a:r>
            <a:r>
              <a:rPr lang="en-US" dirty="0" err="1"/>
              <a:t>cả</a:t>
            </a:r>
            <a:r>
              <a:rPr lang="en-US" dirty="0"/>
              <a:t> </a:t>
            </a:r>
            <a:r>
              <a:rPr lang="en-US" dirty="0" err="1"/>
              <a:t>thẻ</a:t>
            </a:r>
            <a:r>
              <a:rPr lang="en-US" dirty="0"/>
              <a:t> </a:t>
            </a:r>
            <a:r>
              <a:rPr lang="en-US" dirty="0" err="1"/>
              <a:t>có</a:t>
            </a:r>
            <a:r>
              <a:rPr lang="en-US" dirty="0"/>
              <a:t> class="</a:t>
            </a:r>
            <a:r>
              <a:rPr lang="en-US" dirty="0" err="1"/>
              <a:t>tieu</a:t>
            </a:r>
            <a:r>
              <a:rPr lang="en-US" dirty="0"/>
              <a:t>-de" </a:t>
            </a:r>
            <a:r>
              <a:rPr lang="en-US" dirty="0" err="1"/>
              <a:t>đều</a:t>
            </a:r>
            <a:r>
              <a:rPr lang="en-US" dirty="0"/>
              <a:t> to 24px</a:t>
            </a:r>
          </a:p>
        </p:txBody>
      </p:sp>
      <p:sp>
        <p:nvSpPr>
          <p:cNvPr id="25" name="TextBox 24">
            <a:extLst>
              <a:ext uri="{FF2B5EF4-FFF2-40B4-BE49-F238E27FC236}">
                <a16:creationId xmlns:a16="http://schemas.microsoft.com/office/drawing/2014/main" id="{D9B32E61-1333-4416-1BB9-258EDAD0FAC1}"/>
              </a:ext>
            </a:extLst>
          </p:cNvPr>
          <p:cNvSpPr txBox="1"/>
          <p:nvPr/>
        </p:nvSpPr>
        <p:spPr>
          <a:xfrm>
            <a:off x="1136126" y="4457342"/>
            <a:ext cx="6094476" cy="369332"/>
          </a:xfrm>
          <a:prstGeom prst="rect">
            <a:avLst/>
          </a:prstGeom>
          <a:noFill/>
        </p:spPr>
        <p:txBody>
          <a:bodyPr wrap="square">
            <a:spAutoFit/>
          </a:bodyPr>
          <a:lstStyle/>
          <a:p>
            <a:r>
              <a:rPr lang="en-US" b="1" dirty="0"/>
              <a:t>3. ID Selector - </a:t>
            </a:r>
            <a:r>
              <a:rPr lang="en-US" b="1" dirty="0" err="1"/>
              <a:t>Chọn</a:t>
            </a:r>
            <a:r>
              <a:rPr lang="en-US" b="1" dirty="0"/>
              <a:t> </a:t>
            </a:r>
            <a:r>
              <a:rPr lang="en-US" b="1" dirty="0" err="1"/>
              <a:t>một</a:t>
            </a:r>
            <a:r>
              <a:rPr lang="en-US" b="1" dirty="0"/>
              <a:t> </a:t>
            </a:r>
            <a:r>
              <a:rPr lang="en-US" b="1" dirty="0" err="1"/>
              <a:t>phần</a:t>
            </a:r>
            <a:r>
              <a:rPr lang="en-US" b="1" dirty="0"/>
              <a:t> </a:t>
            </a:r>
            <a:r>
              <a:rPr lang="en-US" b="1" dirty="0" err="1"/>
              <a:t>tử</a:t>
            </a:r>
            <a:r>
              <a:rPr lang="en-US" b="1" dirty="0"/>
              <a:t> </a:t>
            </a:r>
            <a:r>
              <a:rPr lang="en-US" b="1" dirty="0" err="1"/>
              <a:t>duy</a:t>
            </a:r>
            <a:r>
              <a:rPr lang="en-US" b="1" dirty="0"/>
              <a:t> </a:t>
            </a:r>
            <a:r>
              <a:rPr lang="en-US" b="1" dirty="0" err="1"/>
              <a:t>nhất</a:t>
            </a:r>
            <a:endParaRPr lang="en-US" b="1" dirty="0"/>
          </a:p>
        </p:txBody>
      </p:sp>
      <p:sp>
        <p:nvSpPr>
          <p:cNvPr id="27" name="TextBox 26">
            <a:extLst>
              <a:ext uri="{FF2B5EF4-FFF2-40B4-BE49-F238E27FC236}">
                <a16:creationId xmlns:a16="http://schemas.microsoft.com/office/drawing/2014/main" id="{AF254EB8-B640-3638-61A8-4C75B5226A18}"/>
              </a:ext>
            </a:extLst>
          </p:cNvPr>
          <p:cNvSpPr txBox="1"/>
          <p:nvPr/>
        </p:nvSpPr>
        <p:spPr>
          <a:xfrm>
            <a:off x="1368062" y="4884859"/>
            <a:ext cx="7982676" cy="923330"/>
          </a:xfrm>
          <a:prstGeom prst="rect">
            <a:avLst/>
          </a:prstGeom>
          <a:noFill/>
        </p:spPr>
        <p:txBody>
          <a:bodyPr wrap="square">
            <a:spAutoFit/>
          </a:bodyPr>
          <a:lstStyle/>
          <a:p>
            <a:r>
              <a:rPr lang="en-US" b="1" dirty="0" err="1"/>
              <a:t>Cách</a:t>
            </a:r>
            <a:r>
              <a:rPr lang="en-US" b="1" dirty="0"/>
              <a:t> </a:t>
            </a:r>
            <a:r>
              <a:rPr lang="en-US" b="1" dirty="0" err="1"/>
              <a:t>viết</a:t>
            </a:r>
            <a:r>
              <a:rPr lang="en-US" b="1" dirty="0"/>
              <a:t>: </a:t>
            </a:r>
            <a:r>
              <a:rPr lang="en-US" dirty="0"/>
              <a:t>#ten-id {} (</a:t>
            </a:r>
            <a:r>
              <a:rPr lang="en-US" dirty="0" err="1"/>
              <a:t>có</a:t>
            </a:r>
            <a:r>
              <a:rPr lang="en-US" dirty="0"/>
              <a:t> </a:t>
            </a:r>
            <a:r>
              <a:rPr lang="en-US" dirty="0" err="1"/>
              <a:t>dấu</a:t>
            </a:r>
            <a:r>
              <a:rPr lang="en-US" dirty="0"/>
              <a:t> </a:t>
            </a:r>
            <a:r>
              <a:rPr lang="en-US" dirty="0" err="1"/>
              <a:t>thăng</a:t>
            </a:r>
            <a:r>
              <a:rPr lang="en-US" dirty="0"/>
              <a:t> </a:t>
            </a:r>
            <a:r>
              <a:rPr lang="en-US" dirty="0" err="1"/>
              <a:t>phía</a:t>
            </a:r>
            <a:r>
              <a:rPr lang="en-US" dirty="0"/>
              <a:t> </a:t>
            </a:r>
            <a:r>
              <a:rPr lang="en-US" dirty="0" err="1"/>
              <a:t>trước</a:t>
            </a:r>
            <a:r>
              <a:rPr lang="en-US" dirty="0"/>
              <a:t>)</a:t>
            </a:r>
          </a:p>
          <a:p>
            <a:r>
              <a:rPr lang="en-US" b="1" dirty="0" err="1"/>
              <a:t>Dùng</a:t>
            </a:r>
            <a:r>
              <a:rPr lang="en-US" b="1" dirty="0"/>
              <a:t> </a:t>
            </a:r>
            <a:r>
              <a:rPr lang="en-US" b="1" dirty="0" err="1"/>
              <a:t>khi</a:t>
            </a:r>
            <a:r>
              <a:rPr lang="en-US" b="1" dirty="0"/>
              <a:t>: </a:t>
            </a:r>
            <a:r>
              <a:rPr lang="en-US" dirty="0" err="1"/>
              <a:t>Chỉ</a:t>
            </a:r>
            <a:r>
              <a:rPr lang="en-US" dirty="0"/>
              <a:t> </a:t>
            </a:r>
            <a:r>
              <a:rPr lang="en-US" dirty="0" err="1"/>
              <a:t>định</a:t>
            </a:r>
            <a:r>
              <a:rPr lang="en-US" dirty="0"/>
              <a:t> </a:t>
            </a:r>
            <a:r>
              <a:rPr lang="en-US" dirty="0" err="1"/>
              <a:t>dạng</a:t>
            </a:r>
            <a:r>
              <a:rPr lang="en-US" dirty="0"/>
              <a:t> </a:t>
            </a:r>
            <a:r>
              <a:rPr lang="en-US" dirty="0" err="1"/>
              <a:t>cho</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cụ</a:t>
            </a:r>
            <a:r>
              <a:rPr lang="en-US" dirty="0"/>
              <a:t> </a:t>
            </a:r>
            <a:r>
              <a:rPr lang="en-US" dirty="0" err="1"/>
              <a:t>thể</a:t>
            </a:r>
            <a:r>
              <a:rPr lang="en-US" dirty="0"/>
              <a:t>, </a:t>
            </a:r>
            <a:r>
              <a:rPr lang="en-US" dirty="0" err="1"/>
              <a:t>không</a:t>
            </a:r>
            <a:r>
              <a:rPr lang="en-US" dirty="0"/>
              <a:t> </a:t>
            </a:r>
            <a:r>
              <a:rPr lang="en-US" dirty="0" err="1"/>
              <a:t>lặp</a:t>
            </a:r>
            <a:r>
              <a:rPr lang="en-US" dirty="0"/>
              <a:t> </a:t>
            </a:r>
            <a:r>
              <a:rPr lang="en-US" dirty="0" err="1"/>
              <a:t>lại</a:t>
            </a:r>
            <a:endParaRPr lang="en-US" dirty="0"/>
          </a:p>
          <a:p>
            <a:r>
              <a:rPr lang="en-US" dirty="0" err="1"/>
              <a:t>Ví</a:t>
            </a:r>
            <a:r>
              <a:rPr lang="en-US" dirty="0"/>
              <a:t> </a:t>
            </a:r>
            <a:r>
              <a:rPr lang="en-US" dirty="0" err="1"/>
              <a:t>dụ</a:t>
            </a:r>
            <a:r>
              <a:rPr lang="en-US" dirty="0"/>
              <a:t>: #banner { background: black; } → </a:t>
            </a:r>
            <a:r>
              <a:rPr lang="en-US" dirty="0" err="1"/>
              <a:t>Chỉ</a:t>
            </a:r>
            <a:r>
              <a:rPr lang="en-US" dirty="0"/>
              <a:t> </a:t>
            </a:r>
            <a:r>
              <a:rPr lang="en-US" dirty="0" err="1"/>
              <a:t>thẻ</a:t>
            </a:r>
            <a:r>
              <a:rPr lang="en-US" dirty="0"/>
              <a:t> </a:t>
            </a:r>
            <a:r>
              <a:rPr lang="en-US" dirty="0" err="1"/>
              <a:t>có</a:t>
            </a:r>
            <a:r>
              <a:rPr lang="en-US" dirty="0"/>
              <a:t> id="banner" </a:t>
            </a:r>
            <a:r>
              <a:rPr lang="en-US" dirty="0" err="1"/>
              <a:t>mới</a:t>
            </a:r>
            <a:r>
              <a:rPr lang="en-US" dirty="0"/>
              <a:t> </a:t>
            </a:r>
            <a:r>
              <a:rPr lang="en-US" dirty="0" err="1"/>
              <a:t>có</a:t>
            </a:r>
            <a:r>
              <a:rPr lang="en-US" dirty="0"/>
              <a:t> </a:t>
            </a:r>
            <a:r>
              <a:rPr lang="en-US" dirty="0" err="1"/>
              <a:t>nền</a:t>
            </a:r>
            <a:r>
              <a:rPr lang="en-US" dirty="0"/>
              <a:t> </a:t>
            </a:r>
            <a:r>
              <a:rPr lang="en-US" dirty="0" err="1"/>
              <a:t>đen</a:t>
            </a:r>
            <a:endParaRPr lang="en-US" dirty="0"/>
          </a:p>
        </p:txBody>
      </p:sp>
    </p:spTree>
    <p:extLst>
      <p:ext uri="{BB962C8B-B14F-4D97-AF65-F5344CB8AC3E}">
        <p14:creationId xmlns:p14="http://schemas.microsoft.com/office/powerpoint/2010/main" val="159641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8EE2AA-4F55-8A4F-A056-3E7961EB9D0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69363E-5E65-675D-201B-FAE7EE467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2DD21C73-028E-245D-0ABD-9BE29A552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C73EA7A5-A186-FC0C-26C2-2175CF20F5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DDCC2890-4278-A17F-7AC2-5EC815EC8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EE26E3A8-1839-7212-28FD-E0F305BB6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CC2F7D18-D49C-42D1-2279-6579D6879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B30FEB90-DC6F-1D7D-7ADE-065129073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F7428264-3788-9DDA-E559-1DF11BF48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B970B089-CDA3-D6F7-80EB-B2F3C322B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D394F96D-1CB1-C2FE-59A1-AE3718A9D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pic>
        <p:nvPicPr>
          <p:cNvPr id="4" name="図 27" descr="ロゴ&#10;&#10;AI 生成コンテンツは誤りを含む可能性があります。">
            <a:extLst>
              <a:ext uri="{FF2B5EF4-FFF2-40B4-BE49-F238E27FC236}">
                <a16:creationId xmlns:a16="http://schemas.microsoft.com/office/drawing/2014/main" id="{BD6D59DC-B37C-C9D9-3409-930B9E507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sp>
        <p:nvSpPr>
          <p:cNvPr id="6" name="Title 1">
            <a:extLst>
              <a:ext uri="{FF2B5EF4-FFF2-40B4-BE49-F238E27FC236}">
                <a16:creationId xmlns:a16="http://schemas.microsoft.com/office/drawing/2014/main" id="{F1CEE5C0-C035-29FE-A8CC-9C3194D46D39}"/>
              </a:ext>
            </a:extLst>
          </p:cNvPr>
          <p:cNvSpPr>
            <a:spLocks noGrp="1"/>
          </p:cNvSpPr>
          <p:nvPr>
            <p:ph type="ctrTitle"/>
          </p:nvPr>
        </p:nvSpPr>
        <p:spPr>
          <a:xfrm>
            <a:off x="2672884" y="478728"/>
            <a:ext cx="7303260" cy="923330"/>
          </a:xfrm>
        </p:spPr>
        <p:txBody>
          <a:bodyPr>
            <a:normAutofit/>
          </a:bodyPr>
          <a:lstStyle/>
          <a:p>
            <a:r>
              <a:rPr lang="en-US" sz="5400" dirty="0" err="1">
                <a:latin typeface="Roboto Bold" panose="02000000000000000000" pitchFamily="2" charset="0"/>
                <a:ea typeface="Roboto Bold" panose="02000000000000000000" pitchFamily="2" charset="0"/>
                <a:cs typeface="Roboto Bold" panose="02000000000000000000" pitchFamily="2" charset="0"/>
              </a:rPr>
              <a:t>Thực</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hành</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chính</a:t>
            </a:r>
            <a:endParaRPr lang="en-US" sz="5400" dirty="0">
              <a:latin typeface="Roboto Bold" panose="02000000000000000000" pitchFamily="2" charset="0"/>
              <a:ea typeface="Roboto Bold" panose="02000000000000000000" pitchFamily="2" charset="0"/>
              <a:cs typeface="Roboto Bold" panose="02000000000000000000" pitchFamily="2" charset="0"/>
            </a:endParaRPr>
          </a:p>
        </p:txBody>
      </p:sp>
      <p:sp>
        <p:nvSpPr>
          <p:cNvPr id="5" name="TextBox 4">
            <a:extLst>
              <a:ext uri="{FF2B5EF4-FFF2-40B4-BE49-F238E27FC236}">
                <a16:creationId xmlns:a16="http://schemas.microsoft.com/office/drawing/2014/main" id="{C4D68B30-CC09-938F-ED7F-653F8956FDE0}"/>
              </a:ext>
            </a:extLst>
          </p:cNvPr>
          <p:cNvSpPr txBox="1"/>
          <p:nvPr/>
        </p:nvSpPr>
        <p:spPr>
          <a:xfrm>
            <a:off x="3048609" y="1601968"/>
            <a:ext cx="6094476" cy="2031325"/>
          </a:xfrm>
          <a:prstGeom prst="rect">
            <a:avLst/>
          </a:prstGeom>
          <a:noFill/>
        </p:spPr>
        <p:txBody>
          <a:bodyPr wrap="square">
            <a:spAutoFit/>
          </a:bodyPr>
          <a:lstStyle/>
          <a:p>
            <a:r>
              <a:rPr lang="en-US" b="1" dirty="0" err="1"/>
              <a:t>Bài</a:t>
            </a:r>
            <a:r>
              <a:rPr lang="en-US" b="1" dirty="0"/>
              <a:t> </a:t>
            </a:r>
            <a:r>
              <a:rPr lang="en-US" b="1" dirty="0" err="1"/>
              <a:t>tập</a:t>
            </a:r>
            <a:r>
              <a:rPr lang="en-US" b="1" dirty="0"/>
              <a:t>: </a:t>
            </a:r>
            <a:r>
              <a:rPr lang="en-US" dirty="0"/>
              <a:t>Trang </a:t>
            </a:r>
            <a:r>
              <a:rPr lang="en-US" dirty="0" err="1"/>
              <a:t>giới</a:t>
            </a:r>
            <a:r>
              <a:rPr lang="en-US" dirty="0"/>
              <a:t> </a:t>
            </a:r>
            <a:r>
              <a:rPr lang="en-US" dirty="0" err="1"/>
              <a:t>thiệu</a:t>
            </a:r>
            <a:r>
              <a:rPr lang="en-US" dirty="0"/>
              <a:t> </a:t>
            </a:r>
            <a:r>
              <a:rPr lang="en-US" dirty="0" err="1"/>
              <a:t>có</a:t>
            </a:r>
            <a:r>
              <a:rPr lang="en-US" dirty="0"/>
              <a:t> </a:t>
            </a:r>
            <a:r>
              <a:rPr lang="en-US" dirty="0" err="1"/>
              <a:t>phong</a:t>
            </a:r>
            <a:r>
              <a:rPr lang="en-US" dirty="0"/>
              <a:t> </a:t>
            </a:r>
            <a:r>
              <a:rPr lang="en-US" dirty="0" err="1"/>
              <a:t>cách</a:t>
            </a:r>
            <a:r>
              <a:rPr lang="en-US" dirty="0"/>
              <a:t>!</a:t>
            </a:r>
          </a:p>
          <a:p>
            <a:r>
              <a:rPr lang="en-US" dirty="0" err="1"/>
              <a:t>Dùng</a:t>
            </a:r>
            <a:r>
              <a:rPr lang="en-US" dirty="0"/>
              <a:t> </a:t>
            </a:r>
            <a:r>
              <a:rPr lang="en-US" dirty="0" err="1"/>
              <a:t>trang</a:t>
            </a:r>
            <a:r>
              <a:rPr lang="en-US" dirty="0"/>
              <a:t> HTML </a:t>
            </a:r>
            <a:r>
              <a:rPr lang="en-US" dirty="0" err="1"/>
              <a:t>buổi</a:t>
            </a:r>
            <a:r>
              <a:rPr lang="en-US" dirty="0"/>
              <a:t> </a:t>
            </a:r>
            <a:r>
              <a:rPr lang="en-US" dirty="0" err="1"/>
              <a:t>trước</a:t>
            </a:r>
            <a:r>
              <a:rPr lang="en-US" dirty="0"/>
              <a:t>.</a:t>
            </a:r>
          </a:p>
          <a:p>
            <a:r>
              <a:rPr lang="en-US" dirty="0" err="1"/>
              <a:t>Áp</a:t>
            </a:r>
            <a:r>
              <a:rPr lang="en-US" dirty="0"/>
              <a:t> </a:t>
            </a:r>
            <a:r>
              <a:rPr lang="en-US" dirty="0" err="1"/>
              <a:t>dụng</a:t>
            </a:r>
            <a:r>
              <a:rPr lang="en-US" dirty="0"/>
              <a:t> </a:t>
            </a:r>
            <a:r>
              <a:rPr lang="en-US" dirty="0" err="1"/>
              <a:t>ít</a:t>
            </a:r>
            <a:r>
              <a:rPr lang="en-US" dirty="0"/>
              <a:t> </a:t>
            </a:r>
            <a:r>
              <a:rPr lang="en-US" dirty="0" err="1"/>
              <a:t>nhất</a:t>
            </a:r>
            <a:r>
              <a:rPr lang="en-US" dirty="0"/>
              <a:t>:</a:t>
            </a:r>
          </a:p>
          <a:p>
            <a:pPr lvl="1"/>
            <a:r>
              <a:rPr lang="en-US" dirty="0"/>
              <a:t>2 class</a:t>
            </a:r>
          </a:p>
          <a:p>
            <a:pPr lvl="1"/>
            <a:r>
              <a:rPr lang="en-US" dirty="0"/>
              <a:t>1 ID</a:t>
            </a:r>
          </a:p>
          <a:p>
            <a:pPr lvl="1"/>
            <a:r>
              <a:rPr lang="en-US" dirty="0"/>
              <a:t>Thay </a:t>
            </a:r>
            <a:r>
              <a:rPr lang="en-US" dirty="0" err="1"/>
              <a:t>đổi</a:t>
            </a:r>
            <a:r>
              <a:rPr lang="en-US" dirty="0"/>
              <a:t> </a:t>
            </a:r>
            <a:r>
              <a:rPr lang="en-US" dirty="0" err="1"/>
              <a:t>màu</a:t>
            </a:r>
            <a:r>
              <a:rPr lang="en-US" dirty="0"/>
              <a:t> </a:t>
            </a:r>
            <a:r>
              <a:rPr lang="en-US" dirty="0" err="1"/>
              <a:t>nền</a:t>
            </a:r>
            <a:r>
              <a:rPr lang="en-US" dirty="0"/>
              <a:t>, </a:t>
            </a:r>
            <a:r>
              <a:rPr lang="en-US" dirty="0" err="1"/>
              <a:t>màu</a:t>
            </a:r>
            <a:r>
              <a:rPr lang="en-US" dirty="0"/>
              <a:t> </a:t>
            </a:r>
            <a:r>
              <a:rPr lang="en-US" dirty="0" err="1"/>
              <a:t>chữ</a:t>
            </a:r>
            <a:r>
              <a:rPr lang="en-US" dirty="0"/>
              <a:t>, </a:t>
            </a:r>
            <a:r>
              <a:rPr lang="en-US" dirty="0" err="1"/>
              <a:t>căn</a:t>
            </a:r>
            <a:r>
              <a:rPr lang="en-US" dirty="0"/>
              <a:t> </a:t>
            </a:r>
            <a:r>
              <a:rPr lang="en-US" dirty="0" err="1"/>
              <a:t>chỉnh</a:t>
            </a:r>
            <a:r>
              <a:rPr lang="en-US" dirty="0"/>
              <a:t> </a:t>
            </a:r>
            <a:r>
              <a:rPr lang="en-US" dirty="0" err="1"/>
              <a:t>chữ</a:t>
            </a:r>
            <a:endParaRPr lang="en-US" dirty="0"/>
          </a:p>
          <a:p>
            <a:pPr lvl="1"/>
            <a:r>
              <a:rPr lang="en-US" dirty="0" err="1"/>
              <a:t>Tùy</a:t>
            </a:r>
            <a:r>
              <a:rPr lang="en-US" dirty="0"/>
              <a:t> </a:t>
            </a:r>
            <a:r>
              <a:rPr lang="en-US" dirty="0" err="1"/>
              <a:t>chỉnh</a:t>
            </a:r>
            <a:r>
              <a:rPr lang="en-US" dirty="0"/>
              <a:t> font </a:t>
            </a:r>
            <a:r>
              <a:rPr lang="en-US" dirty="0" err="1"/>
              <a:t>và</a:t>
            </a:r>
            <a:r>
              <a:rPr lang="en-US" dirty="0"/>
              <a:t> </a:t>
            </a:r>
            <a:r>
              <a:rPr lang="en-US" dirty="0" err="1"/>
              <a:t>kích</a:t>
            </a:r>
            <a:r>
              <a:rPr lang="en-US" dirty="0"/>
              <a:t> </a:t>
            </a:r>
            <a:r>
              <a:rPr lang="en-US" dirty="0" err="1"/>
              <a:t>thước</a:t>
            </a:r>
            <a:endParaRPr lang="en-US" dirty="0"/>
          </a:p>
        </p:txBody>
      </p:sp>
    </p:spTree>
    <p:extLst>
      <p:ext uri="{BB962C8B-B14F-4D97-AF65-F5344CB8AC3E}">
        <p14:creationId xmlns:p14="http://schemas.microsoft.com/office/powerpoint/2010/main" val="47578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EB5584-B100-7EDE-FE9B-FFFDB2A30B7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D49CB5-071E-7D0F-B033-602425746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263BE0DA-3A57-8AF5-4952-121E05049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E195BBB4-90D2-98E9-7ED0-94AA993FBD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7D4EBA97-715D-E215-9C64-E5F3AA173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146C395B-8A25-0D71-9C2F-C533332B5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38812B7E-2B5A-3CB3-782C-80CCB4D31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C39770FA-3E4A-28D6-F7C7-44DF2C588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98930F71-38DD-FF6C-58CD-4762ED2157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F86838A9-E8B1-9286-785A-C78FEC048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EA666F01-209D-F51B-7165-77AF476A8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E1D0E40B-0970-EA06-C55E-8F7B6BA85CAE}"/>
              </a:ext>
            </a:extLst>
          </p:cNvPr>
          <p:cNvSpPr>
            <a:spLocks noGrp="1"/>
          </p:cNvSpPr>
          <p:nvPr>
            <p:ph type="ctrTitle"/>
          </p:nvPr>
        </p:nvSpPr>
        <p:spPr>
          <a:xfrm>
            <a:off x="3645808" y="692311"/>
            <a:ext cx="5760846" cy="1715567"/>
          </a:xfrm>
        </p:spPr>
        <p:txBody>
          <a:bodyPr>
            <a:normAutofit/>
          </a:bodyPr>
          <a:lstStyle/>
          <a:p>
            <a:r>
              <a:rPr lang="en-US" sz="5400" dirty="0" err="1">
                <a:latin typeface="Roboto Bold" panose="02000000000000000000" pitchFamily="2" charset="0"/>
                <a:ea typeface="Roboto Bold" panose="02000000000000000000" pitchFamily="2" charset="0"/>
                <a:cs typeface="Roboto Bold" panose="02000000000000000000" pitchFamily="2" charset="0"/>
              </a:rPr>
              <a:t>Mục</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tiêu</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của</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buổi</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học</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hôm</a:t>
            </a:r>
            <a:r>
              <a:rPr lang="en-US" sz="5400" dirty="0">
                <a:latin typeface="Roboto Bold" panose="02000000000000000000" pitchFamily="2" charset="0"/>
                <a:ea typeface="Roboto Bold" panose="02000000000000000000" pitchFamily="2" charset="0"/>
                <a:cs typeface="Roboto Bold" panose="02000000000000000000" pitchFamily="2" charset="0"/>
              </a:rPr>
              <a:t> nay</a:t>
            </a:r>
            <a:endParaRPr lang="en-US" sz="5200" dirty="0">
              <a:solidFill>
                <a:schemeClr val="tx2"/>
              </a:solidFill>
              <a:latin typeface="Roboto Bold" panose="02000000000000000000" pitchFamily="2" charset="0"/>
              <a:ea typeface="Roboto Bold" panose="02000000000000000000" pitchFamily="2" charset="0"/>
              <a:cs typeface="Roboto Bold" panose="02000000000000000000" pitchFamily="2" charset="0"/>
            </a:endParaRPr>
          </a:p>
        </p:txBody>
      </p:sp>
      <p:pic>
        <p:nvPicPr>
          <p:cNvPr id="4" name="図 27" descr="ロゴ&#10;&#10;AI 生成コンテンツは誤りを含む可能性があります。">
            <a:extLst>
              <a:ext uri="{FF2B5EF4-FFF2-40B4-BE49-F238E27FC236}">
                <a16:creationId xmlns:a16="http://schemas.microsoft.com/office/drawing/2014/main" id="{60A4A55C-5AFC-387E-FCE2-D2B0AC60F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sp>
        <p:nvSpPr>
          <p:cNvPr id="5" name="TextBox 4">
            <a:extLst>
              <a:ext uri="{FF2B5EF4-FFF2-40B4-BE49-F238E27FC236}">
                <a16:creationId xmlns:a16="http://schemas.microsoft.com/office/drawing/2014/main" id="{E5F3C3FB-0FAF-8263-5B7E-C6BD570EEBE9}"/>
              </a:ext>
            </a:extLst>
          </p:cNvPr>
          <p:cNvSpPr txBox="1"/>
          <p:nvPr/>
        </p:nvSpPr>
        <p:spPr>
          <a:xfrm>
            <a:off x="4117086" y="3059668"/>
            <a:ext cx="6094476" cy="369332"/>
          </a:xfrm>
          <a:prstGeom prst="rect">
            <a:avLst/>
          </a:prstGeom>
          <a:noFill/>
        </p:spPr>
        <p:txBody>
          <a:bodyPr wrap="square">
            <a:spAutoFit/>
          </a:bodyPr>
          <a:lstStyle/>
          <a:p>
            <a:r>
              <a:rPr lang="en-US" dirty="0" err="1">
                <a:latin typeface="Roboto Bold" panose="02000000000000000000" pitchFamily="2" charset="0"/>
                <a:ea typeface="Roboto Bold" panose="02000000000000000000" pitchFamily="2" charset="0"/>
                <a:cs typeface="Roboto Bold" panose="02000000000000000000" pitchFamily="2" charset="0"/>
              </a:rPr>
              <a:t>học</a:t>
            </a:r>
            <a:r>
              <a:rPr lang="en-US" dirty="0">
                <a:latin typeface="Roboto Bold" panose="02000000000000000000" pitchFamily="2" charset="0"/>
                <a:ea typeface="Roboto Bold" panose="02000000000000000000" pitchFamily="2" charset="0"/>
                <a:cs typeface="Roboto Bold" panose="02000000000000000000" pitchFamily="2" charset="0"/>
              </a:rPr>
              <a:t> </a:t>
            </a:r>
            <a:r>
              <a:rPr lang="en-US" dirty="0" err="1">
                <a:latin typeface="Roboto Bold" panose="02000000000000000000" pitchFamily="2" charset="0"/>
                <a:ea typeface="Roboto Bold" panose="02000000000000000000" pitchFamily="2" charset="0"/>
                <a:cs typeface="Roboto Bold" panose="02000000000000000000" pitchFamily="2" charset="0"/>
              </a:rPr>
              <a:t>cách</a:t>
            </a:r>
            <a:r>
              <a:rPr lang="en-US" dirty="0">
                <a:latin typeface="Roboto Bold" panose="02000000000000000000" pitchFamily="2" charset="0"/>
                <a:ea typeface="Roboto Bold" panose="02000000000000000000" pitchFamily="2" charset="0"/>
                <a:cs typeface="Roboto Bold" panose="02000000000000000000" pitchFamily="2" charset="0"/>
              </a:rPr>
              <a:t> “</a:t>
            </a:r>
            <a:r>
              <a:rPr lang="en-US" dirty="0" err="1">
                <a:latin typeface="Roboto Bold" panose="02000000000000000000" pitchFamily="2" charset="0"/>
                <a:ea typeface="Roboto Bold" panose="02000000000000000000" pitchFamily="2" charset="0"/>
                <a:cs typeface="Roboto Bold" panose="02000000000000000000" pitchFamily="2" charset="0"/>
              </a:rPr>
              <a:t>trang</a:t>
            </a:r>
            <a:r>
              <a:rPr lang="en-US" dirty="0">
                <a:latin typeface="Roboto Bold" panose="02000000000000000000" pitchFamily="2" charset="0"/>
                <a:ea typeface="Roboto Bold" panose="02000000000000000000" pitchFamily="2" charset="0"/>
                <a:cs typeface="Roboto Bold" panose="02000000000000000000" pitchFamily="2" charset="0"/>
              </a:rPr>
              <a:t> </a:t>
            </a:r>
            <a:r>
              <a:rPr lang="en-US" dirty="0" err="1">
                <a:latin typeface="Roboto Bold" panose="02000000000000000000" pitchFamily="2" charset="0"/>
                <a:ea typeface="Roboto Bold" panose="02000000000000000000" pitchFamily="2" charset="0"/>
                <a:cs typeface="Roboto Bold" panose="02000000000000000000" pitchFamily="2" charset="0"/>
              </a:rPr>
              <a:t>điểm</a:t>
            </a:r>
            <a:r>
              <a:rPr lang="en-US" dirty="0">
                <a:latin typeface="Roboto Bold" panose="02000000000000000000" pitchFamily="2" charset="0"/>
                <a:ea typeface="Roboto Bold" panose="02000000000000000000" pitchFamily="2" charset="0"/>
                <a:cs typeface="Roboto Bold" panose="02000000000000000000" pitchFamily="2" charset="0"/>
              </a:rPr>
              <a:t>” </a:t>
            </a:r>
            <a:r>
              <a:rPr lang="en-US" dirty="0" err="1">
                <a:latin typeface="Roboto Bold" panose="02000000000000000000" pitchFamily="2" charset="0"/>
                <a:ea typeface="Roboto Bold" panose="02000000000000000000" pitchFamily="2" charset="0"/>
                <a:cs typeface="Roboto Bold" panose="02000000000000000000" pitchFamily="2" charset="0"/>
              </a:rPr>
              <a:t>cho</a:t>
            </a:r>
            <a:r>
              <a:rPr lang="en-US" dirty="0">
                <a:latin typeface="Roboto Bold" panose="02000000000000000000" pitchFamily="2" charset="0"/>
                <a:ea typeface="Roboto Bold" panose="02000000000000000000" pitchFamily="2" charset="0"/>
                <a:cs typeface="Roboto Bold" panose="02000000000000000000" pitchFamily="2" charset="0"/>
              </a:rPr>
              <a:t> </a:t>
            </a:r>
            <a:r>
              <a:rPr lang="en-US" dirty="0" err="1">
                <a:latin typeface="Roboto Bold" panose="02000000000000000000" pitchFamily="2" charset="0"/>
                <a:ea typeface="Roboto Bold" panose="02000000000000000000" pitchFamily="2" charset="0"/>
                <a:cs typeface="Roboto Bold" panose="02000000000000000000" pitchFamily="2" charset="0"/>
              </a:rPr>
              <a:t>trang</a:t>
            </a:r>
            <a:r>
              <a:rPr lang="en-US" dirty="0">
                <a:latin typeface="Roboto Bold" panose="02000000000000000000" pitchFamily="2" charset="0"/>
                <a:ea typeface="Roboto Bold" panose="02000000000000000000" pitchFamily="2" charset="0"/>
                <a:cs typeface="Roboto Bold" panose="02000000000000000000" pitchFamily="2" charset="0"/>
              </a:rPr>
              <a:t> web </a:t>
            </a:r>
            <a:r>
              <a:rPr lang="en-US" dirty="0" err="1">
                <a:latin typeface="Roboto Bold" panose="02000000000000000000" pitchFamily="2" charset="0"/>
                <a:ea typeface="Roboto Bold" panose="02000000000000000000" pitchFamily="2" charset="0"/>
                <a:cs typeface="Roboto Bold" panose="02000000000000000000" pitchFamily="2" charset="0"/>
              </a:rPr>
              <a:t>của</a:t>
            </a:r>
            <a:r>
              <a:rPr lang="en-US" dirty="0">
                <a:latin typeface="Roboto Bold" panose="02000000000000000000" pitchFamily="2" charset="0"/>
                <a:ea typeface="Roboto Bold" panose="02000000000000000000" pitchFamily="2" charset="0"/>
                <a:cs typeface="Roboto Bold" panose="02000000000000000000" pitchFamily="2" charset="0"/>
              </a:rPr>
              <a:t> </a:t>
            </a:r>
            <a:r>
              <a:rPr lang="en-US" dirty="0" err="1">
                <a:latin typeface="Roboto Bold" panose="02000000000000000000" pitchFamily="2" charset="0"/>
                <a:ea typeface="Roboto Bold" panose="02000000000000000000" pitchFamily="2" charset="0"/>
                <a:cs typeface="Roboto Bold" panose="02000000000000000000" pitchFamily="2" charset="0"/>
              </a:rPr>
              <a:t>mình</a:t>
            </a:r>
            <a:endParaRPr lang="en-US" dirty="0">
              <a:latin typeface="Roboto Bold" panose="02000000000000000000" pitchFamily="2" charset="0"/>
              <a:ea typeface="Roboto Bold" panose="02000000000000000000" pitchFamily="2" charset="0"/>
              <a:cs typeface="Roboto Bold" panose="02000000000000000000" pitchFamily="2" charset="0"/>
            </a:endParaRPr>
          </a:p>
        </p:txBody>
      </p:sp>
    </p:spTree>
    <p:extLst>
      <p:ext uri="{BB962C8B-B14F-4D97-AF65-F5344CB8AC3E}">
        <p14:creationId xmlns:p14="http://schemas.microsoft.com/office/powerpoint/2010/main" val="420276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7721CA-605B-4EF8-160D-AD7DDF54A35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BC5108-7EBF-F7FA-C8D4-C8E4A9C86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4972CFE2-AF2A-E771-052C-BAD4D7B05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5A505AD7-55A9-07E3-E33A-4E42EF00C2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D1FF65F0-2209-4F5E-F9D4-EB93F6030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659B0EC5-8DAE-459B-BE4D-6D3733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F990266C-C6EB-1890-A1AB-ACB8709FC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DFEE4C6A-63C3-6269-40D2-CEDB52954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8B2F48F1-1D85-5AC3-4B6C-62914E881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0D17EE30-DF62-0115-BC65-E31027A6E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460D43C0-E73E-3A21-11F9-A7D15C284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86B3E334-62EB-6F5E-FF79-DFEFE8549B94}"/>
              </a:ext>
            </a:extLst>
          </p:cNvPr>
          <p:cNvSpPr>
            <a:spLocks noGrp="1"/>
          </p:cNvSpPr>
          <p:nvPr>
            <p:ph type="ctrTitle"/>
          </p:nvPr>
        </p:nvSpPr>
        <p:spPr>
          <a:xfrm>
            <a:off x="3645808" y="692311"/>
            <a:ext cx="5760846" cy="1017990"/>
          </a:xfrm>
        </p:spPr>
        <p:txBody>
          <a:bodyPr>
            <a:normAutofit/>
          </a:bodyPr>
          <a:lstStyle/>
          <a:p>
            <a:r>
              <a:rPr lang="en-US" sz="5400" dirty="0">
                <a:latin typeface="Roboto Bold" panose="02000000000000000000" pitchFamily="2" charset="0"/>
                <a:ea typeface="Roboto Bold" panose="02000000000000000000" pitchFamily="2" charset="0"/>
                <a:cs typeface="Roboto Bold" panose="02000000000000000000" pitchFamily="2" charset="0"/>
              </a:rPr>
              <a:t>CSS </a:t>
            </a:r>
            <a:r>
              <a:rPr lang="en-US" sz="5400" dirty="0" err="1">
                <a:latin typeface="Roboto Bold" panose="02000000000000000000" pitchFamily="2" charset="0"/>
                <a:ea typeface="Roboto Bold" panose="02000000000000000000" pitchFamily="2" charset="0"/>
                <a:cs typeface="Roboto Bold" panose="02000000000000000000" pitchFamily="2" charset="0"/>
              </a:rPr>
              <a:t>là</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gì</a:t>
            </a:r>
            <a:r>
              <a:rPr lang="en-US" sz="5400" dirty="0">
                <a:latin typeface="Roboto Bold" panose="02000000000000000000" pitchFamily="2" charset="0"/>
                <a:ea typeface="Roboto Bold" panose="02000000000000000000" pitchFamily="2" charset="0"/>
                <a:cs typeface="Roboto Bold" panose="02000000000000000000" pitchFamily="2" charset="0"/>
              </a:rPr>
              <a:t>?</a:t>
            </a:r>
            <a:endParaRPr lang="en-US" sz="5200" dirty="0">
              <a:solidFill>
                <a:schemeClr val="tx2"/>
              </a:solidFill>
              <a:latin typeface="Roboto Bold" panose="02000000000000000000" pitchFamily="2" charset="0"/>
              <a:ea typeface="Roboto Bold" panose="02000000000000000000" pitchFamily="2" charset="0"/>
              <a:cs typeface="Roboto Bold" panose="02000000000000000000" pitchFamily="2" charset="0"/>
            </a:endParaRPr>
          </a:p>
        </p:txBody>
      </p:sp>
      <p:pic>
        <p:nvPicPr>
          <p:cNvPr id="4" name="図 27" descr="ロゴ&#10;&#10;AI 生成コンテンツは誤りを含む可能性があります。">
            <a:extLst>
              <a:ext uri="{FF2B5EF4-FFF2-40B4-BE49-F238E27FC236}">
                <a16:creationId xmlns:a16="http://schemas.microsoft.com/office/drawing/2014/main" id="{6F2BF7D3-57A6-3CE7-3D2E-FAF2F581C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sp>
        <p:nvSpPr>
          <p:cNvPr id="6" name="TextBox 5">
            <a:extLst>
              <a:ext uri="{FF2B5EF4-FFF2-40B4-BE49-F238E27FC236}">
                <a16:creationId xmlns:a16="http://schemas.microsoft.com/office/drawing/2014/main" id="{3F7723DA-0013-FA57-CC2F-2DF46BD14E60}"/>
              </a:ext>
            </a:extLst>
          </p:cNvPr>
          <p:cNvSpPr txBox="1"/>
          <p:nvPr/>
        </p:nvSpPr>
        <p:spPr>
          <a:xfrm>
            <a:off x="1298484" y="1853107"/>
            <a:ext cx="8028396" cy="369332"/>
          </a:xfrm>
          <a:prstGeom prst="rect">
            <a:avLst/>
          </a:prstGeom>
          <a:noFill/>
        </p:spPr>
        <p:txBody>
          <a:bodyPr wrap="square">
            <a:spAutoFit/>
          </a:bodyPr>
          <a:lstStyle/>
          <a:p>
            <a:r>
              <a:rPr lang="vi-VN" dirty="0"/>
              <a:t>HTML là </a:t>
            </a:r>
            <a:r>
              <a:rPr lang="vi-VN" b="1" dirty="0"/>
              <a:t>bộ xương, khung nhà</a:t>
            </a:r>
            <a:r>
              <a:rPr lang="vi-VN" dirty="0"/>
              <a:t> – có cấu trúc rõ ràng, nhưng trông rất thô</a:t>
            </a:r>
            <a:endParaRPr lang="en-US" dirty="0"/>
          </a:p>
        </p:txBody>
      </p:sp>
      <p:sp>
        <p:nvSpPr>
          <p:cNvPr id="8" name="TextBox 7">
            <a:extLst>
              <a:ext uri="{FF2B5EF4-FFF2-40B4-BE49-F238E27FC236}">
                <a16:creationId xmlns:a16="http://schemas.microsoft.com/office/drawing/2014/main" id="{E1787FC9-A040-15AC-82C1-FCEBC6F95619}"/>
              </a:ext>
            </a:extLst>
          </p:cNvPr>
          <p:cNvSpPr txBox="1"/>
          <p:nvPr/>
        </p:nvSpPr>
        <p:spPr>
          <a:xfrm>
            <a:off x="1298484" y="2302810"/>
            <a:ext cx="7927812" cy="646331"/>
          </a:xfrm>
          <a:prstGeom prst="rect">
            <a:avLst/>
          </a:prstGeom>
          <a:noFill/>
        </p:spPr>
        <p:txBody>
          <a:bodyPr wrap="square">
            <a:spAutoFit/>
          </a:bodyPr>
          <a:lstStyle/>
          <a:p>
            <a:r>
              <a:rPr lang="en-US" dirty="0"/>
              <a:t>CSS - </a:t>
            </a:r>
            <a:r>
              <a:rPr lang="en-US" dirty="0" err="1"/>
              <a:t>viết</a:t>
            </a:r>
            <a:r>
              <a:rPr lang="en-US" dirty="0"/>
              <a:t> </a:t>
            </a:r>
            <a:r>
              <a:rPr lang="en-US" dirty="0" err="1"/>
              <a:t>tắt</a:t>
            </a:r>
            <a:r>
              <a:rPr lang="en-US" dirty="0"/>
              <a:t> </a:t>
            </a:r>
            <a:r>
              <a:rPr lang="en-US" dirty="0" err="1"/>
              <a:t>của</a:t>
            </a:r>
            <a:r>
              <a:rPr lang="en-US" dirty="0"/>
              <a:t> </a:t>
            </a:r>
            <a:r>
              <a:rPr lang="en-US" b="1" dirty="0"/>
              <a:t>Cascading Style Sheets </a:t>
            </a:r>
            <a:r>
              <a:rPr lang="en-US" dirty="0"/>
              <a:t>- </a:t>
            </a:r>
            <a:r>
              <a:rPr lang="en-US" dirty="0" err="1"/>
              <a:t>chính</a:t>
            </a:r>
            <a:r>
              <a:rPr lang="en-US" dirty="0"/>
              <a:t> </a:t>
            </a:r>
            <a:r>
              <a:rPr lang="en-US" dirty="0" err="1"/>
              <a:t>là</a:t>
            </a:r>
            <a:r>
              <a:rPr lang="en-US" dirty="0"/>
              <a:t> "</a:t>
            </a:r>
            <a:r>
              <a:rPr lang="en-US" dirty="0" err="1"/>
              <a:t>phép</a:t>
            </a:r>
            <a:r>
              <a:rPr lang="en-US" dirty="0"/>
              <a:t> </a:t>
            </a:r>
            <a:r>
              <a:rPr lang="en-US" dirty="0" err="1"/>
              <a:t>màu</a:t>
            </a:r>
            <a:r>
              <a:rPr lang="en-US" dirty="0"/>
              <a:t>" </a:t>
            </a:r>
            <a:r>
              <a:rPr lang="en-US" dirty="0" err="1"/>
              <a:t>giúp</a:t>
            </a:r>
            <a:r>
              <a:rPr lang="en-US" dirty="0"/>
              <a:t> </a:t>
            </a:r>
            <a:r>
              <a:rPr lang="en-US" dirty="0" err="1"/>
              <a:t>biến</a:t>
            </a:r>
            <a:r>
              <a:rPr lang="en-US" dirty="0"/>
              <a:t> </a:t>
            </a:r>
            <a:r>
              <a:rPr lang="en-US" dirty="0" err="1"/>
              <a:t>những</a:t>
            </a:r>
            <a:r>
              <a:rPr lang="en-US" dirty="0"/>
              <a:t> </a:t>
            </a:r>
            <a:r>
              <a:rPr lang="en-US" dirty="0" err="1"/>
              <a:t>trang</a:t>
            </a:r>
            <a:r>
              <a:rPr lang="en-US" dirty="0"/>
              <a:t> web "</a:t>
            </a:r>
            <a:r>
              <a:rPr lang="en-US" dirty="0" err="1"/>
              <a:t>trần</a:t>
            </a:r>
            <a:r>
              <a:rPr lang="en-US" dirty="0"/>
              <a:t> </a:t>
            </a:r>
            <a:r>
              <a:rPr lang="en-US" dirty="0" err="1"/>
              <a:t>trụi</a:t>
            </a:r>
            <a:r>
              <a:rPr lang="en-US" dirty="0"/>
              <a:t>" </a:t>
            </a:r>
            <a:r>
              <a:rPr lang="en-US" dirty="0" err="1"/>
              <a:t>thành</a:t>
            </a:r>
            <a:r>
              <a:rPr lang="en-US" dirty="0"/>
              <a:t> </a:t>
            </a:r>
            <a:r>
              <a:rPr lang="en-US" dirty="0" err="1"/>
              <a:t>những</a:t>
            </a:r>
            <a:r>
              <a:rPr lang="en-US" dirty="0"/>
              <a:t> </a:t>
            </a:r>
            <a:r>
              <a:rPr lang="en-US" dirty="0" err="1"/>
              <a:t>tác</a:t>
            </a:r>
            <a:r>
              <a:rPr lang="en-US" dirty="0"/>
              <a:t> </a:t>
            </a:r>
            <a:r>
              <a:rPr lang="en-US" dirty="0" err="1"/>
              <a:t>phẩm</a:t>
            </a:r>
            <a:r>
              <a:rPr lang="en-US" dirty="0"/>
              <a:t> </a:t>
            </a:r>
            <a:r>
              <a:rPr lang="en-US" dirty="0" err="1"/>
              <a:t>nghệ</a:t>
            </a:r>
            <a:r>
              <a:rPr lang="en-US" dirty="0"/>
              <a:t> </a:t>
            </a:r>
            <a:r>
              <a:rPr lang="en-US" dirty="0" err="1"/>
              <a:t>thuật</a:t>
            </a:r>
            <a:r>
              <a:rPr lang="en-US" dirty="0"/>
              <a:t>. </a:t>
            </a:r>
          </a:p>
        </p:txBody>
      </p:sp>
    </p:spTree>
    <p:extLst>
      <p:ext uri="{BB962C8B-B14F-4D97-AF65-F5344CB8AC3E}">
        <p14:creationId xmlns:p14="http://schemas.microsoft.com/office/powerpoint/2010/main" val="11913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5256FB-1257-1E70-E614-BC4E2F23B4C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53B2FF-B66F-CAFA-BCD8-B9553BF62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968F20D4-BB27-E720-6C63-0DC17127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B7092B86-C823-79A1-994B-EA1A2ED153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E7D04F8A-4BC9-3301-8F91-B0AFCB74E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2D8EDDF2-0C0D-186B-69C5-4CC4EF1D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2E80EF42-3530-0D7D-252D-A765B8779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B8730B4A-03D1-AC96-7C99-DEF9DEDCE6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507F19D0-0CFF-5AEC-304D-B4B74212D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3E3638BF-EBD9-AE2D-A53C-0102ECF6C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8B9C5454-4EFE-794A-CE40-D175017EE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pic>
        <p:nvPicPr>
          <p:cNvPr id="4" name="図 27" descr="ロゴ&#10;&#10;AI 生成コンテンツは誤りを含む可能性があります。">
            <a:extLst>
              <a:ext uri="{FF2B5EF4-FFF2-40B4-BE49-F238E27FC236}">
                <a16:creationId xmlns:a16="http://schemas.microsoft.com/office/drawing/2014/main" id="{4CFEA59E-0A2A-C1CD-DD17-004F5EAE2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pic>
        <p:nvPicPr>
          <p:cNvPr id="5" name="Picture 4">
            <a:extLst>
              <a:ext uri="{FF2B5EF4-FFF2-40B4-BE49-F238E27FC236}">
                <a16:creationId xmlns:a16="http://schemas.microsoft.com/office/drawing/2014/main" id="{10ED96F8-9A55-1571-9287-9C2DCC8ED7F1}"/>
              </a:ext>
            </a:extLst>
          </p:cNvPr>
          <p:cNvPicPr>
            <a:picLocks noChangeAspect="1"/>
          </p:cNvPicPr>
          <p:nvPr/>
        </p:nvPicPr>
        <p:blipFill>
          <a:blip r:embed="rId4"/>
          <a:stretch>
            <a:fillRect/>
          </a:stretch>
        </p:blipFill>
        <p:spPr>
          <a:xfrm>
            <a:off x="513228" y="2660713"/>
            <a:ext cx="6019800" cy="3438525"/>
          </a:xfrm>
          <a:prstGeom prst="rect">
            <a:avLst/>
          </a:prstGeom>
        </p:spPr>
      </p:pic>
      <p:pic>
        <p:nvPicPr>
          <p:cNvPr id="10" name="Picture 9">
            <a:extLst>
              <a:ext uri="{FF2B5EF4-FFF2-40B4-BE49-F238E27FC236}">
                <a16:creationId xmlns:a16="http://schemas.microsoft.com/office/drawing/2014/main" id="{71832515-D06F-8CAF-4428-49E0250DC7A5}"/>
              </a:ext>
            </a:extLst>
          </p:cNvPr>
          <p:cNvPicPr>
            <a:picLocks noChangeAspect="1"/>
          </p:cNvPicPr>
          <p:nvPr/>
        </p:nvPicPr>
        <p:blipFill>
          <a:blip r:embed="rId5"/>
          <a:stretch>
            <a:fillRect/>
          </a:stretch>
        </p:blipFill>
        <p:spPr>
          <a:xfrm>
            <a:off x="7483279" y="2927210"/>
            <a:ext cx="4462193" cy="2905530"/>
          </a:xfrm>
          <a:prstGeom prst="rect">
            <a:avLst/>
          </a:prstGeom>
        </p:spPr>
      </p:pic>
      <p:sp>
        <p:nvSpPr>
          <p:cNvPr id="12" name="Arrow: Right 11">
            <a:extLst>
              <a:ext uri="{FF2B5EF4-FFF2-40B4-BE49-F238E27FC236}">
                <a16:creationId xmlns:a16="http://schemas.microsoft.com/office/drawing/2014/main" id="{DB882C65-DD02-3697-50E1-1A8C4BF91AC2}"/>
              </a:ext>
            </a:extLst>
          </p:cNvPr>
          <p:cNvSpPr/>
          <p:nvPr/>
        </p:nvSpPr>
        <p:spPr>
          <a:xfrm>
            <a:off x="6670324" y="4211400"/>
            <a:ext cx="643431" cy="109728"/>
          </a:xfrm>
          <a:prstGeom prst="rightArrow">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C9563F19-2C37-D064-A1A8-97FBE52F8983}"/>
              </a:ext>
            </a:extLst>
          </p:cNvPr>
          <p:cNvSpPr>
            <a:spLocks noGrp="1"/>
          </p:cNvSpPr>
          <p:nvPr>
            <p:ph type="ctrTitle"/>
          </p:nvPr>
        </p:nvSpPr>
        <p:spPr>
          <a:xfrm>
            <a:off x="3215424" y="688114"/>
            <a:ext cx="5760846" cy="1017990"/>
          </a:xfrm>
        </p:spPr>
        <p:txBody>
          <a:bodyPr>
            <a:normAutofit/>
          </a:bodyPr>
          <a:lstStyle/>
          <a:p>
            <a:r>
              <a:rPr lang="en-US" sz="5400" dirty="0" err="1">
                <a:latin typeface="Roboto Bold" panose="02000000000000000000" pitchFamily="2" charset="0"/>
                <a:ea typeface="Roboto Bold" panose="02000000000000000000" pitchFamily="2" charset="0"/>
                <a:cs typeface="Roboto Bold" panose="02000000000000000000" pitchFamily="2" charset="0"/>
              </a:rPr>
              <a:t>Chưa</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nhúng</a:t>
            </a:r>
            <a:r>
              <a:rPr lang="en-US" sz="5400" dirty="0">
                <a:latin typeface="Roboto Bold" panose="02000000000000000000" pitchFamily="2" charset="0"/>
                <a:ea typeface="Roboto Bold" panose="02000000000000000000" pitchFamily="2" charset="0"/>
                <a:cs typeface="Roboto Bold" panose="02000000000000000000" pitchFamily="2" charset="0"/>
              </a:rPr>
              <a:t> CSS</a:t>
            </a:r>
            <a:endParaRPr lang="en-US" sz="5200" dirty="0">
              <a:solidFill>
                <a:schemeClr val="tx2"/>
              </a:solidFill>
              <a:latin typeface="Roboto Bold" panose="02000000000000000000" pitchFamily="2" charset="0"/>
              <a:ea typeface="Roboto Bold" panose="02000000000000000000" pitchFamily="2" charset="0"/>
              <a:cs typeface="Roboto Bold" panose="02000000000000000000" pitchFamily="2" charset="0"/>
            </a:endParaRPr>
          </a:p>
        </p:txBody>
      </p:sp>
    </p:spTree>
    <p:extLst>
      <p:ext uri="{BB962C8B-B14F-4D97-AF65-F5344CB8AC3E}">
        <p14:creationId xmlns:p14="http://schemas.microsoft.com/office/powerpoint/2010/main" val="3694550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001D11-57CF-4D6D-FF24-988CC9554CC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25BFA4-7842-3574-6BE7-132A66D88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A5F09D19-B8E8-7E8F-E856-5207402E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D34910D3-8061-BFE4-F533-EB3FFAED6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07BD3F75-F55B-5C4A-8CFB-F77D60B32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6A92B2A1-3117-097C-9B84-4401176C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01CF5F1C-DA31-B9D6-FEA8-D58CBA018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77447D09-2138-EA97-FD3D-D6027D288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3E0EE515-ECFE-8799-F084-4B4DB1F30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7BB75B7A-3518-E7E9-760D-0D1DDDD56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FB24823B-301D-CFA3-8BE6-12D441D40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pic>
        <p:nvPicPr>
          <p:cNvPr id="4" name="図 27" descr="ロゴ&#10;&#10;AI 生成コンテンツは誤りを含む可能性があります。">
            <a:extLst>
              <a:ext uri="{FF2B5EF4-FFF2-40B4-BE49-F238E27FC236}">
                <a16:creationId xmlns:a16="http://schemas.microsoft.com/office/drawing/2014/main" id="{ED886091-0E97-121A-26B8-FA4596560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pic>
        <p:nvPicPr>
          <p:cNvPr id="3" name="Picture 2">
            <a:extLst>
              <a:ext uri="{FF2B5EF4-FFF2-40B4-BE49-F238E27FC236}">
                <a16:creationId xmlns:a16="http://schemas.microsoft.com/office/drawing/2014/main" id="{8A32BA52-A9F5-7045-A9C8-2B27D7CE2919}"/>
              </a:ext>
            </a:extLst>
          </p:cNvPr>
          <p:cNvPicPr>
            <a:picLocks noChangeAspect="1"/>
          </p:cNvPicPr>
          <p:nvPr/>
        </p:nvPicPr>
        <p:blipFill>
          <a:blip r:embed="rId4"/>
          <a:stretch>
            <a:fillRect/>
          </a:stretch>
        </p:blipFill>
        <p:spPr>
          <a:xfrm>
            <a:off x="1369787" y="1858387"/>
            <a:ext cx="9798785" cy="4587752"/>
          </a:xfrm>
          <a:prstGeom prst="rect">
            <a:avLst/>
          </a:prstGeom>
        </p:spPr>
      </p:pic>
      <p:sp>
        <p:nvSpPr>
          <p:cNvPr id="6" name="Title 1">
            <a:extLst>
              <a:ext uri="{FF2B5EF4-FFF2-40B4-BE49-F238E27FC236}">
                <a16:creationId xmlns:a16="http://schemas.microsoft.com/office/drawing/2014/main" id="{7E96A3A1-9078-7BCC-36FC-8C32ADF2F203}"/>
              </a:ext>
            </a:extLst>
          </p:cNvPr>
          <p:cNvSpPr>
            <a:spLocks noGrp="1"/>
          </p:cNvSpPr>
          <p:nvPr>
            <p:ph type="ctrTitle"/>
          </p:nvPr>
        </p:nvSpPr>
        <p:spPr>
          <a:xfrm>
            <a:off x="3215424" y="541503"/>
            <a:ext cx="5760846" cy="1017990"/>
          </a:xfrm>
        </p:spPr>
        <p:txBody>
          <a:bodyPr>
            <a:normAutofit/>
          </a:bodyPr>
          <a:lstStyle/>
          <a:p>
            <a:r>
              <a:rPr lang="en-US" sz="5400" dirty="0" err="1">
                <a:solidFill>
                  <a:schemeClr val="tx2"/>
                </a:solidFill>
                <a:latin typeface="Roboto Bold" panose="02000000000000000000" pitchFamily="2" charset="0"/>
                <a:ea typeface="Roboto Bold" panose="02000000000000000000" pitchFamily="2" charset="0"/>
                <a:cs typeface="Roboto Bold" panose="02000000000000000000" pitchFamily="2" charset="0"/>
              </a:rPr>
              <a:t>Đã</a:t>
            </a:r>
            <a:r>
              <a:rPr lang="en-US" sz="5400" dirty="0">
                <a:solidFill>
                  <a:schemeClr val="tx2"/>
                </a:solidFill>
                <a:latin typeface="Roboto Bold" panose="02000000000000000000" pitchFamily="2" charset="0"/>
                <a:ea typeface="Roboto Bold" panose="02000000000000000000" pitchFamily="2" charset="0"/>
                <a:cs typeface="Roboto Bold" panose="02000000000000000000" pitchFamily="2" charset="0"/>
              </a:rPr>
              <a:t> </a:t>
            </a:r>
            <a:r>
              <a:rPr lang="en-US" sz="5400" dirty="0" err="1">
                <a:solidFill>
                  <a:schemeClr val="tx2"/>
                </a:solidFill>
                <a:latin typeface="Roboto Bold" panose="02000000000000000000" pitchFamily="2" charset="0"/>
                <a:ea typeface="Roboto Bold" panose="02000000000000000000" pitchFamily="2" charset="0"/>
                <a:cs typeface="Roboto Bold" panose="02000000000000000000" pitchFamily="2" charset="0"/>
              </a:rPr>
              <a:t>nhúng</a:t>
            </a:r>
            <a:r>
              <a:rPr lang="en-US" sz="5400" dirty="0">
                <a:solidFill>
                  <a:schemeClr val="tx2"/>
                </a:solidFill>
                <a:latin typeface="Roboto Bold" panose="02000000000000000000" pitchFamily="2" charset="0"/>
                <a:ea typeface="Roboto Bold" panose="02000000000000000000" pitchFamily="2" charset="0"/>
                <a:cs typeface="Roboto Bold" panose="02000000000000000000" pitchFamily="2" charset="0"/>
              </a:rPr>
              <a:t> CSS</a:t>
            </a:r>
            <a:endParaRPr lang="en-US" sz="5200" dirty="0">
              <a:solidFill>
                <a:schemeClr val="tx2"/>
              </a:solidFill>
              <a:latin typeface="Roboto Bold" panose="02000000000000000000" pitchFamily="2" charset="0"/>
              <a:ea typeface="Roboto Bold" panose="02000000000000000000" pitchFamily="2" charset="0"/>
              <a:cs typeface="Roboto Bold" panose="02000000000000000000" pitchFamily="2" charset="0"/>
            </a:endParaRPr>
          </a:p>
        </p:txBody>
      </p:sp>
    </p:spTree>
    <p:extLst>
      <p:ext uri="{BB962C8B-B14F-4D97-AF65-F5344CB8AC3E}">
        <p14:creationId xmlns:p14="http://schemas.microsoft.com/office/powerpoint/2010/main" val="424655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157BAC-F053-EA6C-A81E-B8A0D388DE2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12BD36-C81D-E095-53C8-DC9822D2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F4232A6D-5124-FEEE-BC83-20F3F29A1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07D05CD5-9614-510D-5450-18154D3C7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42BFF165-AA99-B77C-E972-3EB893B06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0FA9CF50-14B5-3F84-A861-A1245048D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3080526F-40D0-6775-7EE0-3855BA97D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46AB40DA-876C-CEBC-8F72-728289810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A54859A3-F4C0-C77C-7D09-213C79363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0710741F-9B8A-107E-9500-67613B675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D48C42BC-666E-FE1F-5828-DD487A071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pic>
        <p:nvPicPr>
          <p:cNvPr id="4" name="図 27" descr="ロゴ&#10;&#10;AI 生成コンテンツは誤りを含む可能性があります。">
            <a:extLst>
              <a:ext uri="{FF2B5EF4-FFF2-40B4-BE49-F238E27FC236}">
                <a16:creationId xmlns:a16="http://schemas.microsoft.com/office/drawing/2014/main" id="{C6F830DF-7529-8EF1-5673-F89021D70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sp>
        <p:nvSpPr>
          <p:cNvPr id="6" name="Title 1">
            <a:extLst>
              <a:ext uri="{FF2B5EF4-FFF2-40B4-BE49-F238E27FC236}">
                <a16:creationId xmlns:a16="http://schemas.microsoft.com/office/drawing/2014/main" id="{17A85454-E1BD-4547-A9AC-21E4EA8C83C0}"/>
              </a:ext>
            </a:extLst>
          </p:cNvPr>
          <p:cNvSpPr>
            <a:spLocks noGrp="1"/>
          </p:cNvSpPr>
          <p:nvPr>
            <p:ph type="ctrTitle"/>
          </p:nvPr>
        </p:nvSpPr>
        <p:spPr>
          <a:xfrm>
            <a:off x="3215424" y="124025"/>
            <a:ext cx="5760846" cy="735511"/>
          </a:xfrm>
        </p:spPr>
        <p:txBody>
          <a:bodyPr>
            <a:normAutofit fontScale="90000"/>
          </a:bodyPr>
          <a:lstStyle/>
          <a:p>
            <a:r>
              <a:rPr lang="en-US" sz="5400" dirty="0">
                <a:latin typeface="Roboto Bold" panose="02000000000000000000" pitchFamily="2" charset="0"/>
                <a:ea typeface="Roboto Bold" panose="02000000000000000000" pitchFamily="2" charset="0"/>
                <a:cs typeface="Roboto Bold" panose="02000000000000000000" pitchFamily="2" charset="0"/>
              </a:rPr>
              <a:t>Các </a:t>
            </a:r>
            <a:r>
              <a:rPr lang="en-US" sz="5400" dirty="0" err="1">
                <a:latin typeface="Roboto Bold" panose="02000000000000000000" pitchFamily="2" charset="0"/>
                <a:ea typeface="Roboto Bold" panose="02000000000000000000" pitchFamily="2" charset="0"/>
                <a:cs typeface="Roboto Bold" panose="02000000000000000000" pitchFamily="2" charset="0"/>
              </a:rPr>
              <a:t>cách</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viết</a:t>
            </a:r>
            <a:r>
              <a:rPr lang="en-US" sz="5400" dirty="0">
                <a:latin typeface="Roboto Bold" panose="02000000000000000000" pitchFamily="2" charset="0"/>
                <a:ea typeface="Roboto Bold" panose="02000000000000000000" pitchFamily="2" charset="0"/>
                <a:cs typeface="Roboto Bold" panose="02000000000000000000" pitchFamily="2" charset="0"/>
              </a:rPr>
              <a:t> CSS</a:t>
            </a:r>
            <a:endParaRPr lang="en-US" sz="5200" dirty="0">
              <a:solidFill>
                <a:schemeClr val="tx2"/>
              </a:solidFill>
              <a:latin typeface="Roboto Bold" panose="02000000000000000000" pitchFamily="2" charset="0"/>
              <a:ea typeface="Roboto Bold" panose="02000000000000000000" pitchFamily="2" charset="0"/>
              <a:cs typeface="Roboto Bold" panose="02000000000000000000" pitchFamily="2" charset="0"/>
            </a:endParaRPr>
          </a:p>
        </p:txBody>
      </p:sp>
      <p:sp>
        <p:nvSpPr>
          <p:cNvPr id="12" name="TextBox 11">
            <a:extLst>
              <a:ext uri="{FF2B5EF4-FFF2-40B4-BE49-F238E27FC236}">
                <a16:creationId xmlns:a16="http://schemas.microsoft.com/office/drawing/2014/main" id="{4CA722F2-2C27-217B-7576-EBE07D443FE6}"/>
              </a:ext>
            </a:extLst>
          </p:cNvPr>
          <p:cNvSpPr txBox="1"/>
          <p:nvPr/>
        </p:nvSpPr>
        <p:spPr>
          <a:xfrm>
            <a:off x="651510" y="1305041"/>
            <a:ext cx="3957066" cy="369332"/>
          </a:xfrm>
          <a:prstGeom prst="rect">
            <a:avLst/>
          </a:prstGeom>
          <a:noFill/>
        </p:spPr>
        <p:txBody>
          <a:bodyPr wrap="square">
            <a:spAutoFit/>
          </a:bodyPr>
          <a:lstStyle/>
          <a:p>
            <a:r>
              <a:rPr lang="en-US" b="1" dirty="0"/>
              <a:t>1. CSS Inline - </a:t>
            </a:r>
            <a:r>
              <a:rPr lang="en-US" b="1" dirty="0" err="1"/>
              <a:t>Viết</a:t>
            </a:r>
            <a:r>
              <a:rPr lang="en-US" b="1" dirty="0"/>
              <a:t> </a:t>
            </a:r>
            <a:r>
              <a:rPr lang="en-US" b="1" dirty="0" err="1"/>
              <a:t>trực</a:t>
            </a:r>
            <a:r>
              <a:rPr lang="en-US" b="1" dirty="0"/>
              <a:t> </a:t>
            </a:r>
            <a:r>
              <a:rPr lang="en-US" b="1" dirty="0" err="1"/>
              <a:t>tiếp</a:t>
            </a:r>
            <a:r>
              <a:rPr lang="en-US" b="1" dirty="0"/>
              <a:t> </a:t>
            </a:r>
            <a:r>
              <a:rPr lang="en-US" b="1" dirty="0" err="1"/>
              <a:t>vào</a:t>
            </a:r>
            <a:r>
              <a:rPr lang="en-US" b="1" dirty="0"/>
              <a:t> </a:t>
            </a:r>
            <a:r>
              <a:rPr lang="en-US" b="1" dirty="0" err="1"/>
              <a:t>thẻ</a:t>
            </a:r>
            <a:endParaRPr lang="en-US" dirty="0"/>
          </a:p>
        </p:txBody>
      </p:sp>
      <p:sp>
        <p:nvSpPr>
          <p:cNvPr id="21" name="Rectangle 1">
            <a:extLst>
              <a:ext uri="{FF2B5EF4-FFF2-40B4-BE49-F238E27FC236}">
                <a16:creationId xmlns:a16="http://schemas.microsoft.com/office/drawing/2014/main" id="{9C60377B-A667-6C4A-072F-22BF33C6475E}"/>
              </a:ext>
            </a:extLst>
          </p:cNvPr>
          <p:cNvSpPr>
            <a:spLocks noChangeArrowheads="1"/>
          </p:cNvSpPr>
          <p:nvPr/>
        </p:nvSpPr>
        <p:spPr bwMode="auto">
          <a:xfrm>
            <a:off x="944955" y="1674373"/>
            <a:ext cx="8888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latin typeface="Arial" panose="020B0604020202020204" pitchFamily="34" charset="0"/>
              </a:rPr>
              <a:t>Định </a:t>
            </a:r>
            <a:r>
              <a:rPr lang="en-US" altLang="en-US" b="1" dirty="0" err="1">
                <a:latin typeface="Arial" panose="020B0604020202020204" pitchFamily="34" charset="0"/>
              </a:rPr>
              <a:t>nghĩa</a:t>
            </a:r>
            <a:r>
              <a:rPr lang="en-US" altLang="en-US" b="1" dirty="0">
                <a:latin typeface="Arial" panose="020B0604020202020204" pitchFamily="34" charset="0"/>
              </a:rPr>
              <a:t>: </a:t>
            </a:r>
            <a:r>
              <a:rPr lang="en-US" altLang="en-US" dirty="0" err="1">
                <a:latin typeface="Arial" panose="020B0604020202020204" pitchFamily="34" charset="0"/>
              </a:rPr>
              <a:t>Viết</a:t>
            </a:r>
            <a:r>
              <a:rPr lang="en-US" altLang="en-US" dirty="0">
                <a:latin typeface="Arial" panose="020B0604020202020204" pitchFamily="34" charset="0"/>
              </a:rPr>
              <a:t> code CSS </a:t>
            </a:r>
            <a:r>
              <a:rPr lang="en-US" altLang="en-US" dirty="0" err="1">
                <a:latin typeface="Arial" panose="020B0604020202020204" pitchFamily="34" charset="0"/>
              </a:rPr>
              <a:t>trực</a:t>
            </a:r>
            <a:r>
              <a:rPr lang="en-US" altLang="en-US" dirty="0">
                <a:latin typeface="Arial" panose="020B0604020202020204" pitchFamily="34" charset="0"/>
              </a:rPr>
              <a:t> </a:t>
            </a:r>
            <a:r>
              <a:rPr lang="en-US" altLang="en-US" dirty="0" err="1">
                <a:latin typeface="Arial" panose="020B0604020202020204" pitchFamily="34" charset="0"/>
              </a:rPr>
              <a:t>tiếp</a:t>
            </a:r>
            <a:r>
              <a:rPr lang="en-US" altLang="en-US" dirty="0">
                <a:latin typeface="Arial" panose="020B0604020202020204" pitchFamily="34" charset="0"/>
              </a:rPr>
              <a:t> </a:t>
            </a:r>
            <a:r>
              <a:rPr lang="en-US" altLang="en-US" dirty="0" err="1">
                <a:latin typeface="Arial" panose="020B0604020202020204" pitchFamily="34" charset="0"/>
              </a:rPr>
              <a:t>vào</a:t>
            </a:r>
            <a:r>
              <a:rPr lang="en-US" altLang="en-US" dirty="0">
                <a:latin typeface="Arial" panose="020B0604020202020204" pitchFamily="34" charset="0"/>
              </a:rPr>
              <a:t> </a:t>
            </a:r>
            <a:r>
              <a:rPr lang="en-US" altLang="en-US" dirty="0" err="1">
                <a:latin typeface="Arial" panose="020B0604020202020204" pitchFamily="34" charset="0"/>
              </a:rPr>
              <a:t>trong</a:t>
            </a:r>
            <a:r>
              <a:rPr lang="en-US" altLang="en-US" dirty="0">
                <a:latin typeface="Arial" panose="020B0604020202020204" pitchFamily="34" charset="0"/>
              </a:rPr>
              <a:t> </a:t>
            </a:r>
            <a:r>
              <a:rPr lang="en-US" altLang="en-US" dirty="0" err="1">
                <a:latin typeface="Arial" panose="020B0604020202020204" pitchFamily="34" charset="0"/>
              </a:rPr>
              <a:t>thẻ</a:t>
            </a:r>
            <a:r>
              <a:rPr lang="en-US" altLang="en-US" dirty="0">
                <a:latin typeface="Arial" panose="020B0604020202020204" pitchFamily="34" charset="0"/>
              </a:rPr>
              <a:t> HTML </a:t>
            </a:r>
            <a:r>
              <a:rPr lang="en-US" altLang="en-US" dirty="0" err="1">
                <a:latin typeface="Arial" panose="020B0604020202020204" pitchFamily="34" charset="0"/>
              </a:rPr>
              <a:t>thông</a:t>
            </a:r>
            <a:r>
              <a:rPr lang="en-US" altLang="en-US" dirty="0">
                <a:latin typeface="Arial" panose="020B0604020202020204" pitchFamily="34" charset="0"/>
              </a:rPr>
              <a:t> qua </a:t>
            </a:r>
            <a:r>
              <a:rPr lang="en-US" altLang="en-US" dirty="0" err="1">
                <a:latin typeface="Arial" panose="020B0604020202020204" pitchFamily="34" charset="0"/>
              </a:rPr>
              <a:t>thuộc</a:t>
            </a:r>
            <a:r>
              <a:rPr lang="en-US" altLang="en-US" dirty="0">
                <a:latin typeface="Arial" panose="020B0604020202020204" pitchFamily="34" charset="0"/>
              </a:rPr>
              <a:t> </a:t>
            </a:r>
            <a:r>
              <a:rPr lang="en-US" altLang="en-US" dirty="0" err="1">
                <a:latin typeface="Arial" panose="020B0604020202020204" pitchFamily="34" charset="0"/>
              </a:rPr>
              <a:t>tính</a:t>
            </a:r>
            <a:r>
              <a:rPr lang="en-US" altLang="en-US" dirty="0">
                <a:latin typeface="Arial" panose="020B0604020202020204" pitchFamily="34" charset="0"/>
              </a:rPr>
              <a:t> style </a:t>
            </a:r>
          </a:p>
        </p:txBody>
      </p:sp>
      <p:sp>
        <p:nvSpPr>
          <p:cNvPr id="23" name="TextBox 22">
            <a:extLst>
              <a:ext uri="{FF2B5EF4-FFF2-40B4-BE49-F238E27FC236}">
                <a16:creationId xmlns:a16="http://schemas.microsoft.com/office/drawing/2014/main" id="{0C02A103-ED98-48AA-87E0-BD7774262921}"/>
              </a:ext>
            </a:extLst>
          </p:cNvPr>
          <p:cNvSpPr txBox="1"/>
          <p:nvPr/>
        </p:nvSpPr>
        <p:spPr>
          <a:xfrm>
            <a:off x="944650" y="2034308"/>
            <a:ext cx="8820719" cy="646331"/>
          </a:xfrm>
          <a:prstGeom prst="rect">
            <a:avLst/>
          </a:prstGeom>
          <a:noFill/>
        </p:spPr>
        <p:txBody>
          <a:bodyPr wrap="square">
            <a:spAutoFit/>
          </a:bodyPr>
          <a:lstStyle/>
          <a:p>
            <a:r>
              <a:rPr lang="en-US" b="1" dirty="0" err="1"/>
              <a:t>Ví</a:t>
            </a:r>
            <a:r>
              <a:rPr lang="en-US" b="1" dirty="0"/>
              <a:t> </a:t>
            </a:r>
            <a:r>
              <a:rPr lang="en-US" b="1" dirty="0" err="1"/>
              <a:t>dụ</a:t>
            </a:r>
            <a:r>
              <a:rPr lang="en-US" b="1" dirty="0"/>
              <a:t> </a:t>
            </a:r>
            <a:r>
              <a:rPr lang="en-US" b="1" dirty="0" err="1"/>
              <a:t>minh</a:t>
            </a:r>
            <a:r>
              <a:rPr lang="en-US" b="1" dirty="0"/>
              <a:t> </a:t>
            </a:r>
            <a:r>
              <a:rPr lang="en-US" b="1" dirty="0" err="1"/>
              <a:t>họa</a:t>
            </a:r>
            <a:r>
              <a:rPr lang="en-US" b="1" dirty="0"/>
              <a:t>: </a:t>
            </a:r>
            <a:r>
              <a:rPr lang="en-US" dirty="0" err="1"/>
              <a:t>Giống</a:t>
            </a:r>
            <a:r>
              <a:rPr lang="en-US" dirty="0"/>
              <a:t> </a:t>
            </a:r>
            <a:r>
              <a:rPr lang="en-US" dirty="0" err="1"/>
              <a:t>như</a:t>
            </a:r>
            <a:r>
              <a:rPr lang="en-US" dirty="0"/>
              <a:t> </a:t>
            </a:r>
            <a:r>
              <a:rPr lang="en-US" dirty="0" err="1"/>
              <a:t>việc</a:t>
            </a:r>
            <a:r>
              <a:rPr lang="en-US" dirty="0"/>
              <a:t> </a:t>
            </a:r>
            <a:r>
              <a:rPr lang="en-US" dirty="0" err="1"/>
              <a:t>vẽ</a:t>
            </a:r>
            <a:r>
              <a:rPr lang="en-US" dirty="0"/>
              <a:t> </a:t>
            </a:r>
            <a:r>
              <a:rPr lang="en-US" dirty="0" err="1"/>
              <a:t>vài</a:t>
            </a:r>
            <a:r>
              <a:rPr lang="en-US" dirty="0"/>
              <a:t> </a:t>
            </a:r>
            <a:r>
              <a:rPr lang="en-US" dirty="0" err="1"/>
              <a:t>nét</a:t>
            </a:r>
            <a:r>
              <a:rPr lang="en-US" dirty="0"/>
              <a:t> </a:t>
            </a:r>
            <a:r>
              <a:rPr lang="en-US" dirty="0" err="1"/>
              <a:t>màu</a:t>
            </a:r>
            <a:r>
              <a:rPr lang="en-US" dirty="0"/>
              <a:t> </a:t>
            </a:r>
            <a:r>
              <a:rPr lang="en-US" dirty="0" err="1"/>
              <a:t>trực</a:t>
            </a:r>
            <a:r>
              <a:rPr lang="en-US" dirty="0"/>
              <a:t> </a:t>
            </a:r>
            <a:r>
              <a:rPr lang="en-US" dirty="0" err="1"/>
              <a:t>tiếp</a:t>
            </a:r>
            <a:r>
              <a:rPr lang="en-US" dirty="0"/>
              <a:t> </a:t>
            </a:r>
            <a:r>
              <a:rPr lang="en-US" dirty="0" err="1"/>
              <a:t>lên</a:t>
            </a:r>
            <a:r>
              <a:rPr lang="en-US" dirty="0"/>
              <a:t> </a:t>
            </a:r>
            <a:r>
              <a:rPr lang="en-US" dirty="0" err="1"/>
              <a:t>một</a:t>
            </a:r>
            <a:r>
              <a:rPr lang="en-US" dirty="0"/>
              <a:t> </a:t>
            </a:r>
            <a:r>
              <a:rPr lang="en-US" dirty="0" err="1"/>
              <a:t>tờ</a:t>
            </a:r>
            <a:r>
              <a:rPr lang="en-US" dirty="0"/>
              <a:t> </a:t>
            </a:r>
            <a:r>
              <a:rPr lang="en-US" dirty="0" err="1"/>
              <a:t>giấy</a:t>
            </a:r>
            <a:r>
              <a:rPr lang="en-US" dirty="0"/>
              <a:t> - </a:t>
            </a:r>
            <a:r>
              <a:rPr lang="en-US" dirty="0" err="1"/>
              <a:t>nhanh</a:t>
            </a:r>
            <a:r>
              <a:rPr lang="en-US" dirty="0"/>
              <a:t> </a:t>
            </a:r>
            <a:r>
              <a:rPr lang="en-US" dirty="0" err="1"/>
              <a:t>chóng</a:t>
            </a:r>
            <a:r>
              <a:rPr lang="en-US" dirty="0"/>
              <a:t> </a:t>
            </a:r>
            <a:r>
              <a:rPr lang="en-US" dirty="0" err="1"/>
              <a:t>nhưng</a:t>
            </a:r>
            <a:r>
              <a:rPr lang="en-US" dirty="0"/>
              <a:t> </a:t>
            </a:r>
            <a:r>
              <a:rPr lang="en-US" dirty="0" err="1"/>
              <a:t>chỉ</a:t>
            </a:r>
            <a:r>
              <a:rPr lang="en-US" dirty="0"/>
              <a:t> </a:t>
            </a:r>
            <a:r>
              <a:rPr lang="en-US" dirty="0" err="1"/>
              <a:t>tác</a:t>
            </a:r>
            <a:r>
              <a:rPr lang="en-US" dirty="0"/>
              <a:t> </a:t>
            </a:r>
            <a:r>
              <a:rPr lang="en-US" dirty="0" err="1"/>
              <a:t>động</a:t>
            </a:r>
            <a:r>
              <a:rPr lang="en-US" dirty="0"/>
              <a:t> </a:t>
            </a:r>
            <a:r>
              <a:rPr lang="en-US" dirty="0" err="1"/>
              <a:t>tại</a:t>
            </a:r>
            <a:r>
              <a:rPr lang="en-US" dirty="0"/>
              <a:t> </a:t>
            </a:r>
            <a:r>
              <a:rPr lang="en-US" dirty="0" err="1"/>
              <a:t>chỗ</a:t>
            </a:r>
            <a:endParaRPr lang="en-US" dirty="0"/>
          </a:p>
        </p:txBody>
      </p:sp>
      <p:sp>
        <p:nvSpPr>
          <p:cNvPr id="25" name="TextBox 24">
            <a:extLst>
              <a:ext uri="{FF2B5EF4-FFF2-40B4-BE49-F238E27FC236}">
                <a16:creationId xmlns:a16="http://schemas.microsoft.com/office/drawing/2014/main" id="{42F74463-B2E4-BEDC-37BA-65165472D638}"/>
              </a:ext>
            </a:extLst>
          </p:cNvPr>
          <p:cNvSpPr txBox="1"/>
          <p:nvPr/>
        </p:nvSpPr>
        <p:spPr>
          <a:xfrm>
            <a:off x="944345" y="2652082"/>
            <a:ext cx="6094476" cy="1200329"/>
          </a:xfrm>
          <a:prstGeom prst="rect">
            <a:avLst/>
          </a:prstGeom>
          <a:noFill/>
        </p:spPr>
        <p:txBody>
          <a:bodyPr wrap="square">
            <a:spAutoFit/>
          </a:bodyPr>
          <a:lstStyle/>
          <a:p>
            <a:r>
              <a:rPr lang="en-US" b="1" dirty="0"/>
              <a:t>Khi </a:t>
            </a:r>
            <a:r>
              <a:rPr lang="en-US" b="1" dirty="0" err="1"/>
              <a:t>nào</a:t>
            </a:r>
            <a:r>
              <a:rPr lang="en-US" b="1" dirty="0"/>
              <a:t> </a:t>
            </a:r>
            <a:r>
              <a:rPr lang="en-US" b="1" dirty="0" err="1"/>
              <a:t>nên</a:t>
            </a:r>
            <a:r>
              <a:rPr lang="en-US" b="1" dirty="0"/>
              <a:t> </a:t>
            </a:r>
            <a:r>
              <a:rPr lang="en-US" b="1" dirty="0" err="1"/>
              <a:t>dùng</a:t>
            </a:r>
            <a:r>
              <a:rPr lang="en-US" b="1" dirty="0"/>
              <a:t>:</a:t>
            </a:r>
          </a:p>
          <a:p>
            <a:pPr lvl="1"/>
            <a:r>
              <a:rPr lang="en-US" dirty="0"/>
              <a:t>+ </a:t>
            </a:r>
            <a:r>
              <a:rPr lang="en-US" dirty="0" err="1"/>
              <a:t>Chỉnh</a:t>
            </a:r>
            <a:r>
              <a:rPr lang="en-US" dirty="0"/>
              <a:t> </a:t>
            </a:r>
            <a:r>
              <a:rPr lang="en-US" dirty="0" err="1"/>
              <a:t>sửa</a:t>
            </a:r>
            <a:r>
              <a:rPr lang="en-US" dirty="0"/>
              <a:t> </a:t>
            </a:r>
            <a:r>
              <a:rPr lang="en-US" dirty="0" err="1"/>
              <a:t>nhanh</a:t>
            </a:r>
            <a:r>
              <a:rPr lang="en-US" dirty="0"/>
              <a:t> </a:t>
            </a:r>
            <a:r>
              <a:rPr lang="en-US" dirty="0" err="1"/>
              <a:t>một</a:t>
            </a:r>
            <a:r>
              <a:rPr lang="en-US" dirty="0"/>
              <a:t> </a:t>
            </a:r>
            <a:r>
              <a:rPr lang="en-US" dirty="0" err="1"/>
              <a:t>hai</a:t>
            </a:r>
            <a:r>
              <a:rPr lang="en-US" dirty="0"/>
              <a:t> </a:t>
            </a:r>
            <a:r>
              <a:rPr lang="en-US" dirty="0" err="1"/>
              <a:t>dòng</a:t>
            </a:r>
            <a:r>
              <a:rPr lang="en-US" dirty="0"/>
              <a:t> code</a:t>
            </a:r>
          </a:p>
          <a:p>
            <a:pPr lvl="1"/>
            <a:r>
              <a:rPr lang="en-US" dirty="0"/>
              <a:t>+ </a:t>
            </a:r>
            <a:r>
              <a:rPr lang="en-US" dirty="0" err="1"/>
              <a:t>Thử</a:t>
            </a:r>
            <a:r>
              <a:rPr lang="en-US" dirty="0"/>
              <a:t> </a:t>
            </a:r>
            <a:r>
              <a:rPr lang="en-US" dirty="0" err="1"/>
              <a:t>nghiệm</a:t>
            </a:r>
            <a:r>
              <a:rPr lang="en-US" dirty="0"/>
              <a:t> </a:t>
            </a:r>
            <a:r>
              <a:rPr lang="en-US" dirty="0" err="1"/>
              <a:t>tạm</a:t>
            </a:r>
            <a:r>
              <a:rPr lang="en-US" dirty="0"/>
              <a:t> </a:t>
            </a:r>
            <a:r>
              <a:rPr lang="en-US" dirty="0" err="1"/>
              <a:t>thời</a:t>
            </a:r>
            <a:r>
              <a:rPr lang="en-US" dirty="0"/>
              <a:t> </a:t>
            </a:r>
            <a:r>
              <a:rPr lang="en-US" dirty="0" err="1"/>
              <a:t>một</a:t>
            </a:r>
            <a:r>
              <a:rPr lang="en-US" dirty="0"/>
              <a:t> </a:t>
            </a:r>
            <a:r>
              <a:rPr lang="en-US" dirty="0" err="1"/>
              <a:t>hiệu</a:t>
            </a:r>
            <a:r>
              <a:rPr lang="en-US" dirty="0"/>
              <a:t> </a:t>
            </a:r>
            <a:r>
              <a:rPr lang="en-US" dirty="0" err="1"/>
              <a:t>ứng</a:t>
            </a:r>
            <a:r>
              <a:rPr lang="en-US" dirty="0"/>
              <a:t> </a:t>
            </a:r>
            <a:r>
              <a:rPr lang="en-US" dirty="0" err="1"/>
              <a:t>nào</a:t>
            </a:r>
            <a:r>
              <a:rPr lang="en-US" dirty="0"/>
              <a:t> </a:t>
            </a:r>
            <a:r>
              <a:rPr lang="en-US" dirty="0" err="1"/>
              <a:t>đó</a:t>
            </a:r>
            <a:endParaRPr lang="en-US" dirty="0"/>
          </a:p>
          <a:p>
            <a:pPr lvl="1"/>
            <a:r>
              <a:rPr lang="en-US" dirty="0"/>
              <a:t>+ </a:t>
            </a:r>
            <a:r>
              <a:rPr lang="en-US" dirty="0" err="1"/>
              <a:t>Cần</a:t>
            </a:r>
            <a:r>
              <a:rPr lang="en-US" dirty="0"/>
              <a:t> </a:t>
            </a:r>
            <a:r>
              <a:rPr lang="en-US" dirty="0" err="1"/>
              <a:t>áp</a:t>
            </a:r>
            <a:r>
              <a:rPr lang="en-US" dirty="0"/>
              <a:t> </a:t>
            </a:r>
            <a:r>
              <a:rPr lang="en-US" dirty="0" err="1"/>
              <a:t>dụng</a:t>
            </a:r>
            <a:r>
              <a:rPr lang="en-US" dirty="0"/>
              <a:t> style </a:t>
            </a:r>
            <a:r>
              <a:rPr lang="en-US" dirty="0" err="1"/>
              <a:t>đặc</a:t>
            </a:r>
            <a:r>
              <a:rPr lang="en-US" dirty="0"/>
              <a:t> </a:t>
            </a:r>
            <a:r>
              <a:rPr lang="en-US" dirty="0" err="1"/>
              <a:t>biệt</a:t>
            </a:r>
            <a:r>
              <a:rPr lang="en-US" dirty="0"/>
              <a:t> </a:t>
            </a:r>
            <a:r>
              <a:rPr lang="en-US" dirty="0" err="1"/>
              <a:t>cho</a:t>
            </a:r>
            <a:r>
              <a:rPr lang="en-US" dirty="0"/>
              <a:t> </a:t>
            </a:r>
            <a:r>
              <a:rPr lang="en-US" dirty="0" err="1"/>
              <a:t>duy</a:t>
            </a:r>
            <a:r>
              <a:rPr lang="en-US" dirty="0"/>
              <a:t> </a:t>
            </a:r>
            <a:r>
              <a:rPr lang="en-US" dirty="0" err="1"/>
              <a:t>nhất</a:t>
            </a:r>
            <a:r>
              <a:rPr lang="en-US" dirty="0"/>
              <a:t> </a:t>
            </a:r>
            <a:r>
              <a:rPr lang="en-US" dirty="0" err="1"/>
              <a:t>một</a:t>
            </a:r>
            <a:r>
              <a:rPr lang="en-US" dirty="0"/>
              <a:t> </a:t>
            </a:r>
            <a:r>
              <a:rPr lang="en-US" dirty="0" err="1"/>
              <a:t>thẻ</a:t>
            </a:r>
            <a:endParaRPr lang="en-US" dirty="0"/>
          </a:p>
        </p:txBody>
      </p:sp>
      <p:sp>
        <p:nvSpPr>
          <p:cNvPr id="27" name="TextBox 26">
            <a:extLst>
              <a:ext uri="{FF2B5EF4-FFF2-40B4-BE49-F238E27FC236}">
                <a16:creationId xmlns:a16="http://schemas.microsoft.com/office/drawing/2014/main" id="{49FA0AEE-5265-13C0-066E-FF05F741B4A7}"/>
              </a:ext>
            </a:extLst>
          </p:cNvPr>
          <p:cNvSpPr txBox="1"/>
          <p:nvPr/>
        </p:nvSpPr>
        <p:spPr>
          <a:xfrm>
            <a:off x="941306" y="3796834"/>
            <a:ext cx="6094476" cy="1200329"/>
          </a:xfrm>
          <a:prstGeom prst="rect">
            <a:avLst/>
          </a:prstGeom>
          <a:noFill/>
        </p:spPr>
        <p:txBody>
          <a:bodyPr wrap="square">
            <a:spAutoFit/>
          </a:bodyPr>
          <a:lstStyle/>
          <a:p>
            <a:r>
              <a:rPr lang="en-US" b="1" dirty="0" err="1"/>
              <a:t>Ưu</a:t>
            </a:r>
            <a:r>
              <a:rPr lang="en-US" b="1" dirty="0"/>
              <a:t> </a:t>
            </a:r>
            <a:r>
              <a:rPr lang="en-US" b="1" dirty="0" err="1"/>
              <a:t>điểm</a:t>
            </a:r>
            <a:r>
              <a:rPr lang="en-US" b="1" dirty="0"/>
              <a:t>:</a:t>
            </a:r>
          </a:p>
          <a:p>
            <a:pPr lvl="1"/>
            <a:r>
              <a:rPr lang="en-US" dirty="0"/>
              <a:t>+ </a:t>
            </a:r>
            <a:r>
              <a:rPr lang="en-US" dirty="0" err="1"/>
              <a:t>Tiện</a:t>
            </a:r>
            <a:r>
              <a:rPr lang="en-US" dirty="0"/>
              <a:t> </a:t>
            </a:r>
            <a:r>
              <a:rPr lang="en-US" dirty="0" err="1"/>
              <a:t>lợi</a:t>
            </a:r>
            <a:r>
              <a:rPr lang="en-US" dirty="0"/>
              <a:t> </a:t>
            </a:r>
            <a:r>
              <a:rPr lang="en-US" dirty="0" err="1"/>
              <a:t>và</a:t>
            </a:r>
            <a:r>
              <a:rPr lang="en-US" dirty="0"/>
              <a:t> </a:t>
            </a:r>
            <a:r>
              <a:rPr lang="en-US" dirty="0" err="1"/>
              <a:t>nhanh</a:t>
            </a:r>
            <a:r>
              <a:rPr lang="en-US" dirty="0"/>
              <a:t> </a:t>
            </a:r>
            <a:r>
              <a:rPr lang="en-US" dirty="0" err="1"/>
              <a:t>chóng</a:t>
            </a:r>
            <a:endParaRPr lang="en-US" dirty="0"/>
          </a:p>
          <a:p>
            <a:pPr lvl="1"/>
            <a:r>
              <a:rPr lang="en-US" dirty="0"/>
              <a:t>+ </a:t>
            </a:r>
            <a:r>
              <a:rPr lang="en-US" dirty="0" err="1"/>
              <a:t>Không</a:t>
            </a:r>
            <a:r>
              <a:rPr lang="en-US" dirty="0"/>
              <a:t> </a:t>
            </a:r>
            <a:r>
              <a:rPr lang="en-US" dirty="0" err="1"/>
              <a:t>cần</a:t>
            </a:r>
            <a:r>
              <a:rPr lang="en-US" dirty="0"/>
              <a:t> </a:t>
            </a:r>
            <a:r>
              <a:rPr lang="en-US" dirty="0" err="1"/>
              <a:t>tạo</a:t>
            </a:r>
            <a:r>
              <a:rPr lang="en-US" dirty="0"/>
              <a:t> file </a:t>
            </a:r>
            <a:r>
              <a:rPr lang="en-US" dirty="0" err="1"/>
              <a:t>riêng</a:t>
            </a:r>
            <a:endParaRPr lang="en-US" dirty="0"/>
          </a:p>
          <a:p>
            <a:pPr lvl="1"/>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nhất</a:t>
            </a:r>
            <a:r>
              <a:rPr lang="en-US" dirty="0"/>
              <a:t> (</a:t>
            </a:r>
            <a:r>
              <a:rPr lang="en-US" dirty="0" err="1"/>
              <a:t>ghi</a:t>
            </a:r>
            <a:r>
              <a:rPr lang="en-US" dirty="0"/>
              <a:t> </a:t>
            </a:r>
            <a:r>
              <a:rPr lang="en-US" dirty="0" err="1"/>
              <a:t>đè</a:t>
            </a:r>
            <a:r>
              <a:rPr lang="en-US" dirty="0"/>
              <a:t> </a:t>
            </a:r>
            <a:r>
              <a:rPr lang="en-US" dirty="0" err="1"/>
              <a:t>các</a:t>
            </a:r>
            <a:r>
              <a:rPr lang="en-US" dirty="0"/>
              <a:t> CSS </a:t>
            </a:r>
            <a:r>
              <a:rPr lang="en-US" dirty="0" err="1"/>
              <a:t>khác</a:t>
            </a:r>
            <a:r>
              <a:rPr lang="en-US" dirty="0"/>
              <a:t>)</a:t>
            </a:r>
          </a:p>
        </p:txBody>
      </p:sp>
      <p:sp>
        <p:nvSpPr>
          <p:cNvPr id="29" name="TextBox 28">
            <a:extLst>
              <a:ext uri="{FF2B5EF4-FFF2-40B4-BE49-F238E27FC236}">
                <a16:creationId xmlns:a16="http://schemas.microsoft.com/office/drawing/2014/main" id="{F72DA723-86A7-5B82-3898-4BE6339CE180}"/>
              </a:ext>
            </a:extLst>
          </p:cNvPr>
          <p:cNvSpPr txBox="1"/>
          <p:nvPr/>
        </p:nvSpPr>
        <p:spPr>
          <a:xfrm>
            <a:off x="930056" y="4941592"/>
            <a:ext cx="6094476" cy="1477328"/>
          </a:xfrm>
          <a:prstGeom prst="rect">
            <a:avLst/>
          </a:prstGeom>
          <a:noFill/>
        </p:spPr>
        <p:txBody>
          <a:bodyPr wrap="square">
            <a:spAutoFit/>
          </a:bodyPr>
          <a:lstStyle/>
          <a:p>
            <a:r>
              <a:rPr lang="en-US" b="1" dirty="0" err="1"/>
              <a:t>Nhược</a:t>
            </a:r>
            <a:r>
              <a:rPr lang="en-US" b="1" dirty="0"/>
              <a:t> </a:t>
            </a:r>
            <a:r>
              <a:rPr lang="en-US" b="1" dirty="0" err="1"/>
              <a:t>điểm</a:t>
            </a:r>
            <a:r>
              <a:rPr lang="en-US" b="1" dirty="0"/>
              <a:t>:</a:t>
            </a:r>
          </a:p>
          <a:p>
            <a:pPr lvl="1"/>
            <a:r>
              <a:rPr lang="en-US" dirty="0"/>
              <a:t>+ </a:t>
            </a:r>
            <a:r>
              <a:rPr lang="en-US" dirty="0" err="1"/>
              <a:t>Làm</a:t>
            </a:r>
            <a:r>
              <a:rPr lang="en-US" dirty="0"/>
              <a:t> code HTML </a:t>
            </a:r>
            <a:r>
              <a:rPr lang="en-US" dirty="0" err="1"/>
              <a:t>trở</a:t>
            </a:r>
            <a:r>
              <a:rPr lang="en-US" dirty="0"/>
              <a:t> </a:t>
            </a:r>
            <a:r>
              <a:rPr lang="en-US" dirty="0" err="1"/>
              <a:t>nên</a:t>
            </a:r>
            <a:r>
              <a:rPr lang="en-US" dirty="0"/>
              <a:t> </a:t>
            </a:r>
            <a:r>
              <a:rPr lang="en-US" dirty="0" err="1"/>
              <a:t>rối</a:t>
            </a:r>
            <a:r>
              <a:rPr lang="en-US" dirty="0"/>
              <a:t> </a:t>
            </a:r>
            <a:r>
              <a:rPr lang="en-US" dirty="0" err="1"/>
              <a:t>rắm</a:t>
            </a:r>
            <a:r>
              <a:rPr lang="en-US" dirty="0"/>
              <a:t> </a:t>
            </a:r>
            <a:r>
              <a:rPr lang="en-US" dirty="0" err="1"/>
              <a:t>nếu</a:t>
            </a:r>
            <a:r>
              <a:rPr lang="en-US" dirty="0"/>
              <a:t> </a:t>
            </a:r>
            <a:r>
              <a:rPr lang="en-US" dirty="0" err="1"/>
              <a:t>dùng</a:t>
            </a:r>
            <a:r>
              <a:rPr lang="en-US" dirty="0"/>
              <a:t> </a:t>
            </a:r>
            <a:r>
              <a:rPr lang="en-US" dirty="0" err="1"/>
              <a:t>nhiều</a:t>
            </a:r>
            <a:endParaRPr lang="en-US" dirty="0"/>
          </a:p>
          <a:p>
            <a:pPr lvl="1"/>
            <a:r>
              <a:rPr lang="en-US" dirty="0"/>
              <a:t>+ </a:t>
            </a:r>
            <a:r>
              <a:rPr lang="en-US" dirty="0" err="1"/>
              <a:t>Khó</a:t>
            </a:r>
            <a:r>
              <a:rPr lang="en-US" dirty="0"/>
              <a:t> </a:t>
            </a:r>
            <a:r>
              <a:rPr lang="en-US" dirty="0" err="1"/>
              <a:t>quản</a:t>
            </a:r>
            <a:r>
              <a:rPr lang="en-US" dirty="0"/>
              <a:t> </a:t>
            </a:r>
            <a:r>
              <a:rPr lang="en-US" dirty="0" err="1"/>
              <a:t>lý</a:t>
            </a:r>
            <a:r>
              <a:rPr lang="en-US" dirty="0"/>
              <a:t> </a:t>
            </a:r>
            <a:r>
              <a:rPr lang="en-US" dirty="0" err="1"/>
              <a:t>khi</a:t>
            </a:r>
            <a:r>
              <a:rPr lang="en-US" dirty="0"/>
              <a:t> </a:t>
            </a:r>
            <a:r>
              <a:rPr lang="en-US" dirty="0" err="1"/>
              <a:t>dự</a:t>
            </a:r>
            <a:r>
              <a:rPr lang="en-US" dirty="0"/>
              <a:t> </a:t>
            </a:r>
            <a:r>
              <a:rPr lang="en-US" dirty="0" err="1"/>
              <a:t>án</a:t>
            </a:r>
            <a:r>
              <a:rPr lang="en-US" dirty="0"/>
              <a:t> </a:t>
            </a:r>
            <a:r>
              <a:rPr lang="en-US" dirty="0" err="1"/>
              <a:t>lớn</a:t>
            </a:r>
            <a:endParaRPr lang="en-US" dirty="0"/>
          </a:p>
          <a:p>
            <a:pPr lvl="1"/>
            <a:r>
              <a:rPr lang="en-US" dirty="0"/>
              <a:t>+ </a:t>
            </a:r>
            <a:r>
              <a:rPr lang="en-US" dirty="0" err="1"/>
              <a:t>Không</a:t>
            </a:r>
            <a:r>
              <a:rPr lang="en-US" dirty="0"/>
              <a:t> </a:t>
            </a:r>
            <a:r>
              <a:rPr lang="en-US" dirty="0" err="1"/>
              <a:t>thể</a:t>
            </a:r>
            <a:r>
              <a:rPr lang="en-US" dirty="0"/>
              <a:t> </a:t>
            </a:r>
            <a:r>
              <a:rPr lang="en-US" dirty="0" err="1"/>
              <a:t>tái</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thẻ</a:t>
            </a:r>
            <a:r>
              <a:rPr lang="en-US" dirty="0"/>
              <a:t> </a:t>
            </a:r>
            <a:r>
              <a:rPr lang="en-US" dirty="0" err="1"/>
              <a:t>khác</a:t>
            </a:r>
            <a:endParaRPr lang="en-US" dirty="0"/>
          </a:p>
          <a:p>
            <a:pPr lvl="1"/>
            <a:r>
              <a:rPr lang="en-US" dirty="0"/>
              <a:t>+ Vi </a:t>
            </a:r>
            <a:r>
              <a:rPr lang="en-US" dirty="0" err="1"/>
              <a:t>phạm</a:t>
            </a:r>
            <a:r>
              <a:rPr lang="en-US" dirty="0"/>
              <a:t> </a:t>
            </a:r>
            <a:r>
              <a:rPr lang="en-US" dirty="0" err="1"/>
              <a:t>nguyên</a:t>
            </a:r>
            <a:r>
              <a:rPr lang="en-US" dirty="0"/>
              <a:t> </a:t>
            </a:r>
            <a:r>
              <a:rPr lang="en-US" dirty="0" err="1"/>
              <a:t>tắc</a:t>
            </a:r>
            <a:r>
              <a:rPr lang="en-US" dirty="0"/>
              <a:t> </a:t>
            </a:r>
            <a:r>
              <a:rPr lang="en-US" dirty="0" err="1"/>
              <a:t>tách</a:t>
            </a:r>
            <a:r>
              <a:rPr lang="en-US" dirty="0"/>
              <a:t> </a:t>
            </a:r>
            <a:r>
              <a:rPr lang="en-US" dirty="0" err="1"/>
              <a:t>biệt</a:t>
            </a:r>
            <a:r>
              <a:rPr lang="en-US" dirty="0"/>
              <a:t> </a:t>
            </a:r>
            <a:r>
              <a:rPr lang="en-US" dirty="0" err="1"/>
              <a:t>nội</a:t>
            </a:r>
            <a:r>
              <a:rPr lang="en-US" dirty="0"/>
              <a:t> dung </a:t>
            </a:r>
            <a:r>
              <a:rPr lang="en-US" dirty="0" err="1"/>
              <a:t>và</a:t>
            </a:r>
            <a:r>
              <a:rPr lang="en-US" dirty="0"/>
              <a:t> </a:t>
            </a:r>
            <a:r>
              <a:rPr lang="en-US" dirty="0" err="1"/>
              <a:t>thiết</a:t>
            </a:r>
            <a:r>
              <a:rPr lang="en-US" dirty="0"/>
              <a:t> </a:t>
            </a:r>
            <a:r>
              <a:rPr lang="en-US" dirty="0" err="1"/>
              <a:t>kế</a:t>
            </a:r>
            <a:endParaRPr lang="en-US" dirty="0"/>
          </a:p>
        </p:txBody>
      </p:sp>
    </p:spTree>
    <p:extLst>
      <p:ext uri="{BB962C8B-B14F-4D97-AF65-F5344CB8AC3E}">
        <p14:creationId xmlns:p14="http://schemas.microsoft.com/office/powerpoint/2010/main" val="256189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A7AE7-0199-29D7-DA48-09DF47B5C6B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319331-B4E1-07ED-3CCE-279EF606D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D873C501-A1BB-7529-6FC3-56706350F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55EB95CC-4510-606D-F571-F24AEE27E8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4A05D433-28AA-3312-A2C1-09F0AA17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673DDC1B-43B0-5919-8440-2FB0A61AF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21A10527-C4BA-D335-7952-D6409B497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7C1842CE-49AF-D055-FEE5-F062984B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D3BE9B8B-4786-F08C-AE02-2927461C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EC1EF478-82A3-813E-565A-DF7075C39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D9916D96-4F9E-B183-7C98-D599CFC7F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pic>
        <p:nvPicPr>
          <p:cNvPr id="4" name="図 27" descr="ロゴ&#10;&#10;AI 生成コンテンツは誤りを含む可能性があります。">
            <a:extLst>
              <a:ext uri="{FF2B5EF4-FFF2-40B4-BE49-F238E27FC236}">
                <a16:creationId xmlns:a16="http://schemas.microsoft.com/office/drawing/2014/main" id="{9B776260-E9E4-69D4-4456-59C861304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sp>
        <p:nvSpPr>
          <p:cNvPr id="6" name="Title 1">
            <a:extLst>
              <a:ext uri="{FF2B5EF4-FFF2-40B4-BE49-F238E27FC236}">
                <a16:creationId xmlns:a16="http://schemas.microsoft.com/office/drawing/2014/main" id="{573A4FE1-CA00-272B-8FD7-15089317F7E2}"/>
              </a:ext>
            </a:extLst>
          </p:cNvPr>
          <p:cNvSpPr>
            <a:spLocks noGrp="1"/>
          </p:cNvSpPr>
          <p:nvPr>
            <p:ph type="ctrTitle"/>
          </p:nvPr>
        </p:nvSpPr>
        <p:spPr>
          <a:xfrm>
            <a:off x="3215424" y="124025"/>
            <a:ext cx="5760846" cy="735511"/>
          </a:xfrm>
        </p:spPr>
        <p:txBody>
          <a:bodyPr>
            <a:normAutofit fontScale="90000"/>
          </a:bodyPr>
          <a:lstStyle/>
          <a:p>
            <a:r>
              <a:rPr lang="en-US" sz="5400" dirty="0">
                <a:latin typeface="Roboto Bold" panose="02000000000000000000" pitchFamily="2" charset="0"/>
                <a:ea typeface="Roboto Bold" panose="02000000000000000000" pitchFamily="2" charset="0"/>
                <a:cs typeface="Roboto Bold" panose="02000000000000000000" pitchFamily="2" charset="0"/>
              </a:rPr>
              <a:t>Các </a:t>
            </a:r>
            <a:r>
              <a:rPr lang="en-US" sz="5400" dirty="0" err="1">
                <a:latin typeface="Roboto Bold" panose="02000000000000000000" pitchFamily="2" charset="0"/>
                <a:ea typeface="Roboto Bold" panose="02000000000000000000" pitchFamily="2" charset="0"/>
                <a:cs typeface="Roboto Bold" panose="02000000000000000000" pitchFamily="2" charset="0"/>
              </a:rPr>
              <a:t>cách</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viết</a:t>
            </a:r>
            <a:r>
              <a:rPr lang="en-US" sz="5400" dirty="0">
                <a:latin typeface="Roboto Bold" panose="02000000000000000000" pitchFamily="2" charset="0"/>
                <a:ea typeface="Roboto Bold" panose="02000000000000000000" pitchFamily="2" charset="0"/>
                <a:cs typeface="Roboto Bold" panose="02000000000000000000" pitchFamily="2" charset="0"/>
              </a:rPr>
              <a:t> CSS</a:t>
            </a:r>
            <a:endParaRPr lang="en-US" sz="5200" dirty="0">
              <a:solidFill>
                <a:schemeClr val="tx2"/>
              </a:solidFill>
              <a:latin typeface="Roboto Bold" panose="02000000000000000000" pitchFamily="2" charset="0"/>
              <a:ea typeface="Roboto Bold" panose="02000000000000000000" pitchFamily="2" charset="0"/>
              <a:cs typeface="Roboto Bold" panose="02000000000000000000" pitchFamily="2" charset="0"/>
            </a:endParaRPr>
          </a:p>
        </p:txBody>
      </p:sp>
      <p:sp>
        <p:nvSpPr>
          <p:cNvPr id="12" name="TextBox 11">
            <a:extLst>
              <a:ext uri="{FF2B5EF4-FFF2-40B4-BE49-F238E27FC236}">
                <a16:creationId xmlns:a16="http://schemas.microsoft.com/office/drawing/2014/main" id="{B867CBC5-BFF2-8B36-57AC-BA7063D802E7}"/>
              </a:ext>
            </a:extLst>
          </p:cNvPr>
          <p:cNvSpPr txBox="1"/>
          <p:nvPr/>
        </p:nvSpPr>
        <p:spPr>
          <a:xfrm>
            <a:off x="651510" y="1305041"/>
            <a:ext cx="4551426" cy="369332"/>
          </a:xfrm>
          <a:prstGeom prst="rect">
            <a:avLst/>
          </a:prstGeom>
          <a:noFill/>
        </p:spPr>
        <p:txBody>
          <a:bodyPr wrap="square">
            <a:spAutoFit/>
          </a:bodyPr>
          <a:lstStyle/>
          <a:p>
            <a:pPr lvl="0"/>
            <a:r>
              <a:rPr lang="en-US" b="1" dirty="0">
                <a:solidFill>
                  <a:prstClr val="black"/>
                </a:solidFill>
                <a:latin typeface="Aptos" panose="02110004020202020204"/>
              </a:rPr>
              <a:t>2</a:t>
            </a:r>
            <a:r>
              <a:rPr lang="en-US" b="1" dirty="0">
                <a:solidFill>
                  <a:prstClr val="black"/>
                </a:solidFill>
              </a:rPr>
              <a:t>. CSS Internal - </a:t>
            </a:r>
            <a:r>
              <a:rPr lang="en-US" b="1" dirty="0" err="1">
                <a:solidFill>
                  <a:prstClr val="black"/>
                </a:solidFill>
              </a:rPr>
              <a:t>Viết</a:t>
            </a:r>
            <a:r>
              <a:rPr lang="en-US" b="1" dirty="0">
                <a:solidFill>
                  <a:prstClr val="black"/>
                </a:solidFill>
              </a:rPr>
              <a:t> </a:t>
            </a:r>
            <a:r>
              <a:rPr lang="en-US" b="1" dirty="0" err="1">
                <a:solidFill>
                  <a:prstClr val="black"/>
                </a:solidFill>
              </a:rPr>
              <a:t>trong</a:t>
            </a:r>
            <a:r>
              <a:rPr lang="en-US" b="1" dirty="0">
                <a:solidFill>
                  <a:prstClr val="black"/>
                </a:solidFill>
              </a:rPr>
              <a:t> </a:t>
            </a:r>
            <a:r>
              <a:rPr lang="en-US" b="1" dirty="0" err="1">
                <a:solidFill>
                  <a:prstClr val="black"/>
                </a:solidFill>
              </a:rPr>
              <a:t>thẻ</a:t>
            </a:r>
            <a:r>
              <a:rPr lang="en-US" b="1" dirty="0">
                <a:solidFill>
                  <a:prstClr val="black"/>
                </a:solidFill>
              </a:rPr>
              <a:t> style</a:t>
            </a:r>
          </a:p>
        </p:txBody>
      </p:sp>
      <p:sp>
        <p:nvSpPr>
          <p:cNvPr id="21" name="Rectangle 1">
            <a:extLst>
              <a:ext uri="{FF2B5EF4-FFF2-40B4-BE49-F238E27FC236}">
                <a16:creationId xmlns:a16="http://schemas.microsoft.com/office/drawing/2014/main" id="{38DBA72B-8029-5E42-CC53-E4246F2DD10D}"/>
              </a:ext>
            </a:extLst>
          </p:cNvPr>
          <p:cNvSpPr>
            <a:spLocks noChangeArrowheads="1"/>
          </p:cNvSpPr>
          <p:nvPr/>
        </p:nvSpPr>
        <p:spPr bwMode="auto">
          <a:xfrm>
            <a:off x="944955" y="1765813"/>
            <a:ext cx="93786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solidFill>
                  <a:prstClr val="black"/>
                </a:solidFill>
                <a:latin typeface="Arial" panose="020B0604020202020204" pitchFamily="34" charset="0"/>
              </a:rPr>
              <a:t>Định </a:t>
            </a:r>
            <a:r>
              <a:rPr lang="en-US" altLang="en-US" b="1" dirty="0" err="1">
                <a:solidFill>
                  <a:prstClr val="black"/>
                </a:solidFill>
                <a:latin typeface="Arial" panose="020B0604020202020204" pitchFamily="34" charset="0"/>
              </a:rPr>
              <a:t>nghĩa</a:t>
            </a:r>
            <a:r>
              <a:rPr lang="en-US" altLang="en-US" b="1"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Đặt</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tất</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cả</a:t>
            </a:r>
            <a:r>
              <a:rPr lang="en-US" altLang="en-US" dirty="0">
                <a:solidFill>
                  <a:prstClr val="black"/>
                </a:solidFill>
                <a:latin typeface="Arial" panose="020B0604020202020204" pitchFamily="34" charset="0"/>
              </a:rPr>
              <a:t> code CSS </a:t>
            </a:r>
            <a:r>
              <a:rPr lang="en-US" altLang="en-US" dirty="0" err="1">
                <a:solidFill>
                  <a:prstClr val="black"/>
                </a:solidFill>
                <a:latin typeface="Arial" panose="020B0604020202020204" pitchFamily="34" charset="0"/>
              </a:rPr>
              <a:t>vào</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trong</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thẻ</a:t>
            </a:r>
            <a:r>
              <a:rPr lang="en-US" altLang="en-US" dirty="0">
                <a:solidFill>
                  <a:prstClr val="black"/>
                </a:solidFill>
                <a:latin typeface="Arial" panose="020B0604020202020204" pitchFamily="34" charset="0"/>
              </a:rPr>
              <a:t> &lt;style&gt; ở </a:t>
            </a:r>
            <a:r>
              <a:rPr lang="en-US" altLang="en-US" dirty="0" err="1">
                <a:solidFill>
                  <a:prstClr val="black"/>
                </a:solidFill>
                <a:latin typeface="Arial" panose="020B0604020202020204" pitchFamily="34" charset="0"/>
              </a:rPr>
              <a:t>phần</a:t>
            </a:r>
            <a:r>
              <a:rPr lang="en-US" altLang="en-US" dirty="0">
                <a:solidFill>
                  <a:prstClr val="black"/>
                </a:solidFill>
                <a:latin typeface="Arial" panose="020B0604020202020204" pitchFamily="34" charset="0"/>
              </a:rPr>
              <a:t> &lt;head&gt; </a:t>
            </a:r>
            <a:r>
              <a:rPr lang="en-US" altLang="en-US" dirty="0" err="1">
                <a:solidFill>
                  <a:prstClr val="black"/>
                </a:solidFill>
                <a:latin typeface="Arial" panose="020B0604020202020204" pitchFamily="34" charset="0"/>
              </a:rPr>
              <a:t>của</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trang</a:t>
            </a:r>
            <a:r>
              <a:rPr lang="en-US" altLang="en-US" dirty="0">
                <a:solidFill>
                  <a:prstClr val="black"/>
                </a:solidFill>
                <a:latin typeface="Arial" panose="020B0604020202020204" pitchFamily="34" charset="0"/>
              </a:rPr>
              <a:t> HTML</a:t>
            </a:r>
            <a:endParaRPr kumimoji="0" lang="en-US" altLang="en-US" sz="18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3" name="TextBox 22">
            <a:extLst>
              <a:ext uri="{FF2B5EF4-FFF2-40B4-BE49-F238E27FC236}">
                <a16:creationId xmlns:a16="http://schemas.microsoft.com/office/drawing/2014/main" id="{C3EB83B2-1F42-7E2C-453B-4AC464775C8D}"/>
              </a:ext>
            </a:extLst>
          </p:cNvPr>
          <p:cNvSpPr txBox="1"/>
          <p:nvPr/>
        </p:nvSpPr>
        <p:spPr>
          <a:xfrm>
            <a:off x="944650" y="2125748"/>
            <a:ext cx="8820719" cy="369332"/>
          </a:xfrm>
          <a:prstGeom prst="rect">
            <a:avLst/>
          </a:prstGeom>
          <a:noFill/>
        </p:spPr>
        <p:txBody>
          <a:bodyPr wrap="square">
            <a:spAutoFit/>
          </a:bodyPr>
          <a:lstStyle/>
          <a:p>
            <a:pPr lvl="0"/>
            <a:r>
              <a:rPr lang="vi-VN" b="1" dirty="0">
                <a:solidFill>
                  <a:prstClr val="black"/>
                </a:solidFill>
                <a:latin typeface="Aptos" panose="02110004020202020204"/>
              </a:rPr>
              <a:t>Vị trí: </a:t>
            </a:r>
            <a:r>
              <a:rPr lang="vi-VN" dirty="0">
                <a:solidFill>
                  <a:prstClr val="black"/>
                </a:solidFill>
                <a:latin typeface="Aptos" panose="02110004020202020204"/>
              </a:rPr>
              <a:t>Code CSS nằm trong cùng file HTML, nhưng được tách riêng ở phần đầu</a:t>
            </a:r>
            <a:endParaRPr kumimoji="0" lang="en-US" sz="180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5" name="TextBox 24">
            <a:extLst>
              <a:ext uri="{FF2B5EF4-FFF2-40B4-BE49-F238E27FC236}">
                <a16:creationId xmlns:a16="http://schemas.microsoft.com/office/drawing/2014/main" id="{F862E1E5-AA86-3E64-119D-C3B97AA77E68}"/>
              </a:ext>
            </a:extLst>
          </p:cNvPr>
          <p:cNvSpPr txBox="1"/>
          <p:nvPr/>
        </p:nvSpPr>
        <p:spPr>
          <a:xfrm>
            <a:off x="941306" y="2482865"/>
            <a:ext cx="6094476" cy="1200329"/>
          </a:xfrm>
          <a:prstGeom prst="rect">
            <a:avLst/>
          </a:prstGeom>
          <a:noFill/>
        </p:spPr>
        <p:txBody>
          <a:bodyPr wrap="square">
            <a:spAutoFit/>
          </a:bodyPr>
          <a:lstStyle/>
          <a:p>
            <a:pPr lvl="0"/>
            <a:r>
              <a:rPr lang="vi-VN" b="1" dirty="0">
                <a:solidFill>
                  <a:prstClr val="black"/>
                </a:solidFill>
                <a:latin typeface="Aptos" panose="02110004020202020204"/>
              </a:rPr>
              <a:t>Khi nào nên dùng:</a:t>
            </a:r>
          </a:p>
          <a:p>
            <a:pPr lvl="1"/>
            <a:r>
              <a:rPr lang="en-US" dirty="0">
                <a:solidFill>
                  <a:prstClr val="black"/>
                </a:solidFill>
                <a:latin typeface="Aptos" panose="02110004020202020204"/>
              </a:rPr>
              <a:t>+ </a:t>
            </a:r>
            <a:r>
              <a:rPr lang="vi-VN" dirty="0">
                <a:solidFill>
                  <a:prstClr val="black"/>
                </a:solidFill>
                <a:latin typeface="Aptos" panose="02110004020202020204"/>
              </a:rPr>
              <a:t>Làm những bài tập nhỏ hoặc dự án đơn giản</a:t>
            </a:r>
          </a:p>
          <a:p>
            <a:pPr lvl="1"/>
            <a:r>
              <a:rPr lang="en-US" dirty="0">
                <a:solidFill>
                  <a:prstClr val="black"/>
                </a:solidFill>
                <a:latin typeface="Aptos" panose="02110004020202020204"/>
              </a:rPr>
              <a:t>+ </a:t>
            </a:r>
            <a:r>
              <a:rPr lang="vi-VN" dirty="0">
                <a:solidFill>
                  <a:prstClr val="black"/>
                </a:solidFill>
                <a:latin typeface="Aptos" panose="02110004020202020204"/>
              </a:rPr>
              <a:t>Tạo một file HTML độc lập</a:t>
            </a:r>
          </a:p>
          <a:p>
            <a:pPr lvl="1"/>
            <a:r>
              <a:rPr lang="en-US" dirty="0">
                <a:solidFill>
                  <a:prstClr val="black"/>
                </a:solidFill>
                <a:latin typeface="Aptos" panose="02110004020202020204"/>
              </a:rPr>
              <a:t>+ </a:t>
            </a:r>
            <a:r>
              <a:rPr lang="vi-VN" dirty="0">
                <a:solidFill>
                  <a:prstClr val="black"/>
                </a:solidFill>
                <a:latin typeface="Aptos" panose="02110004020202020204"/>
              </a:rPr>
              <a:t>Khi chỉ có một trang duy nhất cần styling</a:t>
            </a:r>
            <a:endParaRPr kumimoji="0" lang="en-US"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7" name="TextBox 26">
            <a:extLst>
              <a:ext uri="{FF2B5EF4-FFF2-40B4-BE49-F238E27FC236}">
                <a16:creationId xmlns:a16="http://schemas.microsoft.com/office/drawing/2014/main" id="{A21ADA7A-A0E5-F3D7-0808-7BF77669196E}"/>
              </a:ext>
            </a:extLst>
          </p:cNvPr>
          <p:cNvSpPr txBox="1"/>
          <p:nvPr/>
        </p:nvSpPr>
        <p:spPr>
          <a:xfrm>
            <a:off x="949212" y="3561991"/>
            <a:ext cx="6804900" cy="1477328"/>
          </a:xfrm>
          <a:prstGeom prst="rect">
            <a:avLst/>
          </a:prstGeom>
          <a:noFill/>
        </p:spPr>
        <p:txBody>
          <a:bodyPr wrap="square">
            <a:spAutoFit/>
          </a:bodyPr>
          <a:lstStyle/>
          <a:p>
            <a:pPr lvl="0"/>
            <a:r>
              <a:rPr lang="vi-VN" b="1" dirty="0">
                <a:solidFill>
                  <a:prstClr val="black"/>
                </a:solidFill>
                <a:latin typeface="Aptos" panose="02110004020202020204"/>
              </a:rPr>
              <a:t>Ưu điểm:</a:t>
            </a:r>
          </a:p>
          <a:p>
            <a:pPr lvl="1"/>
            <a:r>
              <a:rPr lang="en-US" dirty="0">
                <a:solidFill>
                  <a:prstClr val="black"/>
                </a:solidFill>
                <a:latin typeface="Aptos" panose="02110004020202020204"/>
              </a:rPr>
              <a:t>+ </a:t>
            </a:r>
            <a:r>
              <a:rPr lang="vi-VN" dirty="0">
                <a:solidFill>
                  <a:prstClr val="black"/>
                </a:solidFill>
                <a:latin typeface="Aptos" panose="02110004020202020204"/>
              </a:rPr>
              <a:t>Tất cả định dạng được tập trung ở một chỗ trong cùng file</a:t>
            </a:r>
          </a:p>
          <a:p>
            <a:pPr lvl="1"/>
            <a:r>
              <a:rPr lang="en-US" dirty="0">
                <a:solidFill>
                  <a:prstClr val="black"/>
                </a:solidFill>
                <a:latin typeface="Aptos" panose="02110004020202020204"/>
              </a:rPr>
              <a:t>+ </a:t>
            </a:r>
            <a:r>
              <a:rPr lang="vi-VN" dirty="0">
                <a:solidFill>
                  <a:prstClr val="black"/>
                </a:solidFill>
                <a:latin typeface="Aptos" panose="02110004020202020204"/>
              </a:rPr>
              <a:t>Dễ dàng tìm thấy và chỉnh sửa CSS</a:t>
            </a:r>
          </a:p>
          <a:p>
            <a:pPr lvl="1"/>
            <a:r>
              <a:rPr lang="en-US" dirty="0">
                <a:solidFill>
                  <a:prstClr val="black"/>
                </a:solidFill>
                <a:latin typeface="Aptos" panose="02110004020202020204"/>
              </a:rPr>
              <a:t>+ </a:t>
            </a:r>
            <a:r>
              <a:rPr lang="vi-VN" dirty="0">
                <a:solidFill>
                  <a:prstClr val="black"/>
                </a:solidFill>
                <a:latin typeface="Aptos" panose="02110004020202020204"/>
              </a:rPr>
              <a:t>Không cần tạo file riêng biệt</a:t>
            </a:r>
          </a:p>
          <a:p>
            <a:pPr lvl="1"/>
            <a:r>
              <a:rPr lang="en-US" dirty="0">
                <a:solidFill>
                  <a:prstClr val="black"/>
                </a:solidFill>
                <a:latin typeface="Aptos" panose="02110004020202020204"/>
              </a:rPr>
              <a:t>+ </a:t>
            </a:r>
            <a:r>
              <a:rPr lang="vi-VN" dirty="0">
                <a:solidFill>
                  <a:prstClr val="black"/>
                </a:solidFill>
                <a:latin typeface="Aptos" panose="02110004020202020204"/>
              </a:rPr>
              <a:t>Có thể áp dụng cho nhiều thẻ trong cùng trang</a:t>
            </a:r>
            <a:endParaRPr kumimoji="0" lang="en-US"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TextBox 28">
            <a:extLst>
              <a:ext uri="{FF2B5EF4-FFF2-40B4-BE49-F238E27FC236}">
                <a16:creationId xmlns:a16="http://schemas.microsoft.com/office/drawing/2014/main" id="{3253BA8D-5E25-A0C4-62F9-5B69C35C2964}"/>
              </a:ext>
            </a:extLst>
          </p:cNvPr>
          <p:cNvSpPr txBox="1"/>
          <p:nvPr/>
        </p:nvSpPr>
        <p:spPr>
          <a:xfrm>
            <a:off x="930056" y="5033032"/>
            <a:ext cx="6094476"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Aptos" panose="02110004020202020204"/>
                <a:ea typeface="+mn-ea"/>
                <a:cs typeface="+mn-cs"/>
              </a:rPr>
              <a:t>Nhược</a:t>
            </a: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800" b="1" i="0" u="none" strike="noStrike" kern="1200" cap="none" spc="0" normalizeH="0" baseline="0" noProof="0" dirty="0" err="1">
                <a:ln>
                  <a:noFill/>
                </a:ln>
                <a:solidFill>
                  <a:prstClr val="black"/>
                </a:solidFill>
                <a:effectLst/>
                <a:uLnTx/>
                <a:uFillTx/>
                <a:latin typeface="Aptos" panose="02110004020202020204"/>
                <a:ea typeface="+mn-ea"/>
                <a:cs typeface="+mn-cs"/>
              </a:rPr>
              <a:t>điểm</a:t>
            </a: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a:t>
            </a:r>
            <a:endParaRPr lang="vi-VN" dirty="0">
              <a:solidFill>
                <a:prstClr val="black"/>
              </a:solidFill>
              <a:latin typeface="Aptos" panose="02110004020202020204"/>
            </a:endParaRPr>
          </a:p>
          <a:p>
            <a:pPr lvl="1"/>
            <a:r>
              <a:rPr lang="en-US" dirty="0">
                <a:solidFill>
                  <a:prstClr val="black"/>
                </a:solidFill>
                <a:latin typeface="Aptos" panose="02110004020202020204"/>
              </a:rPr>
              <a:t>+ </a:t>
            </a:r>
            <a:r>
              <a:rPr lang="vi-VN" dirty="0">
                <a:solidFill>
                  <a:prstClr val="black"/>
                </a:solidFill>
                <a:latin typeface="Aptos" panose="02110004020202020204"/>
              </a:rPr>
              <a:t>Chỉ áp dụng cho một trang HTML duy nhất</a:t>
            </a:r>
          </a:p>
          <a:p>
            <a:pPr lvl="1"/>
            <a:r>
              <a:rPr lang="en-US" dirty="0">
                <a:solidFill>
                  <a:prstClr val="black"/>
                </a:solidFill>
                <a:latin typeface="Aptos" panose="02110004020202020204"/>
              </a:rPr>
              <a:t>+ </a:t>
            </a:r>
            <a:r>
              <a:rPr lang="vi-VN" dirty="0">
                <a:solidFill>
                  <a:prstClr val="black"/>
                </a:solidFill>
                <a:latin typeface="Aptos" panose="02110004020202020204"/>
              </a:rPr>
              <a:t>Không thể tái sử dụng cho các trang khác</a:t>
            </a:r>
          </a:p>
          <a:p>
            <a:pPr lvl="1"/>
            <a:r>
              <a:rPr lang="en-US" dirty="0">
                <a:solidFill>
                  <a:prstClr val="black"/>
                </a:solidFill>
                <a:latin typeface="Aptos" panose="02110004020202020204"/>
              </a:rPr>
              <a:t>+ </a:t>
            </a:r>
            <a:r>
              <a:rPr lang="vi-VN" dirty="0">
                <a:solidFill>
                  <a:prstClr val="black"/>
                </a:solidFill>
                <a:latin typeface="Aptos" panose="02110004020202020204"/>
              </a:rPr>
              <a:t>File HTML trở nên dài hơn khi có nhiều CSS</a:t>
            </a:r>
          </a:p>
          <a:p>
            <a:pPr lvl="1"/>
            <a:r>
              <a:rPr lang="en-US" dirty="0">
                <a:solidFill>
                  <a:prstClr val="black"/>
                </a:solidFill>
                <a:latin typeface="Aptos" panose="02110004020202020204"/>
              </a:rPr>
              <a:t>+ </a:t>
            </a:r>
            <a:r>
              <a:rPr lang="vi-VN" dirty="0">
                <a:solidFill>
                  <a:prstClr val="black"/>
                </a:solidFill>
                <a:latin typeface="Aptos" panose="02110004020202020204"/>
              </a:rPr>
              <a:t>Khó bảo trì khi dự án mở rộng</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83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3B062F-3792-ABE7-B403-7009955216D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7CDC08-3B1D-3DA9-FF36-A1619C7D9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8DDAE07D-25BC-5DB4-2710-036F3A1FB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A2F368FD-6AC5-A804-AE4C-0B9A8E675C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099A6163-D214-0239-38C9-2E2A9B278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CCDE2EBE-AC60-C525-7AB9-601DEDEF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E843C7A9-81F5-2446-57FB-44012A5EB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AC1CDC53-1603-E850-15AA-58E28A8C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D6D75922-8E1E-F2C7-65E0-2D6A3A622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EF648C36-4B94-8878-76D8-3CCF15CAC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9941B294-7208-5D24-390E-965D5EBDB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pic>
        <p:nvPicPr>
          <p:cNvPr id="4" name="図 27" descr="ロゴ&#10;&#10;AI 生成コンテンツは誤りを含む可能性があります。">
            <a:extLst>
              <a:ext uri="{FF2B5EF4-FFF2-40B4-BE49-F238E27FC236}">
                <a16:creationId xmlns:a16="http://schemas.microsoft.com/office/drawing/2014/main" id="{3F50CF8A-4E87-1F02-1E05-57779007A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sp>
        <p:nvSpPr>
          <p:cNvPr id="6" name="Title 1">
            <a:extLst>
              <a:ext uri="{FF2B5EF4-FFF2-40B4-BE49-F238E27FC236}">
                <a16:creationId xmlns:a16="http://schemas.microsoft.com/office/drawing/2014/main" id="{0E262E8A-575C-B7AB-6E82-3E3F73F214F1}"/>
              </a:ext>
            </a:extLst>
          </p:cNvPr>
          <p:cNvSpPr>
            <a:spLocks noGrp="1"/>
          </p:cNvSpPr>
          <p:nvPr>
            <p:ph type="ctrTitle"/>
          </p:nvPr>
        </p:nvSpPr>
        <p:spPr>
          <a:xfrm>
            <a:off x="3215424" y="124025"/>
            <a:ext cx="5760846" cy="735511"/>
          </a:xfrm>
        </p:spPr>
        <p:txBody>
          <a:bodyPr>
            <a:normAutofit fontScale="90000"/>
          </a:bodyPr>
          <a:lstStyle/>
          <a:p>
            <a:r>
              <a:rPr lang="en-US" sz="5400" dirty="0">
                <a:latin typeface="Roboto Bold" panose="02000000000000000000" pitchFamily="2" charset="0"/>
                <a:ea typeface="Roboto Bold" panose="02000000000000000000" pitchFamily="2" charset="0"/>
                <a:cs typeface="Roboto Bold" panose="02000000000000000000" pitchFamily="2" charset="0"/>
              </a:rPr>
              <a:t>Các </a:t>
            </a:r>
            <a:r>
              <a:rPr lang="en-US" sz="5400" dirty="0" err="1">
                <a:latin typeface="Roboto Bold" panose="02000000000000000000" pitchFamily="2" charset="0"/>
                <a:ea typeface="Roboto Bold" panose="02000000000000000000" pitchFamily="2" charset="0"/>
                <a:cs typeface="Roboto Bold" panose="02000000000000000000" pitchFamily="2" charset="0"/>
              </a:rPr>
              <a:t>cách</a:t>
            </a:r>
            <a:r>
              <a:rPr lang="en-US" sz="5400" dirty="0">
                <a:latin typeface="Roboto Bold" panose="02000000000000000000" pitchFamily="2" charset="0"/>
                <a:ea typeface="Roboto Bold" panose="02000000000000000000" pitchFamily="2" charset="0"/>
                <a:cs typeface="Roboto Bold" panose="02000000000000000000" pitchFamily="2" charset="0"/>
              </a:rPr>
              <a:t> </a:t>
            </a:r>
            <a:r>
              <a:rPr lang="en-US" sz="5400" dirty="0" err="1">
                <a:latin typeface="Roboto Bold" panose="02000000000000000000" pitchFamily="2" charset="0"/>
                <a:ea typeface="Roboto Bold" panose="02000000000000000000" pitchFamily="2" charset="0"/>
                <a:cs typeface="Roboto Bold" panose="02000000000000000000" pitchFamily="2" charset="0"/>
              </a:rPr>
              <a:t>viết</a:t>
            </a:r>
            <a:r>
              <a:rPr lang="en-US" sz="5400" dirty="0">
                <a:latin typeface="Roboto Bold" panose="02000000000000000000" pitchFamily="2" charset="0"/>
                <a:ea typeface="Roboto Bold" panose="02000000000000000000" pitchFamily="2" charset="0"/>
                <a:cs typeface="Roboto Bold" panose="02000000000000000000" pitchFamily="2" charset="0"/>
              </a:rPr>
              <a:t> CSS</a:t>
            </a:r>
            <a:endParaRPr lang="en-US" sz="5200" dirty="0">
              <a:solidFill>
                <a:schemeClr val="tx2"/>
              </a:solidFill>
              <a:latin typeface="Roboto Bold" panose="02000000000000000000" pitchFamily="2" charset="0"/>
              <a:ea typeface="Roboto Bold" panose="02000000000000000000" pitchFamily="2" charset="0"/>
              <a:cs typeface="Roboto Bold" panose="02000000000000000000" pitchFamily="2" charset="0"/>
            </a:endParaRPr>
          </a:p>
        </p:txBody>
      </p:sp>
      <p:sp>
        <p:nvSpPr>
          <p:cNvPr id="12" name="TextBox 11">
            <a:extLst>
              <a:ext uri="{FF2B5EF4-FFF2-40B4-BE49-F238E27FC236}">
                <a16:creationId xmlns:a16="http://schemas.microsoft.com/office/drawing/2014/main" id="{A52DD85E-8876-BB8A-5FD3-651C867DABE1}"/>
              </a:ext>
            </a:extLst>
          </p:cNvPr>
          <p:cNvSpPr txBox="1"/>
          <p:nvPr/>
        </p:nvSpPr>
        <p:spPr>
          <a:xfrm>
            <a:off x="651510" y="1305041"/>
            <a:ext cx="4551426" cy="369332"/>
          </a:xfrm>
          <a:prstGeom prst="rect">
            <a:avLst/>
          </a:prstGeom>
          <a:noFill/>
        </p:spPr>
        <p:txBody>
          <a:bodyPr wrap="square">
            <a:spAutoFit/>
          </a:bodyPr>
          <a:lstStyle/>
          <a:p>
            <a:pPr lvl="0"/>
            <a:r>
              <a:rPr lang="en-US" b="1" dirty="0">
                <a:solidFill>
                  <a:prstClr val="black"/>
                </a:solidFill>
                <a:latin typeface="Aptos" panose="02110004020202020204"/>
              </a:rPr>
              <a:t>3</a:t>
            </a:r>
            <a:r>
              <a:rPr lang="en-US" b="1" dirty="0">
                <a:solidFill>
                  <a:prstClr val="black"/>
                </a:solidFill>
              </a:rPr>
              <a:t>. CSS External - File </a:t>
            </a:r>
            <a:r>
              <a:rPr lang="en-US" b="1" dirty="0" err="1">
                <a:solidFill>
                  <a:prstClr val="black"/>
                </a:solidFill>
              </a:rPr>
              <a:t>riêng</a:t>
            </a:r>
            <a:r>
              <a:rPr lang="en-US" b="1" dirty="0">
                <a:solidFill>
                  <a:prstClr val="black"/>
                </a:solidFill>
              </a:rPr>
              <a:t> </a:t>
            </a:r>
            <a:r>
              <a:rPr lang="en-US" b="1" dirty="0" err="1">
                <a:solidFill>
                  <a:prstClr val="black"/>
                </a:solidFill>
              </a:rPr>
              <a:t>biệt</a:t>
            </a:r>
            <a:endPar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1" name="Rectangle 1">
            <a:extLst>
              <a:ext uri="{FF2B5EF4-FFF2-40B4-BE49-F238E27FC236}">
                <a16:creationId xmlns:a16="http://schemas.microsoft.com/office/drawing/2014/main" id="{6B0EB796-87B1-DB4C-46D5-F050E5A86A81}"/>
              </a:ext>
            </a:extLst>
          </p:cNvPr>
          <p:cNvSpPr>
            <a:spLocks noChangeArrowheads="1"/>
          </p:cNvSpPr>
          <p:nvPr/>
        </p:nvSpPr>
        <p:spPr bwMode="auto">
          <a:xfrm>
            <a:off x="944955" y="1628653"/>
            <a:ext cx="93786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solidFill>
                  <a:prstClr val="black"/>
                </a:solidFill>
                <a:latin typeface="Arial" panose="020B0604020202020204" pitchFamily="34" charset="0"/>
              </a:rPr>
              <a:t>Định </a:t>
            </a:r>
            <a:r>
              <a:rPr lang="en-US" altLang="en-US" b="1" dirty="0" err="1">
                <a:solidFill>
                  <a:prstClr val="black"/>
                </a:solidFill>
                <a:latin typeface="Arial" panose="020B0604020202020204" pitchFamily="34" charset="0"/>
              </a:rPr>
              <a:t>nghĩa</a:t>
            </a:r>
            <a:r>
              <a:rPr lang="en-US" altLang="en-US" b="1"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Tạo</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một</a:t>
            </a:r>
            <a:r>
              <a:rPr lang="en-US" altLang="en-US" dirty="0">
                <a:solidFill>
                  <a:prstClr val="black"/>
                </a:solidFill>
                <a:latin typeface="Arial" panose="020B0604020202020204" pitchFamily="34" charset="0"/>
              </a:rPr>
              <a:t> file .</a:t>
            </a:r>
            <a:r>
              <a:rPr lang="en-US" altLang="en-US" dirty="0" err="1">
                <a:solidFill>
                  <a:prstClr val="black"/>
                </a:solidFill>
                <a:latin typeface="Arial" panose="020B0604020202020204" pitchFamily="34" charset="0"/>
              </a:rPr>
              <a:t>css</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hoàn</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toàn</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riêng</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biệt</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và</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liên</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kết</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nó</a:t>
            </a:r>
            <a:r>
              <a:rPr lang="en-US" altLang="en-US" dirty="0">
                <a:solidFill>
                  <a:prstClr val="black"/>
                </a:solidFill>
                <a:latin typeface="Arial" panose="020B0604020202020204" pitchFamily="34" charset="0"/>
              </a:rPr>
              <a:t> </a:t>
            </a:r>
            <a:r>
              <a:rPr lang="en-US" altLang="en-US" dirty="0" err="1">
                <a:solidFill>
                  <a:prstClr val="black"/>
                </a:solidFill>
                <a:latin typeface="Arial" panose="020B0604020202020204" pitchFamily="34" charset="0"/>
              </a:rPr>
              <a:t>với</a:t>
            </a:r>
            <a:r>
              <a:rPr lang="en-US" altLang="en-US" dirty="0">
                <a:solidFill>
                  <a:prstClr val="black"/>
                </a:solidFill>
                <a:latin typeface="Arial" panose="020B0604020202020204" pitchFamily="34" charset="0"/>
              </a:rPr>
              <a:t> file HTML</a:t>
            </a:r>
            <a:endParaRPr kumimoji="0" lang="en-US" altLang="en-US" sz="18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3" name="TextBox 22">
            <a:extLst>
              <a:ext uri="{FF2B5EF4-FFF2-40B4-BE49-F238E27FC236}">
                <a16:creationId xmlns:a16="http://schemas.microsoft.com/office/drawing/2014/main" id="{73321421-45F7-A8D3-0029-D29B80F0BF93}"/>
              </a:ext>
            </a:extLst>
          </p:cNvPr>
          <p:cNvSpPr txBox="1"/>
          <p:nvPr/>
        </p:nvSpPr>
        <p:spPr>
          <a:xfrm>
            <a:off x="944650" y="1988588"/>
            <a:ext cx="9378621" cy="369332"/>
          </a:xfrm>
          <a:prstGeom prst="rect">
            <a:avLst/>
          </a:prstGeom>
          <a:noFill/>
        </p:spPr>
        <p:txBody>
          <a:bodyPr wrap="square">
            <a:spAutoFit/>
          </a:bodyPr>
          <a:lstStyle/>
          <a:p>
            <a:pPr lvl="0"/>
            <a:r>
              <a:rPr lang="vi-VN" b="1" dirty="0">
                <a:solidFill>
                  <a:prstClr val="black"/>
                </a:solidFill>
                <a:latin typeface="Aptos" panose="02110004020202020204"/>
              </a:rPr>
              <a:t>Cách thức: </a:t>
            </a:r>
            <a:r>
              <a:rPr lang="vi-VN" dirty="0">
                <a:solidFill>
                  <a:prstClr val="black"/>
                </a:solidFill>
                <a:latin typeface="Aptos" panose="02110004020202020204"/>
              </a:rPr>
              <a:t>CSS và HTML được tách riêng thành 2 file khác nhau, kết nối qua thẻ &lt;link&gt;</a:t>
            </a:r>
            <a:endParaRPr kumimoji="0" lang="en-US" sz="180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5" name="TextBox 24">
            <a:extLst>
              <a:ext uri="{FF2B5EF4-FFF2-40B4-BE49-F238E27FC236}">
                <a16:creationId xmlns:a16="http://schemas.microsoft.com/office/drawing/2014/main" id="{B58C4BE8-E3A2-89DB-22A4-51EDC547E5BD}"/>
              </a:ext>
            </a:extLst>
          </p:cNvPr>
          <p:cNvSpPr txBox="1"/>
          <p:nvPr/>
        </p:nvSpPr>
        <p:spPr>
          <a:xfrm>
            <a:off x="941306" y="2345705"/>
            <a:ext cx="7324870" cy="1200329"/>
          </a:xfrm>
          <a:prstGeom prst="rect">
            <a:avLst/>
          </a:prstGeom>
          <a:noFill/>
        </p:spPr>
        <p:txBody>
          <a:bodyPr wrap="square">
            <a:spAutoFit/>
          </a:bodyPr>
          <a:lstStyle/>
          <a:p>
            <a:pPr lvl="0"/>
            <a:r>
              <a:rPr lang="vi-VN" b="1" dirty="0">
                <a:solidFill>
                  <a:prstClr val="black"/>
                </a:solidFill>
                <a:latin typeface="Aptos" panose="02110004020202020204"/>
              </a:rPr>
              <a:t>Khi nào nên dùng:</a:t>
            </a:r>
          </a:p>
          <a:p>
            <a:pPr lvl="1"/>
            <a:r>
              <a:rPr lang="en-US" dirty="0">
                <a:solidFill>
                  <a:prstClr val="black"/>
                </a:solidFill>
                <a:latin typeface="Aptos" panose="02110004020202020204"/>
              </a:rPr>
              <a:t>+ </a:t>
            </a:r>
            <a:r>
              <a:rPr lang="vi-VN" dirty="0">
                <a:solidFill>
                  <a:prstClr val="black"/>
                </a:solidFill>
                <a:latin typeface="Aptos" panose="02110004020202020204"/>
              </a:rPr>
              <a:t>Làm các dự án lớn hoặc website nhiều trang</a:t>
            </a:r>
          </a:p>
          <a:p>
            <a:pPr lvl="1"/>
            <a:r>
              <a:rPr lang="en-US" dirty="0">
                <a:solidFill>
                  <a:prstClr val="black"/>
                </a:solidFill>
                <a:latin typeface="Aptos" panose="02110004020202020204"/>
              </a:rPr>
              <a:t>+ </a:t>
            </a:r>
            <a:r>
              <a:rPr lang="vi-VN" dirty="0">
                <a:solidFill>
                  <a:prstClr val="black"/>
                </a:solidFill>
                <a:latin typeface="Aptos" panose="02110004020202020204"/>
              </a:rPr>
              <a:t>Muốn quản lý code một cách khoa học và chuyên nghiệp</a:t>
            </a:r>
          </a:p>
          <a:p>
            <a:pPr lvl="1"/>
            <a:r>
              <a:rPr lang="en-US" dirty="0">
                <a:solidFill>
                  <a:prstClr val="black"/>
                </a:solidFill>
                <a:latin typeface="Aptos" panose="02110004020202020204"/>
              </a:rPr>
              <a:t>+ </a:t>
            </a:r>
            <a:r>
              <a:rPr lang="vi-VN" dirty="0">
                <a:solidFill>
                  <a:prstClr val="black"/>
                </a:solidFill>
                <a:latin typeface="Aptos" panose="02110004020202020204"/>
              </a:rPr>
              <a:t>Khi làm việc nhóm hoặc dự án dài hạn</a:t>
            </a:r>
            <a:endParaRPr kumimoji="0" lang="en-US"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7" name="TextBox 26">
            <a:extLst>
              <a:ext uri="{FF2B5EF4-FFF2-40B4-BE49-F238E27FC236}">
                <a16:creationId xmlns:a16="http://schemas.microsoft.com/office/drawing/2014/main" id="{101600D3-A7E1-CD87-FCF4-D2816D4741B4}"/>
              </a:ext>
            </a:extLst>
          </p:cNvPr>
          <p:cNvSpPr txBox="1"/>
          <p:nvPr/>
        </p:nvSpPr>
        <p:spPr>
          <a:xfrm>
            <a:off x="941000" y="3513749"/>
            <a:ext cx="7535487" cy="1754326"/>
          </a:xfrm>
          <a:prstGeom prst="rect">
            <a:avLst/>
          </a:prstGeom>
          <a:noFill/>
        </p:spPr>
        <p:txBody>
          <a:bodyPr wrap="square">
            <a:spAutoFit/>
          </a:bodyPr>
          <a:lstStyle/>
          <a:p>
            <a:pPr lvl="0"/>
            <a:r>
              <a:rPr lang="vi-VN" b="1" dirty="0">
                <a:solidFill>
                  <a:prstClr val="black"/>
                </a:solidFill>
                <a:latin typeface="Aptos" panose="02110004020202020204"/>
              </a:rPr>
              <a:t>Ưu điểm:</a:t>
            </a:r>
          </a:p>
          <a:p>
            <a:pPr lvl="1"/>
            <a:r>
              <a:rPr lang="en-US" dirty="0">
                <a:solidFill>
                  <a:prstClr val="black"/>
                </a:solidFill>
                <a:latin typeface="Aptos" panose="02110004020202020204"/>
              </a:rPr>
              <a:t>+ </a:t>
            </a:r>
            <a:r>
              <a:rPr lang="vi-VN" dirty="0">
                <a:solidFill>
                  <a:prstClr val="black"/>
                </a:solidFill>
                <a:latin typeface="Aptos" panose="02110004020202020204"/>
              </a:rPr>
              <a:t>Một file CSS có thể được sử dụng cho nhiều trang HTML khác nhau</a:t>
            </a:r>
          </a:p>
          <a:p>
            <a:pPr lvl="1"/>
            <a:r>
              <a:rPr lang="en-US" dirty="0">
                <a:solidFill>
                  <a:prstClr val="black"/>
                </a:solidFill>
                <a:latin typeface="Aptos" panose="02110004020202020204"/>
              </a:rPr>
              <a:t>+ </a:t>
            </a:r>
            <a:r>
              <a:rPr lang="vi-VN" dirty="0">
                <a:solidFill>
                  <a:prstClr val="black"/>
                </a:solidFill>
                <a:latin typeface="Aptos" panose="02110004020202020204"/>
              </a:rPr>
              <a:t>Tiết kiệm thời gian và đảm bảo tính nhất quán trong thiết kế</a:t>
            </a:r>
          </a:p>
          <a:p>
            <a:pPr lvl="1"/>
            <a:r>
              <a:rPr lang="en-US" dirty="0">
                <a:solidFill>
                  <a:prstClr val="black"/>
                </a:solidFill>
                <a:latin typeface="Aptos" panose="02110004020202020204"/>
              </a:rPr>
              <a:t>+ </a:t>
            </a:r>
            <a:r>
              <a:rPr lang="vi-VN" dirty="0">
                <a:solidFill>
                  <a:prstClr val="black"/>
                </a:solidFill>
                <a:latin typeface="Aptos" panose="02110004020202020204"/>
              </a:rPr>
              <a:t>Code được tổ chức rõ ràng, dễ bảo trì</a:t>
            </a:r>
          </a:p>
          <a:p>
            <a:pPr lvl="1"/>
            <a:r>
              <a:rPr lang="en-US" dirty="0">
                <a:solidFill>
                  <a:prstClr val="black"/>
                </a:solidFill>
                <a:latin typeface="Aptos" panose="02110004020202020204"/>
              </a:rPr>
              <a:t>+ </a:t>
            </a:r>
            <a:r>
              <a:rPr lang="vi-VN" dirty="0">
                <a:solidFill>
                  <a:prstClr val="black"/>
                </a:solidFill>
                <a:latin typeface="Aptos" panose="02110004020202020204"/>
              </a:rPr>
              <a:t>Tách biệt hoàn toàn nội dung và thiết kế</a:t>
            </a:r>
          </a:p>
          <a:p>
            <a:pPr lvl="1"/>
            <a:r>
              <a:rPr lang="en-US" dirty="0">
                <a:solidFill>
                  <a:prstClr val="black"/>
                </a:solidFill>
                <a:latin typeface="Aptos" panose="02110004020202020204"/>
              </a:rPr>
              <a:t>+ </a:t>
            </a:r>
            <a:r>
              <a:rPr lang="vi-VN" dirty="0">
                <a:solidFill>
                  <a:prstClr val="black"/>
                </a:solidFill>
                <a:latin typeface="Aptos" panose="02110004020202020204"/>
              </a:rPr>
              <a:t>Có thể cache CSS riêng, tăng tốc độ tải trang</a:t>
            </a:r>
            <a:endParaRPr kumimoji="0" lang="en-US"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TextBox 28">
            <a:extLst>
              <a:ext uri="{FF2B5EF4-FFF2-40B4-BE49-F238E27FC236}">
                <a16:creationId xmlns:a16="http://schemas.microsoft.com/office/drawing/2014/main" id="{FBD73B53-0517-8C08-A1FA-3F312ADA92CF}"/>
              </a:ext>
            </a:extLst>
          </p:cNvPr>
          <p:cNvSpPr txBox="1"/>
          <p:nvPr/>
        </p:nvSpPr>
        <p:spPr>
          <a:xfrm>
            <a:off x="929750" y="5268075"/>
            <a:ext cx="6094476" cy="923330"/>
          </a:xfrm>
          <a:prstGeom prst="rect">
            <a:avLst/>
          </a:prstGeom>
          <a:noFill/>
        </p:spPr>
        <p:txBody>
          <a:bodyPr wrap="square">
            <a:spAutoFit/>
          </a:bodyPr>
          <a:lstStyle/>
          <a:p>
            <a:pPr lvl="0"/>
            <a:r>
              <a:rPr lang="vi-VN" b="1" dirty="0">
                <a:solidFill>
                  <a:prstClr val="black"/>
                </a:solidFill>
                <a:latin typeface="Aptos" panose="02110004020202020204"/>
              </a:rPr>
              <a:t>Nhược điểm:</a:t>
            </a:r>
          </a:p>
          <a:p>
            <a:pPr lvl="1"/>
            <a:r>
              <a:rPr lang="en-US" dirty="0">
                <a:solidFill>
                  <a:prstClr val="black"/>
                </a:solidFill>
                <a:latin typeface="Aptos" panose="02110004020202020204"/>
              </a:rPr>
              <a:t>+ </a:t>
            </a:r>
            <a:r>
              <a:rPr lang="vi-VN" dirty="0">
                <a:solidFill>
                  <a:prstClr val="black"/>
                </a:solidFill>
                <a:latin typeface="Aptos" panose="02110004020202020204"/>
              </a:rPr>
              <a:t>Cần tạo và quản lý nhiều file</a:t>
            </a:r>
          </a:p>
          <a:p>
            <a:pPr lvl="1"/>
            <a:r>
              <a:rPr lang="en-US" dirty="0">
                <a:solidFill>
                  <a:prstClr val="black"/>
                </a:solidFill>
                <a:latin typeface="Aptos" panose="02110004020202020204"/>
              </a:rPr>
              <a:t>+ </a:t>
            </a:r>
            <a:r>
              <a:rPr lang="vi-VN" dirty="0">
                <a:solidFill>
                  <a:prstClr val="black"/>
                </a:solidFill>
                <a:latin typeface="Aptos" panose="02110004020202020204"/>
              </a:rPr>
              <a:t>Phải đảm bảo đường dẫn liên kết chính xác</a:t>
            </a:r>
            <a:endParaRPr kumimoji="0" lang="en-US"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4698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264E20-F03D-4C9A-37BD-328510677EE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5EFE1-A746-DB4F-0B7E-806A8B6B9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05310D58-74B2-E3A1-D837-340A85CDE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3C381790-8F13-BE29-080A-1DCD9C833B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8A0ED415-D1BF-A648-9BB8-1CE3EB048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39413E84-5175-8E2F-6D7E-CDB9A28A6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8DF367C8-E460-1054-A491-C22AB0722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20461F7F-9513-797D-B43D-75A7D2AC0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70FD219A-0DCC-3EC8-97C7-3B2378F79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3851552E-9845-7ADD-C970-0CB034156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29BEE7B8-E01E-3E50-2EAF-DA5629EBD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pic>
        <p:nvPicPr>
          <p:cNvPr id="4" name="図 27" descr="ロゴ&#10;&#10;AI 生成コンテンツは誤りを含む可能性があります。">
            <a:extLst>
              <a:ext uri="{FF2B5EF4-FFF2-40B4-BE49-F238E27FC236}">
                <a16:creationId xmlns:a16="http://schemas.microsoft.com/office/drawing/2014/main" id="{FB5AFE35-6B75-69B0-A2C7-114B172C0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51" y="124025"/>
            <a:ext cx="1137536" cy="1136573"/>
          </a:xfrm>
          <a:prstGeom prst="rect">
            <a:avLst/>
          </a:prstGeom>
        </p:spPr>
      </p:pic>
      <p:sp>
        <p:nvSpPr>
          <p:cNvPr id="6" name="Title 1">
            <a:extLst>
              <a:ext uri="{FF2B5EF4-FFF2-40B4-BE49-F238E27FC236}">
                <a16:creationId xmlns:a16="http://schemas.microsoft.com/office/drawing/2014/main" id="{27D8FB32-94E6-6212-9CC8-122A63840F06}"/>
              </a:ext>
            </a:extLst>
          </p:cNvPr>
          <p:cNvSpPr>
            <a:spLocks noGrp="1"/>
          </p:cNvSpPr>
          <p:nvPr>
            <p:ph type="ctrTitle"/>
          </p:nvPr>
        </p:nvSpPr>
        <p:spPr>
          <a:xfrm>
            <a:off x="2827987" y="233664"/>
            <a:ext cx="7303260" cy="943318"/>
          </a:xfrm>
        </p:spPr>
        <p:txBody>
          <a:bodyPr>
            <a:normAutofit fontScale="90000"/>
          </a:bodyPr>
          <a:lstStyle/>
          <a:p>
            <a:r>
              <a:rPr lang="vi-VN" sz="5400" dirty="0">
                <a:latin typeface="Roboto Bold" panose="02000000000000000000" pitchFamily="2" charset="0"/>
                <a:ea typeface="Roboto Bold" panose="02000000000000000000" pitchFamily="2" charset="0"/>
                <a:cs typeface="Roboto Bold" panose="02000000000000000000" pitchFamily="2" charset="0"/>
              </a:rPr>
              <a:t>Quy tắc cơ bản của CSS</a:t>
            </a:r>
          </a:p>
        </p:txBody>
      </p:sp>
      <p:sp>
        <p:nvSpPr>
          <p:cNvPr id="3" name="TextBox 2">
            <a:extLst>
              <a:ext uri="{FF2B5EF4-FFF2-40B4-BE49-F238E27FC236}">
                <a16:creationId xmlns:a16="http://schemas.microsoft.com/office/drawing/2014/main" id="{DC751BEE-ABAF-138D-5395-FA57650CACDD}"/>
              </a:ext>
            </a:extLst>
          </p:cNvPr>
          <p:cNvSpPr txBox="1"/>
          <p:nvPr/>
        </p:nvSpPr>
        <p:spPr>
          <a:xfrm>
            <a:off x="543634" y="1406661"/>
            <a:ext cx="10977805" cy="646331"/>
          </a:xfrm>
          <a:prstGeom prst="rect">
            <a:avLst/>
          </a:prstGeom>
          <a:noFill/>
        </p:spPr>
        <p:txBody>
          <a:bodyPr wrap="square">
            <a:spAutoFit/>
          </a:bodyPr>
          <a:lstStyle/>
          <a:p>
            <a:r>
              <a:rPr lang="vi-VN" dirty="0"/>
              <a:t>Trước khi chúng ta bắt đầu viết CSS, các </a:t>
            </a:r>
            <a:r>
              <a:rPr lang="en-US" dirty="0" err="1"/>
              <a:t>bạn</a:t>
            </a:r>
            <a:r>
              <a:rPr lang="vi-VN" dirty="0"/>
              <a:t> cần hiểu cấu trúc cơ bản của một quy tắc CSS. Tất cả đều tuân theo một công thức rất đơn giản:</a:t>
            </a:r>
            <a:endParaRPr lang="en-US" dirty="0"/>
          </a:p>
        </p:txBody>
      </p:sp>
      <p:sp>
        <p:nvSpPr>
          <p:cNvPr id="7" name="TextBox 6">
            <a:extLst>
              <a:ext uri="{FF2B5EF4-FFF2-40B4-BE49-F238E27FC236}">
                <a16:creationId xmlns:a16="http://schemas.microsoft.com/office/drawing/2014/main" id="{98505A36-025F-AC33-087E-FB5BA512E5FB}"/>
              </a:ext>
            </a:extLst>
          </p:cNvPr>
          <p:cNvSpPr txBox="1"/>
          <p:nvPr/>
        </p:nvSpPr>
        <p:spPr>
          <a:xfrm>
            <a:off x="543634" y="2117993"/>
            <a:ext cx="2537894" cy="923330"/>
          </a:xfrm>
          <a:prstGeom prst="rect">
            <a:avLst/>
          </a:prstGeom>
          <a:noFill/>
        </p:spPr>
        <p:txBody>
          <a:bodyPr wrap="square">
            <a:spAutoFit/>
          </a:bodyPr>
          <a:lstStyle/>
          <a:p>
            <a:r>
              <a:rPr lang="en-US" dirty="0"/>
              <a:t>selector {</a:t>
            </a:r>
          </a:p>
          <a:p>
            <a:r>
              <a:rPr lang="en-US" dirty="0"/>
              <a:t>  </a:t>
            </a:r>
            <a:r>
              <a:rPr lang="en-US" dirty="0" err="1"/>
              <a:t>thuộc_tính</a:t>
            </a:r>
            <a:r>
              <a:rPr lang="en-US" dirty="0"/>
              <a:t>: </a:t>
            </a:r>
            <a:r>
              <a:rPr lang="en-US" dirty="0" err="1"/>
              <a:t>giá_trị</a:t>
            </a:r>
            <a:r>
              <a:rPr lang="en-US" dirty="0"/>
              <a:t>;</a:t>
            </a:r>
          </a:p>
          <a:p>
            <a:r>
              <a:rPr lang="en-US" dirty="0"/>
              <a:t>}</a:t>
            </a:r>
          </a:p>
        </p:txBody>
      </p:sp>
      <p:sp>
        <p:nvSpPr>
          <p:cNvPr id="10" name="TextBox 9">
            <a:extLst>
              <a:ext uri="{FF2B5EF4-FFF2-40B4-BE49-F238E27FC236}">
                <a16:creationId xmlns:a16="http://schemas.microsoft.com/office/drawing/2014/main" id="{FF927032-A5F6-2E25-014F-7754E1A09D76}"/>
              </a:ext>
            </a:extLst>
          </p:cNvPr>
          <p:cNvSpPr txBox="1"/>
          <p:nvPr/>
        </p:nvSpPr>
        <p:spPr>
          <a:xfrm>
            <a:off x="532384" y="3156780"/>
            <a:ext cx="9065550" cy="1754326"/>
          </a:xfrm>
          <a:prstGeom prst="rect">
            <a:avLst/>
          </a:prstGeom>
          <a:noFill/>
        </p:spPr>
        <p:txBody>
          <a:bodyPr wrap="square">
            <a:spAutoFit/>
          </a:bodyPr>
          <a:lstStyle/>
          <a:p>
            <a:r>
              <a:rPr lang="en-US" b="1" dirty="0" err="1"/>
              <a:t>Giải</a:t>
            </a:r>
            <a:r>
              <a:rPr lang="en-US" b="1" dirty="0"/>
              <a:t> </a:t>
            </a:r>
            <a:r>
              <a:rPr lang="en-US" b="1" dirty="0" err="1"/>
              <a:t>thích</a:t>
            </a:r>
            <a:r>
              <a:rPr lang="en-US" b="1" dirty="0"/>
              <a:t> </a:t>
            </a:r>
            <a:r>
              <a:rPr lang="en-US" b="1" dirty="0" err="1"/>
              <a:t>từng</a:t>
            </a:r>
            <a:r>
              <a:rPr lang="en-US" b="1" dirty="0"/>
              <a:t> </a:t>
            </a:r>
            <a:r>
              <a:rPr lang="en-US" b="1" dirty="0" err="1"/>
              <a:t>thành</a:t>
            </a:r>
            <a:r>
              <a:rPr lang="en-US" b="1" dirty="0"/>
              <a:t> </a:t>
            </a:r>
            <a:r>
              <a:rPr lang="en-US" b="1" dirty="0" err="1"/>
              <a:t>phần</a:t>
            </a:r>
            <a:r>
              <a:rPr lang="en-US" b="1" dirty="0"/>
              <a:t>:</a:t>
            </a:r>
            <a:endParaRPr lang="en-US" dirty="0"/>
          </a:p>
          <a:p>
            <a:r>
              <a:rPr lang="en-US" b="1" dirty="0"/>
              <a:t>Selector </a:t>
            </a:r>
            <a:r>
              <a:rPr lang="en-US" dirty="0"/>
              <a:t>- </a:t>
            </a:r>
            <a:r>
              <a:rPr lang="en-US" dirty="0" err="1"/>
              <a:t>Đây</a:t>
            </a:r>
            <a:r>
              <a:rPr lang="en-US" dirty="0"/>
              <a:t> </a:t>
            </a:r>
            <a:r>
              <a:rPr lang="en-US" dirty="0" err="1"/>
              <a:t>là</a:t>
            </a:r>
            <a:r>
              <a:rPr lang="en-US" dirty="0"/>
              <a:t> "</a:t>
            </a:r>
            <a:r>
              <a:rPr lang="en-US" dirty="0" err="1"/>
              <a:t>người</a:t>
            </a:r>
            <a:r>
              <a:rPr lang="en-US" dirty="0"/>
              <a:t> </a:t>
            </a:r>
            <a:r>
              <a:rPr lang="en-US" dirty="0" err="1"/>
              <a:t>nhận</a:t>
            </a:r>
            <a:r>
              <a:rPr lang="en-US" dirty="0"/>
              <a:t> </a:t>
            </a:r>
            <a:r>
              <a:rPr lang="en-US" dirty="0" err="1"/>
              <a:t>lệnh</a:t>
            </a:r>
            <a:r>
              <a:rPr lang="en-US" dirty="0"/>
              <a:t>", </a:t>
            </a:r>
            <a:r>
              <a:rPr lang="en-US" dirty="0" err="1"/>
              <a:t>cho</a:t>
            </a:r>
            <a:r>
              <a:rPr lang="en-US" dirty="0"/>
              <a:t> </a:t>
            </a:r>
            <a:r>
              <a:rPr lang="en-US" dirty="0" err="1"/>
              <a:t>biết</a:t>
            </a:r>
            <a:r>
              <a:rPr lang="en-US" dirty="0"/>
              <a:t> </a:t>
            </a:r>
            <a:r>
              <a:rPr lang="en-US" dirty="0" err="1"/>
              <a:t>chúng</a:t>
            </a:r>
            <a:r>
              <a:rPr lang="en-US" dirty="0"/>
              <a:t> ta </a:t>
            </a:r>
            <a:r>
              <a:rPr lang="en-US" dirty="0" err="1"/>
              <a:t>muốn</a:t>
            </a:r>
            <a:r>
              <a:rPr lang="en-US" dirty="0"/>
              <a:t> </a:t>
            </a:r>
            <a:r>
              <a:rPr lang="en-US" dirty="0" err="1"/>
              <a:t>tác</a:t>
            </a:r>
            <a:r>
              <a:rPr lang="en-US" dirty="0"/>
              <a:t> </a:t>
            </a:r>
            <a:r>
              <a:rPr lang="en-US" dirty="0" err="1"/>
              <a:t>động</a:t>
            </a:r>
            <a:r>
              <a:rPr lang="en-US" dirty="0"/>
              <a:t> </a:t>
            </a:r>
            <a:r>
              <a:rPr lang="en-US" dirty="0" err="1"/>
              <a:t>vào</a:t>
            </a:r>
            <a:r>
              <a:rPr lang="en-US" dirty="0"/>
              <a:t> </a:t>
            </a:r>
            <a:r>
              <a:rPr lang="en-US" dirty="0" err="1"/>
              <a:t>thẻ</a:t>
            </a:r>
            <a:r>
              <a:rPr lang="en-US" dirty="0"/>
              <a:t> HTML </a:t>
            </a:r>
            <a:r>
              <a:rPr lang="en-US" dirty="0" err="1"/>
              <a:t>nào</a:t>
            </a:r>
            <a:endParaRPr lang="en-US" dirty="0"/>
          </a:p>
          <a:p>
            <a:r>
              <a:rPr lang="en-US" b="1" dirty="0" err="1"/>
              <a:t>Thuộc</a:t>
            </a:r>
            <a:r>
              <a:rPr lang="en-US" b="1" dirty="0"/>
              <a:t> </a:t>
            </a:r>
            <a:r>
              <a:rPr lang="en-US" b="1" dirty="0" err="1"/>
              <a:t>tính</a:t>
            </a:r>
            <a:r>
              <a:rPr lang="en-US" b="1" dirty="0"/>
              <a:t> </a:t>
            </a:r>
            <a:r>
              <a:rPr lang="en-US" dirty="0"/>
              <a:t>- </a:t>
            </a:r>
            <a:r>
              <a:rPr lang="en-US" dirty="0" err="1"/>
              <a:t>Đây</a:t>
            </a:r>
            <a:r>
              <a:rPr lang="en-US" dirty="0"/>
              <a:t> </a:t>
            </a:r>
            <a:r>
              <a:rPr lang="en-US" dirty="0" err="1"/>
              <a:t>là</a:t>
            </a:r>
            <a:r>
              <a:rPr lang="en-US" dirty="0"/>
              <a:t> "</a:t>
            </a:r>
            <a:r>
              <a:rPr lang="en-US" dirty="0" err="1"/>
              <a:t>điều</a:t>
            </a:r>
            <a:r>
              <a:rPr lang="en-US" dirty="0"/>
              <a:t> </a:t>
            </a:r>
            <a:r>
              <a:rPr lang="en-US" dirty="0" err="1"/>
              <a:t>gì</a:t>
            </a:r>
            <a:r>
              <a:rPr lang="en-US" dirty="0"/>
              <a:t>" </a:t>
            </a:r>
            <a:r>
              <a:rPr lang="en-US" dirty="0" err="1"/>
              <a:t>chúng</a:t>
            </a:r>
            <a:r>
              <a:rPr lang="en-US" dirty="0"/>
              <a:t> ta </a:t>
            </a:r>
            <a:r>
              <a:rPr lang="en-US" dirty="0" err="1"/>
              <a:t>muốn</a:t>
            </a:r>
            <a:r>
              <a:rPr lang="en-US" dirty="0"/>
              <a:t> </a:t>
            </a:r>
            <a:r>
              <a:rPr lang="en-US" dirty="0" err="1"/>
              <a:t>thay</a:t>
            </a:r>
            <a:r>
              <a:rPr lang="en-US" dirty="0"/>
              <a:t> </a:t>
            </a:r>
            <a:r>
              <a:rPr lang="en-US" dirty="0" err="1"/>
              <a:t>đổi</a:t>
            </a:r>
            <a:r>
              <a:rPr lang="en-US" dirty="0"/>
              <a:t> (</a:t>
            </a:r>
            <a:r>
              <a:rPr lang="en-US" dirty="0" err="1"/>
              <a:t>màu</a:t>
            </a:r>
            <a:r>
              <a:rPr lang="en-US" dirty="0"/>
              <a:t> </a:t>
            </a:r>
            <a:r>
              <a:rPr lang="en-US" dirty="0" err="1"/>
              <a:t>sắc</a:t>
            </a:r>
            <a:r>
              <a:rPr lang="en-US" dirty="0"/>
              <a:t>, </a:t>
            </a:r>
            <a:r>
              <a:rPr lang="en-US" dirty="0" err="1"/>
              <a:t>kích</a:t>
            </a:r>
            <a:r>
              <a:rPr lang="en-US" dirty="0"/>
              <a:t> </a:t>
            </a:r>
            <a:r>
              <a:rPr lang="en-US" dirty="0" err="1"/>
              <a:t>thước</a:t>
            </a:r>
            <a:r>
              <a:rPr lang="en-US" dirty="0"/>
              <a:t>, </a:t>
            </a:r>
            <a:r>
              <a:rPr lang="en-US" dirty="0" err="1"/>
              <a:t>vị</a:t>
            </a:r>
            <a:r>
              <a:rPr lang="en-US" dirty="0"/>
              <a:t> </a:t>
            </a:r>
            <a:r>
              <a:rPr lang="en-US" dirty="0" err="1"/>
              <a:t>trí</a:t>
            </a:r>
            <a:r>
              <a:rPr lang="en-US" dirty="0"/>
              <a:t>...)</a:t>
            </a:r>
          </a:p>
          <a:p>
            <a:r>
              <a:rPr lang="en-US" b="1" dirty="0" err="1"/>
              <a:t>Giá</a:t>
            </a:r>
            <a:r>
              <a:rPr lang="en-US" b="1" dirty="0"/>
              <a:t> </a:t>
            </a:r>
            <a:r>
              <a:rPr lang="en-US" b="1" dirty="0" err="1"/>
              <a:t>trị</a:t>
            </a:r>
            <a:r>
              <a:rPr lang="en-US" b="1" dirty="0"/>
              <a:t> </a:t>
            </a:r>
            <a:r>
              <a:rPr lang="en-US" dirty="0"/>
              <a:t>- </a:t>
            </a:r>
            <a:r>
              <a:rPr lang="en-US" dirty="0" err="1"/>
              <a:t>Đây</a:t>
            </a:r>
            <a:r>
              <a:rPr lang="en-US" dirty="0"/>
              <a:t> </a:t>
            </a:r>
            <a:r>
              <a:rPr lang="en-US" dirty="0" err="1"/>
              <a:t>là</a:t>
            </a:r>
            <a:r>
              <a:rPr lang="en-US" dirty="0"/>
              <a:t> "</a:t>
            </a:r>
            <a:r>
              <a:rPr lang="en-US" dirty="0" err="1"/>
              <a:t>thay</a:t>
            </a:r>
            <a:r>
              <a:rPr lang="en-US" dirty="0"/>
              <a:t> </a:t>
            </a:r>
            <a:r>
              <a:rPr lang="en-US" dirty="0" err="1"/>
              <a:t>đổi</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màu</a:t>
            </a:r>
            <a:r>
              <a:rPr lang="en-US" dirty="0"/>
              <a:t> </a:t>
            </a:r>
            <a:r>
              <a:rPr lang="en-US" dirty="0" err="1"/>
              <a:t>đỏ</a:t>
            </a:r>
            <a:r>
              <a:rPr lang="en-US" dirty="0"/>
              <a:t>, size 20px, </a:t>
            </a:r>
            <a:r>
              <a:rPr lang="en-US" dirty="0" err="1"/>
              <a:t>căn</a:t>
            </a:r>
            <a:r>
              <a:rPr lang="en-US" dirty="0"/>
              <a:t> </a:t>
            </a:r>
            <a:r>
              <a:rPr lang="en-US" dirty="0" err="1"/>
              <a:t>giữa</a:t>
            </a:r>
            <a:r>
              <a:rPr lang="en-US" dirty="0"/>
              <a:t>...)</a:t>
            </a:r>
          </a:p>
          <a:p>
            <a:r>
              <a:rPr lang="en-US" b="1" dirty="0" err="1"/>
              <a:t>Dấu</a:t>
            </a:r>
            <a:r>
              <a:rPr lang="en-US" b="1" dirty="0"/>
              <a:t> </a:t>
            </a:r>
            <a:r>
              <a:rPr lang="en-US" b="1" dirty="0" err="1"/>
              <a:t>hai</a:t>
            </a:r>
            <a:r>
              <a:rPr lang="en-US" b="1" dirty="0"/>
              <a:t> </a:t>
            </a:r>
            <a:r>
              <a:rPr lang="en-US" b="1" dirty="0" err="1"/>
              <a:t>chấm</a:t>
            </a:r>
            <a:r>
              <a:rPr lang="en-US" b="1" dirty="0"/>
              <a:t> (:) </a:t>
            </a:r>
            <a:r>
              <a:rPr lang="en-US" dirty="0"/>
              <a:t>- </a:t>
            </a:r>
            <a:r>
              <a:rPr lang="en-US" dirty="0" err="1"/>
              <a:t>Phân</a:t>
            </a:r>
            <a:r>
              <a:rPr lang="en-US" dirty="0"/>
              <a:t> </a:t>
            </a:r>
            <a:r>
              <a:rPr lang="en-US" dirty="0" err="1"/>
              <a:t>cách</a:t>
            </a:r>
            <a:r>
              <a:rPr lang="en-US" dirty="0"/>
              <a:t> </a:t>
            </a:r>
            <a:r>
              <a:rPr lang="en-US" dirty="0" err="1"/>
              <a:t>giữa</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giá</a:t>
            </a:r>
            <a:r>
              <a:rPr lang="en-US" dirty="0"/>
              <a:t> </a:t>
            </a:r>
            <a:r>
              <a:rPr lang="en-US" dirty="0" err="1"/>
              <a:t>trị</a:t>
            </a:r>
            <a:endParaRPr lang="en-US" dirty="0"/>
          </a:p>
          <a:p>
            <a:r>
              <a:rPr lang="en-US" b="1" dirty="0" err="1"/>
              <a:t>Dấu</a:t>
            </a:r>
            <a:r>
              <a:rPr lang="en-US" b="1" dirty="0"/>
              <a:t> </a:t>
            </a:r>
            <a:r>
              <a:rPr lang="en-US" b="1" dirty="0" err="1"/>
              <a:t>chấm</a:t>
            </a:r>
            <a:r>
              <a:rPr lang="en-US" b="1" dirty="0"/>
              <a:t> </a:t>
            </a:r>
            <a:r>
              <a:rPr lang="en-US" b="1" dirty="0" err="1"/>
              <a:t>phẩy</a:t>
            </a:r>
            <a:r>
              <a:rPr lang="en-US" b="1" dirty="0"/>
              <a:t> (;) </a:t>
            </a:r>
            <a:r>
              <a:rPr lang="en-US" dirty="0"/>
              <a:t>- </a:t>
            </a:r>
            <a:r>
              <a:rPr lang="en-US" dirty="0" err="1"/>
              <a:t>Kết</a:t>
            </a:r>
            <a:r>
              <a:rPr lang="en-US" dirty="0"/>
              <a:t> </a:t>
            </a:r>
            <a:r>
              <a:rPr lang="en-US" dirty="0" err="1"/>
              <a:t>thúc</a:t>
            </a:r>
            <a:r>
              <a:rPr lang="en-US" dirty="0"/>
              <a:t> </a:t>
            </a:r>
            <a:r>
              <a:rPr lang="en-US" dirty="0" err="1"/>
              <a:t>mỗi</a:t>
            </a:r>
            <a:r>
              <a:rPr lang="en-US" dirty="0"/>
              <a:t> </a:t>
            </a:r>
            <a:r>
              <a:rPr lang="en-US" dirty="0" err="1"/>
              <a:t>khai</a:t>
            </a:r>
            <a:r>
              <a:rPr lang="en-US" dirty="0"/>
              <a:t> </a:t>
            </a:r>
            <a:r>
              <a:rPr lang="en-US" dirty="0" err="1"/>
              <a:t>báo</a:t>
            </a:r>
            <a:endParaRPr lang="en-US" dirty="0"/>
          </a:p>
        </p:txBody>
      </p:sp>
    </p:spTree>
    <p:extLst>
      <p:ext uri="{BB962C8B-B14F-4D97-AF65-F5344CB8AC3E}">
        <p14:creationId xmlns:p14="http://schemas.microsoft.com/office/powerpoint/2010/main" val="392013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1438</Words>
  <Application>Microsoft Office PowerPoint</Application>
  <PresentationFormat>Widescreen</PresentationFormat>
  <Paragraphs>126</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Roboto Bold</vt:lpstr>
      <vt:lpstr>Office Theme</vt:lpstr>
      <vt:lpstr>Làm việc với CSS và các quy tắc định dạng</vt:lpstr>
      <vt:lpstr>Mục tiêu của buổi học hôm nay</vt:lpstr>
      <vt:lpstr>CSS là gì?</vt:lpstr>
      <vt:lpstr>Chưa nhúng CSS</vt:lpstr>
      <vt:lpstr>Đã nhúng CSS</vt:lpstr>
      <vt:lpstr>Các cách viết CSS</vt:lpstr>
      <vt:lpstr>Các cách viết CSS</vt:lpstr>
      <vt:lpstr>Các cách viết CSS</vt:lpstr>
      <vt:lpstr>Quy tắc cơ bản của CSS</vt:lpstr>
      <vt:lpstr>Quy tắc cơ bản của CSS</vt:lpstr>
      <vt:lpstr>CSS Selectors - Chọn đúng để định dạng đúng</vt:lpstr>
      <vt:lpstr>Thực hành chính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common dev3</dc:creator>
  <cp:lastModifiedBy>common dev3</cp:lastModifiedBy>
  <cp:revision>1</cp:revision>
  <dcterms:created xsi:type="dcterms:W3CDTF">2025-06-27T03:57:57Z</dcterms:created>
  <dcterms:modified xsi:type="dcterms:W3CDTF">2025-06-27T04:50:15Z</dcterms:modified>
</cp:coreProperties>
</file>