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4608513" cy="34559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4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can@cit.ctu.edu.v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219" y="71092"/>
            <a:ext cx="4493553" cy="365270"/>
          </a:xfrm>
          <a:prstGeom prst="rect">
            <a:avLst/>
          </a:prstGeom>
        </p:spPr>
      </p:pic>
      <p:sp>
        <p:nvSpPr>
          <p:cNvPr id="3" name="Rectangle 2"/>
          <p:cNvSpPr/>
          <p:nvPr/>
        </p:nvSpPr>
        <p:spPr>
          <a:xfrm>
            <a:off x="1086003" y="507455"/>
            <a:ext cx="2439217" cy="473134"/>
          </a:xfrm>
          <a:prstGeom prst="rect">
            <a:avLst/>
          </a:prstGeom>
          <a:solidFill>
            <a:srgbClr val="D8DCE3"/>
          </a:solidFill>
        </p:spPr>
        <p:txBody>
          <a:bodyPr lIns="0" tIns="0" rIns="0" bIns="0">
            <a:noAutofit/>
          </a:bodyPr>
          <a:lstStyle/>
          <a:p>
            <a:pPr indent="0" algn="ctr">
              <a:lnSpc>
                <a:spcPts val="2104"/>
              </a:lnSpc>
              <a:spcAft>
                <a:spcPts val="1680"/>
              </a:spcAft>
            </a:pPr>
            <a:r>
              <a:rPr lang="en-US" sz="1400" cap="small" dirty="0" smtClean="0">
                <a:solidFill>
                  <a:srgbClr val="CC0000"/>
                </a:solidFill>
                <a:latin typeface="Times New Roman" panose="02020603050405020304" pitchFamily="18" charset="0"/>
                <a:cs typeface="Times New Roman" panose="02020603050405020304" pitchFamily="18" charset="0"/>
              </a:rPr>
              <a:t>CT107. </a:t>
            </a:r>
            <a:r>
              <a:rPr lang="vi" sz="1400" cap="small" dirty="0" smtClean="0">
                <a:solidFill>
                  <a:srgbClr val="CC0000"/>
                </a:solidFill>
                <a:latin typeface="Times New Roman" panose="02020603050405020304" pitchFamily="18" charset="0"/>
                <a:cs typeface="Times New Roman" panose="02020603050405020304" pitchFamily="18" charset="0"/>
              </a:rPr>
              <a:t>HỆ ĐIỀU HÀNH CHƯ</a:t>
            </a:r>
            <a:r>
              <a:rPr lang="en-US" sz="1400" cap="small" dirty="0">
                <a:solidFill>
                  <a:srgbClr val="CC0000"/>
                </a:solidFill>
                <a:latin typeface="Times New Roman" panose="02020603050405020304" pitchFamily="18" charset="0"/>
                <a:cs typeface="Times New Roman" panose="02020603050405020304" pitchFamily="18" charset="0"/>
              </a:rPr>
              <a:t>Ơ</a:t>
            </a:r>
            <a:r>
              <a:rPr lang="vi" sz="1400" cap="small" dirty="0" smtClean="0">
                <a:solidFill>
                  <a:srgbClr val="CC0000"/>
                </a:solidFill>
                <a:latin typeface="Times New Roman" panose="02020603050405020304" pitchFamily="18" charset="0"/>
                <a:cs typeface="Times New Roman" panose="02020603050405020304" pitchFamily="18" charset="0"/>
              </a:rPr>
              <a:t>NG 4. ĐỊNH THỜI CPU</a:t>
            </a:r>
            <a:endParaRPr lang="vi" sz="1400" cap="small" dirty="0">
              <a:solidFill>
                <a:srgbClr val="CC0000"/>
              </a:solidFill>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17513" y="1382713"/>
            <a:ext cx="375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1888"/>
              </a:spcBef>
              <a:spcAft>
                <a:spcPts val="1675"/>
              </a:spcAft>
            </a:pPr>
            <a:r>
              <a:rPr lang="en-US" sz="1000">
                <a:latin typeface="Times New Roman" panose="02020603050405020304" pitchFamily="18" charset="0"/>
              </a:rPr>
              <a:t>Giảng viên: PGS. TS. Trần Cao Đệ (</a:t>
            </a:r>
            <a:r>
              <a:rPr lang="en-US" sz="1000">
                <a:latin typeface="Times New Roman" panose="02020603050405020304" pitchFamily="18" charset="0"/>
                <a:hlinkClick r:id="rId3"/>
              </a:rPr>
              <a:t>tcde@ctu.edu.vn</a:t>
            </a:r>
            <a:r>
              <a:rPr lang="en-US" sz="1000">
                <a:latin typeface="Times New Roman" panose="02020603050405020304" pitchFamily="18" charset="0"/>
              </a:rPr>
              <a:t>)</a:t>
            </a:r>
          </a:p>
        </p:txBody>
      </p:sp>
      <p:sp>
        <p:nvSpPr>
          <p:cNvPr id="10" name="Rectangle 4"/>
          <p:cNvSpPr>
            <a:spLocks noChangeArrowheads="1"/>
          </p:cNvSpPr>
          <p:nvPr/>
        </p:nvSpPr>
        <p:spPr bwMode="auto">
          <a:xfrm>
            <a:off x="1257300" y="2233613"/>
            <a:ext cx="2359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1550"/>
              </a:lnSpc>
              <a:spcBef>
                <a:spcPts val="1675"/>
              </a:spcBef>
              <a:spcAft>
                <a:spcPts val="2938"/>
              </a:spcAft>
            </a:pPr>
            <a:r>
              <a:rPr lang="en-US" sz="800">
                <a:latin typeface="Times New Roman" panose="02020603050405020304" pitchFamily="18" charset="0"/>
              </a:rPr>
              <a:t>Bộ môn Công Nghệ Thông Tin - Khoa Công Nghệ </a:t>
            </a:r>
            <a:br>
              <a:rPr lang="en-US" sz="800">
                <a:latin typeface="Times New Roman" panose="02020603050405020304" pitchFamily="18" charset="0"/>
              </a:rPr>
            </a:br>
            <a:r>
              <a:rPr lang="en-US" sz="800">
                <a:latin typeface="Times New Roman" panose="02020603050405020304" pitchFamily="18" charset="0"/>
              </a:rPr>
              <a:t>Thông Tin &amp; Truyền Thông – Trường Đại học Cần Thơ</a:t>
            </a:r>
          </a:p>
        </p:txBody>
      </p:sp>
      <p:sp>
        <p:nvSpPr>
          <p:cNvPr id="11" name="Rectangle 5"/>
          <p:cNvSpPr>
            <a:spLocks noChangeArrowheads="1"/>
          </p:cNvSpPr>
          <p:nvPr/>
        </p:nvSpPr>
        <p:spPr bwMode="auto">
          <a:xfrm>
            <a:off x="2171700" y="3089275"/>
            <a:ext cx="2778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2313"/>
              </a:spcBef>
            </a:pPr>
            <a:r>
              <a:rPr lang="en-US" sz="900" dirty="0">
                <a:latin typeface="Times New Roman" panose="02020603050405020304" pitchFamily="18" charset="0"/>
              </a:rPr>
              <a:t>2018</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124460" indent="0" algn="just">
              <a:spcAft>
                <a:spcPts val="126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51104"/>
            <a:ext cx="2471928" cy="225552"/>
          </a:xfrm>
          <a:prstGeom prst="rect">
            <a:avLst/>
          </a:prstGeom>
        </p:spPr>
        <p:txBody>
          <a:bodyPr wrap="none" lIns="0" tIns="0" rIns="0" bIns="0">
            <a:noAutofit/>
          </a:bodyPr>
          <a:lstStyle/>
          <a:p>
            <a:pPr indent="0">
              <a:spcBef>
                <a:spcPts val="1260"/>
              </a:spcBef>
              <a:spcAft>
                <a:spcPts val="2310"/>
              </a:spcAft>
            </a:pPr>
            <a:r>
              <a:rPr lang="vi" sz="1400" dirty="0" smtClean="0">
                <a:solidFill>
                  <a:srgbClr val="CC0000"/>
                </a:solidFill>
                <a:latin typeface="Times New Roman" panose="02020603050405020304" pitchFamily="18" charset="0"/>
              </a:rPr>
              <a:t>BỘ </a:t>
            </a:r>
            <a:r>
              <a:rPr lang="vi" sz="1400" cap="small" dirty="0" smtClean="0">
                <a:solidFill>
                  <a:srgbClr val="CC0000"/>
                </a:solidFill>
                <a:latin typeface="Times New Roman" panose="02020603050405020304" pitchFamily="18" charset="0"/>
              </a:rPr>
              <a:t>ĐIỀU PHỐI </a:t>
            </a:r>
            <a:r>
              <a:rPr lang="en-US" sz="1400" cap="small" dirty="0" smtClean="0">
                <a:solidFill>
                  <a:srgbClr val="CC0000"/>
                </a:solidFill>
                <a:latin typeface="Times New Roman" panose="02020603050405020304" pitchFamily="18" charset="0"/>
              </a:rPr>
              <a:t>(DISPATCHER)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027176"/>
            <a:ext cx="4264152" cy="1914144"/>
          </a:xfrm>
          <a:prstGeom prst="rect">
            <a:avLst/>
          </a:prstGeom>
        </p:spPr>
        <p:txBody>
          <a:bodyPr lIns="0" tIns="0" rIns="0" bIns="0">
            <a:noAutofit/>
          </a:bodyPr>
          <a:lstStyle/>
          <a:p>
            <a:pPr marL="170688" indent="-165100">
              <a:lnSpc>
                <a:spcPts val="1344"/>
              </a:lnSpc>
              <a:spcBef>
                <a:spcPts val="2310"/>
              </a:spcBef>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Có nhiệm vụ </a:t>
            </a:r>
            <a:r>
              <a:rPr lang="vi" sz="1000" dirty="0">
                <a:solidFill>
                  <a:srgbClr val="900000"/>
                </a:solidFill>
                <a:latin typeface="Times New Roman" panose="02020603050405020304" pitchFamily="18" charset="0"/>
              </a:rPr>
              <a:t>thực thi việc trao quyền sử dụng CPU </a:t>
            </a:r>
            <a:r>
              <a:rPr lang="vi" sz="1000" dirty="0">
                <a:latin typeface="Times New Roman" panose="02020603050405020304" pitchFamily="18" charset="0"/>
              </a:rPr>
              <a:t>cho tiến trình được cấp phát CPU bởi bộ định thời.</a:t>
            </a:r>
          </a:p>
          <a:p>
            <a:pPr indent="0" algn="just">
              <a:lnSpc>
                <a:spcPts val="1848"/>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Bao gồm các tác vụ:</a:t>
            </a:r>
          </a:p>
          <a:p>
            <a:pPr marL="310388" indent="0" algn="just">
              <a:lnSpc>
                <a:spcPts val="1848"/>
              </a:lnSpc>
            </a:pPr>
            <a:r>
              <a:rPr lang="vi" sz="1000" dirty="0">
                <a:solidFill>
                  <a:srgbClr val="3333B2"/>
                </a:solidFill>
                <a:latin typeface="Times New Roman" panose="02020603050405020304" pitchFamily="18" charset="0"/>
              </a:rPr>
              <a:t>►    </a:t>
            </a:r>
            <a:r>
              <a:rPr lang="en-US" sz="1000" dirty="0" err="1" smtClean="0">
                <a:latin typeface="Times New Roman" panose="02020603050405020304" pitchFamily="18" charset="0"/>
              </a:rPr>
              <a:t>chuyển</a:t>
            </a:r>
            <a:r>
              <a:rPr lang="vi" sz="1000" dirty="0" smtClean="0">
                <a:latin typeface="Times New Roman" panose="02020603050405020304" pitchFamily="18" charset="0"/>
              </a:rPr>
              <a:t> </a:t>
            </a:r>
            <a:r>
              <a:rPr lang="vi" sz="1000" dirty="0">
                <a:latin typeface="Times New Roman" panose="02020603050405020304" pitchFamily="18" charset="0"/>
              </a:rPr>
              <a:t>ngữ cảnh</a:t>
            </a:r>
          </a:p>
          <a:p>
            <a:pPr marL="310388" indent="0" algn="just">
              <a:lnSpc>
                <a:spcPts val="1848"/>
              </a:lnSpc>
            </a:pPr>
            <a:r>
              <a:rPr lang="vi" sz="1000" dirty="0">
                <a:solidFill>
                  <a:srgbClr val="3333B2"/>
                </a:solidFill>
                <a:latin typeface="Times New Roman" panose="02020603050405020304" pitchFamily="18" charset="0"/>
              </a:rPr>
              <a:t>►    </a:t>
            </a:r>
            <a:r>
              <a:rPr lang="en-US" sz="1000" dirty="0" err="1" smtClean="0">
                <a:latin typeface="Times New Roman" panose="02020603050405020304" pitchFamily="18" charset="0"/>
              </a:rPr>
              <a:t>chuyển</a:t>
            </a:r>
            <a:r>
              <a:rPr lang="vi" sz="1000" dirty="0" smtClean="0">
                <a:latin typeface="Times New Roman" panose="02020603050405020304" pitchFamily="18" charset="0"/>
              </a:rPr>
              <a:t> </a:t>
            </a:r>
            <a:r>
              <a:rPr lang="vi" sz="1000" dirty="0">
                <a:latin typeface="Times New Roman" panose="02020603050405020304" pitchFamily="18" charset="0"/>
              </a:rPr>
              <a:t>sang chế độ người dùng</a:t>
            </a:r>
          </a:p>
          <a:p>
            <a:pPr marL="437388"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Nhảy tới vị trí thích hợp trong chương trình người dùng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khởi động lại chương trình đó.</a:t>
            </a:r>
          </a:p>
          <a:p>
            <a:pPr marL="170688" indent="-165100">
              <a:lnSpc>
                <a:spcPts val="1320"/>
              </a:lnSpc>
            </a:pPr>
            <a:r>
              <a:rPr lang="vi" sz="1000" dirty="0">
                <a:solidFill>
                  <a:srgbClr val="3333B2"/>
                </a:solidFill>
                <a:latin typeface="Times New Roman" panose="02020603050405020304" pitchFamily="18" charset="0"/>
              </a:rPr>
              <a:t>►</a:t>
            </a:r>
            <a:r>
              <a:rPr lang="vi" sz="1000" b="1"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Độ trễ điều phối </a:t>
            </a:r>
            <a:r>
              <a:rPr lang="en-US" sz="1000" dirty="0">
                <a:latin typeface="Times New Roman" panose="02020603050405020304" pitchFamily="18" charset="0"/>
              </a:rPr>
              <a:t>(dispatcher latency): </a:t>
            </a:r>
            <a:r>
              <a:rPr lang="vi" sz="1000" dirty="0">
                <a:latin typeface="Times New Roman" panose="02020603050405020304" pitchFamily="18" charset="0"/>
              </a:rPr>
              <a:t>thời gian </a:t>
            </a:r>
            <a:r>
              <a:rPr lang="en-US" sz="1000" dirty="0">
                <a:latin typeface="Times New Roman" panose="02020603050405020304" pitchFamily="18" charset="0"/>
              </a:rPr>
              <a:t>dispatcher </a:t>
            </a:r>
            <a:r>
              <a:rPr lang="en-US" sz="1000" dirty="0" err="1" smtClean="0">
                <a:latin typeface="Times New Roman" panose="02020603050405020304" pitchFamily="18" charset="0"/>
              </a:rPr>
              <a:t>cần</a:t>
            </a:r>
            <a:r>
              <a:rPr lang="en-US" sz="1000" dirty="0" smtClean="0">
                <a:latin typeface="Times New Roman" panose="02020603050405020304" pitchFamily="18" charset="0"/>
              </a:rPr>
              <a:t>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ngưng một tiến trình và khởi động một tiến trình khác.</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167384" cy="121920"/>
          </a:xfrm>
          <a:prstGeom prst="rect">
            <a:avLst/>
          </a:prstGeom>
          <a:solidFill>
            <a:srgbClr val="A30100"/>
          </a:solidFill>
        </p:spPr>
        <p:txBody>
          <a:bodyPr wrap="none" lIns="0" tIns="0" rIns="0" bIns="0">
            <a:noAutofit/>
          </a:bodyPr>
          <a:lstStyle/>
          <a:p>
            <a:pPr marL="286512" indent="-190500">
              <a:spcAft>
                <a:spcPts val="1470"/>
              </a:spcAft>
            </a:pPr>
            <a:r>
              <a:rPr lang="vi" sz="550" cap="small">
                <a:solidFill>
                  <a:srgbClr val="FFFFFF"/>
                </a:solidFill>
                <a:latin typeface="Times New Roman"/>
              </a:rPr>
              <a:t>Tiêu chí cho việc định thời</a:t>
            </a:r>
          </a:p>
        </p:txBody>
      </p:sp>
      <p:sp>
        <p:nvSpPr>
          <p:cNvPr id="4" name="Rectangle 3"/>
          <p:cNvSpPr/>
          <p:nvPr/>
        </p:nvSpPr>
        <p:spPr>
          <a:xfrm>
            <a:off x="97536" y="466344"/>
            <a:ext cx="4404360" cy="2679192"/>
          </a:xfrm>
          <a:prstGeom prst="rect">
            <a:avLst/>
          </a:prstGeom>
        </p:spPr>
        <p:txBody>
          <a:bodyPr lIns="0" tIns="0" rIns="0" bIns="0">
            <a:noAutofit/>
          </a:bodyPr>
          <a:lstStyle/>
          <a:p>
            <a:pPr indent="0">
              <a:spcBef>
                <a:spcPts val="1470"/>
              </a:spcBef>
              <a:spcAft>
                <a:spcPts val="1470"/>
              </a:spcAft>
            </a:pPr>
            <a:r>
              <a:rPr lang="vi" sz="1400" cap="small" dirty="0" smtClean="0">
                <a:solidFill>
                  <a:srgbClr val="CC0000"/>
                </a:solidFill>
                <a:latin typeface="Times New Roman" panose="02020603050405020304" pitchFamily="18" charset="0"/>
              </a:rPr>
              <a:t>TIÊU CHÍ CHO VIỆC ĐỊNH THỜI</a:t>
            </a:r>
          </a:p>
          <a:p>
            <a:pPr marL="304800" indent="-190500">
              <a:lnSpc>
                <a:spcPts val="1344"/>
              </a:lnSpc>
              <a:spcAft>
                <a:spcPts val="210"/>
              </a:spcAft>
            </a:pPr>
            <a:r>
              <a:rPr lang="vi" sz="1050" dirty="0" smtClean="0">
                <a:solidFill>
                  <a:srgbClr val="3333B2"/>
                </a:solidFill>
                <a:latin typeface="Times New Roman"/>
              </a:rPr>
              <a:t>1</a:t>
            </a:r>
            <a:r>
              <a:rPr lang="vi" sz="950"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Hiệu suất sử dụng CPU</a:t>
            </a:r>
            <a:r>
              <a:rPr lang="vi" sz="950" dirty="0">
                <a:latin typeface="Times New Roman" panose="02020603050405020304" pitchFamily="18" charset="0"/>
              </a:rPr>
              <a:t>: tỷ lệ giữa thời gian CPU được sử dụng trên </a:t>
            </a:r>
            <a:r>
              <a:rPr lang="en-US" sz="950" dirty="0" err="1" smtClean="0">
                <a:latin typeface="Times New Roman" panose="02020603050405020304" pitchFamily="18" charset="0"/>
              </a:rPr>
              <a:t>tổng</a:t>
            </a:r>
            <a:r>
              <a:rPr lang="vi" sz="950" dirty="0" smtClean="0">
                <a:latin typeface="Times New Roman" panose="02020603050405020304" pitchFamily="18" charset="0"/>
              </a:rPr>
              <a:t> </a:t>
            </a:r>
            <a:r>
              <a:rPr lang="vi" sz="950" dirty="0">
                <a:latin typeface="Times New Roman" panose="02020603050405020304" pitchFamily="18" charset="0"/>
              </a:rPr>
              <a:t>thời gian hoạt động của hệ thống.</a:t>
            </a:r>
          </a:p>
          <a:p>
            <a:pPr marL="304800" indent="-190500">
              <a:lnSpc>
                <a:spcPts val="1368"/>
              </a:lnSpc>
              <a:spcAft>
                <a:spcPts val="210"/>
              </a:spcAft>
            </a:pPr>
            <a:r>
              <a:rPr lang="vi" sz="1050" dirty="0">
                <a:solidFill>
                  <a:srgbClr val="3333B2"/>
                </a:solidFill>
                <a:latin typeface="Times New Roman"/>
              </a:rPr>
              <a:t>2</a:t>
            </a:r>
            <a:r>
              <a:rPr lang="vi" sz="950"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Thời gian đáp ứng </a:t>
            </a:r>
            <a:r>
              <a:rPr lang="en-US" sz="950" dirty="0">
                <a:latin typeface="Times New Roman" panose="02020603050405020304" pitchFamily="18" charset="0"/>
              </a:rPr>
              <a:t>(response time): </a:t>
            </a:r>
            <a:r>
              <a:rPr lang="vi" sz="950" dirty="0">
                <a:latin typeface="Times New Roman" panose="02020603050405020304" pitchFamily="18" charset="0"/>
              </a:rPr>
              <a:t>lượng thời gian từ lúc một yêu </a:t>
            </a:r>
            <a:r>
              <a:rPr lang="en-US" sz="950" dirty="0" err="1" smtClean="0">
                <a:latin typeface="Times New Roman" panose="02020603050405020304" pitchFamily="18" charset="0"/>
              </a:rPr>
              <a:t>cầu</a:t>
            </a:r>
            <a:r>
              <a:rPr lang="vi" sz="950" dirty="0" smtClean="0">
                <a:latin typeface="Times New Roman" panose="02020603050405020304" pitchFamily="18" charset="0"/>
              </a:rPr>
              <a:t> </a:t>
            </a:r>
            <a:r>
              <a:rPr lang="vi" sz="950" dirty="0">
                <a:latin typeface="Times New Roman" panose="02020603050405020304" pitchFamily="18" charset="0"/>
              </a:rPr>
              <a:t>được đệ trình cho </a:t>
            </a:r>
            <a:r>
              <a:rPr lang="en-US" sz="950" dirty="0" err="1" smtClean="0">
                <a:latin typeface="Times New Roman" panose="02020603050405020304" pitchFamily="18" charset="0"/>
              </a:rPr>
              <a:t>đến</a:t>
            </a:r>
            <a:r>
              <a:rPr lang="vi" sz="950" dirty="0" smtClean="0">
                <a:latin typeface="Times New Roman" panose="02020603050405020304" pitchFamily="18" charset="0"/>
              </a:rPr>
              <a:t> </a:t>
            </a:r>
            <a:r>
              <a:rPr lang="vi" sz="950" dirty="0">
                <a:latin typeface="Times New Roman" panose="02020603050405020304" pitchFamily="18" charset="0"/>
              </a:rPr>
              <a:t>khi </a:t>
            </a:r>
            <a:r>
              <a:rPr lang="vi" sz="950" dirty="0">
                <a:solidFill>
                  <a:srgbClr val="900000"/>
                </a:solidFill>
                <a:latin typeface="Times New Roman" panose="02020603050405020304" pitchFamily="18" charset="0"/>
              </a:rPr>
              <a:t>bắt </a:t>
            </a:r>
            <a:r>
              <a:rPr lang="vi" sz="950" dirty="0" smtClean="0">
                <a:solidFill>
                  <a:srgbClr val="900000"/>
                </a:solidFill>
                <a:latin typeface="Times New Roman" panose="02020603050405020304" pitchFamily="18" charset="0"/>
              </a:rPr>
              <a:t>đ</a:t>
            </a:r>
            <a:r>
              <a:rPr lang="en-US" sz="950" dirty="0" smtClean="0">
                <a:solidFill>
                  <a:srgbClr val="900000"/>
                </a:solidFill>
                <a:latin typeface="Times New Roman" panose="02020603050405020304" pitchFamily="18" charset="0"/>
              </a:rPr>
              <a:t>ầ</a:t>
            </a:r>
            <a:r>
              <a:rPr lang="vi" sz="950" dirty="0" smtClean="0">
                <a:solidFill>
                  <a:srgbClr val="900000"/>
                </a:solidFill>
                <a:latin typeface="Times New Roman" panose="02020603050405020304" pitchFamily="18" charset="0"/>
              </a:rPr>
              <a:t>u </a:t>
            </a:r>
            <a:r>
              <a:rPr lang="vi" sz="950" dirty="0">
                <a:solidFill>
                  <a:srgbClr val="900000"/>
                </a:solidFill>
                <a:latin typeface="Times New Roman" panose="02020603050405020304" pitchFamily="18" charset="0"/>
              </a:rPr>
              <a:t>được đáp ứng</a:t>
            </a:r>
            <a:r>
              <a:rPr lang="vi" sz="950" dirty="0">
                <a:latin typeface="Times New Roman" panose="02020603050405020304" pitchFamily="18" charset="0"/>
              </a:rPr>
              <a:t>.</a:t>
            </a:r>
          </a:p>
          <a:p>
            <a:pPr marL="304800" indent="-190500">
              <a:lnSpc>
                <a:spcPts val="1392"/>
              </a:lnSpc>
              <a:spcAft>
                <a:spcPts val="210"/>
              </a:spcAft>
            </a:pPr>
            <a:r>
              <a:rPr lang="vi" sz="950" dirty="0">
                <a:solidFill>
                  <a:srgbClr val="3333B2"/>
                </a:solidFill>
                <a:latin typeface="Times New Roman" panose="02020603050405020304" pitchFamily="18" charset="0"/>
              </a:rPr>
              <a:t>3.    </a:t>
            </a:r>
            <a:r>
              <a:rPr lang="vi" sz="1000" b="1" dirty="0">
                <a:solidFill>
                  <a:srgbClr val="900000"/>
                </a:solidFill>
                <a:latin typeface="Times New Roman" panose="02020603050405020304" pitchFamily="18" charset="0"/>
              </a:rPr>
              <a:t>Thời gian chờ đợi </a:t>
            </a:r>
            <a:r>
              <a:rPr lang="en-US" sz="950" dirty="0">
                <a:latin typeface="Times New Roman" panose="02020603050405020304" pitchFamily="18" charset="0"/>
              </a:rPr>
              <a:t>(waiting time): </a:t>
            </a:r>
            <a:r>
              <a:rPr lang="vi" sz="950" dirty="0" smtClean="0">
                <a:latin typeface="Times New Roman" panose="02020603050405020304" pitchFamily="18" charset="0"/>
              </a:rPr>
              <a:t>t</a:t>
            </a:r>
            <a:r>
              <a:rPr lang="en-US" sz="950" dirty="0" smtClean="0">
                <a:latin typeface="Times New Roman" panose="02020603050405020304" pitchFamily="18" charset="0"/>
              </a:rPr>
              <a:t>ổ</a:t>
            </a:r>
            <a:r>
              <a:rPr lang="vi" sz="950" dirty="0" smtClean="0">
                <a:latin typeface="Times New Roman" panose="02020603050405020304" pitchFamily="18" charset="0"/>
              </a:rPr>
              <a:t>ng </a:t>
            </a:r>
            <a:r>
              <a:rPr lang="vi" sz="950" dirty="0">
                <a:latin typeface="Times New Roman" panose="02020603050405020304" pitchFamily="18" charset="0"/>
              </a:rPr>
              <a:t>thời gian 1 tiến trình nằm trong hàng đợi sẵn sàng </a:t>
            </a:r>
            <a:r>
              <a:rPr lang="en-US" sz="950" dirty="0">
                <a:latin typeface="Times New Roman" panose="02020603050405020304" pitchFamily="18" charset="0"/>
              </a:rPr>
              <a:t>(ready queue).</a:t>
            </a:r>
          </a:p>
          <a:p>
            <a:pPr marL="304800" indent="-190500">
              <a:lnSpc>
                <a:spcPts val="1368"/>
              </a:lnSpc>
              <a:spcAft>
                <a:spcPts val="210"/>
              </a:spcAft>
            </a:pPr>
            <a:r>
              <a:rPr lang="vi" sz="950" dirty="0">
                <a:solidFill>
                  <a:srgbClr val="3333B2"/>
                </a:solidFill>
                <a:latin typeface="Times New Roman" panose="02020603050405020304" pitchFamily="18" charset="0"/>
              </a:rPr>
              <a:t>4.    </a:t>
            </a:r>
            <a:r>
              <a:rPr lang="vi" sz="1000" b="1" dirty="0">
                <a:solidFill>
                  <a:srgbClr val="900000"/>
                </a:solidFill>
                <a:latin typeface="Times New Roman" panose="02020603050405020304" pitchFamily="18" charset="0"/>
              </a:rPr>
              <a:t>Thời gian xoay vòng </a:t>
            </a:r>
            <a:r>
              <a:rPr lang="en-US" sz="950" dirty="0">
                <a:latin typeface="Times New Roman" panose="02020603050405020304" pitchFamily="18" charset="0"/>
              </a:rPr>
              <a:t>(turnaround time): </a:t>
            </a:r>
            <a:r>
              <a:rPr lang="en-US" sz="950" dirty="0" err="1" smtClean="0">
                <a:latin typeface="Times New Roman" panose="02020603050405020304" pitchFamily="18" charset="0"/>
              </a:rPr>
              <a:t>tổng</a:t>
            </a:r>
            <a:r>
              <a:rPr lang="vi" sz="950" dirty="0" smtClean="0">
                <a:latin typeface="Times New Roman" panose="02020603050405020304" pitchFamily="18" charset="0"/>
              </a:rPr>
              <a:t> </a:t>
            </a:r>
            <a:r>
              <a:rPr lang="vi" sz="950" dirty="0">
                <a:latin typeface="Times New Roman" panose="02020603050405020304" pitchFamily="18" charset="0"/>
              </a:rPr>
              <a:t>thời gian để thực thi một t/trình, bao gồm các khoảng t/gian: thực thi, chờ I/O, chờ trong </a:t>
            </a:r>
            <a:r>
              <a:rPr lang="en-US" sz="950" dirty="0">
                <a:latin typeface="Times New Roman" panose="02020603050405020304" pitchFamily="18" charset="0"/>
              </a:rPr>
              <a:t>ready queue </a:t>
            </a:r>
            <a:r>
              <a:rPr lang="vi" sz="950" dirty="0">
                <a:latin typeface="Times New Roman" panose="02020603050405020304" pitchFamily="18" charset="0"/>
              </a:rPr>
              <a:t>(= t/điểm kết thúc - t/điểm bắt </a:t>
            </a:r>
            <a:r>
              <a:rPr lang="en-US" sz="950" dirty="0" err="1" smtClean="0">
                <a:latin typeface="Times New Roman" panose="02020603050405020304" pitchFamily="18" charset="0"/>
              </a:rPr>
              <a:t>đầu</a:t>
            </a:r>
            <a:r>
              <a:rPr lang="vi" sz="950" dirty="0" smtClean="0">
                <a:latin typeface="Times New Roman" panose="02020603050405020304" pitchFamily="18" charset="0"/>
              </a:rPr>
              <a:t> </a:t>
            </a:r>
            <a:r>
              <a:rPr lang="vi" sz="950" dirty="0">
                <a:latin typeface="Times New Roman" panose="02020603050405020304" pitchFamily="18" charset="0"/>
              </a:rPr>
              <a:t>vào </a:t>
            </a:r>
            <a:r>
              <a:rPr lang="en-US" sz="950" dirty="0">
                <a:latin typeface="Times New Roman" panose="02020603050405020304" pitchFamily="18" charset="0"/>
              </a:rPr>
              <a:t>ready queue).</a:t>
            </a:r>
          </a:p>
          <a:p>
            <a:pPr marL="304800" indent="-190500">
              <a:lnSpc>
                <a:spcPts val="1344"/>
              </a:lnSpc>
            </a:pPr>
            <a:r>
              <a:rPr lang="vi" sz="950" dirty="0">
                <a:solidFill>
                  <a:srgbClr val="3333B2"/>
                </a:solidFill>
                <a:latin typeface="Times New Roman" panose="02020603050405020304" pitchFamily="18" charset="0"/>
              </a:rPr>
              <a:t>5.    </a:t>
            </a:r>
            <a:r>
              <a:rPr lang="vi" sz="1000" b="1" dirty="0">
                <a:solidFill>
                  <a:srgbClr val="900000"/>
                </a:solidFill>
                <a:latin typeface="Times New Roman" panose="02020603050405020304" pitchFamily="18" charset="0"/>
              </a:rPr>
              <a:t>Thông lượng </a:t>
            </a:r>
            <a:r>
              <a:rPr lang="en-US" sz="950" dirty="0">
                <a:latin typeface="Times New Roman" panose="02020603050405020304" pitchFamily="18" charset="0"/>
              </a:rPr>
              <a:t>(throughput): </a:t>
            </a:r>
            <a:r>
              <a:rPr lang="vi" sz="950" dirty="0">
                <a:latin typeface="Times New Roman" panose="02020603050405020304" pitchFamily="18" charset="0"/>
              </a:rPr>
              <a:t>số lượng tiến trình hoàn thành trên một đơn vị thời gian.</a:t>
            </a:r>
          </a:p>
        </p:txBody>
      </p:sp>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167384" cy="121920"/>
          </a:xfrm>
          <a:prstGeom prst="rect">
            <a:avLst/>
          </a:prstGeom>
          <a:solidFill>
            <a:srgbClr val="A30100"/>
          </a:solidFill>
        </p:spPr>
        <p:txBody>
          <a:bodyPr wrap="none" lIns="0" tIns="0" rIns="0" bIns="0">
            <a:noAutofit/>
          </a:bodyPr>
          <a:lstStyle/>
          <a:p>
            <a:pPr marL="96012" indent="0" algn="just">
              <a:spcAft>
                <a:spcPts val="1260"/>
              </a:spcAft>
            </a:pPr>
            <a:r>
              <a:rPr lang="vi" sz="550" cap="small">
                <a:solidFill>
                  <a:srgbClr val="FFFFFF"/>
                </a:solidFill>
                <a:latin typeface="Times New Roman"/>
              </a:rPr>
              <a:t>Tiêu chí cho việc định thời</a:t>
            </a:r>
          </a:p>
        </p:txBody>
      </p:sp>
      <p:sp>
        <p:nvSpPr>
          <p:cNvPr id="4" name="Rectangle 3"/>
          <p:cNvSpPr/>
          <p:nvPr/>
        </p:nvSpPr>
        <p:spPr>
          <a:xfrm>
            <a:off x="97536" y="451104"/>
            <a:ext cx="2386584" cy="182880"/>
          </a:xfrm>
          <a:prstGeom prst="rect">
            <a:avLst/>
          </a:prstGeom>
        </p:spPr>
        <p:txBody>
          <a:bodyPr wrap="none" lIns="0" tIns="0" rIns="0" bIns="0">
            <a:noAutofit/>
          </a:bodyPr>
          <a:lstStyle/>
          <a:p>
            <a:pPr indent="0" algn="just">
              <a:spcBef>
                <a:spcPts val="1260"/>
              </a:spcBef>
              <a:spcAft>
                <a:spcPts val="2730"/>
              </a:spcAft>
            </a:pPr>
            <a:r>
              <a:rPr lang="vi" sz="1400" cap="small" dirty="0" smtClean="0">
                <a:solidFill>
                  <a:srgbClr val="CC0000"/>
                </a:solidFill>
                <a:latin typeface="Times New Roman" panose="02020603050405020304" pitchFamily="18" charset="0"/>
              </a:rPr>
              <a:t>TỐI ƯU HÓA CÁC TIÊU CHÍ</a:t>
            </a:r>
            <a:endParaRPr lang="vi" sz="1400" cap="small" dirty="0">
              <a:solidFill>
                <a:srgbClr val="CC0000"/>
              </a:solidFill>
              <a:latin typeface="Times New Roman" panose="02020603050405020304" pitchFamily="18" charset="0"/>
            </a:endParaRPr>
          </a:p>
        </p:txBody>
      </p:sp>
      <p:sp>
        <p:nvSpPr>
          <p:cNvPr id="5" name="Rectangle 4"/>
          <p:cNvSpPr/>
          <p:nvPr/>
        </p:nvSpPr>
        <p:spPr>
          <a:xfrm>
            <a:off x="97536" y="1130808"/>
            <a:ext cx="4379976" cy="1655064"/>
          </a:xfrm>
          <a:prstGeom prst="rect">
            <a:avLst/>
          </a:prstGeom>
        </p:spPr>
        <p:txBody>
          <a:bodyPr lIns="0" tIns="0" rIns="0" bIns="0">
            <a:noAutofit/>
          </a:bodyPr>
          <a:lstStyle/>
          <a:p>
            <a:pPr indent="0" algn="just">
              <a:lnSpc>
                <a:spcPts val="1368"/>
              </a:lnSpc>
              <a:spcBef>
                <a:spcPts val="2730"/>
              </a:spcBef>
              <a:spcAft>
                <a:spcPts val="210"/>
              </a:spcAft>
            </a:pPr>
            <a:r>
              <a:rPr lang="vi" sz="1200" dirty="0">
                <a:latin typeface="Times New Roman" panose="02020603050405020304" pitchFamily="18" charset="0"/>
              </a:rPr>
              <a:t>Các giải thuật định thời được đánh giá thông qua khả năng </a:t>
            </a:r>
            <a:r>
              <a:rPr lang="vi" sz="1200" dirty="0">
                <a:solidFill>
                  <a:srgbClr val="900000"/>
                </a:solidFill>
                <a:latin typeface="Times New Roman" panose="02020603050405020304" pitchFamily="18" charset="0"/>
              </a:rPr>
              <a:t>tối ưu hóa </a:t>
            </a:r>
            <a:r>
              <a:rPr lang="vi" sz="1200" dirty="0">
                <a:latin typeface="Times New Roman" panose="02020603050405020304" pitchFamily="18" charset="0"/>
              </a:rPr>
              <a:t>các </a:t>
            </a:r>
            <a:r>
              <a:rPr lang="vi" sz="1200" dirty="0">
                <a:solidFill>
                  <a:srgbClr val="900000"/>
                </a:solidFill>
                <a:latin typeface="Times New Roman" panose="02020603050405020304" pitchFamily="18" charset="0"/>
              </a:rPr>
              <a:t>tiêu chí định thời </a:t>
            </a:r>
            <a:r>
              <a:rPr lang="vi" sz="1200" dirty="0">
                <a:latin typeface="Times New Roman" panose="02020603050405020304" pitchFamily="18" charset="0"/>
              </a:rPr>
              <a:t>của nó:</a:t>
            </a:r>
          </a:p>
          <a:p>
            <a:pPr marL="114300" indent="0" algn="just">
              <a:lnSpc>
                <a:spcPts val="2016"/>
              </a:lnSpc>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Hiệu suất sử dụng CPU: càng lớn càng tốt</a:t>
            </a:r>
          </a:p>
          <a:p>
            <a:pPr marL="114300" indent="0" algn="just">
              <a:lnSpc>
                <a:spcPts val="2016"/>
              </a:lnSpc>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Thông lượng: càng lớn càng tốt</a:t>
            </a:r>
          </a:p>
          <a:p>
            <a:pPr marL="114300" indent="0" algn="just">
              <a:lnSpc>
                <a:spcPts val="2016"/>
              </a:lnSpc>
            </a:pPr>
            <a:r>
              <a:rPr lang="vi" sz="1200" dirty="0">
                <a:solidFill>
                  <a:srgbClr val="3333B2"/>
                </a:solidFill>
                <a:latin typeface="Times New Roman" panose="02020603050405020304" pitchFamily="18" charset="0"/>
              </a:rPr>
              <a:t>3.    </a:t>
            </a:r>
            <a:r>
              <a:rPr lang="vi" sz="1200" dirty="0">
                <a:latin typeface="Times New Roman" panose="02020603050405020304" pitchFamily="18" charset="0"/>
              </a:rPr>
              <a:t>Thời gian xoay vòng: càng nhỏ càng tốt</a:t>
            </a:r>
          </a:p>
          <a:p>
            <a:pPr marL="114300" indent="0" algn="just">
              <a:lnSpc>
                <a:spcPts val="2016"/>
              </a:lnSpc>
            </a:pPr>
            <a:r>
              <a:rPr lang="vi" sz="1200" dirty="0">
                <a:solidFill>
                  <a:srgbClr val="3333B2"/>
                </a:solidFill>
                <a:latin typeface="Times New Roman" panose="02020603050405020304" pitchFamily="18" charset="0"/>
              </a:rPr>
              <a:t>4.    </a:t>
            </a:r>
            <a:r>
              <a:rPr lang="vi" sz="1200" dirty="0">
                <a:latin typeface="Times New Roman" panose="02020603050405020304" pitchFamily="18" charset="0"/>
              </a:rPr>
              <a:t>Thời gian chờ đợi: càng nhỏ càng tốt</a:t>
            </a:r>
          </a:p>
          <a:p>
            <a:pPr marL="114300" indent="0" algn="just">
              <a:lnSpc>
                <a:spcPts val="2016"/>
              </a:lnSpc>
            </a:pPr>
            <a:r>
              <a:rPr lang="vi" sz="1200" dirty="0">
                <a:solidFill>
                  <a:srgbClr val="3333B2"/>
                </a:solidFill>
                <a:latin typeface="Times New Roman" panose="02020603050405020304" pitchFamily="18" charset="0"/>
              </a:rPr>
              <a:t>5.    </a:t>
            </a:r>
            <a:r>
              <a:rPr lang="vi" sz="1200" dirty="0">
                <a:latin typeface="Times New Roman" panose="02020603050405020304" pitchFamily="18" charset="0"/>
              </a:rPr>
              <a:t>Thời gian đáp ứng: càng nhỏ càng tốt</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96012" indent="0" algn="just">
              <a:spcAft>
                <a:spcPts val="1470"/>
              </a:spcAft>
            </a:pPr>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466344"/>
            <a:ext cx="4035552" cy="2215896"/>
          </a:xfrm>
          <a:prstGeom prst="rect">
            <a:avLst/>
          </a:prstGeom>
        </p:spPr>
        <p:txBody>
          <a:bodyPr lIns="0" tIns="0" rIns="0" bIns="0">
            <a:noAutofit/>
          </a:bodyPr>
          <a:lstStyle/>
          <a:p>
            <a:pPr indent="0">
              <a:spcBef>
                <a:spcPts val="1470"/>
              </a:spcBef>
              <a:spcAft>
                <a:spcPts val="3150"/>
              </a:spcAft>
            </a:pPr>
            <a:r>
              <a:rPr lang="vi" sz="1400" dirty="0" smtClean="0">
                <a:solidFill>
                  <a:srgbClr val="CC0000"/>
                </a:solidFill>
                <a:latin typeface="Times New Roman" panose="02020603050405020304" pitchFamily="18" charset="0"/>
              </a:rPr>
              <a:t>CÁC </a:t>
            </a:r>
            <a:r>
              <a:rPr lang="vi" sz="1400" cap="small" dirty="0" smtClean="0">
                <a:solidFill>
                  <a:srgbClr val="CC0000"/>
                </a:solidFill>
                <a:latin typeface="Times New Roman" panose="02020603050405020304" pitchFamily="18" charset="0"/>
              </a:rPr>
              <a:t>GIẢI THUẬT ĐỊNH THỜI</a:t>
            </a:r>
          </a:p>
          <a:p>
            <a:pPr marL="111252" indent="0" algn="just">
              <a:lnSpc>
                <a:spcPts val="2016"/>
              </a:lnSpc>
            </a:pPr>
            <a:r>
              <a:rPr lang="vi" sz="950" dirty="0" smtClean="0">
                <a:solidFill>
                  <a:srgbClr val="3333B2"/>
                </a:solidFill>
                <a:latin typeface="Times New Roman" panose="02020603050405020304" pitchFamily="18" charset="0"/>
              </a:rPr>
              <a:t>1</a:t>
            </a: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First-come, first-served (FCFS):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VN" sz="1200" dirty="0" smtClean="0">
                <a:latin typeface="Times New Roman" panose="02020603050405020304" pitchFamily="18" charset="0"/>
              </a:rPr>
              <a:t>trước</a:t>
            </a:r>
            <a:r>
              <a:rPr lang="vi" sz="1200" dirty="0" smtClean="0">
                <a:latin typeface="Times New Roman" panose="02020603050405020304" pitchFamily="18" charset="0"/>
              </a:rPr>
              <a:t> </a:t>
            </a:r>
            <a:r>
              <a:rPr lang="vi" sz="1200" dirty="0">
                <a:latin typeface="Times New Roman" panose="02020603050405020304" pitchFamily="18" charset="0"/>
              </a:rPr>
              <a:t>được phục vụ </a:t>
            </a:r>
            <a:r>
              <a:rPr lang="vi-VN" sz="1200" dirty="0" smtClean="0">
                <a:latin typeface="Times New Roman" panose="02020603050405020304" pitchFamily="18" charset="0"/>
              </a:rPr>
              <a:t>trước</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111252" indent="0" algn="just">
              <a:lnSpc>
                <a:spcPts val="2016"/>
              </a:lnSpc>
            </a:pPr>
            <a:r>
              <a:rPr lang="vi" sz="1200" dirty="0">
                <a:solidFill>
                  <a:srgbClr val="3333B2"/>
                </a:solidFill>
                <a:latin typeface="Times New Roman"/>
              </a:rPr>
              <a:t>2</a:t>
            </a:r>
            <a:r>
              <a:rPr lang="vi" sz="1200" dirty="0">
                <a:solidFill>
                  <a:srgbClr val="3333B2"/>
                </a:solidFill>
                <a:latin typeface="Times New Roman" panose="02020603050405020304" pitchFamily="18" charset="0"/>
              </a:rPr>
              <a:t>.    </a:t>
            </a:r>
            <a:r>
              <a:rPr lang="en-US" sz="1200" smtClean="0">
                <a:latin typeface="Times New Roman" panose="02020603050405020304" pitchFamily="18" charset="0"/>
              </a:rPr>
              <a:t>Shortest-job-First </a:t>
            </a:r>
            <a:r>
              <a:rPr lang="en-US" sz="1200" dirty="0">
                <a:latin typeface="Times New Roman" panose="02020603050405020304" pitchFamily="18" charset="0"/>
              </a:rPr>
              <a:t>(SJF): </a:t>
            </a:r>
            <a:r>
              <a:rPr lang="vi" sz="1200" dirty="0">
                <a:latin typeface="Times New Roman" panose="02020603050405020304" pitchFamily="18" charset="0"/>
              </a:rPr>
              <a:t>công việc ngắn nhất </a:t>
            </a:r>
            <a:r>
              <a:rPr lang="vi-VN" sz="1200" dirty="0" smtClean="0">
                <a:latin typeface="Times New Roman" panose="02020603050405020304" pitchFamily="18" charset="0"/>
              </a:rPr>
              <a:t>trước</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111252" indent="0" algn="just">
              <a:lnSpc>
                <a:spcPts val="2016"/>
              </a:lnSpc>
            </a:pPr>
            <a:r>
              <a:rPr lang="vi" sz="1200" dirty="0">
                <a:solidFill>
                  <a:srgbClr val="3333B2"/>
                </a:solidFill>
                <a:latin typeface="Times New Roman" panose="02020603050405020304" pitchFamily="18" charset="0"/>
              </a:rPr>
              <a:t>3.    </a:t>
            </a:r>
            <a:r>
              <a:rPr lang="en-US" sz="1200" dirty="0">
                <a:latin typeface="Times New Roman" panose="02020603050405020304" pitchFamily="18" charset="0"/>
              </a:rPr>
              <a:t>Priority: </a:t>
            </a:r>
            <a:r>
              <a:rPr lang="vi" sz="1200" dirty="0">
                <a:latin typeface="Times New Roman" panose="02020603050405020304" pitchFamily="18" charset="0"/>
              </a:rPr>
              <a:t>dựa trên độ ưu tiên.</a:t>
            </a:r>
          </a:p>
          <a:p>
            <a:pPr marL="111252" indent="0" algn="just">
              <a:lnSpc>
                <a:spcPts val="2016"/>
              </a:lnSpc>
            </a:pPr>
            <a:r>
              <a:rPr lang="vi" sz="1200" dirty="0">
                <a:solidFill>
                  <a:srgbClr val="3333B2"/>
                </a:solidFill>
                <a:latin typeface="Times New Roman" panose="02020603050405020304" pitchFamily="18" charset="0"/>
              </a:rPr>
              <a:t>4.    </a:t>
            </a:r>
            <a:r>
              <a:rPr lang="en-US" sz="1200" dirty="0">
                <a:latin typeface="Times New Roman" panose="02020603050405020304" pitchFamily="18" charset="0"/>
              </a:rPr>
              <a:t>Round-robin (RR): </a:t>
            </a:r>
            <a:r>
              <a:rPr lang="vi" sz="1200" dirty="0">
                <a:latin typeface="Times New Roman" panose="02020603050405020304" pitchFamily="18" charset="0"/>
              </a:rPr>
              <a:t>xoay vòng.</a:t>
            </a:r>
          </a:p>
          <a:p>
            <a:pPr marL="111252" indent="0" algn="just">
              <a:lnSpc>
                <a:spcPts val="2016"/>
              </a:lnSpc>
            </a:pPr>
            <a:r>
              <a:rPr lang="vi" sz="1200" dirty="0">
                <a:solidFill>
                  <a:srgbClr val="3333B2"/>
                </a:solidFill>
                <a:latin typeface="Times New Roman" panose="02020603050405020304" pitchFamily="18" charset="0"/>
              </a:rPr>
              <a:t>5.    </a:t>
            </a:r>
            <a:r>
              <a:rPr lang="en-US" sz="1200" dirty="0">
                <a:latin typeface="Times New Roman" panose="02020603050405020304" pitchFamily="18" charset="0"/>
              </a:rPr>
              <a:t>Multilevel scheduling: </a:t>
            </a:r>
            <a:r>
              <a:rPr lang="vi" sz="1200" dirty="0">
                <a:latin typeface="Times New Roman" panose="02020603050405020304" pitchFamily="18" charset="0"/>
              </a:rPr>
              <a:t>hàng đợi đa cấp.</a:t>
            </a:r>
          </a:p>
          <a:p>
            <a:pPr marL="111252" indent="0" algn="just">
              <a:lnSpc>
                <a:spcPts val="2016"/>
              </a:lnSpc>
            </a:pPr>
            <a:r>
              <a:rPr lang="vi" sz="1200" dirty="0">
                <a:solidFill>
                  <a:srgbClr val="3333B2"/>
                </a:solidFill>
                <a:latin typeface="Times New Roman"/>
              </a:rPr>
              <a:t>6</a:t>
            </a: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Multilevel feedback-queue scheduling: </a:t>
            </a:r>
            <a:r>
              <a:rPr lang="vi" sz="1200" dirty="0">
                <a:latin typeface="Times New Roman" panose="02020603050405020304" pitchFamily="18" charset="0"/>
              </a:rPr>
              <a:t>hàng đợi phản hồi đa cấp.</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3" y="228600"/>
            <a:ext cx="4077521" cy="448056"/>
          </a:xfrm>
          <a:prstGeom prst="rect">
            <a:avLst/>
          </a:prstGeom>
        </p:spPr>
        <p:txBody>
          <a:bodyPr lIns="0" tIns="0" rIns="0" bIns="0">
            <a:noAutofit/>
          </a:bodyPr>
          <a:lstStyle/>
          <a:p>
            <a:pPr marL="215900" indent="0">
              <a:spcAft>
                <a:spcPts val="630"/>
              </a:spcAft>
            </a:pPr>
            <a:r>
              <a:rPr lang="en-US" sz="1400" cap="small" dirty="0" smtClean="0">
                <a:solidFill>
                  <a:srgbClr val="CC0000"/>
                </a:solidFill>
                <a:latin typeface="Times New Roman" panose="02020603050405020304" pitchFamily="18" charset="0"/>
              </a:rPr>
              <a:t>FIRST-COME, FIRST SERVED (FCFS)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085088"/>
            <a:ext cx="4215384" cy="1764792"/>
          </a:xfrm>
          <a:prstGeom prst="rect">
            <a:avLst/>
          </a:prstGeom>
        </p:spPr>
        <p:txBody>
          <a:bodyPr lIns="0" tIns="0" rIns="0" bIns="0">
            <a:noAutofit/>
          </a:bodyPr>
          <a:lstStyle/>
          <a:p>
            <a:pPr marL="157988" indent="-139700">
              <a:lnSpc>
                <a:spcPts val="1368"/>
              </a:lnSpc>
              <a:spcBef>
                <a:spcPts val="2520"/>
              </a:spcBef>
              <a:spcAft>
                <a:spcPts val="420"/>
              </a:spcAft>
            </a:pPr>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Là giải thuật định thời đơn giản nhất, dựa trên nguyên tắc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VN" sz="1200" dirty="0" smtClean="0">
                <a:solidFill>
                  <a:srgbClr val="900000"/>
                </a:solidFill>
                <a:latin typeface="Times New Roman" panose="02020603050405020304" pitchFamily="18" charset="0"/>
              </a:rPr>
              <a:t>trước</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được phục vụ </a:t>
            </a:r>
            <a:r>
              <a:rPr lang="vi-VN" sz="1200" dirty="0" smtClean="0">
                <a:solidFill>
                  <a:srgbClr val="900000"/>
                </a:solidFill>
                <a:latin typeface="Times New Roman" panose="02020603050405020304" pitchFamily="18" charset="0"/>
              </a:rPr>
              <a:t>trước</a:t>
            </a:r>
            <a:r>
              <a:rPr lang="vi" sz="1200" dirty="0" smtClean="0">
                <a:latin typeface="Times New Roman" panose="02020603050405020304" pitchFamily="18" charset="0"/>
              </a:rPr>
              <a:t>.</a:t>
            </a:r>
            <a:endParaRPr lang="vi" sz="1200" dirty="0">
              <a:latin typeface="Times New Roman" panose="02020603050405020304" pitchFamily="18" charset="0"/>
            </a:endParaRPr>
          </a:p>
          <a:p>
            <a:pPr indent="0" algn="just">
              <a:lnSpc>
                <a:spcPts val="2016"/>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Cài đặt</a:t>
            </a:r>
            <a:r>
              <a:rPr lang="vi" sz="1200" dirty="0">
                <a:latin typeface="Times New Roman" panose="02020603050405020304" pitchFamily="18" charset="0"/>
              </a:rPr>
              <a:t>: phương pháp đơn giản nhất là dùng </a:t>
            </a:r>
            <a:r>
              <a:rPr lang="vi" sz="1200" dirty="0">
                <a:solidFill>
                  <a:srgbClr val="900000"/>
                </a:solidFill>
                <a:latin typeface="Times New Roman" panose="02020603050405020304" pitchFamily="18" charset="0"/>
              </a:rPr>
              <a:t>hàng đợi </a:t>
            </a:r>
            <a:r>
              <a:rPr lang="en-US" sz="1200" dirty="0">
                <a:solidFill>
                  <a:srgbClr val="900000"/>
                </a:solidFill>
                <a:latin typeface="Times New Roman" panose="02020603050405020304" pitchFamily="18" charset="0"/>
              </a:rPr>
              <a:t>FIFO</a:t>
            </a:r>
            <a:r>
              <a:rPr lang="en-US" sz="1200" dirty="0">
                <a:latin typeface="Times New Roman" panose="02020603050405020304" pitchFamily="18" charset="0"/>
              </a:rPr>
              <a:t>.</a:t>
            </a:r>
          </a:p>
          <a:p>
            <a:pPr indent="0" algn="just">
              <a:lnSpc>
                <a:spcPts val="2016"/>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Ưu điểm</a:t>
            </a:r>
            <a:r>
              <a:rPr lang="vi" sz="1200" dirty="0">
                <a:latin typeface="Times New Roman" panose="02020603050405020304" pitchFamily="18" charset="0"/>
              </a:rPr>
              <a:t>: cài đặt dễ dàng, đơn giản và dễ </a:t>
            </a:r>
            <a:r>
              <a:rPr lang="en-US" sz="1200" dirty="0" err="1" smtClean="0">
                <a:latin typeface="Times New Roman" panose="02020603050405020304" pitchFamily="18" charset="0"/>
              </a:rPr>
              <a:t>hiểu</a:t>
            </a:r>
            <a:r>
              <a:rPr lang="vi" sz="1200" dirty="0" smtClean="0">
                <a:latin typeface="Times New Roman" panose="02020603050405020304" pitchFamily="18" charset="0"/>
              </a:rPr>
              <a:t>.</a:t>
            </a:r>
            <a:endParaRPr lang="vi" sz="1200" dirty="0">
              <a:latin typeface="Times New Roman" panose="02020603050405020304" pitchFamily="18" charset="0"/>
            </a:endParaRPr>
          </a:p>
          <a:p>
            <a:pPr indent="0" algn="just">
              <a:lnSpc>
                <a:spcPts val="2016"/>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Nhược điểm</a:t>
            </a:r>
            <a:r>
              <a:rPr lang="vi" sz="1200" dirty="0">
                <a:latin typeface="Times New Roman" panose="02020603050405020304" pitchFamily="18" charset="0"/>
              </a:rPr>
              <a:t>:</a:t>
            </a:r>
          </a:p>
          <a:p>
            <a:pPr marL="310388"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Thời gian chờ đợi trung bình </a:t>
            </a:r>
            <a:r>
              <a:rPr lang="vi" sz="1200" dirty="0">
                <a:latin typeface="Times New Roman" panose="02020603050405020304" pitchFamily="18" charset="0"/>
              </a:rPr>
              <a:t>thường là dài.</a:t>
            </a:r>
          </a:p>
          <a:p>
            <a:pPr marL="437388" indent="-1270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Không thích hợp cho hệ thống phân chia thời gian do đây là giải thuật </a:t>
            </a:r>
            <a:r>
              <a:rPr lang="vi" sz="1200" dirty="0">
                <a:solidFill>
                  <a:srgbClr val="900000"/>
                </a:solidFill>
                <a:latin typeface="Times New Roman" panose="02020603050405020304" pitchFamily="18" charset="0"/>
              </a:rPr>
              <a:t>định thời không trưng dụng </a:t>
            </a:r>
            <a:r>
              <a:rPr lang="vi" sz="1200" dirty="0">
                <a:latin typeface="Times New Roman" panose="02020603050405020304" pitchFamily="18" charset="0"/>
              </a:rPr>
              <a:t>(nonpreemptive).</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4" name="Rectangle 3"/>
          <p:cNvSpPr/>
          <p:nvPr/>
        </p:nvSpPr>
        <p:spPr>
          <a:xfrm>
            <a:off x="100584" y="228600"/>
            <a:ext cx="1459992" cy="429768"/>
          </a:xfrm>
          <a:prstGeom prst="rect">
            <a:avLst/>
          </a:prstGeom>
        </p:spPr>
        <p:txBody>
          <a:bodyPr lIns="0" tIns="0" rIns="0" bIns="0">
            <a:noAutofit/>
          </a:bodyPr>
          <a:lstStyle/>
          <a:p>
            <a:pPr indent="0" algn="just">
              <a:spcAft>
                <a:spcPts val="1470"/>
              </a:spcAft>
            </a:pPr>
            <a:r>
              <a:rPr lang="en-US" sz="1400" b="1" dirty="0" smtClean="0">
                <a:solidFill>
                  <a:srgbClr val="CC0000"/>
                </a:solidFill>
                <a:latin typeface="Times New Roman" panose="02020603050405020304" pitchFamily="18" charset="0"/>
              </a:rPr>
              <a:t>FCFS </a:t>
            </a:r>
            <a:r>
              <a:rPr lang="vi" sz="1400" b="1" dirty="0" smtClean="0">
                <a:solidFill>
                  <a:srgbClr val="CC0000"/>
                </a:solidFill>
                <a:latin typeface="Times New Roman" panose="02020603050405020304" pitchFamily="18" charset="0"/>
              </a:rPr>
              <a:t>VÍ DỤ 1</a:t>
            </a:r>
            <a:endParaRPr lang="vi" sz="1400" b="1" dirty="0">
              <a:solidFill>
                <a:srgbClr val="CC0000"/>
              </a:solidFill>
              <a:latin typeface="Times New Roman" panose="02020603050405020304" pitchFamily="18" charset="0"/>
            </a:endParaRPr>
          </a:p>
        </p:txBody>
      </p:sp>
      <p:sp>
        <p:nvSpPr>
          <p:cNvPr id="5" name="Rectangle 4"/>
          <p:cNvSpPr/>
          <p:nvPr/>
        </p:nvSpPr>
        <p:spPr>
          <a:xfrm>
            <a:off x="252984" y="911352"/>
            <a:ext cx="4160520" cy="277368"/>
          </a:xfrm>
          <a:prstGeom prst="rect">
            <a:avLst/>
          </a:prstGeom>
        </p:spPr>
        <p:txBody>
          <a:bodyPr wrap="none" lIns="0" tIns="0" rIns="0" bIns="0">
            <a:noAutofit/>
          </a:bodyPr>
          <a:lstStyle/>
          <a:p>
            <a:pPr indent="0" algn="just">
              <a:spcAft>
                <a:spcPts val="357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các tiến trình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thời gian thực thi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thứ tự xuất hiện </a:t>
            </a:r>
            <a:r>
              <a:rPr lang="vi" sz="1200" dirty="0">
                <a:latin typeface="Times New Roman" panose="02020603050405020304" pitchFamily="18" charset="0"/>
              </a:rPr>
              <a:t>như sau:</a:t>
            </a:r>
          </a:p>
        </p:txBody>
      </p:sp>
      <p:sp>
        <p:nvSpPr>
          <p:cNvPr id="6" name="Rectangle 5"/>
          <p:cNvSpPr/>
          <p:nvPr/>
        </p:nvSpPr>
        <p:spPr>
          <a:xfrm>
            <a:off x="2356338" y="1716024"/>
            <a:ext cx="2011446" cy="588264"/>
          </a:xfrm>
          <a:prstGeom prst="rect">
            <a:avLst/>
          </a:prstGeom>
        </p:spPr>
        <p:txBody>
          <a:bodyPr lIns="0" tIns="0" rIns="0" bIns="0">
            <a:noAutofit/>
          </a:bodyPr>
          <a:lstStyle/>
          <a:p>
            <a:pPr indent="0" algn="just">
              <a:lnSpc>
                <a:spcPts val="3624"/>
              </a:lnSpc>
            </a:pPr>
            <a:r>
              <a:rPr lang="vi" sz="1200" dirty="0">
                <a:latin typeface="Times New Roman" panose="02020603050405020304" pitchFamily="18" charset="0"/>
              </a:rPr>
              <a:t>(g/s tgian xuất hiện là </a:t>
            </a:r>
            <a:r>
              <a:rPr lang="vi" sz="1200" i="1" dirty="0">
                <a:latin typeface="Times New Roman" panose="02020603050405020304" pitchFamily="18" charset="0"/>
              </a:rPr>
              <a:t>t =</a:t>
            </a:r>
            <a:r>
              <a:rPr lang="vi" sz="1200" dirty="0">
                <a:latin typeface="Times New Roman" panose="02020603050405020304" pitchFamily="18" charset="0"/>
              </a:rPr>
              <a:t> </a:t>
            </a:r>
            <a:r>
              <a:rPr lang="vi" sz="1200" dirty="0">
                <a:latin typeface="Times New Roman"/>
              </a:rPr>
              <a:t>0</a:t>
            </a:r>
            <a:r>
              <a:rPr lang="vi" sz="1200" dirty="0">
                <a:latin typeface="Times New Roman" panose="02020603050405020304" pitchFamily="18" charset="0"/>
              </a:rPr>
              <a:t>) </a:t>
            </a:r>
            <a:endParaRPr lang="en-US" sz="1200" dirty="0" smtClean="0">
              <a:latin typeface="Times New Roman" panose="02020603050405020304" pitchFamily="18" charset="0"/>
            </a:endParaRPr>
          </a:p>
          <a:p>
            <a:pPr indent="0" algn="just">
              <a:lnSpc>
                <a:spcPts val="3624"/>
              </a:lnSpc>
            </a:pPr>
            <a:endParaRPr lang="vi" sz="1200" u="sng" baseline="-25000" dirty="0">
              <a:latin typeface="Times New Roman"/>
            </a:endParaRPr>
          </a:p>
        </p:txBody>
      </p:sp>
      <p:sp>
        <p:nvSpPr>
          <p:cNvPr id="8" name="Rectangle 7"/>
          <p:cNvSpPr/>
          <p:nvPr/>
        </p:nvSpPr>
        <p:spPr>
          <a:xfrm>
            <a:off x="252984" y="2731008"/>
            <a:ext cx="2758440" cy="131064"/>
          </a:xfrm>
          <a:prstGeom prst="rect">
            <a:avLst/>
          </a:prstGeom>
        </p:spPr>
        <p:txBody>
          <a:bodyPr wrap="none" lIns="0" tIns="0" rIns="0" bIns="0">
            <a:noAutofit/>
          </a:bodyPr>
          <a:lstStyle/>
          <a:p>
            <a:pPr indent="0" algn="just">
              <a:spcAft>
                <a:spcPts val="84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Thời gian chờ đợi: </a:t>
            </a:r>
            <a:r>
              <a:rPr lang="vi" sz="1200" i="1" dirty="0" smtClean="0">
                <a:latin typeface="Times New Roman" panose="02020603050405020304" pitchFamily="18" charset="0"/>
              </a:rPr>
              <a:t>P</a:t>
            </a:r>
            <a:r>
              <a:rPr lang="en-US" sz="1200" i="1" dirty="0" smtClean="0">
                <a:latin typeface="Times New Roman" panose="02020603050405020304" pitchFamily="18" charset="0"/>
              </a:rPr>
              <a:t>1</a:t>
            </a:r>
            <a:r>
              <a:rPr lang="vi" sz="1200" dirty="0" smtClean="0">
                <a:latin typeface="Times New Roman" panose="02020603050405020304" pitchFamily="18" charset="0"/>
              </a:rPr>
              <a:t> </a:t>
            </a:r>
            <a:r>
              <a:rPr lang="vi" sz="1200" dirty="0">
                <a:latin typeface="Times New Roman" panose="02020603050405020304" pitchFamily="18" charset="0"/>
              </a:rPr>
              <a:t>=0; </a:t>
            </a:r>
            <a:r>
              <a:rPr lang="vi" sz="1200" i="1" dirty="0">
                <a:latin typeface="Times New Roman" panose="02020603050405020304" pitchFamily="18" charset="0"/>
              </a:rPr>
              <a:t>P2 =</a:t>
            </a:r>
            <a:r>
              <a:rPr lang="vi" sz="1200" dirty="0">
                <a:latin typeface="Times New Roman" panose="02020603050405020304" pitchFamily="18" charset="0"/>
              </a:rPr>
              <a:t> 24; </a:t>
            </a:r>
            <a:r>
              <a:rPr lang="vi" sz="1200" i="1" dirty="0">
                <a:latin typeface="Times New Roman" panose="02020603050405020304" pitchFamily="18" charset="0"/>
              </a:rPr>
              <a:t>P3 =</a:t>
            </a:r>
            <a:r>
              <a:rPr lang="vi" sz="1200" dirty="0">
                <a:latin typeface="Times New Roman" panose="02020603050405020304" pitchFamily="18" charset="0"/>
              </a:rPr>
              <a:t> 27</a:t>
            </a:r>
          </a:p>
        </p:txBody>
      </p:sp>
      <p:sp>
        <p:nvSpPr>
          <p:cNvPr id="9" name="Rectangle 8"/>
          <p:cNvSpPr/>
          <p:nvPr/>
        </p:nvSpPr>
        <p:spPr>
          <a:xfrm>
            <a:off x="252984" y="2983992"/>
            <a:ext cx="3145536" cy="137160"/>
          </a:xfrm>
          <a:prstGeom prst="rect">
            <a:avLst/>
          </a:prstGeom>
        </p:spPr>
        <p:txBody>
          <a:bodyPr wrap="none" lIns="0" tIns="0" rIns="0" bIns="0">
            <a:noAutofit/>
          </a:bodyPr>
          <a:lstStyle/>
          <a:p>
            <a:pPr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Thời gian chờ đợi trung bình: (0 + 24 + 27)/3 = 17</a:t>
            </a:r>
          </a:p>
        </p:txBody>
      </p:sp>
      <p:graphicFrame>
        <p:nvGraphicFramePr>
          <p:cNvPr id="10" name="Table 9"/>
          <p:cNvGraphicFramePr>
            <a:graphicFrameLocks noGrp="1"/>
          </p:cNvGraphicFramePr>
          <p:nvPr>
            <p:extLst>
              <p:ext uri="{D42A27DB-BD31-4B8C-83A1-F6EECF244321}">
                <p14:modId xmlns:p14="http://schemas.microsoft.com/office/powerpoint/2010/main" val="1435254805"/>
              </p:ext>
            </p:extLst>
          </p:nvPr>
        </p:nvGraphicFramePr>
        <p:xfrm>
          <a:off x="371856" y="1176528"/>
          <a:ext cx="2209800" cy="755904"/>
        </p:xfrm>
        <a:graphic>
          <a:graphicData uri="http://schemas.openxmlformats.org/drawingml/2006/table">
            <a:tbl>
              <a:tblPr/>
              <a:tblGrid>
                <a:gridCol w="472440"/>
                <a:gridCol w="847344"/>
                <a:gridCol w="890016"/>
              </a:tblGrid>
              <a:tr h="182880">
                <a:tc>
                  <a:txBody>
                    <a:bodyPr/>
                    <a:lstStyle/>
                    <a:p>
                      <a:pPr indent="0"/>
                      <a:r>
                        <a:rPr lang="vi" sz="700" dirty="0">
                          <a:solidFill>
                            <a:srgbClr val="FFFFFF"/>
                          </a:solidFill>
                          <a:latin typeface="Times New Roman" panose="02020603050405020304" pitchFamily="18" charset="0"/>
                        </a:rPr>
                        <a:t>1 </a:t>
                      </a:r>
                      <a:r>
                        <a:rPr lang="en-US" sz="700" dirty="0">
                          <a:solidFill>
                            <a:srgbClr val="FFFFFF"/>
                          </a:solidFill>
                          <a:latin typeface="Times New Roman" panose="02020603050405020304" pitchFamily="18" charset="0"/>
                        </a:rPr>
                        <a:t>Process</a:t>
                      </a:r>
                    </a:p>
                  </a:txBody>
                  <a:tcPr marL="0" marR="0" marT="0" marB="0" anchor="b">
                    <a:solidFill>
                      <a:srgbClr val="6095C9"/>
                    </a:solidFill>
                  </a:tcPr>
                </a:tc>
                <a:tc>
                  <a:txBody>
                    <a:bodyPr/>
                    <a:lstStyle/>
                    <a:p>
                      <a:pPr indent="0"/>
                      <a:r>
                        <a:rPr lang="vi" sz="700" dirty="0">
                          <a:solidFill>
                            <a:srgbClr val="FFFFFF"/>
                          </a:solidFill>
                          <a:latin typeface="Times New Roman" panose="02020603050405020304" pitchFamily="18" charset="0"/>
                        </a:rPr>
                        <a:t>TG sử dụng CPU</a:t>
                      </a:r>
                    </a:p>
                  </a:txBody>
                  <a:tcPr marL="0" marR="0" marT="0" marB="0" anchor="b">
                    <a:solidFill>
                      <a:srgbClr val="6095C9"/>
                    </a:solidFill>
                  </a:tcPr>
                </a:tc>
                <a:tc>
                  <a:txBody>
                    <a:bodyPr/>
                    <a:lstStyle/>
                    <a:p>
                      <a:pPr indent="0"/>
                      <a:r>
                        <a:rPr lang="vi" sz="700" dirty="0">
                          <a:solidFill>
                            <a:srgbClr val="FFFFFF"/>
                          </a:solidFill>
                          <a:latin typeface="Times New Roman" panose="02020603050405020304" pitchFamily="18" charset="0"/>
                        </a:rPr>
                        <a:t>Thứ tự xuất hiện</a:t>
                      </a:r>
                    </a:p>
                  </a:txBody>
                  <a:tcPr marL="0" marR="0" marT="0" marB="0" anchor="b">
                    <a:solidFill>
                      <a:srgbClr val="6095C9"/>
                    </a:solidFill>
                  </a:tcPr>
                </a:tc>
              </a:tr>
              <a:tr h="192024">
                <a:tc>
                  <a:txBody>
                    <a:bodyPr/>
                    <a:lstStyle/>
                    <a:p>
                      <a:pPr marL="215900" indent="0"/>
                      <a:r>
                        <a:rPr lang="vi" sz="700" dirty="0">
                          <a:latin typeface="Times New Roman" panose="02020603050405020304" pitchFamily="18" charset="0"/>
                        </a:rPr>
                        <a:t>Pi</a:t>
                      </a:r>
                    </a:p>
                  </a:txBody>
                  <a:tcPr marL="0" marR="0" marT="0" marB="0" anchor="ctr">
                    <a:solidFill>
                      <a:srgbClr val="D8DCE3"/>
                    </a:solidFill>
                  </a:tcPr>
                </a:tc>
                <a:tc>
                  <a:txBody>
                    <a:bodyPr/>
                    <a:lstStyle/>
                    <a:p>
                      <a:pPr marR="165100" indent="0" algn="ctr"/>
                      <a:r>
                        <a:rPr lang="vi" sz="700" dirty="0">
                          <a:latin typeface="Times New Roman" panose="02020603050405020304" pitchFamily="18" charset="0"/>
                        </a:rPr>
                        <a:t>24</a:t>
                      </a:r>
                    </a:p>
                  </a:txBody>
                  <a:tcPr marL="0" marR="0" marT="0" marB="0" anchor="ctr">
                    <a:solidFill>
                      <a:srgbClr val="D8DCE3"/>
                    </a:solidFill>
                  </a:tcPr>
                </a:tc>
                <a:tc>
                  <a:txBody>
                    <a:bodyPr/>
                    <a:lstStyle/>
                    <a:p>
                      <a:pPr indent="0" algn="ctr"/>
                      <a:r>
                        <a:rPr lang="vi" sz="700" dirty="0">
                          <a:latin typeface="Times New Roman" panose="02020603050405020304" pitchFamily="18" charset="0"/>
                        </a:rPr>
                        <a:t>1</a:t>
                      </a:r>
                    </a:p>
                  </a:txBody>
                  <a:tcPr marL="0" marR="0" marT="0" marB="0" anchor="ctr">
                    <a:solidFill>
                      <a:srgbClr val="D8DCE3"/>
                    </a:solidFill>
                  </a:tcPr>
                </a:tc>
              </a:tr>
              <a:tr h="198120">
                <a:tc>
                  <a:txBody>
                    <a:bodyPr/>
                    <a:lstStyle/>
                    <a:p>
                      <a:pPr marR="177800" indent="0" algn="r"/>
                      <a:r>
                        <a:rPr lang="vi" sz="700" dirty="0">
                          <a:latin typeface="Times New Roman" panose="02020603050405020304" pitchFamily="18" charset="0"/>
                        </a:rPr>
                        <a:t>p</a:t>
                      </a:r>
                      <a:r>
                        <a:rPr lang="vi" sz="700" baseline="-25000" dirty="0">
                          <a:latin typeface="Times New Roman" panose="02020603050405020304" pitchFamily="18" charset="0"/>
                        </a:rPr>
                        <a:t>2</a:t>
                      </a:r>
                    </a:p>
                  </a:txBody>
                  <a:tcPr marL="0" marR="0" marT="0" marB="0" anchor="ctr"/>
                </a:tc>
                <a:tc>
                  <a:txBody>
                    <a:bodyPr/>
                    <a:lstStyle/>
                    <a:p>
                      <a:pPr marR="304800" indent="0" algn="r"/>
                      <a:r>
                        <a:rPr lang="vi" sz="700" dirty="0">
                          <a:latin typeface="Times New Roman" panose="02020603050405020304" pitchFamily="18" charset="0"/>
                        </a:rPr>
                        <a:t>3</a:t>
                      </a:r>
                    </a:p>
                  </a:txBody>
                  <a:tcPr marL="0" marR="0" marT="0" marB="0" anchor="ctr"/>
                </a:tc>
                <a:tc>
                  <a:txBody>
                    <a:bodyPr/>
                    <a:lstStyle/>
                    <a:p>
                      <a:pPr indent="0" algn="ctr"/>
                      <a:r>
                        <a:rPr lang="vi" sz="700" dirty="0">
                          <a:latin typeface="Times New Roman" panose="02020603050405020304" pitchFamily="18" charset="0"/>
                        </a:rPr>
                        <a:t>2</a:t>
                      </a:r>
                    </a:p>
                  </a:txBody>
                  <a:tcPr marL="0" marR="0" marT="0" marB="0" anchor="ctr"/>
                </a:tc>
              </a:tr>
              <a:tr h="182880">
                <a:tc>
                  <a:txBody>
                    <a:bodyPr/>
                    <a:lstStyle/>
                    <a:p>
                      <a:pPr marR="177800" indent="0" algn="r"/>
                      <a:r>
                        <a:rPr lang="vi" sz="700" dirty="0">
                          <a:latin typeface="Times New Roman" panose="02020603050405020304" pitchFamily="18" charset="0"/>
                        </a:rPr>
                        <a:t>P</a:t>
                      </a:r>
                      <a:r>
                        <a:rPr lang="vi" sz="500" dirty="0">
                          <a:latin typeface="Times New Roman" panose="02020603050405020304" pitchFamily="18" charset="0"/>
                        </a:rPr>
                        <a:t>3</a:t>
                      </a:r>
                    </a:p>
                  </a:txBody>
                  <a:tcPr marL="0" marR="0" marT="0" marB="0">
                    <a:solidFill>
                      <a:srgbClr val="D8DCE3"/>
                    </a:solidFill>
                  </a:tcPr>
                </a:tc>
                <a:tc>
                  <a:txBody>
                    <a:bodyPr/>
                    <a:lstStyle/>
                    <a:p>
                      <a:pPr marR="165100" indent="0" algn="ctr"/>
                      <a:r>
                        <a:rPr lang="vi" sz="700" dirty="0">
                          <a:latin typeface="Times New Roman" panose="02020603050405020304" pitchFamily="18" charset="0"/>
                        </a:rPr>
                        <a:t>3</a:t>
                      </a:r>
                    </a:p>
                  </a:txBody>
                  <a:tcPr marL="0" marR="0" marT="0" marB="0">
                    <a:solidFill>
                      <a:srgbClr val="D8DCE3"/>
                    </a:solidFill>
                  </a:tcPr>
                </a:tc>
                <a:tc>
                  <a:txBody>
                    <a:bodyPr/>
                    <a:lstStyle/>
                    <a:p>
                      <a:pPr indent="0" algn="ctr"/>
                      <a:r>
                        <a:rPr lang="vi" sz="700" dirty="0">
                          <a:latin typeface="Times New Roman" panose="02020603050405020304" pitchFamily="18" charset="0"/>
                        </a:rPr>
                        <a:t>3</a:t>
                      </a:r>
                    </a:p>
                  </a:txBody>
                  <a:tcPr marL="0" marR="0" marT="0" marB="0">
                    <a:solidFill>
                      <a:srgbClr val="D8DCE3"/>
                    </a:solidFill>
                  </a:tcPr>
                </a:tc>
              </a:tr>
            </a:tbl>
          </a:graphicData>
        </a:graphic>
      </p:graphicFrame>
      <p:sp>
        <p:nvSpPr>
          <p:cNvPr id="11" name="Rectangle 10"/>
          <p:cNvSpPr/>
          <p:nvPr/>
        </p:nvSpPr>
        <p:spPr>
          <a:xfrm>
            <a:off x="207264" y="1932432"/>
            <a:ext cx="1859280" cy="195072"/>
          </a:xfrm>
          <a:prstGeom prst="rect">
            <a:avLst/>
          </a:prstGeom>
        </p:spPr>
        <p:txBody>
          <a:bodyPr wrap="none" lIns="0" tIns="0" rIns="0" bIns="0">
            <a:noAutofit/>
          </a:bodyPr>
          <a:lstStyle/>
          <a:p>
            <a:pPr indent="0"/>
            <a:r>
              <a:rPr lang="vi" sz="1200" dirty="0">
                <a:solidFill>
                  <a:srgbClr val="3333B2"/>
                </a:solidFill>
                <a:latin typeface="Times New Roman" panose="02020603050405020304" pitchFamily="18" charset="0"/>
              </a:rPr>
              <a:t>► </a:t>
            </a:r>
            <a:r>
              <a:rPr lang="en-US" sz="1200" dirty="0" err="1">
                <a:latin typeface="Times New Roman" panose="02020603050405020304" pitchFamily="18" charset="0"/>
              </a:rPr>
              <a:t>B</a:t>
            </a:r>
            <a:r>
              <a:rPr lang="en-US" sz="1200" dirty="0" err="1" smtClean="0">
                <a:latin typeface="Times New Roman" panose="02020603050405020304" pitchFamily="18" charset="0"/>
              </a:rPr>
              <a:t>iểu</a:t>
            </a:r>
            <a:r>
              <a:rPr lang="vi" sz="1200" dirty="0" smtClean="0">
                <a:latin typeface="Times New Roman" panose="02020603050405020304" pitchFamily="18" charset="0"/>
              </a:rPr>
              <a:t> </a:t>
            </a:r>
            <a:r>
              <a:rPr lang="vi" sz="1200" dirty="0">
                <a:latin typeface="Times New Roman" panose="02020603050405020304" pitchFamily="18" charset="0"/>
              </a:rPr>
              <a:t>đồ </a:t>
            </a:r>
            <a:r>
              <a:rPr lang="en-US" sz="1200" dirty="0">
                <a:latin typeface="Times New Roman" panose="02020603050405020304" pitchFamily="18" charset="0"/>
              </a:rPr>
              <a:t>Gantt </a:t>
            </a:r>
            <a:r>
              <a:rPr lang="vi" sz="1200" dirty="0">
                <a:latin typeface="Times New Roman" panose="02020603050405020304" pitchFamily="18" charset="0"/>
              </a:rPr>
              <a:t>cho lịch </a:t>
            </a:r>
            <a:r>
              <a:rPr lang="vi" sz="1200" dirty="0" smtClean="0">
                <a:latin typeface="Times New Roman" panose="02020603050405020304" pitchFamily="18" charset="0"/>
              </a:rPr>
              <a:t>bi</a:t>
            </a:r>
            <a:r>
              <a:rPr lang="en-US" sz="1200" dirty="0" smtClean="0">
                <a:latin typeface="Times New Roman" panose="02020603050405020304" pitchFamily="18" charset="0"/>
              </a:rPr>
              <a:t>ể</a:t>
            </a:r>
            <a:r>
              <a:rPr lang="vi" sz="1200" dirty="0" smtClean="0">
                <a:latin typeface="Times New Roman" panose="02020603050405020304" pitchFamily="18" charset="0"/>
              </a:rPr>
              <a:t>u</a:t>
            </a:r>
            <a:r>
              <a:rPr lang="vi" sz="1200" dirty="0">
                <a:latin typeface="Times New Roman" panose="02020603050405020304" pitchFamily="18" charset="0"/>
              </a:rPr>
              <a:t>:</a:t>
            </a:r>
          </a:p>
        </p:txBody>
      </p:sp>
      <p:pic>
        <p:nvPicPr>
          <p:cNvPr id="15" name="Picture 14"/>
          <p:cNvPicPr>
            <a:picLocks noChangeAspect="1"/>
          </p:cNvPicPr>
          <p:nvPr/>
        </p:nvPicPr>
        <p:blipFill>
          <a:blip r:embed="rId2"/>
          <a:stretch>
            <a:fillRect/>
          </a:stretch>
        </p:blipFill>
        <p:spPr>
          <a:xfrm>
            <a:off x="252984" y="2145970"/>
            <a:ext cx="2626984" cy="473434"/>
          </a:xfrm>
          <a:prstGeom prst="rect">
            <a:avLst/>
          </a:prstGeom>
        </p:spPr>
      </p:pic>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4" name="Rectangle 3"/>
          <p:cNvSpPr/>
          <p:nvPr/>
        </p:nvSpPr>
        <p:spPr>
          <a:xfrm>
            <a:off x="100584" y="228600"/>
            <a:ext cx="4230624" cy="411480"/>
          </a:xfrm>
          <a:prstGeom prst="rect">
            <a:avLst/>
          </a:prstGeom>
        </p:spPr>
        <p:txBody>
          <a:bodyPr lIns="0" tIns="0" rIns="0" bIns="0">
            <a:noAutofit/>
          </a:bodyPr>
          <a:lstStyle/>
          <a:p>
            <a:pPr marL="215900" indent="0">
              <a:spcAft>
                <a:spcPts val="840"/>
              </a:spcAft>
            </a:pPr>
            <a:r>
              <a:rPr lang="en-US" sz="550" cap="small">
                <a:solidFill>
                  <a:srgbClr val="900000"/>
                </a:solidFill>
                <a:latin typeface="Times New Roman"/>
              </a:rPr>
              <a:t>First-come, first-served</a:t>
            </a:r>
          </a:p>
          <a:p>
            <a:pPr indent="0">
              <a:spcAft>
                <a:spcPts val="1890"/>
              </a:spcAft>
            </a:pPr>
            <a:r>
              <a:rPr lang="en-US" sz="1400" spc="100">
                <a:solidFill>
                  <a:srgbClr val="CC0000"/>
                </a:solidFill>
                <a:latin typeface="Times New Roman"/>
              </a:rPr>
              <a:t>FCFS </a:t>
            </a:r>
            <a:r>
              <a:rPr lang="vi" sz="1400" spc="100">
                <a:solidFill>
                  <a:srgbClr val="CC0000"/>
                </a:solidFill>
                <a:latin typeface="Times New Roman"/>
              </a:rPr>
              <a:t>Ví Dụ 2</a:t>
            </a:r>
          </a:p>
        </p:txBody>
      </p:sp>
      <p:sp>
        <p:nvSpPr>
          <p:cNvPr id="5" name="Rectangle 4"/>
          <p:cNvSpPr/>
          <p:nvPr/>
        </p:nvSpPr>
        <p:spPr>
          <a:xfrm>
            <a:off x="100584" y="990600"/>
            <a:ext cx="4230624" cy="173736"/>
          </a:xfrm>
          <a:prstGeom prst="rect">
            <a:avLst/>
          </a:prstGeom>
        </p:spPr>
        <p:txBody>
          <a:bodyPr wrap="none" lIns="0" tIns="0" rIns="0" bIns="0">
            <a:noAutofit/>
          </a:bodyPr>
          <a:lstStyle/>
          <a:p>
            <a:pPr marL="152400" indent="0"/>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 sử các tiến trình trong ví dụ </a:t>
            </a:r>
            <a:r>
              <a:rPr lang="vi" sz="1050" dirty="0">
                <a:latin typeface="Times New Roman"/>
              </a:rPr>
              <a:t>1</a:t>
            </a:r>
            <a:r>
              <a:rPr lang="vi" sz="950" dirty="0">
                <a:latin typeface="Times New Roman" panose="02020603050405020304" pitchFamily="18" charset="0"/>
              </a:rPr>
              <a:t> xuất hiện </a:t>
            </a:r>
            <a:r>
              <a:rPr lang="en-US" sz="950" dirty="0" err="1" smtClean="0">
                <a:latin typeface="Times New Roman" panose="02020603050405020304" pitchFamily="18" charset="0"/>
              </a:rPr>
              <a:t>theo</a:t>
            </a:r>
            <a:r>
              <a:rPr lang="en-US" sz="950" dirty="0" smtClean="0">
                <a:latin typeface="Times New Roman" panose="02020603050405020304" pitchFamily="18" charset="0"/>
              </a:rPr>
              <a:t> </a:t>
            </a:r>
            <a:r>
              <a:rPr lang="vi" sz="950" dirty="0" smtClean="0">
                <a:latin typeface="Times New Roman" panose="02020603050405020304" pitchFamily="18" charset="0"/>
              </a:rPr>
              <a:t>thứ </a:t>
            </a:r>
            <a:r>
              <a:rPr lang="vi" sz="950" dirty="0">
                <a:latin typeface="Times New Roman" panose="02020603050405020304" pitchFamily="18" charset="0"/>
              </a:rPr>
              <a:t>tự </a:t>
            </a:r>
            <a:r>
              <a:rPr lang="vi" sz="950" i="1" dirty="0">
                <a:latin typeface="Times New Roman" panose="02020603050405020304" pitchFamily="18" charset="0"/>
              </a:rPr>
              <a:t>P</a:t>
            </a:r>
            <a:r>
              <a:rPr lang="vi" sz="750" i="1" dirty="0">
                <a:latin typeface="Times New Roman" panose="02020603050405020304" pitchFamily="18" charset="0"/>
              </a:rPr>
              <a:t>2</a:t>
            </a:r>
            <a:r>
              <a:rPr lang="vi" sz="950" i="1" dirty="0">
                <a:latin typeface="Times New Roman" panose="02020603050405020304" pitchFamily="18" charset="0"/>
              </a:rPr>
              <a:t>, P</a:t>
            </a:r>
            <a:r>
              <a:rPr lang="vi" sz="750" i="1" dirty="0">
                <a:latin typeface="Times New Roman" panose="02020603050405020304" pitchFamily="18" charset="0"/>
              </a:rPr>
              <a:t>3</a:t>
            </a:r>
            <a:r>
              <a:rPr lang="vi" sz="950" i="1" dirty="0">
                <a:latin typeface="Times New Roman" panose="02020603050405020304" pitchFamily="18" charset="0"/>
              </a:rPr>
              <a:t>, </a:t>
            </a:r>
            <a:r>
              <a:rPr lang="vi" sz="950" i="1" dirty="0" smtClean="0">
                <a:latin typeface="Times New Roman" panose="02020603050405020304" pitchFamily="18" charset="0"/>
              </a:rPr>
              <a:t>P</a:t>
            </a:r>
            <a:r>
              <a:rPr lang="en-US" sz="950" i="1" dirty="0" smtClean="0">
                <a:latin typeface="Times New Roman" panose="02020603050405020304" pitchFamily="18" charset="0"/>
              </a:rPr>
              <a:t>1</a:t>
            </a:r>
            <a:r>
              <a:rPr lang="vi" sz="950" i="1" dirty="0" smtClean="0">
                <a:latin typeface="Times New Roman" panose="02020603050405020304" pitchFamily="18" charset="0"/>
              </a:rPr>
              <a:t>)</a:t>
            </a:r>
            <a:endParaRPr lang="vi" sz="950" i="1" dirty="0">
              <a:latin typeface="Times New Roman" panose="02020603050405020304" pitchFamily="18" charset="0"/>
            </a:endParaRP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4" name="Picture 13"/>
          <p:cNvPicPr>
            <a:picLocks noChangeAspect="1"/>
          </p:cNvPicPr>
          <p:nvPr/>
        </p:nvPicPr>
        <p:blipFill>
          <a:blip r:embed="rId2"/>
          <a:stretch>
            <a:fillRect/>
          </a:stretch>
        </p:blipFill>
        <p:spPr>
          <a:xfrm>
            <a:off x="392369" y="1252893"/>
            <a:ext cx="2470406" cy="545415"/>
          </a:xfrm>
          <a:prstGeom prst="rect">
            <a:avLst/>
          </a:prstGeom>
        </p:spPr>
      </p:pic>
      <p:sp>
        <p:nvSpPr>
          <p:cNvPr id="6" name="Rectangle 5"/>
          <p:cNvSpPr/>
          <p:nvPr/>
        </p:nvSpPr>
        <p:spPr>
          <a:xfrm>
            <a:off x="207847" y="1962443"/>
            <a:ext cx="4244577" cy="11746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0688" indent="-152400">
              <a:lnSpc>
                <a:spcPts val="2016"/>
              </a:lnSpc>
              <a:spcBef>
                <a:spcPts val="840"/>
              </a:spcBef>
            </a:pPr>
            <a:r>
              <a:rPr lang="vi" sz="1000" dirty="0">
                <a:solidFill>
                  <a:schemeClr val="tx1"/>
                </a:solidFill>
                <a:latin typeface="Times New Roman" panose="02020603050405020304" pitchFamily="18" charset="0"/>
              </a:rPr>
              <a:t>Thời gian chờ đợi: </a:t>
            </a:r>
            <a:r>
              <a:rPr lang="vi" sz="1000" i="1" dirty="0">
                <a:solidFill>
                  <a:schemeClr val="tx1"/>
                </a:solidFill>
                <a:latin typeface="Times New Roman" panose="02020603050405020304" pitchFamily="18" charset="0"/>
              </a:rPr>
              <a:t>P</a:t>
            </a:r>
            <a:r>
              <a:rPr lang="en-US" sz="1000" i="1" dirty="0">
                <a:solidFill>
                  <a:schemeClr val="tx1"/>
                </a:solidFill>
                <a:latin typeface="Times New Roman" panose="02020603050405020304" pitchFamily="18" charset="0"/>
              </a:rPr>
              <a:t>1</a:t>
            </a:r>
            <a:r>
              <a:rPr lang="vi" sz="1000" dirty="0">
                <a:solidFill>
                  <a:schemeClr val="tx1"/>
                </a:solidFill>
                <a:latin typeface="Times New Roman" panose="02020603050405020304" pitchFamily="18" charset="0"/>
              </a:rPr>
              <a:t>= </a:t>
            </a:r>
            <a:r>
              <a:rPr lang="vi" sz="1000" dirty="0">
                <a:solidFill>
                  <a:schemeClr val="tx1"/>
                </a:solidFill>
                <a:latin typeface="Times New Roman"/>
              </a:rPr>
              <a:t>6</a:t>
            </a:r>
            <a:r>
              <a:rPr lang="vi" sz="1000" dirty="0">
                <a:solidFill>
                  <a:schemeClr val="tx1"/>
                </a:solidFill>
                <a:latin typeface="Times New Roman" panose="02020603050405020304" pitchFamily="18" charset="0"/>
              </a:rPr>
              <a:t>, </a:t>
            </a:r>
            <a:r>
              <a:rPr lang="vi" sz="1000" i="1" dirty="0">
                <a:solidFill>
                  <a:schemeClr val="tx1"/>
                </a:solidFill>
                <a:latin typeface="Times New Roman" panose="02020603050405020304" pitchFamily="18" charset="0"/>
              </a:rPr>
              <a:t>P2</a:t>
            </a:r>
            <a:r>
              <a:rPr lang="vi" sz="1000" dirty="0">
                <a:solidFill>
                  <a:schemeClr val="tx1"/>
                </a:solidFill>
                <a:latin typeface="Times New Roman" panose="02020603050405020304" pitchFamily="18" charset="0"/>
              </a:rPr>
              <a:t> = 0, P</a:t>
            </a:r>
            <a:r>
              <a:rPr lang="vi" sz="1000" dirty="0">
                <a:solidFill>
                  <a:schemeClr val="tx1"/>
                </a:solidFill>
                <a:latin typeface="Times New Roman"/>
              </a:rPr>
              <a:t>3</a:t>
            </a:r>
            <a:r>
              <a:rPr lang="vi" sz="1000" dirty="0">
                <a:solidFill>
                  <a:schemeClr val="tx1"/>
                </a:solidFill>
                <a:latin typeface="Times New Roman" panose="02020603050405020304" pitchFamily="18" charset="0"/>
              </a:rPr>
              <a:t> = 3</a:t>
            </a:r>
          </a:p>
          <a:p>
            <a:pPr marL="170688" marR="1282700" indent="-152400">
              <a:lnSpc>
                <a:spcPts val="2016"/>
              </a:lnSpc>
            </a:pPr>
            <a:r>
              <a:rPr lang="vi" sz="1000" dirty="0">
                <a:solidFill>
                  <a:schemeClr val="tx1"/>
                </a:solidFill>
                <a:latin typeface="Times New Roman" panose="02020603050405020304" pitchFamily="18" charset="0"/>
              </a:rPr>
              <a:t>► Thời gian chờ đợi trung bình: </a:t>
            </a:r>
            <a:r>
              <a:rPr lang="vi" sz="1000" dirty="0">
                <a:solidFill>
                  <a:schemeClr val="tx1"/>
                </a:solidFill>
                <a:latin typeface="Times New Roman"/>
              </a:rPr>
              <a:t>(6</a:t>
            </a:r>
            <a:r>
              <a:rPr lang="vi" sz="1000" dirty="0">
                <a:solidFill>
                  <a:schemeClr val="tx1"/>
                </a:solidFill>
                <a:latin typeface="Times New Roman" panose="02020603050405020304" pitchFamily="18" charset="0"/>
              </a:rPr>
              <a:t> + 0 + 3)/3 = 3 =&gt; </a:t>
            </a:r>
            <a:r>
              <a:rPr lang="en-US" sz="1000" dirty="0" smtClean="0">
                <a:solidFill>
                  <a:schemeClr val="tx1"/>
                </a:solidFill>
                <a:latin typeface="Times New Roman" panose="02020603050405020304" pitchFamily="18" charset="0"/>
              </a:rPr>
              <a:t>t</a:t>
            </a:r>
            <a:r>
              <a:rPr lang="vi" sz="1000" dirty="0" smtClean="0">
                <a:solidFill>
                  <a:schemeClr val="tx1"/>
                </a:solidFill>
                <a:latin typeface="Times New Roman" panose="02020603050405020304" pitchFamily="18" charset="0"/>
              </a:rPr>
              <a:t>ốt</a:t>
            </a:r>
            <a:r>
              <a:rPr lang="en-US" sz="1000" dirty="0" smtClean="0">
                <a:solidFill>
                  <a:schemeClr val="tx1"/>
                </a:solidFill>
                <a:latin typeface="Times New Roman" panose="02020603050405020304" pitchFamily="18" charset="0"/>
              </a:rPr>
              <a:t> </a:t>
            </a:r>
            <a:r>
              <a:rPr lang="en-US" sz="1000" dirty="0">
                <a:solidFill>
                  <a:schemeClr val="tx1"/>
                </a:solidFill>
                <a:latin typeface="Times New Roman" panose="02020603050405020304" pitchFamily="18" charset="0"/>
              </a:rPr>
              <a:t>h</a:t>
            </a:r>
            <a:r>
              <a:rPr lang="vi" sz="1000" dirty="0">
                <a:solidFill>
                  <a:schemeClr val="tx1"/>
                </a:solidFill>
                <a:latin typeface="Times New Roman" panose="02020603050405020304" pitchFamily="18" charset="0"/>
              </a:rPr>
              <a:t>ơn nhiều so </a:t>
            </a:r>
            <a:r>
              <a:rPr lang="en-US" sz="1000" dirty="0" err="1">
                <a:solidFill>
                  <a:schemeClr val="tx1"/>
                </a:solidFill>
                <a:latin typeface="Times New Roman" panose="02020603050405020304" pitchFamily="18" charset="0"/>
              </a:rPr>
              <a:t>với</a:t>
            </a:r>
            <a:r>
              <a:rPr lang="vi" sz="1000" dirty="0">
                <a:solidFill>
                  <a:schemeClr val="tx1"/>
                </a:solidFill>
                <a:latin typeface="Times New Roman" panose="02020603050405020304" pitchFamily="18" charset="0"/>
              </a:rPr>
              <a:t> ví dụ 1 (17)</a:t>
            </a:r>
          </a:p>
          <a:p>
            <a:pPr marL="170688" indent="-152400">
              <a:lnSpc>
                <a:spcPts val="1368"/>
              </a:lnSpc>
            </a:pPr>
            <a:r>
              <a:rPr lang="vi" sz="1000" dirty="0">
                <a:solidFill>
                  <a:schemeClr val="tx1"/>
                </a:solidFill>
                <a:latin typeface="Times New Roman" panose="02020603050405020304" pitchFamily="18" charset="0"/>
              </a:rPr>
              <a:t>►    Tình trạng thời gian chờ đợi dài do tiến trình ngắn nằm sau tiến trình dài được gọi là “hiệu ứng nối đuôi” </a:t>
            </a:r>
            <a:r>
              <a:rPr lang="en-US" sz="1000" dirty="0">
                <a:solidFill>
                  <a:schemeClr val="tx1"/>
                </a:solidFill>
                <a:latin typeface="Times New Roman" panose="02020603050405020304" pitchFamily="18" charset="0"/>
              </a:rPr>
              <a:t>(convoy effect).</a:t>
            </a:r>
          </a:p>
          <a:p>
            <a:pPr algn="ctr"/>
            <a:endParaRPr lang="en-US" sz="1000" dirty="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118872" y="475488"/>
            <a:ext cx="2319528" cy="182880"/>
          </a:xfrm>
          <a:prstGeom prst="rect">
            <a:avLst/>
          </a:prstGeom>
        </p:spPr>
        <p:txBody>
          <a:bodyPr wrap="none" lIns="0" tIns="0" rIns="0" bIns="0">
            <a:noAutofit/>
          </a:bodyPr>
          <a:lstStyle/>
          <a:p>
            <a:pPr indent="0">
              <a:spcAft>
                <a:spcPts val="1470"/>
              </a:spcAft>
            </a:pPr>
            <a:r>
              <a:rPr lang="en-US" sz="1400" cap="small" dirty="0" smtClean="0">
                <a:solidFill>
                  <a:srgbClr val="CC0000"/>
                </a:solidFill>
                <a:latin typeface="Times New Roman" panose="02020603050405020304" pitchFamily="18" charset="0"/>
              </a:rPr>
              <a:t>SHORTEST-JOB-FIRST (SJF)</a:t>
            </a:r>
            <a:endParaRPr lang="en-US" sz="1400" cap="small" dirty="0">
              <a:solidFill>
                <a:srgbClr val="CC0000"/>
              </a:solidFill>
              <a:latin typeface="Times New Roman" panose="02020603050405020304" pitchFamily="18" charset="0"/>
            </a:endParaRPr>
          </a:p>
        </p:txBody>
      </p:sp>
      <p:sp>
        <p:nvSpPr>
          <p:cNvPr id="6" name="Rectangle 5"/>
          <p:cNvSpPr/>
          <p:nvPr/>
        </p:nvSpPr>
        <p:spPr>
          <a:xfrm>
            <a:off x="252984" y="902208"/>
            <a:ext cx="4233672" cy="338328"/>
          </a:xfrm>
          <a:prstGeom prst="rect">
            <a:avLst/>
          </a:prstGeom>
        </p:spPr>
        <p:txBody>
          <a:bodyPr lIns="0" tIns="0" rIns="0" bIns="0">
            <a:noAutofit/>
          </a:bodyPr>
          <a:lstStyle/>
          <a:p>
            <a:pPr indent="-139700">
              <a:lnSpc>
                <a:spcPts val="1368"/>
              </a:lnSpc>
              <a:spcAft>
                <a:spcPts val="420"/>
              </a:spcAft>
            </a:pPr>
            <a:r>
              <a:rPr lang="vi" sz="1000" dirty="0">
                <a:solidFill>
                  <a:srgbClr val="3333B2"/>
                </a:solidFill>
                <a:latin typeface="Times New Roman" panose="02020603050405020304" pitchFamily="18" charset="0"/>
              </a:rPr>
              <a:t>►</a:t>
            </a:r>
            <a:r>
              <a:rPr lang="vi" sz="1000" b="1" dirty="0">
                <a:solidFill>
                  <a:srgbClr val="3333B2"/>
                </a:solidFill>
                <a:latin typeface="Times New Roman" panose="02020603050405020304" pitchFamily="18" charset="0"/>
              </a:rPr>
              <a:t>    </a:t>
            </a:r>
            <a:r>
              <a:rPr lang="vi" sz="1000" b="1" dirty="0">
                <a:latin typeface="Times New Roman" panose="02020603050405020304" pitchFamily="18" charset="0"/>
              </a:rPr>
              <a:t>Ý tưởng cơ bản</a:t>
            </a:r>
            <a:r>
              <a:rPr lang="vi" sz="1000" dirty="0">
                <a:latin typeface="Times New Roman" panose="02020603050405020304" pitchFamily="18" charset="0"/>
              </a:rPr>
              <a:t>: phân phối CPU cho tiến trình nào có thời </a:t>
            </a:r>
            <a:r>
              <a:rPr lang="vi" sz="1000" dirty="0">
                <a:solidFill>
                  <a:srgbClr val="900000"/>
                </a:solidFill>
                <a:latin typeface="Times New Roman" panose="02020603050405020304" pitchFamily="18" charset="0"/>
              </a:rPr>
              <a:t>gian thực thi </a:t>
            </a:r>
            <a:r>
              <a:rPr lang="en-US" sz="1000" dirty="0">
                <a:solidFill>
                  <a:srgbClr val="900000"/>
                </a:solidFill>
                <a:latin typeface="Times New Roman" panose="02020603050405020304" pitchFamily="18" charset="0"/>
              </a:rPr>
              <a:t>CPU (CPU burst) </a:t>
            </a:r>
            <a:r>
              <a:rPr lang="vi" sz="1000" dirty="0">
                <a:solidFill>
                  <a:srgbClr val="900000"/>
                </a:solidFill>
                <a:latin typeface="Times New Roman" panose="02020603050405020304" pitchFamily="18" charset="0"/>
              </a:rPr>
              <a:t>kế tiếp </a:t>
            </a:r>
            <a:r>
              <a:rPr lang="vi" sz="1000" dirty="0">
                <a:latin typeface="Times New Roman" panose="02020603050405020304" pitchFamily="18" charset="0"/>
              </a:rPr>
              <a:t>nhỏ nhất (</a:t>
            </a:r>
            <a:r>
              <a:rPr lang="vi" sz="1000" i="1" dirty="0">
                <a:latin typeface="Times New Roman" panose="02020603050405020304" pitchFamily="18" charset="0"/>
              </a:rPr>
              <a:t>shortest-next-CPU-burst</a:t>
            </a:r>
            <a:r>
              <a:rPr lang="vi" sz="1000" dirty="0">
                <a:latin typeface="Times New Roman" panose="02020603050405020304" pitchFamily="18" charset="0"/>
              </a:rPr>
              <a:t> alg.)</a:t>
            </a:r>
          </a:p>
        </p:txBody>
      </p:sp>
      <p:sp>
        <p:nvSpPr>
          <p:cNvPr id="7" name="Rectangle 6"/>
          <p:cNvSpPr/>
          <p:nvPr/>
        </p:nvSpPr>
        <p:spPr>
          <a:xfrm>
            <a:off x="252984" y="1338072"/>
            <a:ext cx="4218432" cy="332232"/>
          </a:xfrm>
          <a:prstGeom prst="rect">
            <a:avLst/>
          </a:prstGeom>
        </p:spPr>
        <p:txBody>
          <a:bodyPr lIns="0" tIns="0" rIns="0" bIns="0">
            <a:noAutofit/>
          </a:bodyPr>
          <a:lstStyle/>
          <a:p>
            <a:pPr indent="-139700">
              <a:lnSpc>
                <a:spcPts val="1368"/>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Mỗi tiến trình sẽ được gán 1 </a:t>
            </a:r>
            <a:r>
              <a:rPr lang="vi" sz="1000" dirty="0">
                <a:solidFill>
                  <a:srgbClr val="900000"/>
                </a:solidFill>
                <a:latin typeface="Times New Roman" panose="02020603050405020304" pitchFamily="18" charset="0"/>
              </a:rPr>
              <a:t>độ dài thời gian của </a:t>
            </a:r>
            <a:r>
              <a:rPr lang="vi" sz="1000" dirty="0" smtClean="0">
                <a:solidFill>
                  <a:srgbClr val="900000"/>
                </a:solidFill>
                <a:latin typeface="Times New Roman" panose="02020603050405020304" pitchFamily="18" charset="0"/>
              </a:rPr>
              <a:t>l</a:t>
            </a:r>
            <a:r>
              <a:rPr lang="en-US" sz="1000" dirty="0" smtClean="0">
                <a:solidFill>
                  <a:srgbClr val="900000"/>
                </a:solidFill>
                <a:latin typeface="Times New Roman" panose="02020603050405020304" pitchFamily="18" charset="0"/>
              </a:rPr>
              <a:t>ầ</a:t>
            </a:r>
            <a:r>
              <a:rPr lang="vi" sz="1000" dirty="0" smtClean="0">
                <a:solidFill>
                  <a:srgbClr val="900000"/>
                </a:solidFill>
                <a:latin typeface="Times New Roman" panose="02020603050405020304" pitchFamily="18" charset="0"/>
              </a:rPr>
              <a:t>n </a:t>
            </a:r>
            <a:r>
              <a:rPr lang="vi" sz="1000" dirty="0">
                <a:solidFill>
                  <a:srgbClr val="900000"/>
                </a:solidFill>
                <a:latin typeface="Times New Roman" panose="02020603050405020304" pitchFamily="18" charset="0"/>
              </a:rPr>
              <a:t>sử dụng CPU kế tiếp </a:t>
            </a:r>
            <a:r>
              <a:rPr lang="vi" sz="1000" dirty="0">
                <a:latin typeface="Times New Roman" panose="02020603050405020304" pitchFamily="18" charset="0"/>
              </a:rPr>
              <a:t>(dự đoán).</a:t>
            </a:r>
          </a:p>
        </p:txBody>
      </p:sp>
      <p:sp>
        <p:nvSpPr>
          <p:cNvPr id="8" name="Rectangle 7"/>
          <p:cNvSpPr/>
          <p:nvPr/>
        </p:nvSpPr>
        <p:spPr>
          <a:xfrm>
            <a:off x="252984" y="1767840"/>
            <a:ext cx="2602992" cy="158496"/>
          </a:xfrm>
          <a:prstGeom prst="rect">
            <a:avLst/>
          </a:prstGeom>
        </p:spPr>
        <p:txBody>
          <a:bodyPr wrap="none" lIns="0" tIns="0" rIns="0" bIns="0">
            <a:noAutofit/>
          </a:bodyPr>
          <a:lstStyle/>
          <a:p>
            <a:pPr indent="0" algn="just">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Có 2 cách tiếp cận cho việc phân bổ CPU:</a:t>
            </a:r>
          </a:p>
        </p:txBody>
      </p:sp>
      <p:sp>
        <p:nvSpPr>
          <p:cNvPr id="9" name="Rectangle 8"/>
          <p:cNvSpPr/>
          <p:nvPr/>
        </p:nvSpPr>
        <p:spPr>
          <a:xfrm>
            <a:off x="542544" y="2026920"/>
            <a:ext cx="3928872" cy="286512"/>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Không trưng dụng</a:t>
            </a:r>
            <a:r>
              <a:rPr lang="vi" sz="1000" dirty="0">
                <a:latin typeface="Times New Roman" panose="02020603050405020304" pitchFamily="18" charset="0"/>
              </a:rPr>
              <a:t>: tiến trình được giao CPU sẽ chiếm giữ CPU </a:t>
            </a:r>
            <a:r>
              <a:rPr lang="en-US" sz="1000" dirty="0" err="1" smtClean="0">
                <a:latin typeface="Times New Roman" panose="02020603050405020304" pitchFamily="18" charset="0"/>
              </a:rPr>
              <a:t>đến</a:t>
            </a:r>
            <a:r>
              <a:rPr lang="vi" sz="1000" dirty="0" smtClean="0">
                <a:latin typeface="Times New Roman" panose="02020603050405020304" pitchFamily="18" charset="0"/>
              </a:rPr>
              <a:t> </a:t>
            </a:r>
            <a:r>
              <a:rPr lang="vi" sz="1000" dirty="0">
                <a:latin typeface="Times New Roman" panose="02020603050405020304" pitchFamily="18" charset="0"/>
              </a:rPr>
              <a:t>khi nó thực thi xong </a:t>
            </a:r>
            <a:r>
              <a:rPr lang="en-US" sz="1000" dirty="0">
                <a:latin typeface="Times New Roman" panose="02020603050405020304" pitchFamily="18" charset="0"/>
              </a:rPr>
              <a:t>CPU burst.</a:t>
            </a:r>
          </a:p>
        </p:txBody>
      </p:sp>
      <p:sp>
        <p:nvSpPr>
          <p:cNvPr id="10" name="Rectangle 9"/>
          <p:cNvSpPr/>
          <p:nvPr/>
        </p:nvSpPr>
        <p:spPr>
          <a:xfrm>
            <a:off x="542544" y="2414016"/>
            <a:ext cx="3904488" cy="448056"/>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Trưng dụng</a:t>
            </a:r>
            <a:r>
              <a:rPr lang="vi" sz="1000" dirty="0">
                <a:latin typeface="Times New Roman" panose="02020603050405020304" pitchFamily="18" charset="0"/>
              </a:rPr>
              <a:t>: nếu 1 tiến trình mới </a:t>
            </a:r>
            <a:r>
              <a:rPr lang="en-US" sz="1000" dirty="0" err="1" smtClean="0">
                <a:latin typeface="Times New Roman" panose="02020603050405020304" pitchFamily="18" charset="0"/>
              </a:rPr>
              <a:t>đến</a:t>
            </a:r>
            <a:r>
              <a:rPr lang="vi" sz="1000" dirty="0" smtClean="0">
                <a:latin typeface="Times New Roman" panose="02020603050405020304" pitchFamily="18" charset="0"/>
              </a:rPr>
              <a:t> </a:t>
            </a:r>
            <a:r>
              <a:rPr lang="vi" sz="1000" dirty="0">
                <a:latin typeface="Times New Roman" panose="02020603050405020304" pitchFamily="18" charset="0"/>
              </a:rPr>
              <a:t>có </a:t>
            </a:r>
            <a:r>
              <a:rPr lang="en-US" sz="1000" dirty="0">
                <a:latin typeface="Times New Roman" panose="02020603050405020304" pitchFamily="18" charset="0"/>
              </a:rPr>
              <a:t>CPU burst </a:t>
            </a:r>
            <a:r>
              <a:rPr lang="vi" sz="1000" dirty="0">
                <a:latin typeface="Times New Roman" panose="02020603050405020304" pitchFamily="18" charset="0"/>
              </a:rPr>
              <a:t>ngắn hơn thời gian thực thi còn lại của tiến trình đang thực thi, CPU sẽ được lấy lại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giao cho tiến trình mới </a:t>
            </a:r>
            <a:r>
              <a:rPr lang="en-US" sz="1000" i="1" dirty="0">
                <a:latin typeface="Times New Roman" panose="02020603050405020304" pitchFamily="18" charset="0"/>
              </a:rPr>
              <a:t>(shortest-remaining-time-first</a:t>
            </a:r>
            <a:r>
              <a:rPr lang="en-US" sz="1000" dirty="0">
                <a:latin typeface="Times New Roman" panose="02020603050405020304" pitchFamily="18" charset="0"/>
              </a:rPr>
              <a:t> algorithm, SRTF)</a:t>
            </a:r>
          </a:p>
        </p:txBody>
      </p:sp>
      <p:sp>
        <p:nvSpPr>
          <p:cNvPr id="11" name="Rectangle 10"/>
          <p:cNvSpPr/>
          <p:nvPr/>
        </p:nvSpPr>
        <p:spPr>
          <a:xfrm>
            <a:off x="252984" y="2965704"/>
            <a:ext cx="3438144" cy="158496"/>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en-US" sz="1000" dirty="0">
                <a:latin typeface="Times New Roman" panose="02020603050405020304" pitchFamily="18" charset="0"/>
              </a:rPr>
              <a:t>SJF </a:t>
            </a:r>
            <a:r>
              <a:rPr lang="vi" sz="1000" dirty="0">
                <a:latin typeface="Times New Roman" panose="02020603050405020304" pitchFamily="18" charset="0"/>
              </a:rPr>
              <a:t>cho </a:t>
            </a:r>
            <a:r>
              <a:rPr lang="vi" sz="1000" dirty="0">
                <a:solidFill>
                  <a:srgbClr val="900000"/>
                </a:solidFill>
                <a:latin typeface="Times New Roman" panose="02020603050405020304" pitchFamily="18" charset="0"/>
              </a:rPr>
              <a:t>thời gian chờ đợi trung bình tối ưu </a:t>
            </a:r>
            <a:r>
              <a:rPr lang="vi" sz="1000" dirty="0">
                <a:latin typeface="Times New Roman" panose="02020603050405020304" pitchFamily="18" charset="0"/>
              </a:rPr>
              <a:t>(ngắn nhất).</a:t>
            </a:r>
          </a:p>
        </p:txBody>
      </p:sp>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5" name="Rectangle 4"/>
          <p:cNvSpPr/>
          <p:nvPr/>
        </p:nvSpPr>
        <p:spPr>
          <a:xfrm>
            <a:off x="100583" y="228600"/>
            <a:ext cx="3676591" cy="429768"/>
          </a:xfrm>
          <a:prstGeom prst="rect">
            <a:avLst/>
          </a:prstGeom>
        </p:spPr>
        <p:txBody>
          <a:bodyPr lIns="0" tIns="0" rIns="0" bIns="0">
            <a:noAutofit/>
          </a:bodyPr>
          <a:lstStyle/>
          <a:p>
            <a:pPr indent="0">
              <a:spcAft>
                <a:spcPts val="1680"/>
              </a:spcAft>
            </a:pPr>
            <a:r>
              <a:rPr lang="en-US" sz="1400" spc="100" dirty="0" smtClean="0">
                <a:solidFill>
                  <a:srgbClr val="CC0000"/>
                </a:solidFill>
                <a:latin typeface="Times New Roman"/>
              </a:rPr>
              <a:t>SJF </a:t>
            </a:r>
            <a:r>
              <a:rPr lang="vi" sz="1400" cap="small" spc="100" dirty="0" smtClean="0">
                <a:solidFill>
                  <a:srgbClr val="CC0000"/>
                </a:solidFill>
                <a:latin typeface="Times New Roman"/>
              </a:rPr>
              <a:t>KHÔNG TRƯNG DỤNG - </a:t>
            </a:r>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sp>
        <p:nvSpPr>
          <p:cNvPr id="7" name="Rectangle 6"/>
          <p:cNvSpPr/>
          <p:nvPr/>
        </p:nvSpPr>
        <p:spPr>
          <a:xfrm>
            <a:off x="234696" y="1990344"/>
            <a:ext cx="1801368" cy="185928"/>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 </a:t>
            </a:r>
            <a:r>
              <a:rPr lang="vi" sz="950" dirty="0" smtClean="0">
                <a:latin typeface="Times New Roman" panose="02020603050405020304" pitchFamily="18" charset="0"/>
              </a:rPr>
              <a:t>Bi</a:t>
            </a:r>
            <a:r>
              <a:rPr lang="en-US" sz="950" dirty="0" smtClean="0">
                <a:latin typeface="Times New Roman" panose="02020603050405020304" pitchFamily="18" charset="0"/>
              </a:rPr>
              <a:t>ể</a:t>
            </a:r>
            <a:r>
              <a:rPr lang="vi" sz="950" dirty="0" smtClean="0">
                <a:latin typeface="Times New Roman" panose="02020603050405020304" pitchFamily="18" charset="0"/>
              </a:rPr>
              <a:t>u </a:t>
            </a:r>
            <a:r>
              <a:rPr lang="vi" sz="950" dirty="0">
                <a:latin typeface="Times New Roman" panose="02020603050405020304" pitchFamily="18" charset="0"/>
              </a:rPr>
              <a:t>đồ </a:t>
            </a:r>
            <a:r>
              <a:rPr lang="en-US" sz="950" dirty="0">
                <a:latin typeface="Times New Roman" panose="02020603050405020304" pitchFamily="18" charset="0"/>
              </a:rPr>
              <a:t>Gantt </a:t>
            </a:r>
            <a:r>
              <a:rPr lang="vi" sz="950" dirty="0">
                <a:latin typeface="Times New Roman" panose="02020603050405020304" pitchFamily="18" charset="0"/>
              </a:rPr>
              <a:t>cho lịch </a:t>
            </a:r>
            <a:r>
              <a:rPr lang="vi" sz="950" dirty="0" smtClean="0">
                <a:latin typeface="Times New Roman" panose="02020603050405020304" pitchFamily="18" charset="0"/>
              </a:rPr>
              <a:t>bi</a:t>
            </a:r>
            <a:r>
              <a:rPr lang="en-US" sz="950" dirty="0">
                <a:latin typeface="Times New Roman" panose="02020603050405020304" pitchFamily="18" charset="0"/>
              </a:rPr>
              <a:t>ể</a:t>
            </a:r>
            <a:r>
              <a:rPr lang="vi" sz="950" dirty="0" smtClean="0">
                <a:latin typeface="Times New Roman" panose="02020603050405020304" pitchFamily="18" charset="0"/>
              </a:rPr>
              <a:t>u</a:t>
            </a:r>
            <a:r>
              <a:rPr lang="vi" sz="950" dirty="0">
                <a:latin typeface="Times New Roman" panose="02020603050405020304" pitchFamily="18" charset="0"/>
              </a:rPr>
              <a:t>:</a:t>
            </a:r>
          </a:p>
        </p:txBody>
      </p:sp>
      <p:sp>
        <p:nvSpPr>
          <p:cNvPr id="9" name="Rectangle 8"/>
          <p:cNvSpPr/>
          <p:nvPr/>
        </p:nvSpPr>
        <p:spPr>
          <a:xfrm>
            <a:off x="234696" y="2868168"/>
            <a:ext cx="3212592" cy="155448"/>
          </a:xfrm>
          <a:prstGeom prst="rect">
            <a:avLst/>
          </a:prstGeom>
        </p:spPr>
        <p:txBody>
          <a:bodyPr wrap="none" lIns="0" tIns="0" rIns="0" bIns="0">
            <a:noAutofit/>
          </a:bodyPr>
          <a:lstStyle/>
          <a:p>
            <a:pPr indent="0">
              <a:lnSpc>
                <a:spcPts val="24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Thời gian chờ đợi trung bình: (0 + </a:t>
            </a:r>
            <a:r>
              <a:rPr lang="vi" sz="1050" dirty="0">
                <a:latin typeface="Times New Roman"/>
              </a:rPr>
              <a:t>6</a:t>
            </a:r>
            <a:r>
              <a:rPr lang="vi" sz="950" dirty="0">
                <a:latin typeface="Times New Roman" panose="02020603050405020304" pitchFamily="18" charset="0"/>
              </a:rPr>
              <a:t> + 3 + 7)/4 = 4</a:t>
            </a:r>
          </a:p>
        </p:txBody>
      </p:sp>
      <p:pic>
        <p:nvPicPr>
          <p:cNvPr id="13" name="Picture 12"/>
          <p:cNvPicPr>
            <a:picLocks noChangeAspect="1"/>
          </p:cNvPicPr>
          <p:nvPr/>
        </p:nvPicPr>
        <p:blipFill>
          <a:blip r:embed="rId2"/>
          <a:stretch>
            <a:fillRect/>
          </a:stretch>
        </p:blipFill>
        <p:spPr>
          <a:xfrm>
            <a:off x="438110" y="658368"/>
            <a:ext cx="3001536" cy="1096595"/>
          </a:xfrm>
          <a:prstGeom prst="rect">
            <a:avLst/>
          </a:prstGeom>
        </p:spPr>
      </p:pic>
      <p:pic>
        <p:nvPicPr>
          <p:cNvPr id="14" name="Picture 13"/>
          <p:cNvPicPr>
            <a:picLocks noChangeAspect="1"/>
          </p:cNvPicPr>
          <p:nvPr/>
        </p:nvPicPr>
        <p:blipFill>
          <a:blip r:embed="rId3"/>
          <a:stretch>
            <a:fillRect/>
          </a:stretch>
        </p:blipFill>
        <p:spPr>
          <a:xfrm>
            <a:off x="505186" y="2270211"/>
            <a:ext cx="2671612" cy="543642"/>
          </a:xfrm>
          <a:prstGeom prst="rect">
            <a:avLst/>
          </a:prstGeom>
        </p:spPr>
      </p:pic>
      <p:sp>
        <p:nvSpPr>
          <p:cNvPr id="15" name="Rectangle 14"/>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4" name="Rectangle 3"/>
          <p:cNvSpPr/>
          <p:nvPr/>
        </p:nvSpPr>
        <p:spPr>
          <a:xfrm>
            <a:off x="100583" y="228600"/>
            <a:ext cx="3430407" cy="429768"/>
          </a:xfrm>
          <a:prstGeom prst="rect">
            <a:avLst/>
          </a:prstGeom>
        </p:spPr>
        <p:txBody>
          <a:bodyPr lIns="0" tIns="0" rIns="0" bIns="0">
            <a:noAutofit/>
          </a:bodyPr>
          <a:lstStyle/>
          <a:p>
            <a:pPr indent="0">
              <a:spcAft>
                <a:spcPts val="1680"/>
              </a:spcAft>
            </a:pPr>
            <a:r>
              <a:rPr lang="en-US" sz="1400" spc="100" dirty="0" smtClean="0">
                <a:solidFill>
                  <a:srgbClr val="CC0000"/>
                </a:solidFill>
                <a:latin typeface="Times New Roman"/>
              </a:rPr>
              <a:t>SJF </a:t>
            </a:r>
            <a:r>
              <a:rPr lang="vi" sz="1400" cap="small" spc="100" dirty="0" smtClean="0">
                <a:solidFill>
                  <a:srgbClr val="CC0000"/>
                </a:solidFill>
                <a:latin typeface="Times New Roman"/>
              </a:rPr>
              <a:t>TRƯNG DỤNG - </a:t>
            </a:r>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sp>
        <p:nvSpPr>
          <p:cNvPr id="7" name="Rectangle 6"/>
          <p:cNvSpPr/>
          <p:nvPr/>
        </p:nvSpPr>
        <p:spPr>
          <a:xfrm>
            <a:off x="234696" y="2855976"/>
            <a:ext cx="3212592" cy="173736"/>
          </a:xfrm>
          <a:prstGeom prst="rect">
            <a:avLst/>
          </a:prstGeom>
        </p:spPr>
        <p:txBody>
          <a:bodyPr wrap="none" lIns="0" tIns="0" rIns="0" bIns="0">
            <a:noAutofit/>
          </a:bodyPr>
          <a:lstStyle/>
          <a:p>
            <a:pPr indent="0"/>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Thời gian chờ đợi trung bình: (9 + 1 + 0 + 2)/4 = 3</a:t>
            </a:r>
          </a:p>
        </p:txBody>
      </p:sp>
      <p:pic>
        <p:nvPicPr>
          <p:cNvPr id="11" name="Picture 10"/>
          <p:cNvPicPr>
            <a:picLocks noChangeAspect="1"/>
          </p:cNvPicPr>
          <p:nvPr/>
        </p:nvPicPr>
        <p:blipFill>
          <a:blip r:embed="rId2"/>
          <a:stretch>
            <a:fillRect/>
          </a:stretch>
        </p:blipFill>
        <p:spPr>
          <a:xfrm>
            <a:off x="411200" y="548640"/>
            <a:ext cx="3246402" cy="1112650"/>
          </a:xfrm>
          <a:prstGeom prst="rect">
            <a:avLst/>
          </a:prstGeom>
        </p:spPr>
      </p:pic>
      <p:sp>
        <p:nvSpPr>
          <p:cNvPr id="12" name="Rectangle 11"/>
          <p:cNvSpPr/>
          <p:nvPr/>
        </p:nvSpPr>
        <p:spPr>
          <a:xfrm>
            <a:off x="123327" y="1668388"/>
            <a:ext cx="4563354" cy="276999"/>
          </a:xfrm>
          <a:prstGeom prst="rect">
            <a:avLst/>
          </a:prstGeom>
        </p:spPr>
        <p:txBody>
          <a:bodyPr wrap="square">
            <a:spAutoFit/>
          </a:bodyPr>
          <a:lstStyle/>
          <a:p>
            <a:pPr indent="0"/>
            <a:r>
              <a:rPr lang="vi" sz="1200" dirty="0" smtClean="0">
                <a:solidFill>
                  <a:srgbClr val="3333B2"/>
                </a:solidFill>
                <a:latin typeface="Times New Roman" panose="02020603050405020304" pitchFamily="18" charset="0"/>
              </a:rPr>
              <a:t>► </a:t>
            </a:r>
            <a:r>
              <a:rPr lang="vi" sz="1200" dirty="0" smtClean="0">
                <a:latin typeface="Times New Roman" panose="02020603050405020304" pitchFamily="18" charset="0"/>
              </a:rPr>
              <a:t>Bi</a:t>
            </a:r>
            <a:r>
              <a:rPr lang="en-US" sz="1200" dirty="0" smtClean="0">
                <a:latin typeface="Times New Roman" panose="02020603050405020304" pitchFamily="18" charset="0"/>
              </a:rPr>
              <a:t>ể</a:t>
            </a:r>
            <a:r>
              <a:rPr lang="vi" sz="1200" dirty="0" smtClean="0">
                <a:latin typeface="Times New Roman" panose="02020603050405020304" pitchFamily="18" charset="0"/>
              </a:rPr>
              <a:t>u đồ </a:t>
            </a:r>
            <a:r>
              <a:rPr lang="en-US" sz="1200" dirty="0" smtClean="0">
                <a:latin typeface="Times New Roman" panose="02020603050405020304" pitchFamily="18" charset="0"/>
              </a:rPr>
              <a:t>Gantt </a:t>
            </a:r>
            <a:r>
              <a:rPr lang="vi" sz="1200" dirty="0" smtClean="0">
                <a:latin typeface="Times New Roman" panose="02020603050405020304" pitchFamily="18" charset="0"/>
              </a:rPr>
              <a:t>cho lịch bi</a:t>
            </a:r>
            <a:r>
              <a:rPr lang="en-US" sz="1200" dirty="0" smtClean="0">
                <a:latin typeface="Times New Roman" panose="02020603050405020304" pitchFamily="18" charset="0"/>
              </a:rPr>
              <a:t>ể</a:t>
            </a:r>
            <a:r>
              <a:rPr lang="vi" sz="1200" dirty="0" smtClean="0">
                <a:latin typeface="Times New Roman" panose="02020603050405020304" pitchFamily="18" charset="0"/>
              </a:rPr>
              <a:t>u:</a:t>
            </a:r>
            <a:endParaRPr lang="vi" sz="1200" dirty="0">
              <a:latin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411200" y="1968288"/>
            <a:ext cx="3535385" cy="703021"/>
          </a:xfrm>
          <a:prstGeom prst="rect">
            <a:avLst/>
          </a:prstGeom>
        </p:spPr>
      </p:pic>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00584" y="469392"/>
            <a:ext cx="896112" cy="188976"/>
          </a:xfrm>
          <a:prstGeom prst="rect">
            <a:avLst/>
          </a:prstGeom>
        </p:spPr>
        <p:txBody>
          <a:bodyPr wrap="none" lIns="0" tIns="0" rIns="0" bIns="0">
            <a:noAutofit/>
          </a:bodyPr>
          <a:lstStyle/>
          <a:p>
            <a:pPr indent="0" algn="just">
              <a:spcAft>
                <a:spcPts val="3990"/>
              </a:spcAft>
            </a:pPr>
            <a:r>
              <a:rPr lang="vi" sz="1400" dirty="0" smtClean="0">
                <a:solidFill>
                  <a:srgbClr val="CC0000"/>
                </a:solidFill>
                <a:latin typeface="Times New Roman" panose="02020603050405020304" pitchFamily="18" charset="0"/>
              </a:rPr>
              <a:t>MỤC </a:t>
            </a:r>
            <a:r>
              <a:rPr lang="vi" sz="1400" cap="small" dirty="0" smtClean="0">
                <a:solidFill>
                  <a:srgbClr val="CC0000"/>
                </a:solidFill>
                <a:latin typeface="Times New Roman" panose="02020603050405020304" pitchFamily="18" charset="0"/>
              </a:rPr>
              <a:t>TIÊU</a:t>
            </a:r>
            <a:endParaRPr lang="vi" sz="1400" cap="small" dirty="0">
              <a:solidFill>
                <a:srgbClr val="CC0000"/>
              </a:solidFill>
              <a:latin typeface="Times New Roman" panose="02020603050405020304" pitchFamily="18" charset="0"/>
            </a:endParaRPr>
          </a:p>
        </p:txBody>
      </p:sp>
      <p:sp>
        <p:nvSpPr>
          <p:cNvPr id="4" name="Rectangle 3"/>
          <p:cNvSpPr/>
          <p:nvPr/>
        </p:nvSpPr>
        <p:spPr>
          <a:xfrm>
            <a:off x="100584" y="1338072"/>
            <a:ext cx="4282440" cy="1136904"/>
          </a:xfrm>
          <a:prstGeom prst="rect">
            <a:avLst/>
          </a:prstGeom>
        </p:spPr>
        <p:txBody>
          <a:bodyPr lIns="0" tIns="0" rIns="0" bIns="0">
            <a:noAutofit/>
          </a:bodyPr>
          <a:lstStyle/>
          <a:p>
            <a:pPr indent="0" algn="just">
              <a:lnSpc>
                <a:spcPts val="1344"/>
              </a:lnSpc>
              <a:spcBef>
                <a:spcPts val="3990"/>
              </a:spcBef>
              <a:spcAft>
                <a:spcPts val="420"/>
              </a:spcAft>
            </a:pPr>
            <a:r>
              <a:rPr lang="vi" sz="1200" dirty="0">
                <a:latin typeface="Times New Roman" panose="02020603050405020304" pitchFamily="18" charset="0"/>
              </a:rPr>
              <a:t>Giói thiệu về </a:t>
            </a:r>
            <a:r>
              <a:rPr lang="vi" sz="1200" b="1" dirty="0">
                <a:latin typeface="Times New Roman" panose="02020603050405020304" pitchFamily="18" charset="0"/>
              </a:rPr>
              <a:t>tác vụ định thời cho </a:t>
            </a:r>
            <a:r>
              <a:rPr lang="en-US" sz="1200" b="1" dirty="0">
                <a:latin typeface="Times New Roman" panose="02020603050405020304" pitchFamily="18" charset="0"/>
              </a:rPr>
              <a:t>CPU </a:t>
            </a:r>
            <a:r>
              <a:rPr lang="en-US" sz="1200" dirty="0">
                <a:latin typeface="Times New Roman" panose="02020603050405020304" pitchFamily="18" charset="0"/>
              </a:rPr>
              <a:t>(CPU scheduling) </a:t>
            </a:r>
            <a:r>
              <a:rPr lang="vi" sz="1200" dirty="0">
                <a:latin typeface="Times New Roman" panose="02020603050405020304" pitchFamily="18" charset="0"/>
              </a:rPr>
              <a:t>trong các hệ điều hành đa chương, bao gồm:</a:t>
            </a:r>
          </a:p>
          <a:p>
            <a:pPr marL="152400"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tiêu chí cho việc định thời CPU</a:t>
            </a:r>
          </a:p>
          <a:p>
            <a:pPr marL="152400"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giải thuật định thời CPU</a:t>
            </a:r>
          </a:p>
          <a:p>
            <a:pPr marL="152400"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tiêu chí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lựa chọn </a:t>
            </a:r>
            <a:r>
              <a:rPr lang="vi" sz="1200" dirty="0">
                <a:latin typeface="Times New Roman"/>
              </a:rPr>
              <a:t>1</a:t>
            </a:r>
            <a:r>
              <a:rPr lang="vi" sz="1200" dirty="0">
                <a:latin typeface="Times New Roman" panose="02020603050405020304" pitchFamily="18" charset="0"/>
              </a:rPr>
              <a:t> giải thuật định thời cho </a:t>
            </a:r>
            <a:r>
              <a:rPr lang="vi" sz="1200" dirty="0">
                <a:latin typeface="Times New Roman"/>
              </a:rPr>
              <a:t>1</a:t>
            </a:r>
            <a:r>
              <a:rPr lang="vi" sz="1200" dirty="0">
                <a:latin typeface="Times New Roman" panose="02020603050405020304" pitchFamily="18" charset="0"/>
              </a:rPr>
              <a:t> hệ thống</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97536" y="228600"/>
            <a:ext cx="3505200" cy="429768"/>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THỜI GIAN SỬ DỤNG CPU LẦN KẾ TIẾP</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1002792"/>
            <a:ext cx="4038600" cy="630936"/>
          </a:xfrm>
          <a:prstGeom prst="rect">
            <a:avLst/>
          </a:prstGeom>
        </p:spPr>
        <p:txBody>
          <a:bodyPr lIns="0" tIns="0" rIns="0" bIns="0">
            <a:noAutofit/>
          </a:bodyPr>
          <a:lstStyle/>
          <a:p>
            <a:pPr marL="154940" indent="-139700">
              <a:lnSpc>
                <a:spcPts val="1368"/>
              </a:lnSpc>
              <a:spcBef>
                <a:spcPts val="2100"/>
              </a:spcBef>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Chỉ có thể </a:t>
            </a:r>
            <a:r>
              <a:rPr lang="vi-VN" sz="1000" dirty="0" smtClean="0">
                <a:solidFill>
                  <a:srgbClr val="900000"/>
                </a:solidFill>
                <a:latin typeface="Times New Roman" panose="02020603050405020304" pitchFamily="18" charset="0"/>
              </a:rPr>
              <a:t>ước </a:t>
            </a:r>
            <a:r>
              <a:rPr lang="vi" sz="1000" dirty="0" smtClean="0">
                <a:solidFill>
                  <a:srgbClr val="900000"/>
                </a:solidFill>
                <a:latin typeface="Times New Roman" panose="02020603050405020304" pitchFamily="18" charset="0"/>
              </a:rPr>
              <a:t>lượng</a:t>
            </a:r>
            <a:r>
              <a:rPr lang="vi" sz="1000" dirty="0">
                <a:latin typeface="Times New Roman" panose="02020603050405020304" pitchFamily="18" charset="0"/>
              </a:rPr>
              <a:t>, dựa vào </a:t>
            </a:r>
            <a:r>
              <a:rPr lang="vi" sz="1000" dirty="0">
                <a:solidFill>
                  <a:srgbClr val="900000"/>
                </a:solidFill>
                <a:latin typeface="Times New Roman" panose="02020603050405020304" pitchFamily="18" charset="0"/>
              </a:rPr>
              <a:t>lịch sử </a:t>
            </a:r>
            <a:r>
              <a:rPr lang="vi" sz="1000" dirty="0">
                <a:latin typeface="Times New Roman" panose="02020603050405020304" pitchFamily="18" charset="0"/>
              </a:rPr>
              <a:t>của những </a:t>
            </a:r>
            <a:r>
              <a:rPr lang="vi" sz="1000" dirty="0" smtClean="0">
                <a:latin typeface="Times New Roman" panose="02020603050405020304" pitchFamily="18" charset="0"/>
              </a:rPr>
              <a:t>l</a:t>
            </a:r>
            <a:r>
              <a:rPr lang="en-US" sz="1000" dirty="0" smtClean="0">
                <a:latin typeface="Times New Roman" panose="02020603050405020304" pitchFamily="18" charset="0"/>
              </a:rPr>
              <a:t>ầ</a:t>
            </a:r>
            <a:r>
              <a:rPr lang="vi" sz="1000" dirty="0" smtClean="0">
                <a:latin typeface="Times New Roman" panose="02020603050405020304" pitchFamily="18" charset="0"/>
              </a:rPr>
              <a:t>n </a:t>
            </a:r>
            <a:r>
              <a:rPr lang="vi" sz="1000" dirty="0">
                <a:solidFill>
                  <a:srgbClr val="900000"/>
                </a:solidFill>
                <a:latin typeface="Times New Roman" panose="02020603050405020304" pitchFamily="18" charset="0"/>
              </a:rPr>
              <a:t>sử dụng CPU </a:t>
            </a:r>
            <a:r>
              <a:rPr lang="vi-VN" sz="1000" dirty="0" smtClean="0">
                <a:solidFill>
                  <a:srgbClr val="900000"/>
                </a:solidFill>
                <a:latin typeface="Times New Roman" panose="02020603050405020304" pitchFamily="18" charset="0"/>
              </a:rPr>
              <a:t>trước</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đó</a:t>
            </a:r>
            <a:r>
              <a:rPr lang="vi" sz="1000" dirty="0">
                <a:latin typeface="Times New Roman" panose="02020603050405020304" pitchFamily="18" charset="0"/>
              </a:rPr>
              <a:t>.</a:t>
            </a:r>
          </a:p>
          <a:p>
            <a:pPr indent="0" algn="just">
              <a:spcAft>
                <a:spcPts val="1050"/>
              </a:spcAft>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Thời gian sử dụng CPU kế tiếp </a:t>
            </a:r>
            <a:r>
              <a:rPr lang="vi" sz="1000" dirty="0">
                <a:latin typeface="Times New Roman" panose="02020603050405020304" pitchFamily="18" charset="0"/>
              </a:rPr>
              <a:t>(công thức trung bình mũ):</a:t>
            </a:r>
          </a:p>
        </p:txBody>
      </p:sp>
      <p:sp>
        <p:nvSpPr>
          <p:cNvPr id="7" name="Rectangle 6"/>
          <p:cNvSpPr/>
          <p:nvPr/>
        </p:nvSpPr>
        <p:spPr>
          <a:xfrm>
            <a:off x="524256" y="2154936"/>
            <a:ext cx="3974592" cy="807720"/>
          </a:xfrm>
          <a:prstGeom prst="rect">
            <a:avLst/>
          </a:prstGeom>
        </p:spPr>
        <p:txBody>
          <a:bodyPr lIns="0" tIns="0" rIns="0" bIns="0">
            <a:noAutofit/>
          </a:bodyPr>
          <a:lstStyle/>
          <a:p>
            <a:pPr indent="0" algn="just">
              <a:spcBef>
                <a:spcPts val="1470"/>
              </a:spcBef>
              <a:spcAft>
                <a:spcPts val="420"/>
              </a:spcAft>
            </a:pPr>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spc="-100" dirty="0">
                <a:latin typeface="Times New Roman" panose="02020603050405020304" pitchFamily="18" charset="0"/>
              </a:rPr>
              <a:t>T</a:t>
            </a:r>
            <a:r>
              <a:rPr lang="vi" sz="950" spc="-100" baseline="-25000" dirty="0">
                <a:latin typeface="Times New Roman" panose="02020603050405020304" pitchFamily="18" charset="0"/>
              </a:rPr>
              <a:t>n+1</a:t>
            </a:r>
            <a:r>
              <a:rPr lang="vi" sz="950" spc="-100" dirty="0">
                <a:latin typeface="Times New Roman" panose="02020603050405020304" pitchFamily="18" charset="0"/>
              </a:rPr>
              <a:t>:</a:t>
            </a:r>
            <a:r>
              <a:rPr lang="vi" sz="950" dirty="0">
                <a:latin typeface="Times New Roman" panose="02020603050405020304" pitchFamily="18" charset="0"/>
              </a:rPr>
              <a:t> </a:t>
            </a:r>
            <a:r>
              <a:rPr lang="vi" sz="950" dirty="0">
                <a:solidFill>
                  <a:srgbClr val="900000"/>
                </a:solidFill>
                <a:latin typeface="Times New Roman" panose="02020603050405020304" pitchFamily="18" charset="0"/>
              </a:rPr>
              <a:t>ước lượng </a:t>
            </a:r>
            <a:r>
              <a:rPr lang="vi" sz="950" dirty="0">
                <a:latin typeface="Times New Roman" panose="02020603050405020304" pitchFamily="18" charset="0"/>
              </a:rPr>
              <a:t>thời gian sử dụng CPU </a:t>
            </a:r>
            <a:r>
              <a:rPr lang="vi" sz="950" dirty="0" smtClean="0">
                <a:latin typeface="Times New Roman" panose="02020603050405020304" pitchFamily="18" charset="0"/>
              </a:rPr>
              <a:t>l</a:t>
            </a:r>
            <a:r>
              <a:rPr lang="en-US" sz="950" dirty="0" smtClean="0">
                <a:latin typeface="Times New Roman" panose="02020603050405020304" pitchFamily="18" charset="0"/>
              </a:rPr>
              <a:t>ầ</a:t>
            </a:r>
            <a:r>
              <a:rPr lang="vi" sz="950" dirty="0" smtClean="0">
                <a:latin typeface="Times New Roman" panose="02020603050405020304" pitchFamily="18" charset="0"/>
              </a:rPr>
              <a:t>n </a:t>
            </a:r>
            <a:r>
              <a:rPr lang="vi" sz="950" i="1" dirty="0">
                <a:latin typeface="Times New Roman" panose="02020603050405020304" pitchFamily="18" charset="0"/>
              </a:rPr>
              <a:t>n +</a:t>
            </a:r>
            <a:r>
              <a:rPr lang="vi" sz="950" dirty="0">
                <a:latin typeface="Times New Roman" panose="02020603050405020304" pitchFamily="18" charset="0"/>
              </a:rPr>
              <a:t> 1</a:t>
            </a:r>
          </a:p>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a:t>
            </a:r>
            <a:r>
              <a:rPr lang="vi" sz="950" baseline="-25000" dirty="0">
                <a:latin typeface="Times New Roman" panose="02020603050405020304" pitchFamily="18" charset="0"/>
              </a:rPr>
              <a:t>n</a:t>
            </a:r>
            <a:r>
              <a:rPr lang="vi" sz="950" dirty="0">
                <a:latin typeface="Times New Roman" panose="02020603050405020304" pitchFamily="18" charset="0"/>
              </a:rPr>
              <a:t>: thời gian sử dụng CPU </a:t>
            </a:r>
            <a:r>
              <a:rPr lang="vi" sz="950" dirty="0">
                <a:solidFill>
                  <a:srgbClr val="900000"/>
                </a:solidFill>
                <a:latin typeface="Times New Roman" panose="02020603050405020304" pitchFamily="18" charset="0"/>
              </a:rPr>
              <a:t>thực tế </a:t>
            </a:r>
            <a:r>
              <a:rPr lang="vi" sz="950" dirty="0" smtClean="0">
                <a:latin typeface="Times New Roman" panose="02020603050405020304" pitchFamily="18" charset="0"/>
              </a:rPr>
              <a:t>l</a:t>
            </a:r>
            <a:r>
              <a:rPr lang="en-US" sz="950" dirty="0" smtClean="0">
                <a:latin typeface="Times New Roman" panose="02020603050405020304" pitchFamily="18" charset="0"/>
              </a:rPr>
              <a:t>ầ</a:t>
            </a:r>
            <a:r>
              <a:rPr lang="vi" sz="950" dirty="0" smtClean="0">
                <a:latin typeface="Times New Roman" panose="02020603050405020304" pitchFamily="18" charset="0"/>
              </a:rPr>
              <a:t>n </a:t>
            </a:r>
            <a:r>
              <a:rPr lang="vi" sz="950" dirty="0">
                <a:latin typeface="Times New Roman" panose="02020603050405020304" pitchFamily="18" charset="0"/>
              </a:rPr>
              <a:t>thứ n</a:t>
            </a:r>
          </a:p>
          <a:p>
            <a:pPr marL="144780" indent="-127000">
              <a:lnSpc>
                <a:spcPts val="1200"/>
              </a:lnSpc>
            </a:pPr>
            <a:r>
              <a:rPr lang="vi" sz="950" dirty="0">
                <a:solidFill>
                  <a:srgbClr val="3333B2"/>
                </a:solidFill>
                <a:latin typeface="Times New Roman" panose="02020603050405020304" pitchFamily="18" charset="0"/>
              </a:rPr>
              <a:t>►    </a:t>
            </a:r>
            <a:r>
              <a:rPr lang="en-US" sz="950" i="1" dirty="0">
                <a:latin typeface="Times New Roman" panose="02020603050405020304" pitchFamily="18" charset="0"/>
              </a:rPr>
              <a:t>α</a:t>
            </a:r>
            <a:r>
              <a:rPr lang="en-US" sz="950" i="1" dirty="0" smtClean="0">
                <a:latin typeface="Times New Roman" panose="02020603050405020304" pitchFamily="18" charset="0"/>
              </a:rPr>
              <a:t> </a:t>
            </a:r>
            <a:r>
              <a:rPr lang="vi" sz="950" i="1" dirty="0">
                <a:latin typeface="Times New Roman" panose="02020603050405020304" pitchFamily="18" charset="0"/>
              </a:rPr>
              <a:t>€</a:t>
            </a:r>
            <a:r>
              <a:rPr lang="vi" sz="950" dirty="0">
                <a:latin typeface="Times New Roman" panose="02020603050405020304" pitchFamily="18" charset="0"/>
              </a:rPr>
              <a:t> [</a:t>
            </a:r>
            <a:r>
              <a:rPr lang="vi" sz="1050" dirty="0">
                <a:latin typeface="Times New Roman"/>
              </a:rPr>
              <a:t>0</a:t>
            </a:r>
            <a:r>
              <a:rPr lang="vi" sz="950" dirty="0">
                <a:latin typeface="Times New Roman" panose="02020603050405020304" pitchFamily="18" charset="0"/>
              </a:rPr>
              <a:t>,</a:t>
            </a:r>
            <a:r>
              <a:rPr lang="vi" sz="1050" dirty="0">
                <a:latin typeface="Times New Roman"/>
              </a:rPr>
              <a:t>1</a:t>
            </a:r>
            <a:r>
              <a:rPr lang="vi" sz="950" dirty="0">
                <a:latin typeface="Times New Roman" panose="02020603050405020304" pitchFamily="18" charset="0"/>
              </a:rPr>
              <a:t>]: hệ số trung bình mũ, dùng để điều chỉnh </a:t>
            </a:r>
            <a:r>
              <a:rPr lang="vi" sz="950" dirty="0">
                <a:solidFill>
                  <a:srgbClr val="900000"/>
                </a:solidFill>
                <a:latin typeface="Times New Roman" panose="02020603050405020304" pitchFamily="18" charset="0"/>
              </a:rPr>
              <a:t>trọng số cho các giá trị lịch sử </a:t>
            </a:r>
            <a:r>
              <a:rPr lang="vi" sz="950" dirty="0">
                <a:latin typeface="Times New Roman" panose="02020603050405020304" pitchFamily="18" charset="0"/>
              </a:rPr>
              <a:t>(thông thường được gán giá trị </a:t>
            </a:r>
            <a:r>
              <a:rPr lang="vi" sz="1050" dirty="0">
                <a:latin typeface="Times New Roman"/>
              </a:rPr>
              <a:t>1</a:t>
            </a:r>
            <a:r>
              <a:rPr lang="vi" sz="950" dirty="0">
                <a:latin typeface="Times New Roman" panose="02020603050405020304" pitchFamily="18" charset="0"/>
              </a:rPr>
              <a:t>/</a:t>
            </a:r>
            <a:r>
              <a:rPr lang="vi" sz="1050" dirty="0">
                <a:latin typeface="Times New Roman"/>
              </a:rPr>
              <a:t>2</a:t>
            </a:r>
            <a:r>
              <a:rPr lang="vi" sz="950" dirty="0">
                <a:latin typeface="Times New Roman" panose="02020603050405020304" pitchFamily="18" charset="0"/>
              </a:rPr>
              <a:t>)</a:t>
            </a:r>
          </a:p>
        </p:txBody>
      </p:sp>
      <p:pic>
        <p:nvPicPr>
          <p:cNvPr id="12" name="Picture 11"/>
          <p:cNvPicPr>
            <a:picLocks noChangeAspect="1"/>
          </p:cNvPicPr>
          <p:nvPr/>
        </p:nvPicPr>
        <p:blipFill>
          <a:blip r:embed="rId2"/>
          <a:stretch>
            <a:fillRect/>
          </a:stretch>
        </p:blipFill>
        <p:spPr>
          <a:xfrm>
            <a:off x="797052" y="1674114"/>
            <a:ext cx="2705100" cy="419100"/>
          </a:xfrm>
          <a:prstGeom prst="rect">
            <a:avLst/>
          </a:prstGeom>
        </p:spPr>
      </p:pic>
      <p:sp>
        <p:nvSpPr>
          <p:cNvPr id="13" name="Rectangle 12"/>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480" y="1036320"/>
            <a:ext cx="3023616" cy="1667256"/>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97536" y="228600"/>
            <a:ext cx="4255008" cy="795528"/>
          </a:xfrm>
          <a:prstGeom prst="rect">
            <a:avLst/>
          </a:prstGeom>
        </p:spPr>
        <p:txBody>
          <a:bodyPr lIns="0" tIns="0" rIns="0" bIns="0">
            <a:noAutofit/>
          </a:bodyPr>
          <a:lstStyle/>
          <a:p>
            <a:pPr indent="0">
              <a:spcAft>
                <a:spcPts val="1260"/>
              </a:spcAft>
            </a:pPr>
            <a:r>
              <a:rPr lang="vi" sz="1400" cap="small" dirty="0" smtClean="0">
                <a:solidFill>
                  <a:srgbClr val="CC0000"/>
                </a:solidFill>
                <a:latin typeface="Times New Roman" panose="02020603050405020304" pitchFamily="18" charset="0"/>
              </a:rPr>
              <a:t>THỜI GIAN SỬ DỤNG CPU LẦN KẾ TIẾP</a:t>
            </a:r>
          </a:p>
          <a:p>
            <a:pPr marL="152400" indent="0"/>
            <a:r>
              <a:rPr lang="vi" sz="950" dirty="0" smtClean="0">
                <a:solidFill>
                  <a:srgbClr val="3333B2"/>
                </a:solidFill>
                <a:latin typeface="Times New Roman" panose="02020603050405020304" pitchFamily="18" charset="0"/>
              </a:rPr>
              <a:t>► </a:t>
            </a:r>
            <a:r>
              <a:rPr lang="vi" sz="1000" dirty="0">
                <a:latin typeface="Times New Roman" panose="02020603050405020304" pitchFamily="18" charset="0"/>
              </a:rPr>
              <a:t>Ví dụ: ước lượng thời gian sử dụng CPU lần kế tiếp, với </a:t>
            </a:r>
            <a:r>
              <a:rPr lang="el-GR" sz="1000" dirty="0" smtClean="0">
                <a:latin typeface="Times New Roman" panose="02020603050405020304" pitchFamily="18" charset="0"/>
              </a:rPr>
              <a:t>α</a:t>
            </a:r>
            <a:r>
              <a:rPr lang="en-US" sz="1000" dirty="0" smtClean="0">
                <a:latin typeface="Times New Roman" panose="02020603050405020304" pitchFamily="18" charset="0"/>
              </a:rPr>
              <a:t> </a:t>
            </a:r>
            <a:r>
              <a:rPr lang="vi" sz="1000" dirty="0">
                <a:latin typeface="Times New Roman" panose="02020603050405020304" pitchFamily="18" charset="0"/>
              </a:rPr>
              <a:t>= 1/2, </a:t>
            </a:r>
            <a:r>
              <a:rPr lang="vi" sz="1000" dirty="0" smtClean="0">
                <a:latin typeface="Times New Roman" panose="02020603050405020304" pitchFamily="18" charset="0"/>
              </a:rPr>
              <a:t>T</a:t>
            </a:r>
            <a:r>
              <a:rPr lang="en-US" sz="1000" baseline="-25000" dirty="0" smtClean="0">
                <a:latin typeface="Times New Roman" panose="02020603050405020304" pitchFamily="18" charset="0"/>
              </a:rPr>
              <a:t>0</a:t>
            </a:r>
            <a:r>
              <a:rPr lang="vi" sz="1000" dirty="0" smtClean="0">
                <a:latin typeface="Times New Roman" panose="02020603050405020304" pitchFamily="18" charset="0"/>
              </a:rPr>
              <a:t> </a:t>
            </a:r>
            <a:r>
              <a:rPr lang="vi" sz="1000" dirty="0">
                <a:latin typeface="Times New Roman" panose="02020603050405020304" pitchFamily="18" charset="0"/>
              </a:rPr>
              <a:t>= 10</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2" name="Picture 11"/>
          <p:cNvPicPr>
            <a:picLocks noChangeAspect="1"/>
          </p:cNvPicPr>
          <p:nvPr/>
        </p:nvPicPr>
        <p:blipFill>
          <a:blip r:embed="rId3"/>
          <a:stretch>
            <a:fillRect/>
          </a:stretch>
        </p:blipFill>
        <p:spPr>
          <a:xfrm>
            <a:off x="568435" y="2834178"/>
            <a:ext cx="3166538" cy="35944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0" y="231648"/>
            <a:ext cx="4486656" cy="404446"/>
          </a:xfrm>
          <a:prstGeom prst="rect">
            <a:avLst/>
          </a:prstGeom>
        </p:spPr>
        <p:txBody>
          <a:bodyPr lIns="0" tIns="0" rIns="0" bIns="0">
            <a:noAutofit/>
          </a:bodyPr>
          <a:lstStyle/>
          <a:p>
            <a:pPr indent="0">
              <a:spcAft>
                <a:spcPts val="1680"/>
              </a:spcAft>
            </a:pPr>
            <a:r>
              <a:rPr lang="vi" sz="1400" cap="small" dirty="0" smtClean="0">
                <a:solidFill>
                  <a:srgbClr val="CC0000"/>
                </a:solidFill>
                <a:latin typeface="Times New Roman" panose="02020603050405020304" pitchFamily="18" charset="0"/>
              </a:rPr>
              <a:t>TÙY BIẾN HỆ SỐ TRUNG BÌNH</a:t>
            </a:r>
            <a:r>
              <a:rPr lang="vi" sz="1400" dirty="0" smtClean="0">
                <a:solidFill>
                  <a:srgbClr val="CC0000"/>
                </a:solidFill>
                <a:latin typeface="Times New Roman" panose="02020603050405020304" pitchFamily="18" charset="0"/>
              </a:rPr>
              <a:t> MŨ</a:t>
            </a:r>
          </a:p>
        </p:txBody>
      </p:sp>
      <p:pic>
        <p:nvPicPr>
          <p:cNvPr id="5" name="Picture 4"/>
          <p:cNvPicPr>
            <a:picLocks noChangeAspect="1"/>
          </p:cNvPicPr>
          <p:nvPr/>
        </p:nvPicPr>
        <p:blipFill>
          <a:blip r:embed="rId2"/>
          <a:stretch>
            <a:fillRect/>
          </a:stretch>
        </p:blipFill>
        <p:spPr>
          <a:xfrm>
            <a:off x="115824" y="563965"/>
            <a:ext cx="4290854" cy="2312878"/>
          </a:xfrm>
          <a:prstGeom prst="rect">
            <a:avLst/>
          </a:prstGeom>
        </p:spPr>
      </p:pic>
      <p:sp>
        <p:nvSpPr>
          <p:cNvPr id="6" name="Rectangle 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118872" y="469392"/>
            <a:ext cx="4139184" cy="188976"/>
          </a:xfrm>
          <a:prstGeom prst="rect">
            <a:avLst/>
          </a:prstGeom>
        </p:spPr>
        <p:txBody>
          <a:bodyPr wrap="none" lIns="0" tIns="0" rIns="0" bIns="0">
            <a:noAutofit/>
          </a:bodyPr>
          <a:lstStyle/>
          <a:p>
            <a:pPr indent="0">
              <a:spcAft>
                <a:spcPts val="1260"/>
              </a:spcAft>
            </a:pPr>
            <a:r>
              <a:rPr lang="vi" sz="1400" cap="small" dirty="0" smtClean="0">
                <a:solidFill>
                  <a:srgbClr val="CC0000"/>
                </a:solidFill>
                <a:latin typeface="Times New Roman" panose="02020603050405020304" pitchFamily="18" charset="0"/>
              </a:rPr>
              <a:t>GIẢI THUẬT ĐỊNH THỜI</a:t>
            </a:r>
            <a:r>
              <a:rPr lang="vi" sz="1400" dirty="0" smtClean="0">
                <a:solidFill>
                  <a:srgbClr val="CC0000"/>
                </a:solidFill>
                <a:latin typeface="Times New Roman" panose="02020603050405020304" pitchFamily="18" charset="0"/>
              </a:rPr>
              <a:t> CÓ </a:t>
            </a:r>
            <a:r>
              <a:rPr lang="vi" sz="1400" cap="small" dirty="0" smtClean="0">
                <a:solidFill>
                  <a:srgbClr val="CC0000"/>
                </a:solidFill>
                <a:latin typeface="Times New Roman" panose="02020603050405020304" pitchFamily="18" charset="0"/>
              </a:rPr>
              <a:t>ƯU TIÊN </a:t>
            </a:r>
            <a:r>
              <a:rPr lang="en-US" sz="1400" cap="small" dirty="0" smtClean="0">
                <a:solidFill>
                  <a:srgbClr val="CC0000"/>
                </a:solidFill>
                <a:latin typeface="Times New Roman" panose="02020603050405020304" pitchFamily="18" charset="0"/>
              </a:rPr>
              <a:t>(PRIORITY)</a:t>
            </a:r>
            <a:endParaRPr lang="en-US" sz="1400" cap="small" dirty="0">
              <a:solidFill>
                <a:srgbClr val="CC0000"/>
              </a:solidFill>
              <a:latin typeface="Times New Roman" panose="02020603050405020304" pitchFamily="18" charset="0"/>
            </a:endParaRPr>
          </a:p>
        </p:txBody>
      </p:sp>
      <p:sp>
        <p:nvSpPr>
          <p:cNvPr id="6" name="Rectangle 5"/>
          <p:cNvSpPr/>
          <p:nvPr/>
        </p:nvSpPr>
        <p:spPr>
          <a:xfrm>
            <a:off x="252984" y="890016"/>
            <a:ext cx="691896" cy="161544"/>
          </a:xfrm>
          <a:prstGeom prst="rect">
            <a:avLst/>
          </a:prstGeom>
        </p:spPr>
        <p:txBody>
          <a:bodyPr wrap="none" lIns="0" tIns="0" rIns="0" bIns="0">
            <a:noAutofit/>
          </a:bodyPr>
          <a:lstStyle/>
          <a:p>
            <a:pPr indent="0" algn="just">
              <a:spcAft>
                <a:spcPts val="420"/>
              </a:spcAft>
            </a:pPr>
            <a:r>
              <a:rPr lang="vi" sz="950" dirty="0">
                <a:solidFill>
                  <a:srgbClr val="3333B2"/>
                </a:solidFill>
                <a:latin typeface="Times New Roman" panose="02020603050405020304" pitchFamily="18" charset="0"/>
              </a:rPr>
              <a:t>►</a:t>
            </a:r>
            <a:r>
              <a:rPr lang="vi" sz="1000" b="1" dirty="0">
                <a:solidFill>
                  <a:srgbClr val="3333B2"/>
                </a:solidFill>
                <a:latin typeface="Times New Roman" panose="02020603050405020304" pitchFamily="18" charset="0"/>
              </a:rPr>
              <a:t>    </a:t>
            </a:r>
            <a:r>
              <a:rPr lang="vi" sz="1000" b="1" dirty="0">
                <a:latin typeface="Times New Roman" panose="02020603050405020304" pitchFamily="18" charset="0"/>
              </a:rPr>
              <a:t>Ý tưởng</a:t>
            </a:r>
            <a:r>
              <a:rPr lang="vi" sz="950" dirty="0">
                <a:latin typeface="Times New Roman" panose="02020603050405020304" pitchFamily="18" charset="0"/>
              </a:rPr>
              <a:t>:</a:t>
            </a:r>
          </a:p>
        </p:txBody>
      </p:sp>
      <p:sp>
        <p:nvSpPr>
          <p:cNvPr id="7" name="Rectangle 6"/>
          <p:cNvSpPr/>
          <p:nvPr/>
        </p:nvSpPr>
        <p:spPr>
          <a:xfrm>
            <a:off x="542544" y="1146048"/>
            <a:ext cx="3788664" cy="143256"/>
          </a:xfrm>
          <a:prstGeom prst="rect">
            <a:avLst/>
          </a:prstGeom>
        </p:spPr>
        <p:txBody>
          <a:bodyPr wrap="none" lIns="0" tIns="0" rIns="0" bIns="0">
            <a:noAutofit/>
          </a:bodyPr>
          <a:lstStyle/>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Mỗi tiến trình sẽ được gán một </a:t>
            </a:r>
            <a:r>
              <a:rPr lang="vi" sz="950" dirty="0">
                <a:solidFill>
                  <a:srgbClr val="900000"/>
                </a:solidFill>
                <a:latin typeface="Times New Roman" panose="02020603050405020304" pitchFamily="18" charset="0"/>
              </a:rPr>
              <a:t>chỉ số ưu tiên </a:t>
            </a:r>
            <a:r>
              <a:rPr lang="en-US" sz="950" dirty="0">
                <a:latin typeface="Times New Roman" panose="02020603050405020304" pitchFamily="18" charset="0"/>
              </a:rPr>
              <a:t>(priority number, </a:t>
            </a:r>
            <a:r>
              <a:rPr lang="vi" sz="950" dirty="0">
                <a:latin typeface="Times New Roman" panose="02020603050405020304" pitchFamily="18" charset="0"/>
              </a:rPr>
              <a:t>int) .</a:t>
            </a:r>
          </a:p>
        </p:txBody>
      </p:sp>
      <p:sp>
        <p:nvSpPr>
          <p:cNvPr id="8" name="Rectangle 7"/>
          <p:cNvSpPr/>
          <p:nvPr/>
        </p:nvSpPr>
        <p:spPr>
          <a:xfrm>
            <a:off x="542544" y="1383792"/>
            <a:ext cx="3892296" cy="289560"/>
          </a:xfrm>
          <a:prstGeom prst="rect">
            <a:avLst/>
          </a:prstGeom>
        </p:spPr>
        <p:txBody>
          <a:bodyPr lIns="0" tIns="0" rIns="0" bIns="0">
            <a:noAutofit/>
          </a:bodyPr>
          <a:lstStyle/>
          <a:p>
            <a:pPr indent="-127000">
              <a:lnSpc>
                <a:spcPts val="1200"/>
              </a:lnSpc>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CPU sẽ được cấp phát cho tiến trình có </a:t>
            </a:r>
            <a:r>
              <a:rPr lang="vi" sz="950" dirty="0">
                <a:solidFill>
                  <a:srgbClr val="900000"/>
                </a:solidFill>
                <a:latin typeface="Times New Roman" panose="02020603050405020304" pitchFamily="18" charset="0"/>
              </a:rPr>
              <a:t>chỉ số ưu tiên cao nhất</a:t>
            </a:r>
            <a:r>
              <a:rPr lang="vi" sz="950" dirty="0">
                <a:latin typeface="Times New Roman" panose="02020603050405020304" pitchFamily="18" charset="0"/>
              </a:rPr>
              <a:t>, thông thường là nhỏ nhất.</a:t>
            </a:r>
          </a:p>
        </p:txBody>
      </p:sp>
      <p:sp>
        <p:nvSpPr>
          <p:cNvPr id="9" name="Rectangle 8"/>
          <p:cNvSpPr/>
          <p:nvPr/>
        </p:nvSpPr>
        <p:spPr>
          <a:xfrm>
            <a:off x="252984" y="1804416"/>
            <a:ext cx="4221480" cy="304800"/>
          </a:xfrm>
          <a:prstGeom prst="rect">
            <a:avLst/>
          </a:prstGeom>
        </p:spPr>
        <p:txBody>
          <a:bodyPr lIns="0" tIns="0" rIns="0" bIns="0">
            <a:noAutofit/>
          </a:bodyPr>
          <a:lstStyle/>
          <a:p>
            <a:pPr indent="-139700">
              <a:lnSpc>
                <a:spcPts val="1368"/>
              </a:lnSpc>
              <a:spcAft>
                <a:spcPts val="420"/>
              </a:spcAft>
            </a:pPr>
            <a:r>
              <a:rPr lang="vi" sz="950" dirty="0">
                <a:solidFill>
                  <a:srgbClr val="3333B2"/>
                </a:solidFill>
                <a:latin typeface="Times New Roman" panose="02020603050405020304" pitchFamily="18" charset="0"/>
              </a:rPr>
              <a:t>►    </a:t>
            </a:r>
            <a:r>
              <a:rPr lang="en-US" sz="950" dirty="0">
                <a:solidFill>
                  <a:srgbClr val="900000"/>
                </a:solidFill>
                <a:latin typeface="Times New Roman" panose="02020603050405020304" pitchFamily="18" charset="0"/>
              </a:rPr>
              <a:t>SJF </a:t>
            </a:r>
            <a:r>
              <a:rPr lang="vi" sz="950" dirty="0">
                <a:solidFill>
                  <a:srgbClr val="900000"/>
                </a:solidFill>
                <a:latin typeface="Times New Roman" panose="02020603050405020304" pitchFamily="18" charset="0"/>
              </a:rPr>
              <a:t>là trường hợp đặc biệt </a:t>
            </a:r>
            <a:r>
              <a:rPr lang="vi" sz="950" dirty="0">
                <a:latin typeface="Times New Roman" panose="02020603050405020304" pitchFamily="18" charset="0"/>
              </a:rPr>
              <a:t>của giải thuật này, trong đó thời gian thực thi CPU kế tiếp đóng vai trò là chỉ số ưu tiên.</a:t>
            </a:r>
          </a:p>
        </p:txBody>
      </p:sp>
      <p:sp>
        <p:nvSpPr>
          <p:cNvPr id="10" name="Rectangle 9"/>
          <p:cNvSpPr/>
          <p:nvPr/>
        </p:nvSpPr>
        <p:spPr>
          <a:xfrm>
            <a:off x="252984" y="2237232"/>
            <a:ext cx="4111752" cy="131064"/>
          </a:xfrm>
          <a:prstGeom prst="rect">
            <a:avLst/>
          </a:prstGeom>
        </p:spPr>
        <p:txBody>
          <a:bodyPr wrap="none" lIns="0" tIns="0" rIns="0" bIns="0">
            <a:noAutofit/>
          </a:bodyPr>
          <a:lstStyle/>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Có </a:t>
            </a:r>
            <a:r>
              <a:rPr lang="vi" sz="950" dirty="0" smtClean="0">
                <a:latin typeface="Times New Roman" panose="02020603050405020304" pitchFamily="18" charset="0"/>
              </a:rPr>
              <a:t>th</a:t>
            </a:r>
            <a:r>
              <a:rPr lang="en-US" sz="950" dirty="0" smtClean="0">
                <a:latin typeface="Times New Roman" panose="02020603050405020304" pitchFamily="18" charset="0"/>
              </a:rPr>
              <a:t>ể</a:t>
            </a:r>
            <a:r>
              <a:rPr lang="vi" sz="950" dirty="0" smtClean="0">
                <a:latin typeface="Times New Roman" panose="02020603050405020304" pitchFamily="18" charset="0"/>
              </a:rPr>
              <a:t> </a:t>
            </a:r>
            <a:r>
              <a:rPr lang="vi" sz="950" dirty="0">
                <a:latin typeface="Times New Roman" panose="02020603050405020304" pitchFamily="18" charset="0"/>
              </a:rPr>
              <a:t>cài đặt </a:t>
            </a:r>
            <a:r>
              <a:rPr lang="en-US" sz="950" dirty="0" err="1" smtClean="0">
                <a:latin typeface="Times New Roman" panose="02020603050405020304" pitchFamily="18" charset="0"/>
              </a:rPr>
              <a:t>theo</a:t>
            </a:r>
            <a:r>
              <a:rPr lang="en-US" sz="950" dirty="0" smtClean="0">
                <a:latin typeface="Times New Roman" panose="02020603050405020304" pitchFamily="18" charset="0"/>
              </a:rPr>
              <a:t> </a:t>
            </a:r>
            <a:r>
              <a:rPr lang="vi" sz="950" dirty="0" smtClean="0">
                <a:latin typeface="Times New Roman" panose="02020603050405020304" pitchFamily="18" charset="0"/>
              </a:rPr>
              <a:t>phương </a:t>
            </a:r>
            <a:r>
              <a:rPr lang="vi" sz="950" dirty="0">
                <a:latin typeface="Times New Roman" panose="02020603050405020304" pitchFamily="18" charset="0"/>
              </a:rPr>
              <a:t>pháp </a:t>
            </a:r>
            <a:r>
              <a:rPr lang="vi" sz="950" dirty="0">
                <a:solidFill>
                  <a:srgbClr val="900000"/>
                </a:solidFill>
                <a:latin typeface="Times New Roman" panose="02020603050405020304" pitchFamily="18" charset="0"/>
              </a:rPr>
              <a:t>trưng dụng </a:t>
            </a:r>
            <a:r>
              <a:rPr lang="vi" sz="950" dirty="0">
                <a:latin typeface="Times New Roman" panose="02020603050405020304" pitchFamily="18" charset="0"/>
              </a:rPr>
              <a:t>hay </a:t>
            </a:r>
            <a:r>
              <a:rPr lang="vi" sz="950" dirty="0">
                <a:solidFill>
                  <a:srgbClr val="900000"/>
                </a:solidFill>
                <a:latin typeface="Times New Roman" panose="02020603050405020304" pitchFamily="18" charset="0"/>
              </a:rPr>
              <a:t>không trưng dụng</a:t>
            </a:r>
            <a:r>
              <a:rPr lang="vi" sz="950" dirty="0">
                <a:latin typeface="Times New Roman" panose="02020603050405020304" pitchFamily="18" charset="0"/>
              </a:rPr>
              <a:t>.</a:t>
            </a:r>
          </a:p>
        </p:txBody>
      </p:sp>
      <p:sp>
        <p:nvSpPr>
          <p:cNvPr id="11" name="Rectangle 10"/>
          <p:cNvSpPr/>
          <p:nvPr/>
        </p:nvSpPr>
        <p:spPr>
          <a:xfrm>
            <a:off x="252984" y="2468880"/>
            <a:ext cx="4108704" cy="329184"/>
          </a:xfrm>
          <a:prstGeom prst="rect">
            <a:avLst/>
          </a:prstGeom>
        </p:spPr>
        <p:txBody>
          <a:bodyPr lIns="0" tIns="0" rIns="0" bIns="0">
            <a:noAutofit/>
          </a:bodyPr>
          <a:lstStyle/>
          <a:p>
            <a:pPr indent="-139700">
              <a:lnSpc>
                <a:spcPts val="134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Có </a:t>
            </a:r>
            <a:r>
              <a:rPr lang="vi" sz="950" dirty="0" smtClean="0">
                <a:latin typeface="Times New Roman" panose="02020603050405020304" pitchFamily="18" charset="0"/>
              </a:rPr>
              <a:t>th</a:t>
            </a:r>
            <a:r>
              <a:rPr lang="en-US" sz="950" dirty="0" smtClean="0">
                <a:latin typeface="Times New Roman" panose="02020603050405020304" pitchFamily="18" charset="0"/>
              </a:rPr>
              <a:t>ể</a:t>
            </a:r>
            <a:r>
              <a:rPr lang="vi" sz="950" dirty="0" smtClean="0">
                <a:latin typeface="Times New Roman" panose="02020603050405020304" pitchFamily="18" charset="0"/>
              </a:rPr>
              <a:t> </a:t>
            </a:r>
            <a:r>
              <a:rPr lang="vi" sz="950" dirty="0">
                <a:latin typeface="Times New Roman" panose="02020603050405020304" pitchFamily="18" charset="0"/>
              </a:rPr>
              <a:t>xảy ra </a:t>
            </a:r>
            <a:r>
              <a:rPr lang="vi" sz="950" dirty="0">
                <a:solidFill>
                  <a:srgbClr val="900000"/>
                </a:solidFill>
                <a:latin typeface="Times New Roman" panose="02020603050405020304" pitchFamily="18" charset="0"/>
              </a:rPr>
              <a:t>tình trạng “chết đói” </a:t>
            </a:r>
            <a:r>
              <a:rPr lang="en-US" sz="950" dirty="0">
                <a:latin typeface="Times New Roman" panose="02020603050405020304" pitchFamily="18" charset="0"/>
              </a:rPr>
              <a:t>(starvation): </a:t>
            </a:r>
            <a:r>
              <a:rPr lang="vi" sz="950" dirty="0">
                <a:latin typeface="Times New Roman" panose="02020603050405020304" pitchFamily="18" charset="0"/>
              </a:rPr>
              <a:t>các tiến trình độ ưu tiên thấp không bao giờ được thực thi.</a:t>
            </a:r>
          </a:p>
        </p:txBody>
      </p:sp>
      <p:sp>
        <p:nvSpPr>
          <p:cNvPr id="12" name="Rectangle 11"/>
          <p:cNvSpPr/>
          <p:nvPr/>
        </p:nvSpPr>
        <p:spPr>
          <a:xfrm>
            <a:off x="393192" y="2813304"/>
            <a:ext cx="4032504" cy="329184"/>
          </a:xfrm>
          <a:prstGeom prst="rect">
            <a:avLst/>
          </a:prstGeom>
        </p:spPr>
        <p:txBody>
          <a:bodyPr lIns="0" tIns="0" rIns="0" bIns="0">
            <a:noAutofit/>
          </a:bodyPr>
          <a:lstStyle/>
          <a:p>
            <a:pPr indent="0" algn="just">
              <a:lnSpc>
                <a:spcPts val="1344"/>
              </a:lnSpc>
            </a:pPr>
            <a:r>
              <a:rPr lang="en-US" sz="950" dirty="0" smtClean="0">
                <a:latin typeface="Times New Roman" panose="02020603050405020304" pitchFamily="18" charset="0"/>
                <a:sym typeface="Wingdings" panose="05000000000000000000" pitchFamily="2" charset="2"/>
              </a:rPr>
              <a:t> </a:t>
            </a:r>
            <a:r>
              <a:rPr lang="vi" sz="950" dirty="0" smtClean="0">
                <a:latin typeface="Times New Roman" panose="02020603050405020304" pitchFamily="18" charset="0"/>
              </a:rPr>
              <a:t>Giải </a:t>
            </a:r>
            <a:r>
              <a:rPr lang="vi" sz="950" dirty="0">
                <a:latin typeface="Times New Roman" panose="02020603050405020304" pitchFamily="18" charset="0"/>
              </a:rPr>
              <a:t>pháp: dùng </a:t>
            </a:r>
            <a:r>
              <a:rPr lang="vi" sz="950" dirty="0">
                <a:solidFill>
                  <a:srgbClr val="900000"/>
                </a:solidFill>
                <a:latin typeface="Times New Roman" panose="02020603050405020304" pitchFamily="18" charset="0"/>
              </a:rPr>
              <a:t>sự “lão hóa” </a:t>
            </a:r>
            <a:r>
              <a:rPr lang="en-US" sz="950" dirty="0">
                <a:latin typeface="Times New Roman" panose="02020603050405020304" pitchFamily="18" charset="0"/>
              </a:rPr>
              <a:t>(aging) </a:t>
            </a:r>
            <a:r>
              <a:rPr lang="vi" sz="950" dirty="0">
                <a:latin typeface="Times New Roman" panose="02020603050405020304" pitchFamily="18" charset="0"/>
              </a:rPr>
              <a:t>- các tiến trình đang chờ đợi trong hệ thống sẽ được </a:t>
            </a:r>
            <a:r>
              <a:rPr lang="vi" sz="950" dirty="0">
                <a:solidFill>
                  <a:srgbClr val="900000"/>
                </a:solidFill>
                <a:latin typeface="Times New Roman" panose="02020603050405020304" pitchFamily="18" charset="0"/>
              </a:rPr>
              <a:t>tăng </a:t>
            </a:r>
            <a:r>
              <a:rPr lang="vi" sz="950" dirty="0" smtClean="0">
                <a:solidFill>
                  <a:srgbClr val="900000"/>
                </a:solidFill>
                <a:latin typeface="Times New Roman" panose="02020603050405020304" pitchFamily="18" charset="0"/>
              </a:rPr>
              <a:t>d</a:t>
            </a:r>
            <a:r>
              <a:rPr lang="en-US" sz="950" dirty="0" smtClean="0">
                <a:solidFill>
                  <a:srgbClr val="900000"/>
                </a:solidFill>
                <a:latin typeface="Times New Roman" panose="02020603050405020304" pitchFamily="18" charset="0"/>
              </a:rPr>
              <a:t>ầ</a:t>
            </a:r>
            <a:r>
              <a:rPr lang="vi" sz="950" dirty="0" smtClean="0">
                <a:solidFill>
                  <a:srgbClr val="900000"/>
                </a:solidFill>
                <a:latin typeface="Times New Roman" panose="02020603050405020304" pitchFamily="18" charset="0"/>
              </a:rPr>
              <a:t>n </a:t>
            </a:r>
            <a:r>
              <a:rPr lang="vi" sz="950" dirty="0">
                <a:solidFill>
                  <a:srgbClr val="900000"/>
                </a:solidFill>
                <a:latin typeface="Times New Roman" panose="02020603050405020304" pitchFamily="18" charset="0"/>
              </a:rPr>
              <a:t>độ ưu tiên </a:t>
            </a:r>
            <a:r>
              <a:rPr lang="en-US" sz="950" dirty="0" err="1" smtClean="0">
                <a:latin typeface="Times New Roman" panose="02020603050405020304" pitchFamily="18" charset="0"/>
              </a:rPr>
              <a:t>theo</a:t>
            </a:r>
            <a:r>
              <a:rPr lang="en-US" sz="950" dirty="0" smtClean="0">
                <a:latin typeface="Times New Roman" panose="02020603050405020304" pitchFamily="18" charset="0"/>
              </a:rPr>
              <a:t> </a:t>
            </a:r>
            <a:r>
              <a:rPr lang="vi" sz="950" dirty="0" smtClean="0">
                <a:latin typeface="Times New Roman" panose="02020603050405020304" pitchFamily="18" charset="0"/>
              </a:rPr>
              <a:t>thời </a:t>
            </a:r>
            <a:r>
              <a:rPr lang="vi" sz="950" dirty="0">
                <a:latin typeface="Times New Roman" panose="02020603050405020304" pitchFamily="18" charset="0"/>
              </a:rPr>
              <a:t>gian chờ đợi.</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dirty="0">
                <a:solidFill>
                  <a:srgbClr val="FFFFFF"/>
                </a:solidFill>
                <a:latin typeface="Times New Roman"/>
              </a:rPr>
              <a:t>I—CÁC giải thuật định thời</a:t>
            </a:r>
          </a:p>
        </p:txBody>
      </p:sp>
      <p:sp>
        <p:nvSpPr>
          <p:cNvPr id="5" name="Rectangle 4"/>
          <p:cNvSpPr/>
          <p:nvPr/>
        </p:nvSpPr>
        <p:spPr>
          <a:xfrm>
            <a:off x="94488" y="228600"/>
            <a:ext cx="1450848" cy="429768"/>
          </a:xfrm>
          <a:prstGeom prst="rect">
            <a:avLst/>
          </a:prstGeom>
        </p:spPr>
        <p:txBody>
          <a:bodyPr lIns="0" tIns="0" rIns="0" bIns="0">
            <a:noAutofit/>
          </a:bodyPr>
          <a:lstStyle/>
          <a:p>
            <a:pPr indent="0"/>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pic>
        <p:nvPicPr>
          <p:cNvPr id="18" name="Picture 17"/>
          <p:cNvPicPr>
            <a:picLocks noChangeAspect="1"/>
          </p:cNvPicPr>
          <p:nvPr/>
        </p:nvPicPr>
        <p:blipFill>
          <a:blip r:embed="rId2"/>
          <a:stretch>
            <a:fillRect/>
          </a:stretch>
        </p:blipFill>
        <p:spPr>
          <a:xfrm>
            <a:off x="244584" y="603312"/>
            <a:ext cx="4101016" cy="2315734"/>
          </a:xfrm>
          <a:prstGeom prst="rect">
            <a:avLst/>
          </a:prstGeom>
        </p:spPr>
      </p:pic>
      <p:sp>
        <p:nvSpPr>
          <p:cNvPr id="19" name="Rectangle 1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3139440" cy="429768"/>
          </a:xfrm>
          <a:prstGeom prst="rect">
            <a:avLst/>
          </a:prstGeom>
        </p:spPr>
        <p:txBody>
          <a:bodyPr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GIẢI THUẬT ĐỊNH THỜI LUÂN PHIÊN</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926592"/>
            <a:ext cx="4029456" cy="499872"/>
          </a:xfrm>
          <a:prstGeom prst="rect">
            <a:avLst/>
          </a:prstGeom>
        </p:spPr>
        <p:txBody>
          <a:bodyPr lIns="0" tIns="0" rIns="0" bIns="0">
            <a:noAutofit/>
          </a:bodyPr>
          <a:lstStyle/>
          <a:p>
            <a:pPr indent="-152400">
              <a:lnSpc>
                <a:spcPts val="1368"/>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Bộ điều phối </a:t>
            </a:r>
            <a:r>
              <a:rPr lang="vi" sz="1000" dirty="0">
                <a:solidFill>
                  <a:srgbClr val="900000"/>
                </a:solidFill>
                <a:latin typeface="Times New Roman" panose="02020603050405020304" pitchFamily="18" charset="0"/>
              </a:rPr>
              <a:t>cấp phát xoay vòng </a:t>
            </a:r>
            <a:r>
              <a:rPr lang="vi" sz="1000" dirty="0">
                <a:latin typeface="Times New Roman" panose="02020603050405020304" pitchFamily="18" charset="0"/>
              </a:rPr>
              <a:t>cho mỗi tiến trình trong hàng đợi sẵn sàng một đơn vị thời gian, gọi là định mức thời gian </a:t>
            </a:r>
            <a:r>
              <a:rPr lang="en-US" sz="1000" i="1" dirty="0">
                <a:latin typeface="Times New Roman" panose="02020603050405020304" pitchFamily="18" charset="0"/>
              </a:rPr>
              <a:t>(time quantum,</a:t>
            </a:r>
            <a:r>
              <a:rPr lang="en-US" sz="1000" dirty="0">
                <a:latin typeface="Times New Roman" panose="02020603050405020304" pitchFamily="18" charset="0"/>
              </a:rPr>
              <a:t> </a:t>
            </a:r>
            <a:r>
              <a:rPr lang="vi" sz="1000" dirty="0">
                <a:latin typeface="Times New Roman" panose="02020603050405020304" pitchFamily="18" charset="0"/>
              </a:rPr>
              <a:t>thường khoảng </a:t>
            </a:r>
            <a:r>
              <a:rPr lang="vi" sz="1000" dirty="0">
                <a:latin typeface="Times New Roman"/>
              </a:rPr>
              <a:t>10</a:t>
            </a:r>
            <a:r>
              <a:rPr lang="vi" sz="1000" dirty="0">
                <a:latin typeface="Times New Roman" panose="02020603050405020304" pitchFamily="18" charset="0"/>
              </a:rPr>
              <a:t>-</a:t>
            </a:r>
            <a:r>
              <a:rPr lang="vi" sz="1000" dirty="0">
                <a:latin typeface="Times New Roman"/>
              </a:rPr>
              <a:t>100</a:t>
            </a:r>
            <a:r>
              <a:rPr lang="vi" sz="1000" dirty="0">
                <a:latin typeface="Times New Roman" panose="02020603050405020304" pitchFamily="18" charset="0"/>
              </a:rPr>
              <a:t>ms).</a:t>
            </a:r>
          </a:p>
        </p:txBody>
      </p:sp>
      <p:sp>
        <p:nvSpPr>
          <p:cNvPr id="6" name="Rectangle 5"/>
          <p:cNvSpPr/>
          <p:nvPr/>
        </p:nvSpPr>
        <p:spPr>
          <a:xfrm>
            <a:off x="542544" y="1536192"/>
            <a:ext cx="3870960" cy="286512"/>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Sau khi sử dụng hết t/gian được cấp, </a:t>
            </a:r>
            <a:r>
              <a:rPr lang="vi" sz="1000" dirty="0">
                <a:solidFill>
                  <a:srgbClr val="900000"/>
                </a:solidFill>
                <a:latin typeface="Times New Roman" panose="02020603050405020304" pitchFamily="18" charset="0"/>
              </a:rPr>
              <a:t>CPU bị thu hồi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cấp cho tiến trình khác, tiến trình bị thu hồi CPU sẽ </a:t>
            </a:r>
            <a:r>
              <a:rPr lang="en-US" sz="1000" dirty="0" err="1" smtClean="0">
                <a:latin typeface="Times New Roman" panose="02020603050405020304" pitchFamily="18" charset="0"/>
              </a:rPr>
              <a:t>chuyển</a:t>
            </a:r>
            <a:r>
              <a:rPr lang="vi" sz="1000" dirty="0" smtClean="0">
                <a:latin typeface="Times New Roman" panose="02020603050405020304" pitchFamily="18" charset="0"/>
              </a:rPr>
              <a:t> </a:t>
            </a:r>
            <a:r>
              <a:rPr lang="vi" sz="1000" dirty="0">
                <a:latin typeface="Times New Roman" panose="02020603050405020304" pitchFamily="18" charset="0"/>
              </a:rPr>
              <a:t>vào </a:t>
            </a:r>
            <a:r>
              <a:rPr lang="vi" sz="1000" dirty="0">
                <a:solidFill>
                  <a:srgbClr val="900000"/>
                </a:solidFill>
                <a:latin typeface="Times New Roman" panose="02020603050405020304" pitchFamily="18" charset="0"/>
              </a:rPr>
              <a:t>hàng đợi sẵn sàng</a:t>
            </a:r>
            <a:r>
              <a:rPr lang="vi" sz="1000" dirty="0">
                <a:latin typeface="Times New Roman" panose="02020603050405020304" pitchFamily="18" charset="0"/>
              </a:rPr>
              <a:t>.</a:t>
            </a:r>
          </a:p>
        </p:txBody>
      </p:sp>
      <p:sp>
        <p:nvSpPr>
          <p:cNvPr id="7" name="Rectangle 6"/>
          <p:cNvSpPr/>
          <p:nvPr/>
        </p:nvSpPr>
        <p:spPr>
          <a:xfrm>
            <a:off x="542544" y="1923288"/>
            <a:ext cx="3752088" cy="289560"/>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Bộ </a:t>
            </a:r>
            <a:r>
              <a:rPr lang="en-US" sz="1000" dirty="0" err="1" smtClean="0">
                <a:solidFill>
                  <a:srgbClr val="900000"/>
                </a:solidFill>
                <a:latin typeface="Times New Roman" panose="02020603050405020304" pitchFamily="18" charset="0"/>
              </a:rPr>
              <a:t>đếm</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thời gian </a:t>
            </a:r>
            <a:r>
              <a:rPr lang="en-US" sz="1000" dirty="0">
                <a:solidFill>
                  <a:srgbClr val="900000"/>
                </a:solidFill>
                <a:latin typeface="Times New Roman" panose="02020603050405020304" pitchFamily="18" charset="0"/>
              </a:rPr>
              <a:t>(timer) </a:t>
            </a:r>
            <a:r>
              <a:rPr lang="vi" sz="1000" dirty="0">
                <a:latin typeface="Times New Roman" panose="02020603050405020304" pitchFamily="18" charset="0"/>
              </a:rPr>
              <a:t>sẽ phát ra các ngắt sau mỗi </a:t>
            </a:r>
            <a:r>
              <a:rPr lang="vi" sz="1000" dirty="0">
                <a:solidFill>
                  <a:srgbClr val="900000"/>
                </a:solidFill>
                <a:latin typeface="Times New Roman" panose="02020603050405020304" pitchFamily="18" charset="0"/>
              </a:rPr>
              <a:t>định mức thời gian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solidFill>
                  <a:srgbClr val="900000"/>
                </a:solidFill>
                <a:latin typeface="Times New Roman" panose="02020603050405020304" pitchFamily="18" charset="0"/>
              </a:rPr>
              <a:t>xoay vòng cấp phát CPU</a:t>
            </a:r>
            <a:r>
              <a:rPr lang="vi" sz="1000" dirty="0">
                <a:latin typeface="Times New Roman" panose="02020603050405020304" pitchFamily="18" charset="0"/>
              </a:rPr>
              <a:t>.</a:t>
            </a:r>
          </a:p>
        </p:txBody>
      </p:sp>
      <p:sp>
        <p:nvSpPr>
          <p:cNvPr id="8" name="Rectangle 7"/>
          <p:cNvSpPr/>
          <p:nvPr/>
        </p:nvSpPr>
        <p:spPr>
          <a:xfrm>
            <a:off x="252984" y="2319528"/>
            <a:ext cx="3816096" cy="152400"/>
          </a:xfrm>
          <a:prstGeom prst="rect">
            <a:avLst/>
          </a:prstGeom>
        </p:spPr>
        <p:txBody>
          <a:bodyPr wrap="none" lIns="0" tIns="0" rIns="0" bIns="0">
            <a:noAutofit/>
          </a:bodyPr>
          <a:lstStyle/>
          <a:p>
            <a:pPr indent="0" algn="just">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Nếu hàng đợi sẵn sàng có n tiến trình, định mức thời gian là q:</a:t>
            </a:r>
          </a:p>
        </p:txBody>
      </p:sp>
      <p:sp>
        <p:nvSpPr>
          <p:cNvPr id="9" name="Rectangle 8"/>
          <p:cNvSpPr/>
          <p:nvPr/>
        </p:nvSpPr>
        <p:spPr>
          <a:xfrm>
            <a:off x="542544" y="2569464"/>
            <a:ext cx="3941064" cy="286512"/>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mỗi tiến trình sẽ nhận được 1/n </a:t>
            </a:r>
            <a:r>
              <a:rPr lang="en-US" sz="1000" dirty="0" err="1" smtClean="0">
                <a:solidFill>
                  <a:srgbClr val="900000"/>
                </a:solidFill>
                <a:latin typeface="Times New Roman" panose="02020603050405020304" pitchFamily="18" charset="0"/>
              </a:rPr>
              <a:t>tổng</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thời gian CPU</a:t>
            </a:r>
            <a:r>
              <a:rPr lang="vi" sz="1000" dirty="0">
                <a:latin typeface="Times New Roman" panose="02020603050405020304" pitchFamily="18" charset="0"/>
              </a:rPr>
              <a:t>, trong đó thời gian mỗi </a:t>
            </a:r>
            <a:r>
              <a:rPr lang="vi" sz="1000" dirty="0" smtClean="0">
                <a:latin typeface="Times New Roman" panose="02020603050405020304" pitchFamily="18" charset="0"/>
              </a:rPr>
              <a:t>l</a:t>
            </a:r>
            <a:r>
              <a:rPr lang="en-US" sz="1000" dirty="0" smtClean="0">
                <a:latin typeface="Times New Roman" panose="02020603050405020304" pitchFamily="18" charset="0"/>
              </a:rPr>
              <a:t>ầ</a:t>
            </a:r>
            <a:r>
              <a:rPr lang="vi" sz="1000" dirty="0" smtClean="0">
                <a:latin typeface="Times New Roman" panose="02020603050405020304" pitchFamily="18" charset="0"/>
              </a:rPr>
              <a:t>n </a:t>
            </a:r>
            <a:r>
              <a:rPr lang="vi" sz="1000" dirty="0">
                <a:latin typeface="Times New Roman" panose="02020603050405020304" pitchFamily="18" charset="0"/>
              </a:rPr>
              <a:t>sử dụng tối đa là q</a:t>
            </a:r>
          </a:p>
        </p:txBody>
      </p:sp>
      <p:sp>
        <p:nvSpPr>
          <p:cNvPr id="10" name="Rectangle 9"/>
          <p:cNvSpPr/>
          <p:nvPr/>
        </p:nvSpPr>
        <p:spPr>
          <a:xfrm>
            <a:off x="542544" y="2959608"/>
            <a:ext cx="3520440" cy="140208"/>
          </a:xfrm>
          <a:prstGeom prst="rect">
            <a:avLst/>
          </a:prstGeom>
        </p:spPr>
        <p:txBody>
          <a:bodyPr wrap="none" lIns="0" tIns="0" rIns="0" bIns="0">
            <a:noAutofit/>
          </a:bodyPr>
          <a:lstStyle/>
          <a:p>
            <a:pPr indent="-127000">
              <a:spcAft>
                <a:spcPts val="84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không có tiến trình nào </a:t>
            </a:r>
            <a:r>
              <a:rPr lang="vi" sz="1000" dirty="0">
                <a:solidFill>
                  <a:srgbClr val="900000"/>
                </a:solidFill>
                <a:latin typeface="Times New Roman" panose="02020603050405020304" pitchFamily="18" charset="0"/>
              </a:rPr>
              <a:t>chờ đợi </a:t>
            </a:r>
            <a:r>
              <a:rPr lang="vi" sz="1000" dirty="0">
                <a:latin typeface="Times New Roman" panose="02020603050405020304" pitchFamily="18" charset="0"/>
              </a:rPr>
              <a:t>quá lượng thời gian (n </a:t>
            </a:r>
            <a:r>
              <a:rPr lang="en-US" sz="1000" dirty="0" smtClean="0">
                <a:latin typeface="Times New Roman" panose="02020603050405020304" pitchFamily="18" charset="0"/>
              </a:rPr>
              <a:t>-</a:t>
            </a:r>
            <a:r>
              <a:rPr lang="vi" sz="1000" dirty="0" smtClean="0">
                <a:latin typeface="Times New Roman" panose="02020603050405020304" pitchFamily="18" charset="0"/>
              </a:rPr>
              <a:t>1</a:t>
            </a:r>
            <a:r>
              <a:rPr lang="vi" sz="1000" dirty="0">
                <a:latin typeface="Times New Roman" panose="02020603050405020304" pitchFamily="18" charset="0"/>
              </a:rPr>
              <a:t>) </a:t>
            </a:r>
            <a:r>
              <a:rPr lang="en-US" sz="1000" dirty="0" smtClean="0">
                <a:latin typeface="Times New Roman" panose="02020603050405020304" pitchFamily="18" charset="0"/>
              </a:rPr>
              <a:t>*</a:t>
            </a:r>
            <a:r>
              <a:rPr lang="vi" sz="1000" dirty="0" smtClean="0">
                <a:latin typeface="Times New Roman" panose="02020603050405020304" pitchFamily="18" charset="0"/>
              </a:rPr>
              <a:t> </a:t>
            </a:r>
            <a:r>
              <a:rPr lang="vi" sz="1000" dirty="0">
                <a:latin typeface="Times New Roman" panose="02020603050405020304" pitchFamily="18" charset="0"/>
              </a:rPr>
              <a:t>q</a:t>
            </a:r>
          </a:p>
        </p:txBody>
      </p:sp>
      <p:sp>
        <p:nvSpPr>
          <p:cNvPr id="15" name="Rectangle 14"/>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8264" y="1822704"/>
            <a:ext cx="2148840" cy="1267968"/>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100584" y="228600"/>
            <a:ext cx="2551176" cy="429768"/>
          </a:xfrm>
          <a:prstGeom prst="rect">
            <a:avLst/>
          </a:prstGeom>
        </p:spPr>
        <p:txBody>
          <a:bodyPr lIns="0" tIns="0" rIns="0" bIns="0">
            <a:noAutofit/>
          </a:bodyPr>
          <a:lstStyle/>
          <a:p>
            <a:pPr indent="0">
              <a:spcAft>
                <a:spcPts val="1470"/>
              </a:spcAft>
            </a:pPr>
            <a:r>
              <a:rPr lang="vi" sz="1400" dirty="0" smtClean="0">
                <a:solidFill>
                  <a:srgbClr val="CC0000"/>
                </a:solidFill>
                <a:latin typeface="Times New Roman" panose="02020603050405020304" pitchFamily="18" charset="0"/>
              </a:rPr>
              <a:t>CÁC TÙY </a:t>
            </a:r>
            <a:r>
              <a:rPr lang="vi" sz="1400" cap="small" dirty="0" smtClean="0">
                <a:solidFill>
                  <a:srgbClr val="CC0000"/>
                </a:solidFill>
                <a:latin typeface="Times New Roman" panose="02020603050405020304" pitchFamily="18" charset="0"/>
              </a:rPr>
              <a:t>BIẾN &amp; HIỆU NĂNG</a:t>
            </a:r>
            <a:endParaRPr lang="vi" sz="1400" cap="small" dirty="0">
              <a:solidFill>
                <a:srgbClr val="CC0000"/>
              </a:solidFill>
              <a:latin typeface="Times New Roman" panose="02020603050405020304" pitchFamily="18" charset="0"/>
            </a:endParaRPr>
          </a:p>
        </p:txBody>
      </p:sp>
      <p:sp>
        <p:nvSpPr>
          <p:cNvPr id="6" name="Rectangle 5"/>
          <p:cNvSpPr/>
          <p:nvPr/>
        </p:nvSpPr>
        <p:spPr>
          <a:xfrm>
            <a:off x="234696" y="911352"/>
            <a:ext cx="4273296" cy="600456"/>
          </a:xfrm>
          <a:prstGeom prst="rect">
            <a:avLst/>
          </a:prstGeom>
        </p:spPr>
        <p:txBody>
          <a:bodyPr lIns="0" tIns="0" rIns="0" bIns="0">
            <a:noAutofit/>
          </a:bodyPr>
          <a:lstStyle/>
          <a:p>
            <a:pPr indent="0" algn="just">
              <a:spcBef>
                <a:spcPts val="1470"/>
              </a:spcBef>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q lớn</a:t>
            </a:r>
            <a:r>
              <a:rPr lang="vi" sz="1200" dirty="0">
                <a:latin typeface="Times New Roman" panose="02020603050405020304" pitchFamily="18" charset="0"/>
              </a:rPr>
              <a:t>: RR trở thành giải thuật </a:t>
            </a:r>
            <a:r>
              <a:rPr lang="en-US" sz="1200" dirty="0">
                <a:latin typeface="Times New Roman" panose="02020603050405020304" pitchFamily="18" charset="0"/>
              </a:rPr>
              <a:t>FCFS (FIFO)</a:t>
            </a:r>
          </a:p>
          <a:p>
            <a:pPr marL="170688" indent="-152400">
              <a:lnSpc>
                <a:spcPts val="1368"/>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q nhỏ</a:t>
            </a:r>
            <a:r>
              <a:rPr lang="vi" sz="1200" dirty="0">
                <a:latin typeface="Times New Roman" panose="02020603050405020304" pitchFamily="18" charset="0"/>
              </a:rPr>
              <a:t>: q phải đủ lớn so với thời gian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ngữ cảnh, nếu không, </a:t>
            </a:r>
            <a:r>
              <a:rPr lang="vi" sz="1200" dirty="0">
                <a:solidFill>
                  <a:srgbClr val="900000"/>
                </a:solidFill>
                <a:latin typeface="Times New Roman" panose="02020603050405020304" pitchFamily="18" charset="0"/>
              </a:rPr>
              <a:t>hao phí </a:t>
            </a:r>
            <a:r>
              <a:rPr lang="en-US" sz="1200" dirty="0" err="1" smtClean="0">
                <a:solidFill>
                  <a:srgbClr val="900000"/>
                </a:solidFill>
                <a:latin typeface="Times New Roman" panose="02020603050405020304" pitchFamily="18" charset="0"/>
              </a:rPr>
              <a:t>chuyển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ngữ cảnh </a:t>
            </a:r>
            <a:r>
              <a:rPr lang="vi" sz="1200" dirty="0">
                <a:latin typeface="Times New Roman" panose="02020603050405020304" pitchFamily="18" charset="0"/>
              </a:rPr>
              <a:t>sẽ rất cao.</a:t>
            </a:r>
          </a:p>
        </p:txBody>
      </p:sp>
      <p:sp>
        <p:nvSpPr>
          <p:cNvPr id="7" name="Rectangle 6"/>
          <p:cNvSpPr/>
          <p:nvPr/>
        </p:nvSpPr>
        <p:spPr>
          <a:xfrm>
            <a:off x="1246632" y="1664208"/>
            <a:ext cx="810768" cy="128016"/>
          </a:xfrm>
          <a:prstGeom prst="rect">
            <a:avLst/>
          </a:prstGeom>
        </p:spPr>
        <p:txBody>
          <a:bodyPr wrap="none" lIns="0" tIns="0" rIns="0" bIns="0">
            <a:noAutofit/>
          </a:bodyPr>
          <a:lstStyle/>
          <a:p>
            <a:pPr indent="0"/>
            <a:r>
              <a:rPr lang="en-US" sz="700" dirty="0">
                <a:solidFill>
                  <a:srgbClr val="231F20"/>
                </a:solidFill>
                <a:latin typeface="Times New Roman" panose="02020603050405020304" pitchFamily="18" charset="0"/>
              </a:rPr>
              <a:t>process time </a:t>
            </a:r>
            <a:r>
              <a:rPr lang="vi" sz="700" dirty="0">
                <a:solidFill>
                  <a:srgbClr val="231F20"/>
                </a:solidFill>
                <a:latin typeface="Times New Roman" panose="02020603050405020304" pitchFamily="18" charset="0"/>
              </a:rPr>
              <a:t>= 10</a:t>
            </a:r>
          </a:p>
        </p:txBody>
      </p:sp>
      <p:sp>
        <p:nvSpPr>
          <p:cNvPr id="8" name="Rectangle 7"/>
          <p:cNvSpPr/>
          <p:nvPr/>
        </p:nvSpPr>
        <p:spPr>
          <a:xfrm>
            <a:off x="2932176" y="1670304"/>
            <a:ext cx="402336" cy="329184"/>
          </a:xfrm>
          <a:prstGeom prst="rect">
            <a:avLst/>
          </a:prstGeom>
        </p:spPr>
        <p:txBody>
          <a:bodyPr lIns="0" tIns="0" rIns="0" bIns="0">
            <a:noAutofit/>
          </a:bodyPr>
          <a:lstStyle/>
          <a:p>
            <a:pPr indent="0">
              <a:spcAft>
                <a:spcPts val="630"/>
              </a:spcAft>
            </a:pPr>
            <a:r>
              <a:rPr lang="en-US" sz="700" dirty="0">
                <a:solidFill>
                  <a:srgbClr val="231F20"/>
                </a:solidFill>
                <a:latin typeface="Times New Roman" panose="02020603050405020304" pitchFamily="18" charset="0"/>
              </a:rPr>
              <a:t>quantum</a:t>
            </a:r>
          </a:p>
          <a:p>
            <a:pPr indent="0" algn="ctr"/>
            <a:r>
              <a:rPr lang="vi" sz="700" dirty="0">
                <a:solidFill>
                  <a:srgbClr val="231F20"/>
                </a:solidFill>
                <a:latin typeface="Times New Roman" panose="02020603050405020304" pitchFamily="18" charset="0"/>
              </a:rPr>
              <a:t>12</a:t>
            </a:r>
          </a:p>
        </p:txBody>
      </p:sp>
      <p:sp>
        <p:nvSpPr>
          <p:cNvPr id="9" name="Rectangle 8"/>
          <p:cNvSpPr/>
          <p:nvPr/>
        </p:nvSpPr>
        <p:spPr>
          <a:xfrm>
            <a:off x="3090672" y="2356104"/>
            <a:ext cx="82296" cy="103632"/>
          </a:xfrm>
          <a:prstGeom prst="rect">
            <a:avLst/>
          </a:prstGeom>
        </p:spPr>
        <p:txBody>
          <a:bodyPr wrap="none" lIns="0" tIns="0" rIns="0" bIns="0">
            <a:noAutofit/>
          </a:bodyPr>
          <a:lstStyle/>
          <a:p>
            <a:pPr indent="0"/>
            <a:r>
              <a:rPr lang="vi" sz="700" dirty="0">
                <a:solidFill>
                  <a:srgbClr val="231F20"/>
                </a:solidFill>
                <a:latin typeface="Times New Roman" panose="02020603050405020304" pitchFamily="18" charset="0"/>
              </a:rPr>
              <a:t>6</a:t>
            </a:r>
          </a:p>
        </p:txBody>
      </p:sp>
      <p:sp>
        <p:nvSpPr>
          <p:cNvPr id="10" name="Rectangle 9"/>
          <p:cNvSpPr/>
          <p:nvPr/>
        </p:nvSpPr>
        <p:spPr>
          <a:xfrm>
            <a:off x="3096768" y="2816352"/>
            <a:ext cx="60960" cy="103632"/>
          </a:xfrm>
          <a:prstGeom prst="rect">
            <a:avLst/>
          </a:prstGeom>
        </p:spPr>
        <p:txBody>
          <a:bodyPr wrap="none" lIns="0" tIns="0" rIns="0" bIns="0">
            <a:noAutofit/>
          </a:bodyPr>
          <a:lstStyle/>
          <a:p>
            <a:pPr indent="0"/>
            <a:r>
              <a:rPr lang="vi" sz="700" dirty="0">
                <a:solidFill>
                  <a:srgbClr val="231F20"/>
                </a:solidFill>
                <a:latin typeface="Times New Roman" panose="02020603050405020304" pitchFamily="18" charset="0"/>
              </a:rPr>
              <a:t>1</a:t>
            </a:r>
          </a:p>
        </p:txBody>
      </p:sp>
      <p:sp>
        <p:nvSpPr>
          <p:cNvPr id="11" name="Rectangle 10"/>
          <p:cNvSpPr/>
          <p:nvPr/>
        </p:nvSpPr>
        <p:spPr>
          <a:xfrm>
            <a:off x="3642360" y="1670304"/>
            <a:ext cx="402336" cy="329184"/>
          </a:xfrm>
          <a:prstGeom prst="rect">
            <a:avLst/>
          </a:prstGeom>
        </p:spPr>
        <p:txBody>
          <a:bodyPr lIns="0" tIns="0" rIns="0" bIns="0">
            <a:noAutofit/>
          </a:bodyPr>
          <a:lstStyle/>
          <a:p>
            <a:pPr indent="0"/>
            <a:r>
              <a:rPr lang="en-US" sz="700" dirty="0">
                <a:solidFill>
                  <a:srgbClr val="231F20"/>
                </a:solidFill>
                <a:latin typeface="Times New Roman" panose="02020603050405020304" pitchFamily="18" charset="0"/>
              </a:rPr>
              <a:t>context</a:t>
            </a:r>
          </a:p>
          <a:p>
            <a:pPr indent="0"/>
            <a:r>
              <a:rPr lang="en-US" sz="700" dirty="0">
                <a:solidFill>
                  <a:srgbClr val="231F20"/>
                </a:solidFill>
                <a:latin typeface="Times New Roman" panose="02020603050405020304" pitchFamily="18" charset="0"/>
              </a:rPr>
              <a:t>switches</a:t>
            </a:r>
          </a:p>
          <a:p>
            <a:pPr indent="0" algn="ctr"/>
            <a:r>
              <a:rPr lang="en-US" sz="700" dirty="0">
                <a:solidFill>
                  <a:srgbClr val="231F20"/>
                </a:solidFill>
                <a:latin typeface="Times New Roman" panose="02020603050405020304" pitchFamily="18" charset="0"/>
              </a:rPr>
              <a:t>0</a:t>
            </a:r>
          </a:p>
        </p:txBody>
      </p:sp>
      <p:sp>
        <p:nvSpPr>
          <p:cNvPr id="12" name="Rectangle 11"/>
          <p:cNvSpPr/>
          <p:nvPr/>
        </p:nvSpPr>
        <p:spPr>
          <a:xfrm>
            <a:off x="3806952" y="2356104"/>
            <a:ext cx="60960" cy="103632"/>
          </a:xfrm>
          <a:prstGeom prst="rect">
            <a:avLst/>
          </a:prstGeom>
        </p:spPr>
        <p:txBody>
          <a:bodyPr wrap="none" lIns="0" tIns="0" rIns="0" bIns="0">
            <a:noAutofit/>
          </a:bodyPr>
          <a:lstStyle/>
          <a:p>
            <a:pPr indent="0"/>
            <a:r>
              <a:rPr lang="en-US" sz="700" dirty="0">
                <a:solidFill>
                  <a:srgbClr val="231F20"/>
                </a:solidFill>
                <a:latin typeface="Times New Roman" panose="02020603050405020304" pitchFamily="18" charset="0"/>
              </a:rPr>
              <a:t>1</a:t>
            </a:r>
          </a:p>
        </p:txBody>
      </p:sp>
      <p:sp>
        <p:nvSpPr>
          <p:cNvPr id="13" name="Rectangle 12"/>
          <p:cNvSpPr/>
          <p:nvPr/>
        </p:nvSpPr>
        <p:spPr>
          <a:xfrm>
            <a:off x="3800856" y="2816352"/>
            <a:ext cx="82296" cy="103632"/>
          </a:xfrm>
          <a:prstGeom prst="rect">
            <a:avLst/>
          </a:prstGeom>
        </p:spPr>
        <p:txBody>
          <a:bodyPr wrap="none" lIns="0" tIns="0" rIns="0" bIns="0">
            <a:noAutofit/>
          </a:bodyPr>
          <a:lstStyle/>
          <a:p>
            <a:pPr indent="0"/>
            <a:r>
              <a:rPr lang="en-US" sz="700" dirty="0">
                <a:solidFill>
                  <a:srgbClr val="231F20"/>
                </a:solidFill>
                <a:latin typeface="Times New Roman" panose="02020603050405020304" pitchFamily="18" charset="0"/>
              </a:rPr>
              <a:t>9</a:t>
            </a:r>
          </a:p>
        </p:txBody>
      </p:sp>
      <p:sp>
        <p:nvSpPr>
          <p:cNvPr id="18" name="Rectangle 1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100584" y="228600"/>
            <a:ext cx="2551176" cy="429768"/>
          </a:xfrm>
          <a:prstGeom prst="rect">
            <a:avLst/>
          </a:prstGeom>
        </p:spPr>
        <p:txBody>
          <a:bodyPr lIns="0" tIns="0" rIns="0" bIns="0">
            <a:noAutofit/>
          </a:bodyPr>
          <a:lstStyle/>
          <a:p>
            <a:pPr indent="0" algn="r">
              <a:spcAft>
                <a:spcPts val="2100"/>
              </a:spcAft>
            </a:pPr>
            <a:r>
              <a:rPr lang="vi" sz="1400" dirty="0" smtClean="0">
                <a:solidFill>
                  <a:srgbClr val="CC0000"/>
                </a:solidFill>
                <a:latin typeface="Times New Roman" panose="02020603050405020304" pitchFamily="18" charset="0"/>
              </a:rPr>
              <a:t>CÁC TÙY </a:t>
            </a:r>
            <a:r>
              <a:rPr lang="vi" sz="1400" cap="small" dirty="0" smtClean="0">
                <a:solidFill>
                  <a:srgbClr val="CC0000"/>
                </a:solidFill>
                <a:latin typeface="Times New Roman" panose="02020603050405020304" pitchFamily="18" charset="0"/>
              </a:rPr>
              <a:t>BIẾN &amp; HIỆU NĂNG</a:t>
            </a:r>
            <a:endParaRPr lang="vi" sz="1400" cap="small" dirty="0">
              <a:solidFill>
                <a:srgbClr val="CC0000"/>
              </a:solidFill>
              <a:latin typeface="Times New Roman" panose="02020603050405020304" pitchFamily="18" charset="0"/>
            </a:endParaRP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9" name="Picture 8"/>
          <p:cNvPicPr>
            <a:picLocks noChangeAspect="1"/>
          </p:cNvPicPr>
          <p:nvPr/>
        </p:nvPicPr>
        <p:blipFill>
          <a:blip r:embed="rId2"/>
          <a:stretch>
            <a:fillRect/>
          </a:stretch>
        </p:blipFill>
        <p:spPr>
          <a:xfrm>
            <a:off x="873748" y="553517"/>
            <a:ext cx="2973766" cy="2345587"/>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indent="0"/>
            <a:r>
              <a:rPr lang="vi" sz="550" cap="small">
                <a:solidFill>
                  <a:srgbClr val="FFFFFF"/>
                </a:solidFill>
                <a:latin typeface="Times New Roman"/>
              </a:rPr>
              <a:t>I—CÁC giải thuật định thời</a:t>
            </a:r>
          </a:p>
        </p:txBody>
      </p:sp>
      <p:sp>
        <p:nvSpPr>
          <p:cNvPr id="5" name="Rectangle 4"/>
          <p:cNvSpPr/>
          <p:nvPr/>
        </p:nvSpPr>
        <p:spPr>
          <a:xfrm>
            <a:off x="94488" y="228600"/>
            <a:ext cx="2215896" cy="429768"/>
          </a:xfrm>
          <a:prstGeom prst="rect">
            <a:avLst/>
          </a:prstGeom>
        </p:spPr>
        <p:txBody>
          <a:bodyPr lIns="0" tIns="0" rIns="0" bIns="0">
            <a:noAutofit/>
          </a:bodyPr>
          <a:lstStyle/>
          <a:p>
            <a:pPr indent="0">
              <a:spcAft>
                <a:spcPts val="1470"/>
              </a:spcAft>
            </a:pPr>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sp>
        <p:nvSpPr>
          <p:cNvPr id="7" name="Rectangle 6"/>
          <p:cNvSpPr/>
          <p:nvPr/>
        </p:nvSpPr>
        <p:spPr>
          <a:xfrm>
            <a:off x="234696" y="1929384"/>
            <a:ext cx="1560576" cy="161544"/>
          </a:xfrm>
          <a:prstGeom prst="rect">
            <a:avLst/>
          </a:prstGeom>
        </p:spPr>
        <p:txBody>
          <a:bodyPr wrap="none" lIns="0" tIns="0" rIns="0" bIns="0">
            <a:noAutofit/>
          </a:bodyPr>
          <a:lstStyle/>
          <a:p>
            <a:pPr marL="164592" indent="-152400">
              <a:spcBef>
                <a:spcPts val="630"/>
              </a:spcBef>
              <a:spcAft>
                <a:spcPts val="630"/>
              </a:spcAft>
            </a:pPr>
            <a:r>
              <a:rPr lang="vi" sz="950" dirty="0">
                <a:solidFill>
                  <a:srgbClr val="3333B2"/>
                </a:solidFill>
                <a:latin typeface="Times New Roman" panose="02020603050405020304" pitchFamily="18" charset="0"/>
              </a:rPr>
              <a:t>► </a:t>
            </a:r>
            <a:r>
              <a:rPr lang="en-US" sz="950" dirty="0" err="1" smtClean="0">
                <a:latin typeface="Times New Roman" panose="02020603050405020304" pitchFamily="18" charset="0"/>
              </a:rPr>
              <a:t>với</a:t>
            </a:r>
            <a:r>
              <a:rPr lang="vi" sz="950" dirty="0" smtClean="0">
                <a:latin typeface="Times New Roman" panose="02020603050405020304" pitchFamily="18" charset="0"/>
              </a:rPr>
              <a:t> </a:t>
            </a:r>
            <a:r>
              <a:rPr lang="en-US" sz="950" dirty="0">
                <a:latin typeface="Times New Roman" panose="02020603050405020304" pitchFamily="18" charset="0"/>
              </a:rPr>
              <a:t>time quantum </a:t>
            </a:r>
            <a:r>
              <a:rPr lang="vi" sz="950" dirty="0">
                <a:latin typeface="Times New Roman" panose="02020603050405020304" pitchFamily="18" charset="0"/>
              </a:rPr>
              <a:t>= 20</a:t>
            </a:r>
          </a:p>
        </p:txBody>
      </p:sp>
      <p:sp>
        <p:nvSpPr>
          <p:cNvPr id="8" name="Rectangle 7"/>
          <p:cNvSpPr/>
          <p:nvPr/>
        </p:nvSpPr>
        <p:spPr>
          <a:xfrm>
            <a:off x="234696" y="2154936"/>
            <a:ext cx="1021080" cy="170688"/>
          </a:xfrm>
          <a:prstGeom prst="rect">
            <a:avLst/>
          </a:prstGeom>
        </p:spPr>
        <p:txBody>
          <a:bodyPr wrap="none" lIns="0" tIns="0" rIns="0" bIns="0">
            <a:noAutofit/>
          </a:bodyPr>
          <a:lstStyle/>
          <a:p>
            <a:pPr marL="164592" indent="-152400">
              <a:spcBef>
                <a:spcPts val="63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Biểu đồ </a:t>
            </a:r>
            <a:r>
              <a:rPr lang="en-US" sz="950" dirty="0">
                <a:latin typeface="Times New Roman" panose="02020603050405020304" pitchFamily="18" charset="0"/>
              </a:rPr>
              <a:t>Gantt:</a:t>
            </a:r>
          </a:p>
        </p:txBody>
      </p:sp>
      <p:sp>
        <p:nvSpPr>
          <p:cNvPr id="10" name="Rectangle 9"/>
          <p:cNvSpPr/>
          <p:nvPr/>
        </p:nvSpPr>
        <p:spPr>
          <a:xfrm>
            <a:off x="234696" y="2761488"/>
            <a:ext cx="3892296" cy="341376"/>
          </a:xfrm>
          <a:prstGeom prst="rect">
            <a:avLst/>
          </a:prstGeom>
        </p:spPr>
        <p:txBody>
          <a:bodyPr lIns="0" tIns="0" rIns="0" bIns="0">
            <a:noAutofit/>
          </a:bodyPr>
          <a:lstStyle/>
          <a:p>
            <a:pPr marL="164592" indent="-152400">
              <a:lnSpc>
                <a:spcPts val="1392"/>
              </a:lnSpc>
              <a:spcBef>
                <a:spcPts val="63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Thông thường, RR có </a:t>
            </a:r>
            <a:r>
              <a:rPr lang="vi" sz="950" dirty="0">
                <a:solidFill>
                  <a:srgbClr val="900000"/>
                </a:solidFill>
                <a:latin typeface="Times New Roman" panose="02020603050405020304" pitchFamily="18" charset="0"/>
              </a:rPr>
              <a:t>thời gian chờ đợi trung bình </a:t>
            </a:r>
            <a:r>
              <a:rPr lang="vi" sz="950" dirty="0">
                <a:latin typeface="Times New Roman" panose="02020603050405020304" pitchFamily="18" charset="0"/>
              </a:rPr>
              <a:t>lớn hơn </a:t>
            </a:r>
            <a:r>
              <a:rPr lang="en-US" sz="950" dirty="0">
                <a:latin typeface="Times New Roman" panose="02020603050405020304" pitchFamily="18" charset="0"/>
              </a:rPr>
              <a:t>SJF, </a:t>
            </a:r>
            <a:r>
              <a:rPr lang="vi" sz="950" dirty="0">
                <a:latin typeface="Times New Roman" panose="02020603050405020304" pitchFamily="18" charset="0"/>
              </a:rPr>
              <a:t>nhưng đảm bảo </a:t>
            </a:r>
            <a:r>
              <a:rPr lang="vi" sz="950" dirty="0">
                <a:solidFill>
                  <a:srgbClr val="900000"/>
                </a:solidFill>
                <a:latin typeface="Times New Roman" panose="02020603050405020304" pitchFamily="18" charset="0"/>
              </a:rPr>
              <a:t>thời gian đáp ứng </a:t>
            </a:r>
            <a:r>
              <a:rPr lang="vi" sz="950" dirty="0">
                <a:latin typeface="Times New Roman" panose="02020603050405020304" pitchFamily="18" charset="0"/>
              </a:rPr>
              <a:t>tốt hơn.</a:t>
            </a:r>
          </a:p>
        </p:txBody>
      </p:sp>
      <p:sp>
        <p:nvSpPr>
          <p:cNvPr id="15" name="Rectangle 14"/>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7" name="Picture 16"/>
          <p:cNvPicPr>
            <a:picLocks noChangeAspect="1"/>
          </p:cNvPicPr>
          <p:nvPr/>
        </p:nvPicPr>
        <p:blipFill>
          <a:blip r:embed="rId2"/>
          <a:stretch>
            <a:fillRect/>
          </a:stretch>
        </p:blipFill>
        <p:spPr>
          <a:xfrm>
            <a:off x="1280160" y="658368"/>
            <a:ext cx="1619092" cy="964178"/>
          </a:xfrm>
          <a:prstGeom prst="rect">
            <a:avLst/>
          </a:prstGeom>
        </p:spPr>
      </p:pic>
      <p:pic>
        <p:nvPicPr>
          <p:cNvPr id="18" name="Picture 17"/>
          <p:cNvPicPr>
            <a:picLocks noChangeAspect="1"/>
          </p:cNvPicPr>
          <p:nvPr/>
        </p:nvPicPr>
        <p:blipFill>
          <a:blip r:embed="rId3"/>
          <a:stretch>
            <a:fillRect/>
          </a:stretch>
        </p:blipFill>
        <p:spPr>
          <a:xfrm>
            <a:off x="1280160" y="2193875"/>
            <a:ext cx="2714309" cy="518464"/>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2731008" cy="429768"/>
          </a:xfrm>
          <a:prstGeom prst="rect">
            <a:avLst/>
          </a:prstGeom>
        </p:spPr>
        <p:txBody>
          <a:bodyPr lIns="0" tIns="0" rIns="0" bIns="0">
            <a:noAutofit/>
          </a:bodyPr>
          <a:lstStyle/>
          <a:p>
            <a:pPr indent="0">
              <a:spcAft>
                <a:spcPts val="1680"/>
              </a:spcAft>
            </a:pPr>
            <a:r>
              <a:rPr lang="vi" sz="1400" cap="small" dirty="0" smtClean="0">
                <a:solidFill>
                  <a:srgbClr val="CC0000"/>
                </a:solidFill>
                <a:latin typeface="Times New Roman" panose="02020603050405020304" pitchFamily="18" charset="0"/>
              </a:rPr>
              <a:t>GIẢI THUẬT HÀNG ĐỢI ĐA CẤP</a:t>
            </a:r>
            <a:endParaRPr lang="vi" sz="1400" cap="small" dirty="0">
              <a:solidFill>
                <a:srgbClr val="CC0000"/>
              </a:solidFill>
              <a:latin typeface="Times New Roman" panose="02020603050405020304" pitchFamily="18" charset="0"/>
            </a:endParaRPr>
          </a:p>
        </p:txBody>
      </p:sp>
      <p:sp>
        <p:nvSpPr>
          <p:cNvPr id="5" name="Rectangle 4"/>
          <p:cNvSpPr/>
          <p:nvPr/>
        </p:nvSpPr>
        <p:spPr>
          <a:xfrm>
            <a:off x="267052" y="615696"/>
            <a:ext cx="3977640" cy="304800"/>
          </a:xfrm>
          <a:prstGeom prst="rect">
            <a:avLst/>
          </a:prstGeom>
        </p:spPr>
        <p:txBody>
          <a:bodyPr lIns="0" tIns="0" rIns="0" bIns="0">
            <a:noAutofit/>
          </a:bodyPr>
          <a:lstStyle/>
          <a:p>
            <a:pPr indent="-139700">
              <a:lnSpc>
                <a:spcPts val="1272"/>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Chia hàng đợi s/sàng ra thành nhiều hàng đợi </a:t>
            </a:r>
            <a:r>
              <a:rPr lang="vi" sz="1100" dirty="0" smtClean="0">
                <a:latin typeface="Times New Roman" panose="02020603050405020304" pitchFamily="18" charset="0"/>
              </a:rPr>
              <a:t>v</a:t>
            </a:r>
            <a:r>
              <a:rPr lang="en-US" sz="1100" dirty="0" smtClean="0">
                <a:latin typeface="Times New Roman" panose="02020603050405020304" pitchFamily="18" charset="0"/>
              </a:rPr>
              <a:t>ớ</a:t>
            </a:r>
            <a:r>
              <a:rPr lang="vi" sz="1100" dirty="0" smtClean="0">
                <a:latin typeface="Times New Roman" panose="02020603050405020304" pitchFamily="18" charset="0"/>
              </a:rPr>
              <a:t>i </a:t>
            </a:r>
            <a:r>
              <a:rPr lang="vi" sz="1100" dirty="0">
                <a:latin typeface="Times New Roman" panose="02020603050405020304" pitchFamily="18" charset="0"/>
              </a:rPr>
              <a:t>độ </a:t>
            </a:r>
            <a:r>
              <a:rPr lang="vi" sz="1100" dirty="0">
                <a:solidFill>
                  <a:srgbClr val="900000"/>
                </a:solidFill>
                <a:latin typeface="Times New Roman" panose="02020603050405020304" pitchFamily="18" charset="0"/>
              </a:rPr>
              <a:t>ưu tiên khác nhau</a:t>
            </a:r>
            <a:r>
              <a:rPr lang="vi" sz="1100" dirty="0">
                <a:latin typeface="Times New Roman" panose="02020603050405020304" pitchFamily="18" charset="0"/>
              </a:rPr>
              <a:t>, ví dụ:</a:t>
            </a:r>
          </a:p>
        </p:txBody>
      </p:sp>
      <p:sp>
        <p:nvSpPr>
          <p:cNvPr id="6" name="Rectangle 5"/>
          <p:cNvSpPr/>
          <p:nvPr/>
        </p:nvSpPr>
        <p:spPr>
          <a:xfrm>
            <a:off x="556612" y="1048512"/>
            <a:ext cx="2435352" cy="115824"/>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en-US" sz="1100" dirty="0">
                <a:solidFill>
                  <a:srgbClr val="900000"/>
                </a:solidFill>
                <a:latin typeface="Times New Roman" panose="02020603050405020304" pitchFamily="18" charset="0"/>
              </a:rPr>
              <a:t>foreground</a:t>
            </a:r>
            <a:r>
              <a:rPr lang="en-US" sz="1100" dirty="0">
                <a:latin typeface="Times New Roman" panose="02020603050405020304" pitchFamily="18" charset="0"/>
              </a:rPr>
              <a:t>: </a:t>
            </a:r>
            <a:r>
              <a:rPr lang="vi" sz="1100" dirty="0">
                <a:latin typeface="Times New Roman" panose="02020603050405020304" pitchFamily="18" charset="0"/>
              </a:rPr>
              <a:t>tương tác, </a:t>
            </a:r>
            <a:r>
              <a:rPr lang="vi" sz="1100" dirty="0" smtClean="0">
                <a:latin typeface="Times New Roman" panose="02020603050405020304" pitchFamily="18" charset="0"/>
              </a:rPr>
              <a:t>c</a:t>
            </a:r>
            <a:r>
              <a:rPr lang="en-US" sz="1100" dirty="0" smtClean="0">
                <a:latin typeface="Times New Roman" panose="02020603050405020304" pitchFamily="18" charset="0"/>
              </a:rPr>
              <a:t>ầ</a:t>
            </a:r>
            <a:r>
              <a:rPr lang="vi" sz="1100" dirty="0" smtClean="0">
                <a:latin typeface="Times New Roman" panose="02020603050405020304" pitchFamily="18" charset="0"/>
              </a:rPr>
              <a:t>n </a:t>
            </a:r>
            <a:r>
              <a:rPr lang="vi" sz="1100" dirty="0">
                <a:latin typeface="Times New Roman" panose="02020603050405020304" pitchFamily="18" charset="0"/>
              </a:rPr>
              <a:t>ưu tiên cao hơn.</a:t>
            </a:r>
          </a:p>
        </p:txBody>
      </p:sp>
      <p:sp>
        <p:nvSpPr>
          <p:cNvPr id="7" name="Rectangle 6"/>
          <p:cNvSpPr/>
          <p:nvPr/>
        </p:nvSpPr>
        <p:spPr>
          <a:xfrm>
            <a:off x="556612" y="1286256"/>
            <a:ext cx="1996440" cy="115824"/>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en-US" sz="1100" dirty="0">
                <a:solidFill>
                  <a:srgbClr val="900000"/>
                </a:solidFill>
                <a:latin typeface="Times New Roman" panose="02020603050405020304" pitchFamily="18" charset="0"/>
              </a:rPr>
              <a:t>background</a:t>
            </a:r>
            <a:r>
              <a:rPr lang="en-US" sz="1100" dirty="0">
                <a:latin typeface="Times New Roman" panose="02020603050405020304" pitchFamily="18" charset="0"/>
              </a:rPr>
              <a:t>: </a:t>
            </a:r>
            <a:r>
              <a:rPr lang="vi" sz="1100" dirty="0">
                <a:latin typeface="Times New Roman" panose="02020603050405020304" pitchFamily="18" charset="0"/>
              </a:rPr>
              <a:t>bó, </a:t>
            </a:r>
            <a:r>
              <a:rPr lang="en-US" sz="1100" dirty="0" err="1" smtClean="0">
                <a:latin typeface="Times New Roman" panose="02020603050405020304" pitchFamily="18" charset="0"/>
              </a:rPr>
              <a:t>cần</a:t>
            </a:r>
            <a:r>
              <a:rPr lang="vi" sz="1100" dirty="0" smtClean="0">
                <a:latin typeface="Times New Roman" panose="02020603050405020304" pitchFamily="18" charset="0"/>
              </a:rPr>
              <a:t> </a:t>
            </a:r>
            <a:r>
              <a:rPr lang="vi" sz="1100" dirty="0">
                <a:latin typeface="Times New Roman" panose="02020603050405020304" pitchFamily="18" charset="0"/>
              </a:rPr>
              <a:t>ít ưu tiên hơn.</a:t>
            </a:r>
          </a:p>
        </p:txBody>
      </p:sp>
      <p:sp>
        <p:nvSpPr>
          <p:cNvPr id="8" name="Rectangle 7"/>
          <p:cNvSpPr/>
          <p:nvPr/>
        </p:nvSpPr>
        <p:spPr>
          <a:xfrm>
            <a:off x="267052" y="1511808"/>
            <a:ext cx="4087368" cy="332232"/>
          </a:xfrm>
          <a:prstGeom prst="rect">
            <a:avLst/>
          </a:prstGeom>
        </p:spPr>
        <p:txBody>
          <a:bodyPr lIns="0" tIns="0" rIns="0" bIns="0">
            <a:noAutofit/>
          </a:bodyPr>
          <a:lstStyle/>
          <a:p>
            <a:pPr indent="-139700">
              <a:lnSpc>
                <a:spcPts val="1344"/>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Các tiến trình sẽ được </a:t>
            </a:r>
            <a:r>
              <a:rPr lang="vi" sz="1100" dirty="0">
                <a:solidFill>
                  <a:srgbClr val="900000"/>
                </a:solidFill>
                <a:latin typeface="Times New Roman" panose="02020603050405020304" pitchFamily="18" charset="0"/>
              </a:rPr>
              <a:t>phân phối </a:t>
            </a:r>
            <a:r>
              <a:rPr lang="vi" sz="1100" dirty="0">
                <a:latin typeface="Times New Roman" panose="02020603050405020304" pitchFamily="18" charset="0"/>
              </a:rPr>
              <a:t>vào các hàng đợi dựa trên các đặc tính như loại tiến trình </a:t>
            </a:r>
            <a:r>
              <a:rPr lang="en-US" sz="1100" dirty="0">
                <a:latin typeface="Times New Roman" panose="02020603050405020304" pitchFamily="18" charset="0"/>
              </a:rPr>
              <a:t>(foreground/background), </a:t>
            </a:r>
            <a:r>
              <a:rPr lang="vi" sz="1100" dirty="0">
                <a:latin typeface="Times New Roman" panose="02020603050405020304" pitchFamily="18" charset="0"/>
              </a:rPr>
              <a:t>độ ưu tiên, .. .</a:t>
            </a:r>
          </a:p>
        </p:txBody>
      </p:sp>
      <p:sp>
        <p:nvSpPr>
          <p:cNvPr id="9" name="Rectangle 8"/>
          <p:cNvSpPr/>
          <p:nvPr/>
        </p:nvSpPr>
        <p:spPr>
          <a:xfrm>
            <a:off x="267052" y="1944624"/>
            <a:ext cx="4197096" cy="316992"/>
          </a:xfrm>
          <a:prstGeom prst="rect">
            <a:avLst/>
          </a:prstGeom>
        </p:spPr>
        <p:txBody>
          <a:bodyPr lIns="0" tIns="0" rIns="0" bIns="0">
            <a:noAutofit/>
          </a:bodyPr>
          <a:lstStyle/>
          <a:p>
            <a:pPr indent="-139700">
              <a:lnSpc>
                <a:spcPts val="1344"/>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Mỗi hàng đợi sẽ được áp dụng một giải thuật định thời riêng, tùy vào tính chất của hàng đợi; ví dụ:</a:t>
            </a:r>
          </a:p>
        </p:txBody>
      </p:sp>
      <p:sp>
        <p:nvSpPr>
          <p:cNvPr id="10" name="Rectangle 9"/>
          <p:cNvSpPr/>
          <p:nvPr/>
        </p:nvSpPr>
        <p:spPr>
          <a:xfrm>
            <a:off x="556612" y="2374392"/>
            <a:ext cx="3553968" cy="124968"/>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en-US" sz="1100" dirty="0">
                <a:solidFill>
                  <a:srgbClr val="900000"/>
                </a:solidFill>
                <a:latin typeface="Times New Roman" panose="02020603050405020304" pitchFamily="18" charset="0"/>
              </a:rPr>
              <a:t>foreground </a:t>
            </a:r>
            <a:r>
              <a:rPr lang="vi" sz="1100" dirty="0">
                <a:solidFill>
                  <a:srgbClr val="900000"/>
                </a:solidFill>
                <a:latin typeface="Times New Roman" panose="02020603050405020304" pitchFamily="18" charset="0"/>
              </a:rPr>
              <a:t>(tương tác)</a:t>
            </a:r>
            <a:r>
              <a:rPr lang="vi" sz="1100" dirty="0">
                <a:latin typeface="Times New Roman" panose="02020603050405020304" pitchFamily="18" charset="0"/>
              </a:rPr>
              <a:t>: </a:t>
            </a:r>
            <a:r>
              <a:rPr lang="vi" sz="1100" dirty="0" smtClean="0">
                <a:latin typeface="Times New Roman" panose="02020603050405020304" pitchFamily="18" charset="0"/>
              </a:rPr>
              <a:t>c</a:t>
            </a:r>
            <a:r>
              <a:rPr lang="en-US" sz="1100" dirty="0" smtClean="0">
                <a:latin typeface="Times New Roman" panose="02020603050405020304" pitchFamily="18" charset="0"/>
              </a:rPr>
              <a:t>ầ</a:t>
            </a:r>
            <a:r>
              <a:rPr lang="vi" sz="1100" dirty="0" smtClean="0">
                <a:latin typeface="Times New Roman" panose="02020603050405020304" pitchFamily="18" charset="0"/>
              </a:rPr>
              <a:t>n </a:t>
            </a:r>
            <a:r>
              <a:rPr lang="vi" sz="1100" dirty="0">
                <a:latin typeface="Times New Roman" panose="02020603050405020304" pitchFamily="18" charset="0"/>
              </a:rPr>
              <a:t>thời gian đáp ứng nhanh </a:t>
            </a:r>
            <a:r>
              <a:rPr lang="vi" sz="1100" dirty="0" smtClean="0">
                <a:latin typeface="Times New Roman" panose="02020603050405020304" pitchFamily="18" charset="0"/>
              </a:rPr>
              <a:t>hơn</a:t>
            </a:r>
            <a:r>
              <a:rPr lang="en-US" sz="1100" dirty="0" smtClean="0">
                <a:latin typeface="Times New Roman" panose="02020603050405020304" pitchFamily="18" charset="0"/>
              </a:rPr>
              <a:t> </a:t>
            </a:r>
            <a:r>
              <a:rPr lang="en-US" sz="1100" dirty="0" smtClean="0">
                <a:latin typeface="Times New Roman" panose="02020603050405020304" pitchFamily="18" charset="0"/>
                <a:sym typeface="Wingdings" panose="05000000000000000000" pitchFamily="2" charset="2"/>
              </a:rPr>
              <a:t></a:t>
            </a:r>
            <a:r>
              <a:rPr lang="vi" sz="1100" dirty="0" smtClean="0">
                <a:latin typeface="Times New Roman" panose="02020603050405020304" pitchFamily="18" charset="0"/>
              </a:rPr>
              <a:t> </a:t>
            </a:r>
            <a:r>
              <a:rPr lang="vi" sz="1100" dirty="0">
                <a:latin typeface="Times New Roman" panose="02020603050405020304" pitchFamily="18" charset="0"/>
              </a:rPr>
              <a:t>RR</a:t>
            </a:r>
          </a:p>
        </p:txBody>
      </p:sp>
      <p:sp>
        <p:nvSpPr>
          <p:cNvPr id="11" name="Rectangle 10"/>
          <p:cNvSpPr/>
          <p:nvPr/>
        </p:nvSpPr>
        <p:spPr>
          <a:xfrm>
            <a:off x="556612" y="2612136"/>
            <a:ext cx="2947416" cy="124968"/>
          </a:xfrm>
          <a:prstGeom prst="rect">
            <a:avLst/>
          </a:prstGeom>
        </p:spPr>
        <p:txBody>
          <a:bodyPr wrap="none" lIns="0" tIns="0" rIns="0" bIns="0">
            <a:noAutofit/>
          </a:bodyPr>
          <a:lstStyle/>
          <a:p>
            <a:pPr indent="0" algn="just">
              <a:spcAft>
                <a:spcPts val="1050"/>
              </a:spcAft>
            </a:pPr>
            <a:r>
              <a:rPr lang="vi" sz="1100" dirty="0">
                <a:solidFill>
                  <a:srgbClr val="3333B2"/>
                </a:solidFill>
                <a:latin typeface="Times New Roman" panose="02020603050405020304" pitchFamily="18" charset="0"/>
              </a:rPr>
              <a:t>►    </a:t>
            </a:r>
            <a:r>
              <a:rPr lang="en-US" sz="1100" dirty="0">
                <a:solidFill>
                  <a:srgbClr val="900000"/>
                </a:solidFill>
                <a:latin typeface="Times New Roman" panose="02020603050405020304" pitchFamily="18" charset="0"/>
              </a:rPr>
              <a:t>background </a:t>
            </a:r>
            <a:r>
              <a:rPr lang="vi" sz="1100" dirty="0">
                <a:solidFill>
                  <a:srgbClr val="900000"/>
                </a:solidFill>
                <a:latin typeface="Times New Roman" panose="02020603050405020304" pitchFamily="18" charset="0"/>
              </a:rPr>
              <a:t>(bó)</a:t>
            </a:r>
            <a:r>
              <a:rPr lang="vi" sz="1100" dirty="0">
                <a:latin typeface="Times New Roman" panose="02020603050405020304" pitchFamily="18" charset="0"/>
              </a:rPr>
              <a:t>: có </a:t>
            </a:r>
            <a:r>
              <a:rPr lang="vi" sz="1100" dirty="0" smtClean="0">
                <a:latin typeface="Times New Roman" panose="02020603050405020304" pitchFamily="18" charset="0"/>
              </a:rPr>
              <a:t>th</a:t>
            </a:r>
            <a:r>
              <a:rPr lang="en-US" sz="1100" dirty="0">
                <a:latin typeface="Times New Roman" panose="02020603050405020304" pitchFamily="18" charset="0"/>
              </a:rPr>
              <a:t>ể</a:t>
            </a:r>
            <a:r>
              <a:rPr lang="vi" sz="1100" dirty="0" smtClean="0">
                <a:latin typeface="Times New Roman" panose="02020603050405020304" pitchFamily="18" charset="0"/>
              </a:rPr>
              <a:t> </a:t>
            </a:r>
            <a:r>
              <a:rPr lang="vi" sz="1100" dirty="0">
                <a:latin typeface="Times New Roman" panose="02020603050405020304" pitchFamily="18" charset="0"/>
              </a:rPr>
              <a:t>đáp ứng chậm hơn </a:t>
            </a:r>
            <a:r>
              <a:rPr lang="en-US" sz="1100" dirty="0" smtClean="0">
                <a:latin typeface="Times New Roman" panose="02020603050405020304" pitchFamily="18" charset="0"/>
                <a:sym typeface="Wingdings" panose="05000000000000000000" pitchFamily="2" charset="2"/>
              </a:rPr>
              <a:t></a:t>
            </a:r>
            <a:r>
              <a:rPr lang="vi" sz="1100" dirty="0" smtClean="0">
                <a:latin typeface="Times New Roman" panose="02020603050405020304" pitchFamily="18" charset="0"/>
              </a:rPr>
              <a:t> </a:t>
            </a:r>
            <a:r>
              <a:rPr lang="en-US" sz="1100" dirty="0">
                <a:latin typeface="Times New Roman" panose="02020603050405020304" pitchFamily="18" charset="0"/>
              </a:rPr>
              <a:t>FCFS</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97536" y="216173"/>
            <a:ext cx="2910840" cy="2618232"/>
          </a:xfrm>
          <a:prstGeom prst="rect">
            <a:avLst/>
          </a:prstGeom>
        </p:spPr>
        <p:txBody>
          <a:bodyPr lIns="0" tIns="0" rIns="0" bIns="0">
            <a:noAutofit/>
          </a:bodyPr>
          <a:lstStyle/>
          <a:p>
            <a:pPr indent="0">
              <a:spcAft>
                <a:spcPts val="1260"/>
              </a:spcAft>
            </a:pPr>
            <a:r>
              <a:rPr lang="vi" sz="1400" cap="small" dirty="0" smtClean="0">
                <a:solidFill>
                  <a:srgbClr val="CC0000"/>
                </a:solidFill>
                <a:latin typeface="Times New Roman" panose="02020603050405020304" pitchFamily="18" charset="0"/>
              </a:rPr>
              <a:t>NỘI </a:t>
            </a:r>
            <a:r>
              <a:rPr lang="en-US" sz="1400" cap="small" dirty="0" smtClean="0">
                <a:solidFill>
                  <a:srgbClr val="CC0000"/>
                </a:solidFill>
                <a:latin typeface="Times New Roman" panose="02020603050405020304" pitchFamily="18" charset="0"/>
              </a:rPr>
              <a:t>DUNG</a:t>
            </a:r>
          </a:p>
          <a:p>
            <a:pPr indent="0">
              <a:lnSpc>
                <a:spcPts val="2688"/>
              </a:lnSpc>
            </a:pPr>
            <a:r>
              <a:rPr lang="vi" sz="1000" cap="small" dirty="0" smtClean="0">
                <a:latin typeface="Times New Roman" panose="02020603050405020304" pitchFamily="18" charset="0"/>
              </a:rPr>
              <a:t>CÁC KHÁI NIỆM </a:t>
            </a:r>
            <a:r>
              <a:rPr lang="vi" sz="1000" dirty="0" smtClean="0">
                <a:latin typeface="Times New Roman" panose="02020603050405020304" pitchFamily="18" charset="0"/>
              </a:rPr>
              <a:t>CƠ </a:t>
            </a:r>
            <a:r>
              <a:rPr lang="vi" sz="1000" cap="small" dirty="0" smtClean="0">
                <a:latin typeface="Times New Roman" panose="02020603050405020304" pitchFamily="18" charset="0"/>
              </a:rPr>
              <a:t>BẢN</a:t>
            </a:r>
          </a:p>
          <a:p>
            <a:pPr indent="0">
              <a:lnSpc>
                <a:spcPts val="2688"/>
              </a:lnSpc>
            </a:pPr>
            <a:r>
              <a:rPr lang="vi" sz="1000" cap="small" dirty="0" smtClean="0">
                <a:latin typeface="Times New Roman" panose="02020603050405020304" pitchFamily="18" charset="0"/>
              </a:rPr>
              <a:t>TIÊU CHÍ CHO VIỆC ĐỊNH THỜI</a:t>
            </a:r>
          </a:p>
          <a:p>
            <a:pPr indent="0">
              <a:lnSpc>
                <a:spcPts val="2688"/>
              </a:lnSpc>
            </a:pPr>
            <a:r>
              <a:rPr lang="vi" sz="1000" cap="small" dirty="0" smtClean="0">
                <a:latin typeface="Times New Roman" panose="02020603050405020304" pitchFamily="18" charset="0"/>
              </a:rPr>
              <a:t>CÁC GIẢI THUẬT ĐỊNH THỜI</a:t>
            </a:r>
          </a:p>
          <a:p>
            <a:pPr indent="0">
              <a:lnSpc>
                <a:spcPts val="2688"/>
              </a:lnSpc>
            </a:pPr>
            <a:r>
              <a:rPr lang="vi" sz="1000" cap="small" dirty="0" smtClean="0">
                <a:latin typeface="Times New Roman" panose="02020603050405020304" pitchFamily="18" charset="0"/>
              </a:rPr>
              <a:t>ĐỊNH THỜI ĐA </a:t>
            </a:r>
            <a:r>
              <a:rPr lang="vi" sz="1000" dirty="0" smtClean="0">
                <a:latin typeface="Times New Roman" panose="02020603050405020304" pitchFamily="18" charset="0"/>
              </a:rPr>
              <a:t>XỬ LÝ</a:t>
            </a:r>
          </a:p>
          <a:p>
            <a:pPr indent="0">
              <a:lnSpc>
                <a:spcPts val="2688"/>
              </a:lnSpc>
            </a:pPr>
            <a:r>
              <a:rPr lang="vi" sz="1000" cap="small" dirty="0" smtClean="0">
                <a:latin typeface="Times New Roman" panose="02020603050405020304" pitchFamily="18" charset="0"/>
              </a:rPr>
              <a:t>ĐỊNH THỜI THỜI GIAN THỰC</a:t>
            </a:r>
          </a:p>
          <a:p>
            <a:pPr indent="0">
              <a:lnSpc>
                <a:spcPts val="2688"/>
              </a:lnSpc>
            </a:pPr>
            <a:r>
              <a:rPr lang="vi" sz="1000" cap="small" dirty="0" smtClean="0">
                <a:latin typeface="Times New Roman" panose="02020603050405020304" pitchFamily="18" charset="0"/>
              </a:rPr>
              <a:t>ĐÁNH GIÁ GIẢI THUẬT</a:t>
            </a:r>
          </a:p>
          <a:p>
            <a:pPr indent="0">
              <a:lnSpc>
                <a:spcPts val="2688"/>
              </a:lnSpc>
            </a:pPr>
            <a:r>
              <a:rPr lang="vi" sz="1000" cap="small" dirty="0" smtClean="0">
                <a:latin typeface="Times New Roman" panose="02020603050405020304" pitchFamily="18" charset="0"/>
              </a:rPr>
              <a:t>ĐỊNH THỜI TRONG MỘT </a:t>
            </a:r>
            <a:r>
              <a:rPr lang="vi" sz="1000" dirty="0" smtClean="0">
                <a:latin typeface="Times New Roman" panose="02020603050405020304" pitchFamily="18" charset="0"/>
              </a:rPr>
              <a:t>SỐ </a:t>
            </a:r>
            <a:r>
              <a:rPr lang="vi" sz="1000" cap="small" dirty="0" smtClean="0">
                <a:latin typeface="Times New Roman" panose="02020603050405020304" pitchFamily="18" charset="0"/>
              </a:rPr>
              <a:t>HỆ ĐIỀU HÀNH</a:t>
            </a:r>
            <a:endParaRPr lang="vi" sz="1000" cap="small" dirty="0">
              <a:latin typeface="Times New Roman" panose="02020603050405020304" pitchFamily="18" charset="0"/>
            </a:endParaRPr>
          </a:p>
        </p:txBody>
      </p:sp>
      <p:sp>
        <p:nvSpPr>
          <p:cNvPr id="7" name="Rectangle 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3938016" cy="429768"/>
          </a:xfrm>
          <a:prstGeom prst="rect">
            <a:avLst/>
          </a:prstGeom>
        </p:spPr>
        <p:txBody>
          <a:bodyPr lIns="0" tIns="0" rIns="0" bIns="0">
            <a:noAutofit/>
          </a:bodyPr>
          <a:lstStyle/>
          <a:p>
            <a:pPr indent="0">
              <a:spcAft>
                <a:spcPts val="2520"/>
              </a:spcAft>
            </a:pPr>
            <a:r>
              <a:rPr lang="vi" sz="1400" cap="small" dirty="0" smtClean="0">
                <a:solidFill>
                  <a:srgbClr val="CC0000"/>
                </a:solidFill>
                <a:latin typeface="Times New Roman" panose="02020603050405020304" pitchFamily="18" charset="0"/>
              </a:rPr>
              <a:t>CHIẾN LƯỢC ĐỊNH THỜI GIỮA CÁC HÀNG ĐỢI</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48640"/>
            <a:ext cx="4212336" cy="2246376"/>
          </a:xfrm>
          <a:prstGeom prst="rect">
            <a:avLst/>
          </a:prstGeom>
        </p:spPr>
        <p:txBody>
          <a:bodyPr lIns="0" tIns="0" rIns="0" bIns="0">
            <a:noAutofit/>
          </a:bodyPr>
          <a:lstStyle/>
          <a:p>
            <a:pPr indent="0" algn="just">
              <a:spcBef>
                <a:spcPts val="252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thời </a:t>
            </a:r>
            <a:r>
              <a:rPr lang="vi" sz="1200" dirty="0" smtClean="0">
                <a:latin typeface="Times New Roman" panose="02020603050405020304" pitchFamily="18" charset="0"/>
              </a:rPr>
              <a:t>v</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dirty="0">
                <a:solidFill>
                  <a:srgbClr val="900000"/>
                </a:solidFill>
                <a:latin typeface="Times New Roman" panose="02020603050405020304" pitchFamily="18" charset="0"/>
              </a:rPr>
              <a:t>độ ưu tiên cố định</a:t>
            </a:r>
            <a:r>
              <a:rPr lang="vi" sz="1200" dirty="0">
                <a:latin typeface="Times New Roman" panose="02020603050405020304" pitchFamily="18" charset="0"/>
              </a:rPr>
              <a:t>:</a:t>
            </a:r>
          </a:p>
          <a:p>
            <a:pPr marL="437388" indent="-127000">
              <a:lnSpc>
                <a:spcPts val="1176"/>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Phục vụ tất cả các t/trình trong hàng đợi ưu tiên cao (vd: </a:t>
            </a:r>
            <a:r>
              <a:rPr lang="en-US" sz="1200" dirty="0">
                <a:latin typeface="Times New Roman" panose="02020603050405020304" pitchFamily="18" charset="0"/>
              </a:rPr>
              <a:t>foreground) </a:t>
            </a:r>
            <a:r>
              <a:rPr lang="vi" sz="1200" dirty="0">
                <a:latin typeface="Times New Roman" panose="02020603050405020304" pitchFamily="18" charset="0"/>
              </a:rPr>
              <a:t>rồi </a:t>
            </a:r>
            <a:r>
              <a:rPr lang="en-US" sz="1200" dirty="0" err="1" smtClean="0">
                <a:latin typeface="Times New Roman" panose="02020603050405020304" pitchFamily="18" charset="0"/>
              </a:rPr>
              <a:t>mới</a:t>
            </a:r>
            <a:r>
              <a:rPr lang="vi" sz="1200" dirty="0" smtClean="0">
                <a:latin typeface="Times New Roman" panose="02020603050405020304" pitchFamily="18" charset="0"/>
              </a:rPr>
              <a:t>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hàng đợi có độ ưu tiên thấp hơn (vd: </a:t>
            </a:r>
            <a:r>
              <a:rPr lang="en-US" sz="1200" dirty="0">
                <a:latin typeface="Times New Roman" panose="02020603050405020304" pitchFamily="18" charset="0"/>
              </a:rPr>
              <a:t>background).</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khả năng dẫn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tình trạng “chết đói” </a:t>
            </a:r>
            <a:r>
              <a:rPr lang="en-US" sz="1200" dirty="0">
                <a:latin typeface="Times New Roman" panose="02020603050405020304" pitchFamily="18" charset="0"/>
              </a:rPr>
              <a:t>(starvation) </a:t>
            </a:r>
            <a:r>
              <a:rPr lang="vi" sz="1200" dirty="0">
                <a:latin typeface="Times New Roman" panose="02020603050405020304" pitchFamily="18" charset="0"/>
              </a:rPr>
              <a:t>CPU.</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thời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phân chia thời gian </a:t>
            </a:r>
            <a:r>
              <a:rPr lang="en-US" sz="1200" dirty="0">
                <a:latin typeface="Times New Roman" panose="02020603050405020304" pitchFamily="18" charset="0"/>
              </a:rPr>
              <a:t>(time-slice):</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hàng đợi sẽ nhận được một khoảng thời gian nào đó của CPU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định thời cho các tiến trình </a:t>
            </a:r>
            <a:r>
              <a:rPr lang="vi" sz="1200" dirty="0" smtClean="0">
                <a:latin typeface="Times New Roman" panose="02020603050405020304" pitchFamily="18" charset="0"/>
              </a:rPr>
              <a:t>n</a:t>
            </a:r>
            <a:r>
              <a:rPr lang="en-US" sz="1200" dirty="0" smtClean="0">
                <a:latin typeface="Times New Roman" panose="02020603050405020304" pitchFamily="18" charset="0"/>
              </a:rPr>
              <a:t>ằ</a:t>
            </a:r>
            <a:r>
              <a:rPr lang="vi" sz="1200" dirty="0" smtClean="0">
                <a:latin typeface="Times New Roman" panose="02020603050405020304" pitchFamily="18" charset="0"/>
              </a:rPr>
              <a:t>m </a:t>
            </a:r>
            <a:r>
              <a:rPr lang="vi" sz="1200" dirty="0">
                <a:latin typeface="Times New Roman" panose="02020603050405020304" pitchFamily="18" charset="0"/>
              </a:rPr>
              <a:t>trong đó.</a:t>
            </a:r>
          </a:p>
          <a:p>
            <a:pPr marL="310388"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Ví dụ: 80% cho </a:t>
            </a:r>
            <a:r>
              <a:rPr lang="en-US" sz="1200" dirty="0">
                <a:latin typeface="Times New Roman" panose="02020603050405020304" pitchFamily="18" charset="0"/>
              </a:rPr>
              <a:t>foreground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RR, và 20% cho </a:t>
            </a:r>
            <a:r>
              <a:rPr lang="en-US" sz="1200" dirty="0">
                <a:latin typeface="Times New Roman" panose="02020603050405020304" pitchFamily="18" charset="0"/>
              </a:rPr>
              <a:t>background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en-US" sz="1200" dirty="0">
                <a:latin typeface="Times New Roman" panose="02020603050405020304" pitchFamily="18" charset="0"/>
              </a:rPr>
              <a:t>FCFS.</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7136" y="1139952"/>
            <a:ext cx="3218688" cy="1694688"/>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94488" y="228600"/>
            <a:ext cx="3183284" cy="429768"/>
          </a:xfrm>
          <a:prstGeom prst="rect">
            <a:avLst/>
          </a:prstGeom>
        </p:spPr>
        <p:txBody>
          <a:bodyPr lIns="0" tIns="0" rIns="0" bIns="0">
            <a:noAutofit/>
          </a:bodyPr>
          <a:lstStyle/>
          <a:p>
            <a:pPr marL="215900" indent="0">
              <a:spcAft>
                <a:spcPts val="630"/>
              </a:spcAft>
            </a:pPr>
            <a:r>
              <a:rPr lang="en-US" sz="1400" cap="small" dirty="0" smtClean="0">
                <a:solidFill>
                  <a:srgbClr val="900000"/>
                </a:solidFill>
                <a:latin typeface="Times New Roman"/>
              </a:rPr>
              <a:t>V</a:t>
            </a:r>
            <a:r>
              <a:rPr lang="vi" sz="1400" dirty="0" smtClean="0">
                <a:solidFill>
                  <a:srgbClr val="CC0000"/>
                </a:solidFill>
                <a:latin typeface="Times New Roman" panose="02020603050405020304" pitchFamily="18" charset="0"/>
              </a:rPr>
              <a:t>Í DỤ </a:t>
            </a:r>
            <a:r>
              <a:rPr lang="vi" sz="1400" cap="small" dirty="0" smtClean="0">
                <a:solidFill>
                  <a:srgbClr val="CC0000"/>
                </a:solidFill>
                <a:latin typeface="Times New Roman" panose="02020603050405020304" pitchFamily="18" charset="0"/>
              </a:rPr>
              <a:t>HÀNG ĐỢI ĐA CẤP</a:t>
            </a:r>
            <a:endParaRPr lang="vi" sz="1400" cap="small" dirty="0">
              <a:solidFill>
                <a:srgbClr val="CC0000"/>
              </a:solidFill>
              <a:latin typeface="Times New Roman" panose="02020603050405020304" pitchFamily="18" charset="0"/>
            </a:endParaRPr>
          </a:p>
        </p:txBody>
      </p:sp>
      <p:sp>
        <p:nvSpPr>
          <p:cNvPr id="6" name="Rectangle 5"/>
          <p:cNvSpPr/>
          <p:nvPr/>
        </p:nvSpPr>
        <p:spPr>
          <a:xfrm>
            <a:off x="670560" y="914400"/>
            <a:ext cx="640080" cy="124968"/>
          </a:xfrm>
          <a:prstGeom prst="rect">
            <a:avLst/>
          </a:prstGeom>
        </p:spPr>
        <p:txBody>
          <a:bodyPr wrap="none" lIns="0" tIns="0" rIns="0" bIns="0">
            <a:noAutofit/>
          </a:bodyPr>
          <a:lstStyle/>
          <a:p>
            <a:pPr indent="0">
              <a:spcBef>
                <a:spcPts val="1680"/>
              </a:spcBef>
            </a:pPr>
            <a:r>
              <a:rPr lang="en-US" sz="700" dirty="0">
                <a:solidFill>
                  <a:srgbClr val="231F20"/>
                </a:solidFill>
                <a:latin typeface="Times New Roman" panose="02020603050405020304" pitchFamily="18" charset="0"/>
              </a:rPr>
              <a:t>highest priority</a:t>
            </a:r>
          </a:p>
        </p:txBody>
      </p:sp>
      <p:sp>
        <p:nvSpPr>
          <p:cNvPr id="7" name="Rectangle 6"/>
          <p:cNvSpPr/>
          <p:nvPr/>
        </p:nvSpPr>
        <p:spPr>
          <a:xfrm>
            <a:off x="688848" y="2953512"/>
            <a:ext cx="603504" cy="124968"/>
          </a:xfrm>
          <a:prstGeom prst="rect">
            <a:avLst/>
          </a:prstGeom>
        </p:spPr>
        <p:txBody>
          <a:bodyPr wrap="none" lIns="0" tIns="0" rIns="0" bIns="0">
            <a:noAutofit/>
          </a:bodyPr>
          <a:lstStyle/>
          <a:p>
            <a:pPr indent="0"/>
            <a:r>
              <a:rPr lang="en-US" sz="700" dirty="0">
                <a:solidFill>
                  <a:srgbClr val="231F20"/>
                </a:solidFill>
                <a:latin typeface="Times New Roman" panose="02020603050405020304" pitchFamily="18" charset="0"/>
              </a:rPr>
              <a:t>lowest priority</a:t>
            </a: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3657600"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GIẢI THUẬT HÀNG ĐỢI PHẢN HỒI ĐA CẤP</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62708"/>
            <a:ext cx="4270248" cy="2314604"/>
          </a:xfrm>
          <a:prstGeom prst="rect">
            <a:avLst/>
          </a:prstGeom>
        </p:spPr>
        <p:txBody>
          <a:bodyPr lIns="0" tIns="0" rIns="0" bIns="0">
            <a:noAutofit/>
          </a:bodyPr>
          <a:lstStyle/>
          <a:p>
            <a:pPr marL="157988" indent="-139700">
              <a:lnSpc>
                <a:spcPts val="1368"/>
              </a:lnSpc>
              <a:spcBef>
                <a:spcPts val="231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Hàng đợi sẵn sàng cũng tổ chức giống như trong giải thuật Hàng đợi đa cấp.</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tiến trình 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di </a:t>
            </a:r>
            <a:r>
              <a:rPr lang="en-US" sz="1200" dirty="0" err="1" smtClean="0">
                <a:solidFill>
                  <a:srgbClr val="900000"/>
                </a:solidFill>
                <a:latin typeface="Times New Roman" panose="02020603050405020304" pitchFamily="18" charset="0"/>
              </a:rPr>
              <a:t>chuyển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giữa các hàng đợi </a:t>
            </a:r>
            <a:r>
              <a:rPr lang="vi" sz="1200" dirty="0">
                <a:latin typeface="Times New Roman" panose="02020603050405020304" pitchFamily="18" charset="0"/>
              </a:rPr>
              <a:t>khác nhau.</a:t>
            </a:r>
          </a:p>
          <a:p>
            <a:pPr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Cơ chế định thời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cài đặt </a:t>
            </a:r>
            <a:r>
              <a:rPr lang="en-US" sz="1200" dirty="0" err="1" smtClean="0">
                <a:latin typeface="Times New Roman" panose="02020603050405020304" pitchFamily="18" charset="0"/>
              </a:rPr>
              <a:t>theo</a:t>
            </a:r>
            <a:r>
              <a:rPr lang="en-US" sz="1200" dirty="0" smtClean="0">
                <a:latin typeface="Times New Roman" panose="02020603050405020304" pitchFamily="18" charset="0"/>
              </a:rPr>
              <a:t> </a:t>
            </a:r>
            <a:r>
              <a:rPr lang="vi" sz="1200" dirty="0" smtClean="0">
                <a:latin typeface="Times New Roman" panose="02020603050405020304" pitchFamily="18" charset="0"/>
              </a:rPr>
              <a:t>cách</a:t>
            </a:r>
            <a:r>
              <a:rPr lang="vi" sz="1200" dirty="0">
                <a:latin typeface="Times New Roman" panose="02020603050405020304" pitchFamily="18" charset="0"/>
              </a:rPr>
              <a:t>:</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tiến trình </a:t>
            </a:r>
            <a:r>
              <a:rPr lang="vi" sz="1200" dirty="0">
                <a:solidFill>
                  <a:srgbClr val="900000"/>
                </a:solidFill>
                <a:latin typeface="Times New Roman" panose="02020603050405020304" pitchFamily="18" charset="0"/>
              </a:rPr>
              <a:t>dùng quá nhiều thời gian CPU</a:t>
            </a:r>
            <a:r>
              <a:rPr lang="vi" sz="1200" dirty="0">
                <a:latin typeface="Times New Roman" panose="02020603050405020304" pitchFamily="18" charset="0"/>
              </a:rPr>
              <a:t>, nó sẽ được di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vào hàng đợi có độ ưu tiên thấp hơn.</a:t>
            </a:r>
          </a:p>
          <a:p>
            <a:pPr marL="437388" indent="-1270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tiến trình đã </a:t>
            </a:r>
            <a:r>
              <a:rPr lang="vi" sz="1200" dirty="0">
                <a:solidFill>
                  <a:srgbClr val="900000"/>
                </a:solidFill>
                <a:latin typeface="Times New Roman" panose="02020603050405020304" pitchFamily="18" charset="0"/>
              </a:rPr>
              <a:t>chờ quá lâu </a:t>
            </a:r>
            <a:r>
              <a:rPr lang="vi" sz="1200" dirty="0">
                <a:latin typeface="Times New Roman" panose="02020603050405020304" pitchFamily="18" charset="0"/>
              </a:rPr>
              <a:t>trong 1 hàng đợi với độ ưu tiên thấp, nó sẽ được </a:t>
            </a:r>
            <a:r>
              <a:rPr lang="en-US" sz="1200" dirty="0" err="1" smtClean="0">
                <a:solidFill>
                  <a:srgbClr val="900000"/>
                </a:solidFill>
                <a:latin typeface="Times New Roman" panose="02020603050405020304" pitchFamily="18" charset="0"/>
              </a:rPr>
              <a:t>chuyển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sang hàng đợi có độ ưu tiên cao hơn </a:t>
            </a:r>
            <a:r>
              <a:rPr lang="vi" sz="1200" dirty="0">
                <a:latin typeface="Times New Roman" panose="02020603050405020304" pitchFamily="18" charset="0"/>
              </a:rPr>
              <a:t>(cơ chế “sự lão hóa”).</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97536" y="228600"/>
            <a:ext cx="2825496" cy="429768"/>
          </a:xfrm>
          <a:prstGeom prst="rect">
            <a:avLst/>
          </a:prstGeom>
        </p:spPr>
        <p:txBody>
          <a:bodyPr lIns="0" tIns="0" rIns="0" bIns="0">
            <a:noAutofit/>
          </a:bodyPr>
          <a:lstStyle/>
          <a:p>
            <a:pPr indent="0">
              <a:spcAft>
                <a:spcPts val="2730"/>
              </a:spcAft>
            </a:pPr>
            <a:r>
              <a:rPr lang="vi" sz="1400" cap="small" dirty="0" smtClean="0">
                <a:solidFill>
                  <a:srgbClr val="CC0000"/>
                </a:solidFill>
                <a:latin typeface="Times New Roman" panose="02020603050405020304" pitchFamily="18" charset="0"/>
              </a:rPr>
              <a:t>THAM SỐ CỦA BỘ ĐỊNH THỜI</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90843"/>
            <a:ext cx="4258056" cy="2207221"/>
          </a:xfrm>
          <a:prstGeom prst="rect">
            <a:avLst/>
          </a:prstGeom>
        </p:spPr>
        <p:txBody>
          <a:bodyPr lIns="0" tIns="0" rIns="0" bIns="0">
            <a:noAutofit/>
          </a:bodyPr>
          <a:lstStyle/>
          <a:p>
            <a:pPr marL="154940" indent="-139700">
              <a:lnSpc>
                <a:spcPts val="1344"/>
              </a:lnSpc>
              <a:spcBef>
                <a:spcPts val="2730"/>
              </a:spcBef>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Bộ định thời đa cấp có phản hồi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định nghĩa bằng những </a:t>
            </a:r>
            <a:r>
              <a:rPr lang="vi" sz="1200" dirty="0">
                <a:solidFill>
                  <a:srgbClr val="900000"/>
                </a:solidFill>
                <a:latin typeface="Times New Roman" panose="02020603050405020304" pitchFamily="18" charset="0"/>
              </a:rPr>
              <a:t>tham số </a:t>
            </a:r>
            <a:r>
              <a:rPr lang="vi" sz="1200" dirty="0">
                <a:latin typeface="Times New Roman" panose="02020603050405020304" pitchFamily="18" charset="0"/>
              </a:rPr>
              <a:t>sau:</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Số lượng hàng đợi</a:t>
            </a:r>
          </a:p>
          <a:p>
            <a:pPr marL="307340" indent="0" algn="just">
              <a:lnSpc>
                <a:spcPts val="1872"/>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Giải thuật định thời </a:t>
            </a:r>
            <a:r>
              <a:rPr lang="vi" sz="1200" dirty="0">
                <a:latin typeface="Times New Roman" panose="02020603050405020304" pitchFamily="18" charset="0"/>
              </a:rPr>
              <a:t>cho từng hàng đợi</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Phương thức 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quyết định khi nào thì </a:t>
            </a:r>
            <a:r>
              <a:rPr lang="vi" sz="1200" dirty="0">
                <a:solidFill>
                  <a:srgbClr val="900000"/>
                </a:solidFill>
                <a:latin typeface="Times New Roman" panose="02020603050405020304" pitchFamily="18" charset="0"/>
              </a:rPr>
              <a:t>nâng cấp </a:t>
            </a:r>
            <a:r>
              <a:rPr lang="vi" sz="1200" dirty="0">
                <a:latin typeface="Times New Roman" panose="02020603050405020304" pitchFamily="18" charset="0"/>
              </a:rPr>
              <a:t>một tiến trình.</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Phương thức 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quyết định khi nào thì </a:t>
            </a:r>
            <a:r>
              <a:rPr lang="vi" sz="1200" dirty="0">
                <a:solidFill>
                  <a:srgbClr val="900000"/>
                </a:solidFill>
                <a:latin typeface="Times New Roman" panose="02020603050405020304" pitchFamily="18" charset="0"/>
              </a:rPr>
              <a:t>hạ cấp </a:t>
            </a:r>
            <a:r>
              <a:rPr lang="vi" sz="1200" dirty="0">
                <a:latin typeface="Times New Roman" panose="02020603050405020304" pitchFamily="18" charset="0"/>
              </a:rPr>
              <a:t>một tiến trình</a:t>
            </a:r>
          </a:p>
          <a:p>
            <a:pPr marL="447040" indent="-1397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Phương thức 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quyết định là nên </a:t>
            </a:r>
            <a:r>
              <a:rPr lang="vi" sz="1200" dirty="0">
                <a:solidFill>
                  <a:srgbClr val="900000"/>
                </a:solidFill>
                <a:latin typeface="Times New Roman" panose="02020603050405020304" pitchFamily="18" charset="0"/>
              </a:rPr>
              <a:t>đặt tiến trình vào hàng đợi </a:t>
            </a:r>
            <a:r>
              <a:rPr lang="vi" sz="1200" dirty="0">
                <a:latin typeface="Times New Roman" panose="02020603050405020304" pitchFamily="18" charset="0"/>
              </a:rPr>
              <a:t>nào khi tiến trình này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được phục vụ.</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9944" y="960120"/>
            <a:ext cx="1926336" cy="1362456"/>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5" name="Rectangle 4"/>
          <p:cNvSpPr/>
          <p:nvPr/>
        </p:nvSpPr>
        <p:spPr>
          <a:xfrm>
            <a:off x="94488" y="228600"/>
            <a:ext cx="3502152" cy="429768"/>
          </a:xfrm>
          <a:prstGeom prst="rect">
            <a:avLst/>
          </a:prstGeom>
        </p:spPr>
        <p:txBody>
          <a:bodyPr lIns="0" tIns="0" rIns="0" bIns="0">
            <a:noAutofit/>
          </a:bodyPr>
          <a:lstStyle/>
          <a:p>
            <a:pPr indent="0" algn="just">
              <a:spcAft>
                <a:spcPts val="1260"/>
              </a:spcAft>
            </a:pPr>
            <a:r>
              <a:rPr lang="vi" sz="1400" dirty="0" smtClean="0">
                <a:solidFill>
                  <a:srgbClr val="CC0000"/>
                </a:solidFill>
                <a:latin typeface="Times New Roman" panose="02020603050405020304" pitchFamily="18" charset="0"/>
              </a:rPr>
              <a:t>VÍ DỤ VỀ </a:t>
            </a:r>
            <a:r>
              <a:rPr lang="vi" sz="1400" cap="small" dirty="0" smtClean="0">
                <a:solidFill>
                  <a:srgbClr val="CC0000"/>
                </a:solidFill>
                <a:latin typeface="Times New Roman" panose="02020603050405020304" pitchFamily="18" charset="0"/>
              </a:rPr>
              <a:t>HÀNG ĐỢI PHẢN HỒI ĐA CẤP</a:t>
            </a:r>
            <a:endParaRPr lang="vi" sz="1400" cap="small" dirty="0">
              <a:solidFill>
                <a:srgbClr val="CC0000"/>
              </a:solidFill>
              <a:latin typeface="Times New Roman" panose="02020603050405020304" pitchFamily="18" charset="0"/>
            </a:endParaRPr>
          </a:p>
        </p:txBody>
      </p:sp>
      <p:sp>
        <p:nvSpPr>
          <p:cNvPr id="6" name="Rectangle 5"/>
          <p:cNvSpPr/>
          <p:nvPr/>
        </p:nvSpPr>
        <p:spPr>
          <a:xfrm>
            <a:off x="198120" y="868680"/>
            <a:ext cx="97536" cy="94488"/>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a:t>
            </a:r>
          </a:p>
        </p:txBody>
      </p:sp>
      <p:sp>
        <p:nvSpPr>
          <p:cNvPr id="7" name="Rectangle 6"/>
          <p:cNvSpPr/>
          <p:nvPr/>
        </p:nvSpPr>
        <p:spPr>
          <a:xfrm>
            <a:off x="198120" y="1679448"/>
            <a:ext cx="97536" cy="94488"/>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a:t>
            </a:r>
          </a:p>
        </p:txBody>
      </p:sp>
      <p:sp>
        <p:nvSpPr>
          <p:cNvPr id="8" name="Rectangle 7"/>
          <p:cNvSpPr/>
          <p:nvPr/>
        </p:nvSpPr>
        <p:spPr>
          <a:xfrm>
            <a:off x="338328" y="841248"/>
            <a:ext cx="2154936" cy="1627632"/>
          </a:xfrm>
          <a:prstGeom prst="rect">
            <a:avLst/>
          </a:prstGeom>
        </p:spPr>
        <p:txBody>
          <a:bodyPr lIns="0" tIns="0" rIns="0" bIns="0">
            <a:noAutofit/>
          </a:bodyPr>
          <a:lstStyle/>
          <a:p>
            <a:pPr indent="0" algn="just">
              <a:lnSpc>
                <a:spcPts val="1584"/>
              </a:lnSpc>
              <a:spcBef>
                <a:spcPts val="1260"/>
              </a:spcBef>
            </a:pPr>
            <a:r>
              <a:rPr lang="vi" sz="950" dirty="0">
                <a:latin typeface="Times New Roman" panose="02020603050405020304" pitchFamily="18" charset="0"/>
              </a:rPr>
              <a:t>Các hàng đợi:</a:t>
            </a:r>
          </a:p>
          <a:p>
            <a:pPr indent="0" algn="just">
              <a:lnSpc>
                <a:spcPts val="158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Q</a:t>
            </a:r>
            <a:r>
              <a:rPr lang="vi" sz="950" baseline="-25000" dirty="0">
                <a:latin typeface="Times New Roman" panose="02020603050405020304" pitchFamily="18" charset="0"/>
              </a:rPr>
              <a:t>0</a:t>
            </a:r>
            <a:r>
              <a:rPr lang="vi" sz="950" dirty="0">
                <a:latin typeface="Times New Roman" panose="02020603050405020304" pitchFamily="18" charset="0"/>
              </a:rPr>
              <a:t>: </a:t>
            </a:r>
            <a:r>
              <a:rPr lang="en-US" sz="950" dirty="0">
                <a:latin typeface="Times New Roman" panose="02020603050405020304" pitchFamily="18" charset="0"/>
              </a:rPr>
              <a:t>FCFS </a:t>
            </a:r>
            <a:r>
              <a:rPr lang="vi" sz="950" dirty="0">
                <a:latin typeface="Times New Roman" panose="02020603050405020304" pitchFamily="18" charset="0"/>
              </a:rPr>
              <a:t>+ </a:t>
            </a:r>
            <a:r>
              <a:rPr lang="en-US" sz="950" dirty="0">
                <a:latin typeface="Times New Roman" panose="02020603050405020304" pitchFamily="18" charset="0"/>
              </a:rPr>
              <a:t>quantum-time </a:t>
            </a:r>
            <a:r>
              <a:rPr lang="vi" sz="950" dirty="0">
                <a:latin typeface="Times New Roman" panose="02020603050405020304" pitchFamily="18" charset="0"/>
              </a:rPr>
              <a:t>8ms</a:t>
            </a:r>
          </a:p>
          <a:p>
            <a:pPr indent="0" algn="just">
              <a:lnSpc>
                <a:spcPts val="158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Qi: </a:t>
            </a:r>
            <a:r>
              <a:rPr lang="en-US" sz="950" dirty="0">
                <a:latin typeface="Times New Roman" panose="02020603050405020304" pitchFamily="18" charset="0"/>
              </a:rPr>
              <a:t>FCFS </a:t>
            </a:r>
            <a:r>
              <a:rPr lang="vi" sz="950" dirty="0">
                <a:latin typeface="Times New Roman" panose="02020603050405020304" pitchFamily="18" charset="0"/>
              </a:rPr>
              <a:t>+ </a:t>
            </a:r>
            <a:r>
              <a:rPr lang="en-US" sz="950" dirty="0">
                <a:latin typeface="Times New Roman" panose="02020603050405020304" pitchFamily="18" charset="0"/>
              </a:rPr>
              <a:t>quantum-time </a:t>
            </a:r>
            <a:r>
              <a:rPr lang="vi" sz="950" dirty="0">
                <a:latin typeface="Times New Roman" panose="02020603050405020304" pitchFamily="18" charset="0"/>
              </a:rPr>
              <a:t>16ms</a:t>
            </a:r>
          </a:p>
          <a:p>
            <a:pPr indent="0" algn="just">
              <a:lnSpc>
                <a:spcPts val="158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Q</a:t>
            </a:r>
            <a:r>
              <a:rPr lang="vi" sz="950" baseline="-25000" dirty="0">
                <a:latin typeface="Times New Roman" panose="02020603050405020304" pitchFamily="18" charset="0"/>
              </a:rPr>
              <a:t>2</a:t>
            </a:r>
            <a:r>
              <a:rPr lang="vi" sz="950" dirty="0">
                <a:latin typeface="Times New Roman" panose="02020603050405020304" pitchFamily="18" charset="0"/>
              </a:rPr>
              <a:t>: </a:t>
            </a:r>
            <a:r>
              <a:rPr lang="en-US" sz="950" dirty="0">
                <a:latin typeface="Times New Roman" panose="02020603050405020304" pitchFamily="18" charset="0"/>
              </a:rPr>
              <a:t>original FCFS</a:t>
            </a:r>
          </a:p>
          <a:p>
            <a:pPr indent="0" algn="just">
              <a:lnSpc>
                <a:spcPts val="1584"/>
              </a:lnSpc>
            </a:pPr>
            <a:r>
              <a:rPr lang="vi" sz="950" dirty="0">
                <a:latin typeface="Times New Roman" panose="02020603050405020304" pitchFamily="18" charset="0"/>
              </a:rPr>
              <a:t>Định thời:</a:t>
            </a:r>
          </a:p>
          <a:p>
            <a:pPr indent="0">
              <a:lnSpc>
                <a:spcPts val="11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Một tiến trình mới P sẽ được phân vào </a:t>
            </a:r>
            <a:r>
              <a:rPr lang="vi" sz="950" dirty="0">
                <a:solidFill>
                  <a:srgbClr val="900000"/>
                </a:solidFill>
                <a:latin typeface="Times New Roman" panose="02020603050405020304" pitchFamily="18" charset="0"/>
              </a:rPr>
              <a:t>Qo </a:t>
            </a:r>
            <a:r>
              <a:rPr lang="vi" sz="950" dirty="0">
                <a:latin typeface="Times New Roman" panose="02020603050405020304" pitchFamily="18" charset="0"/>
              </a:rPr>
              <a:t>với giải thuật định thời </a:t>
            </a:r>
            <a:r>
              <a:rPr lang="en-US" sz="950" dirty="0">
                <a:solidFill>
                  <a:srgbClr val="900000"/>
                </a:solidFill>
                <a:latin typeface="Times New Roman" panose="02020603050405020304" pitchFamily="18" charset="0"/>
              </a:rPr>
              <a:t>FCFS</a:t>
            </a:r>
            <a:r>
              <a:rPr lang="en-US" sz="950" dirty="0">
                <a:latin typeface="Times New Roman" panose="02020603050405020304" pitchFamily="18" charset="0"/>
              </a:rPr>
              <a:t>. </a:t>
            </a:r>
            <a:r>
              <a:rPr lang="vi" sz="950" dirty="0">
                <a:latin typeface="Times New Roman" panose="02020603050405020304" pitchFamily="18" charset="0"/>
              </a:rPr>
              <a:t>Khi có được CPU, nó sẽ được sử dụng </a:t>
            </a:r>
            <a:r>
              <a:rPr lang="vi" sz="950" dirty="0">
                <a:solidFill>
                  <a:srgbClr val="900000"/>
                </a:solidFill>
                <a:latin typeface="Times New Roman" panose="02020603050405020304" pitchFamily="18" charset="0"/>
              </a:rPr>
              <a:t>tối đa 8ms</a:t>
            </a:r>
            <a:r>
              <a:rPr lang="vi" sz="950" dirty="0">
                <a:latin typeface="Times New Roman" panose="02020603050405020304" pitchFamily="18" charset="0"/>
              </a:rPr>
              <a:t>.</a:t>
            </a:r>
          </a:p>
        </p:txBody>
      </p:sp>
      <p:sp>
        <p:nvSpPr>
          <p:cNvPr id="9" name="Rectangle 8"/>
          <p:cNvSpPr/>
          <p:nvPr/>
        </p:nvSpPr>
        <p:spPr>
          <a:xfrm>
            <a:off x="490728" y="2478024"/>
            <a:ext cx="4056888" cy="637032"/>
          </a:xfrm>
          <a:prstGeom prst="rect">
            <a:avLst/>
          </a:prstGeom>
        </p:spPr>
        <p:txBody>
          <a:bodyPr lIns="0" tIns="0" rIns="0" bIns="0">
            <a:noAutofit/>
          </a:bodyPr>
          <a:lstStyle/>
          <a:p>
            <a:pPr marL="149860" indent="-127000">
              <a:lnSpc>
                <a:spcPts val="12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Nếu sau 8ms, P </a:t>
            </a:r>
            <a:r>
              <a:rPr lang="vi" sz="950" dirty="0">
                <a:solidFill>
                  <a:srgbClr val="900000"/>
                </a:solidFill>
                <a:latin typeface="Times New Roman" panose="02020603050405020304" pitchFamily="18" charset="0"/>
              </a:rPr>
              <a:t>chưa hoàn thành </a:t>
            </a:r>
            <a:r>
              <a:rPr lang="vi" sz="950" dirty="0">
                <a:latin typeface="Times New Roman" panose="02020603050405020304" pitchFamily="18" charset="0"/>
              </a:rPr>
              <a:t>thì CPU sẽ bị thu hồi để phân phối cho tiến trình khác và P sẽ được </a:t>
            </a:r>
            <a:r>
              <a:rPr lang="en-US" sz="950" dirty="0" err="1" smtClean="0">
                <a:solidFill>
                  <a:srgbClr val="900000"/>
                </a:solidFill>
                <a:latin typeface="Times New Roman" panose="02020603050405020304" pitchFamily="18" charset="0"/>
              </a:rPr>
              <a:t>chuyển</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sang Q</a:t>
            </a:r>
            <a:r>
              <a:rPr lang="vi" sz="950" baseline="-25000" dirty="0">
                <a:solidFill>
                  <a:srgbClr val="900000"/>
                </a:solidFill>
                <a:latin typeface="Times New Roman" panose="02020603050405020304" pitchFamily="18" charset="0"/>
              </a:rPr>
              <a:t>1</a:t>
            </a:r>
            <a:r>
              <a:rPr lang="vi" sz="950" dirty="0">
                <a:latin typeface="Times New Roman" panose="02020603050405020304" pitchFamily="18" charset="0"/>
              </a:rPr>
              <a:t>.</a:t>
            </a:r>
          </a:p>
          <a:p>
            <a:pPr marL="149860" indent="-127000">
              <a:lnSpc>
                <a:spcPts val="12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Tại Qi, việc định thời diễn ra </a:t>
            </a:r>
            <a:r>
              <a:rPr lang="vi" sz="950" dirty="0">
                <a:solidFill>
                  <a:srgbClr val="900000"/>
                </a:solidFill>
                <a:latin typeface="Times New Roman" panose="02020603050405020304" pitchFamily="18" charset="0"/>
              </a:rPr>
              <a:t>tương tự, với </a:t>
            </a:r>
            <a:r>
              <a:rPr lang="en-US" sz="950" dirty="0">
                <a:solidFill>
                  <a:srgbClr val="900000"/>
                </a:solidFill>
                <a:latin typeface="Times New Roman" panose="02020603050405020304" pitchFamily="18" charset="0"/>
              </a:rPr>
              <a:t>quantum-time </a:t>
            </a:r>
            <a:r>
              <a:rPr lang="vi" sz="950" dirty="0">
                <a:solidFill>
                  <a:srgbClr val="900000"/>
                </a:solidFill>
                <a:latin typeface="Times New Roman" panose="02020603050405020304" pitchFamily="18" charset="0"/>
              </a:rPr>
              <a:t>là 16ms</a:t>
            </a:r>
            <a:r>
              <a:rPr lang="vi" sz="950" dirty="0">
                <a:latin typeface="Times New Roman" panose="02020603050405020304" pitchFamily="18" charset="0"/>
              </a:rPr>
              <a:t>. Nếu P vẫn chưa hoàn thành thì nó sẽ được </a:t>
            </a:r>
            <a:r>
              <a:rPr lang="en-US" sz="950" dirty="0" err="1" smtClean="0">
                <a:solidFill>
                  <a:srgbClr val="900000"/>
                </a:solidFill>
                <a:latin typeface="Times New Roman" panose="02020603050405020304" pitchFamily="18" charset="0"/>
              </a:rPr>
              <a:t>chuyển</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sang Q</a:t>
            </a:r>
            <a:r>
              <a:rPr lang="vi" sz="950" baseline="-25000" dirty="0">
                <a:solidFill>
                  <a:srgbClr val="900000"/>
                </a:solidFill>
                <a:latin typeface="Times New Roman" panose="02020603050405020304" pitchFamily="18" charset="0"/>
              </a:rPr>
              <a:t>2</a:t>
            </a:r>
            <a:r>
              <a:rPr lang="vi" sz="950" dirty="0">
                <a:solidFill>
                  <a:srgbClr val="900000"/>
                </a:solidFill>
                <a:latin typeface="Times New Roman" panose="02020603050405020304" pitchFamily="18" charset="0"/>
              </a:rPr>
              <a:t> </a:t>
            </a:r>
            <a:r>
              <a:rPr lang="vi" sz="950" dirty="0">
                <a:latin typeface="Times New Roman" panose="02020603050405020304" pitchFamily="18" charset="0"/>
              </a:rPr>
              <a:t>với giải thuật </a:t>
            </a:r>
            <a:r>
              <a:rPr lang="en-US" sz="950" dirty="0">
                <a:solidFill>
                  <a:srgbClr val="900000"/>
                </a:solidFill>
                <a:latin typeface="Times New Roman" panose="02020603050405020304" pitchFamily="18" charset="0"/>
              </a:rPr>
              <a:t>FCFS</a:t>
            </a:r>
            <a:r>
              <a:rPr lang="en-US" sz="950" dirty="0">
                <a:latin typeface="Times New Roman" panose="02020603050405020304" pitchFamily="18" charset="0"/>
              </a:rPr>
              <a:t>.</a:t>
            </a: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69848"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giải thuật định thời</a:t>
            </a:r>
          </a:p>
        </p:txBody>
      </p:sp>
      <p:sp>
        <p:nvSpPr>
          <p:cNvPr id="4" name="Rectangle 3"/>
          <p:cNvSpPr/>
          <p:nvPr/>
        </p:nvSpPr>
        <p:spPr>
          <a:xfrm>
            <a:off x="100584" y="228600"/>
            <a:ext cx="3081528" cy="435864"/>
          </a:xfrm>
          <a:prstGeom prst="rect">
            <a:avLst/>
          </a:prstGeom>
        </p:spPr>
        <p:txBody>
          <a:bodyPr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CHÍNH SÁCH,</a:t>
            </a:r>
            <a:r>
              <a:rPr lang="vi" sz="1400" dirty="0" smtClean="0">
                <a:solidFill>
                  <a:srgbClr val="CC0000"/>
                </a:solidFill>
                <a:latin typeface="Times New Roman" panose="02020603050405020304" pitchFamily="18" charset="0"/>
              </a:rPr>
              <a:t> CƠ </a:t>
            </a:r>
            <a:r>
              <a:rPr lang="vi" sz="1400" cap="small" dirty="0" smtClean="0">
                <a:solidFill>
                  <a:srgbClr val="CC0000"/>
                </a:solidFill>
                <a:latin typeface="Times New Roman" panose="02020603050405020304" pitchFamily="18" charset="0"/>
              </a:rPr>
              <a:t>CHẾ &amp; ĐỊNH THỜI</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64464"/>
            <a:ext cx="4273296" cy="2429256"/>
          </a:xfrm>
          <a:prstGeom prst="rect">
            <a:avLst/>
          </a:prstGeom>
        </p:spPr>
        <p:txBody>
          <a:bodyPr lIns="0" tIns="0" rIns="0" bIns="0">
            <a:noAutofit/>
          </a:bodyPr>
          <a:lstStyle/>
          <a:p>
            <a:pPr marL="170688" indent="-152400">
              <a:lnSpc>
                <a:spcPts val="1296"/>
              </a:lnSpc>
              <a:spcBef>
                <a:spcPts val="1470"/>
              </a:spcBef>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Chính sách </a:t>
            </a:r>
            <a:r>
              <a:rPr lang="en-US" sz="1200" dirty="0">
                <a:latin typeface="Times New Roman" panose="02020603050405020304" pitchFamily="18" charset="0"/>
              </a:rPr>
              <a:t>(policy)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cơ chế </a:t>
            </a:r>
            <a:r>
              <a:rPr lang="en-US" sz="1200" dirty="0">
                <a:latin typeface="Times New Roman" panose="02020603050405020304" pitchFamily="18" charset="0"/>
              </a:rPr>
              <a:t>(mechanism) </a:t>
            </a:r>
            <a:r>
              <a:rPr lang="vi" sz="1200" dirty="0">
                <a:latin typeface="Times New Roman" panose="02020603050405020304" pitchFamily="18" charset="0"/>
              </a:rPr>
              <a:t>có liên hệ mật thiết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sự lựa chọn giải thuật định thời.</a:t>
            </a:r>
          </a:p>
          <a:p>
            <a:pPr marL="310388" indent="0" algn="just">
              <a:spcAft>
                <a:spcPts val="63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Policy: </a:t>
            </a:r>
            <a:r>
              <a:rPr lang="en-US" sz="1200" dirty="0" err="1" smtClean="0">
                <a:latin typeface="Times New Roman" panose="02020603050405020304" pitchFamily="18" charset="0"/>
              </a:rPr>
              <a:t>Cần</a:t>
            </a:r>
            <a:r>
              <a:rPr lang="en-US" sz="1200" dirty="0" smtClean="0">
                <a:latin typeface="Times New Roman" panose="02020603050405020304" pitchFamily="18" charset="0"/>
              </a:rPr>
              <a:t> </a:t>
            </a:r>
            <a:r>
              <a:rPr lang="vi" sz="1200" dirty="0">
                <a:latin typeface="Times New Roman" panose="02020603050405020304" pitchFamily="18" charset="0"/>
              </a:rPr>
              <a:t>làm điều gì (what)?</a:t>
            </a:r>
          </a:p>
          <a:p>
            <a:pPr marL="310388" indent="0" algn="just">
              <a:spcAft>
                <a:spcPts val="63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Mechanism: </a:t>
            </a:r>
            <a:r>
              <a:rPr lang="vi" sz="1200" dirty="0">
                <a:latin typeface="Times New Roman" panose="02020603050405020304" pitchFamily="18" charset="0"/>
              </a:rPr>
              <a:t>Làm sao </a:t>
            </a:r>
            <a:r>
              <a:rPr lang="en-US" sz="1200" dirty="0">
                <a:latin typeface="Times New Roman" panose="02020603050405020304" pitchFamily="18" charset="0"/>
              </a:rPr>
              <a:t>(how)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làm điều đó?</a:t>
            </a:r>
          </a:p>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Ví dụ:</a:t>
            </a:r>
          </a:p>
          <a:p>
            <a:pPr marL="310388" indent="0" algn="just">
              <a:lnSpc>
                <a:spcPts val="1872"/>
              </a:lnSpc>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Policy: </a:t>
            </a:r>
            <a:r>
              <a:rPr lang="vi" sz="1200" dirty="0">
                <a:latin typeface="Times New Roman" panose="02020603050405020304" pitchFamily="18" charset="0"/>
              </a:rPr>
              <a:t>tất cả các người dùng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n </a:t>
            </a:r>
            <a:r>
              <a:rPr lang="vi" sz="1200" dirty="0">
                <a:latin typeface="Times New Roman" panose="02020603050405020304" pitchFamily="18" charset="0"/>
              </a:rPr>
              <a:t>được </a:t>
            </a:r>
            <a:r>
              <a:rPr lang="vi" sz="1200" dirty="0">
                <a:solidFill>
                  <a:srgbClr val="900000"/>
                </a:solidFill>
                <a:latin typeface="Times New Roman" panose="02020603050405020304" pitchFamily="18" charset="0"/>
              </a:rPr>
              <a:t>công </a:t>
            </a:r>
            <a:r>
              <a:rPr lang="vi" sz="1200" dirty="0" smtClean="0">
                <a:solidFill>
                  <a:srgbClr val="900000"/>
                </a:solidFill>
                <a:latin typeface="Times New Roman" panose="02020603050405020304" pitchFamily="18" charset="0"/>
              </a:rPr>
              <a:t>b</a:t>
            </a:r>
            <a:r>
              <a:rPr lang="en-US" sz="1200" dirty="0" smtClean="0">
                <a:solidFill>
                  <a:srgbClr val="900000"/>
                </a:solidFill>
                <a:latin typeface="Times New Roman" panose="02020603050405020304" pitchFamily="18" charset="0"/>
              </a:rPr>
              <a:t>ằ</a:t>
            </a:r>
            <a:r>
              <a:rPr lang="vi" sz="1200" dirty="0" smtClean="0">
                <a:solidFill>
                  <a:srgbClr val="900000"/>
                </a:solidFill>
                <a:latin typeface="Times New Roman" panose="02020603050405020304" pitchFamily="18" charset="0"/>
              </a:rPr>
              <a:t>ng</a:t>
            </a:r>
            <a:r>
              <a:rPr lang="vi" sz="1200" dirty="0">
                <a:latin typeface="Times New Roman" panose="02020603050405020304" pitchFamily="18" charset="0"/>
              </a:rPr>
              <a:t>.</a:t>
            </a:r>
          </a:p>
          <a:p>
            <a:pPr marL="437388" indent="0">
              <a:lnSpc>
                <a:spcPts val="1872"/>
              </a:lnSpc>
            </a:pP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en-US" sz="1200" dirty="0">
                <a:latin typeface="Times New Roman" panose="02020603050405020304" pitchFamily="18" charset="0"/>
              </a:rPr>
              <a:t>Mechanism: </a:t>
            </a:r>
            <a:r>
              <a:rPr lang="vi" sz="1200" dirty="0">
                <a:latin typeface="Times New Roman" panose="02020603050405020304" pitchFamily="18" charset="0"/>
              </a:rPr>
              <a:t>sử dụng </a:t>
            </a:r>
            <a:r>
              <a:rPr lang="vi" sz="1200" dirty="0">
                <a:solidFill>
                  <a:srgbClr val="900000"/>
                </a:solidFill>
                <a:latin typeface="Times New Roman" panose="02020603050405020304" pitchFamily="18" charset="0"/>
              </a:rPr>
              <a:t>Robin-round</a:t>
            </a:r>
            <a:r>
              <a:rPr lang="vi" sz="1200" dirty="0">
                <a:latin typeface="Times New Roman" panose="02020603050405020304" pitchFamily="18" charset="0"/>
              </a:rPr>
              <a:t>.</a:t>
            </a:r>
          </a:p>
          <a:p>
            <a:pPr marL="437388" indent="-127000">
              <a:lnSpc>
                <a:spcPts val="1200"/>
              </a:lnSpc>
              <a:spcAft>
                <a:spcPts val="21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Policy: </a:t>
            </a:r>
            <a:r>
              <a:rPr lang="vi" sz="1200" dirty="0">
                <a:latin typeface="Times New Roman" panose="02020603050405020304" pitchFamily="18" charset="0"/>
              </a:rPr>
              <a:t>Các tiến trình người dùng trả tiền </a:t>
            </a:r>
            <a:r>
              <a:rPr lang="vi" sz="1200" dirty="0">
                <a:solidFill>
                  <a:srgbClr val="900000"/>
                </a:solidFill>
                <a:latin typeface="Times New Roman" panose="02020603050405020304" pitchFamily="18" charset="0"/>
              </a:rPr>
              <a:t>có độ ưu tiên </a:t>
            </a:r>
            <a:r>
              <a:rPr lang="vi" sz="1200" dirty="0">
                <a:latin typeface="Times New Roman" panose="02020603050405020304" pitchFamily="18" charset="0"/>
              </a:rPr>
              <a:t>cao hơn các tiến trình người dùng miễn phí.</a:t>
            </a:r>
          </a:p>
          <a:p>
            <a:pPr marL="437388" indent="0"/>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en-US" sz="1200" dirty="0">
                <a:latin typeface="Times New Roman" panose="02020603050405020304" pitchFamily="18" charset="0"/>
              </a:rPr>
              <a:t>Mechanism: </a:t>
            </a:r>
            <a:r>
              <a:rPr lang="vi" sz="1200" dirty="0">
                <a:latin typeface="Times New Roman" panose="02020603050405020304" pitchFamily="18" charset="0"/>
              </a:rPr>
              <a:t>sử dụng các giải thuật </a:t>
            </a:r>
            <a:r>
              <a:rPr lang="vi" sz="1200" dirty="0">
                <a:solidFill>
                  <a:srgbClr val="900000"/>
                </a:solidFill>
                <a:latin typeface="Times New Roman" panose="02020603050405020304" pitchFamily="18" charset="0"/>
              </a:rPr>
              <a:t>trưng dụng </a:t>
            </a:r>
            <a:r>
              <a:rPr lang="en-US" sz="1200" dirty="0">
                <a:latin typeface="Times New Roman" panose="02020603050405020304" pitchFamily="18" charset="0"/>
              </a:rPr>
              <a:t>(preemptive).</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35152" cy="121920"/>
          </a:xfrm>
          <a:prstGeom prst="rect">
            <a:avLst/>
          </a:prstGeom>
          <a:solidFill>
            <a:srgbClr val="A30100"/>
          </a:solidFill>
        </p:spPr>
        <p:txBody>
          <a:bodyPr wrap="none" lIns="0" tIns="0" rIns="0" bIns="0">
            <a:noAutofit/>
          </a:bodyPr>
          <a:lstStyle/>
          <a:p>
            <a:pPr marL="124460" indent="0" algn="just">
              <a:spcAft>
                <a:spcPts val="1260"/>
              </a:spcAft>
            </a:pPr>
            <a:r>
              <a:rPr lang="vi" sz="550" cap="small">
                <a:solidFill>
                  <a:srgbClr val="FFFFFF"/>
                </a:solidFill>
                <a:latin typeface="Times New Roman"/>
              </a:rPr>
              <a:t>Định thời đa</a:t>
            </a:r>
            <a:r>
              <a:rPr lang="vi" sz="550">
                <a:solidFill>
                  <a:srgbClr val="FFFFFF"/>
                </a:solidFill>
                <a:latin typeface="Times New Roman"/>
              </a:rPr>
              <a:t> xử LÝ</a:t>
            </a:r>
          </a:p>
        </p:txBody>
      </p:sp>
      <p:sp>
        <p:nvSpPr>
          <p:cNvPr id="4" name="Rectangle 3"/>
          <p:cNvSpPr/>
          <p:nvPr/>
        </p:nvSpPr>
        <p:spPr>
          <a:xfrm>
            <a:off x="100584" y="457200"/>
            <a:ext cx="3657600" cy="219456"/>
          </a:xfrm>
          <a:prstGeom prst="rect">
            <a:avLst/>
          </a:prstGeom>
        </p:spPr>
        <p:txBody>
          <a:bodyPr wrap="none" lIns="0" tIns="0" rIns="0" bIns="0">
            <a:noAutofit/>
          </a:bodyPr>
          <a:lstStyle/>
          <a:p>
            <a:pPr indent="0">
              <a:spcBef>
                <a:spcPts val="1260"/>
              </a:spcBef>
              <a:spcAft>
                <a:spcPts val="2100"/>
              </a:spcAft>
            </a:pPr>
            <a:r>
              <a:rPr lang="vi" sz="1400" cap="small" dirty="0" smtClean="0">
                <a:solidFill>
                  <a:srgbClr val="CC0000"/>
                </a:solidFill>
                <a:latin typeface="Times New Roman" panose="02020603050405020304" pitchFamily="18" charset="0"/>
              </a:rPr>
              <a:t>ĐỊNH THỜI ĐA</a:t>
            </a:r>
            <a:r>
              <a:rPr lang="vi" sz="1400" dirty="0" smtClean="0">
                <a:solidFill>
                  <a:srgbClr val="CC0000"/>
                </a:solidFill>
                <a:latin typeface="Times New Roman" panose="02020603050405020304" pitchFamily="18" charset="0"/>
              </a:rPr>
              <a:t> XỬ </a:t>
            </a:r>
            <a:r>
              <a:rPr lang="vi" sz="1400" cap="small" dirty="0" smtClean="0">
                <a:solidFill>
                  <a:srgbClr val="CC0000"/>
                </a:solidFill>
                <a:latin typeface="Times New Roman" panose="02020603050405020304" pitchFamily="18" charset="0"/>
              </a:rPr>
              <a:t>LÝ </a:t>
            </a:r>
            <a:r>
              <a:rPr lang="en-US" sz="1400" cap="small" dirty="0" smtClean="0">
                <a:solidFill>
                  <a:srgbClr val="CC0000"/>
                </a:solidFill>
                <a:latin typeface="Times New Roman" panose="02020603050405020304" pitchFamily="18" charset="0"/>
              </a:rPr>
              <a:t>(MULTI-PROCESSOR)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844062"/>
            <a:ext cx="4236720" cy="2136882"/>
          </a:xfrm>
          <a:prstGeom prst="rect">
            <a:avLst/>
          </a:prstGeom>
        </p:spPr>
        <p:txBody>
          <a:bodyPr lIns="0" tIns="0" rIns="0" bIns="0">
            <a:noAutofit/>
          </a:bodyPr>
          <a:lstStyle/>
          <a:p>
            <a:pPr marL="157988" indent="-152400">
              <a:lnSpc>
                <a:spcPts val="1368"/>
              </a:lnSpc>
              <a:spcBef>
                <a:spcPts val="210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đa xử lý cho phép </a:t>
            </a:r>
            <a:r>
              <a:rPr lang="vi" sz="1200" dirty="0">
                <a:solidFill>
                  <a:srgbClr val="900000"/>
                </a:solidFill>
                <a:latin typeface="Times New Roman" panose="02020603050405020304" pitchFamily="18" charset="0"/>
              </a:rPr>
              <a:t>cân bằng tải </a:t>
            </a:r>
            <a:r>
              <a:rPr lang="en-US" sz="1200" dirty="0">
                <a:latin typeface="Times New Roman" panose="02020603050405020304" pitchFamily="18" charset="0"/>
              </a:rPr>
              <a:t>(load sharing) </a:t>
            </a:r>
            <a:r>
              <a:rPr lang="vi" sz="1200" dirty="0">
                <a:latin typeface="Times New Roman" panose="02020603050405020304" pitchFamily="18" charset="0"/>
              </a:rPr>
              <a:t>nhưng giải thuật </a:t>
            </a:r>
            <a:r>
              <a:rPr lang="vi" sz="1200" dirty="0">
                <a:solidFill>
                  <a:srgbClr val="900000"/>
                </a:solidFill>
                <a:latin typeface="Times New Roman" panose="02020603050405020304" pitchFamily="18" charset="0"/>
              </a:rPr>
              <a:t>định thời CPU sẽ phức tạp hơn</a:t>
            </a:r>
            <a:r>
              <a:rPr lang="vi" sz="120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CPU trong hệ thống đa xử lý thường đồng nhất </a:t>
            </a:r>
            <a:r>
              <a:rPr lang="en-US" sz="1200" dirty="0">
                <a:latin typeface="Times New Roman" panose="02020603050405020304" pitchFamily="18" charset="0"/>
              </a:rPr>
              <a:t>(homogeneous).</a:t>
            </a:r>
          </a:p>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thời </a:t>
            </a:r>
            <a:r>
              <a:rPr lang="vi" sz="1200" dirty="0">
                <a:solidFill>
                  <a:srgbClr val="900000"/>
                </a:solidFill>
                <a:latin typeface="Times New Roman" panose="02020603050405020304" pitchFamily="18" charset="0"/>
              </a:rPr>
              <a:t>đa xử lý đối xứng </a:t>
            </a:r>
            <a:r>
              <a:rPr lang="en-US" sz="1200" dirty="0">
                <a:latin typeface="Times New Roman" panose="02020603050405020304" pitchFamily="18" charset="0"/>
              </a:rPr>
              <a:t>(symmetric multi-processing):</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CPU sẽ tự định thời.</a:t>
            </a:r>
          </a:p>
          <a:p>
            <a:pPr marL="310388" indent="0" algn="just">
              <a:lnSpc>
                <a:spcPts val="1872"/>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Hàng đợi sẵn sàng </a:t>
            </a:r>
            <a:r>
              <a:rPr lang="vi" sz="1200" dirty="0">
                <a:latin typeface="Times New Roman" panose="02020603050405020304" pitchFamily="18" charset="0"/>
              </a:rPr>
              <a:t>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dùng chung hay riêng.</a:t>
            </a:r>
          </a:p>
          <a:p>
            <a:pPr marL="450088" indent="-139700">
              <a:lnSpc>
                <a:spcPts val="1200"/>
              </a:lnSpc>
              <a:spcAft>
                <a:spcPts val="210"/>
              </a:spcAft>
            </a:pPr>
            <a:r>
              <a:rPr lang="vi" sz="1200" dirty="0">
                <a:solidFill>
                  <a:srgbClr val="3333B2"/>
                </a:solidFill>
                <a:latin typeface="Times New Roman" panose="02020603050405020304" pitchFamily="18" charset="0"/>
              </a:rPr>
              <a:t>►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n </a:t>
            </a:r>
            <a:r>
              <a:rPr lang="vi" sz="1200" dirty="0">
                <a:solidFill>
                  <a:srgbClr val="900000"/>
                </a:solidFill>
                <a:latin typeface="Times New Roman" panose="02020603050405020304" pitchFamily="18" charset="0"/>
              </a:rPr>
              <a:t>quản lý sự cạnh tranh </a:t>
            </a:r>
            <a:r>
              <a:rPr lang="vi" sz="1200" dirty="0">
                <a:latin typeface="Times New Roman" panose="02020603050405020304" pitchFamily="18" charset="0"/>
              </a:rPr>
              <a:t>giữa các CPU khi chọn tiến trình và khi cập nhật cấu trúc dữ liệu hệ thống.</a:t>
            </a:r>
          </a:p>
          <a:p>
            <a:pPr marL="310388"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Là hệ thống hiện tại được dùng rộng rãi.</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35152" cy="121920"/>
          </a:xfrm>
          <a:prstGeom prst="rect">
            <a:avLst/>
          </a:prstGeom>
          <a:solidFill>
            <a:srgbClr val="A30100"/>
          </a:solidFill>
        </p:spPr>
        <p:txBody>
          <a:bodyPr wrap="none" lIns="0" tIns="0" rIns="0" bIns="0">
            <a:noAutofit/>
          </a:bodyPr>
          <a:lstStyle/>
          <a:p>
            <a:pPr marL="124460" indent="0" algn="just">
              <a:spcAft>
                <a:spcPts val="1260"/>
              </a:spcAft>
            </a:pPr>
            <a:r>
              <a:rPr lang="vi" sz="550" cap="small">
                <a:solidFill>
                  <a:srgbClr val="FFFFFF"/>
                </a:solidFill>
                <a:latin typeface="Times New Roman"/>
              </a:rPr>
              <a:t>Định thời đa</a:t>
            </a:r>
            <a:r>
              <a:rPr lang="vi" sz="550">
                <a:solidFill>
                  <a:srgbClr val="FFFFFF"/>
                </a:solidFill>
                <a:latin typeface="Times New Roman"/>
              </a:rPr>
              <a:t> xử LÝ</a:t>
            </a:r>
          </a:p>
        </p:txBody>
      </p:sp>
      <p:sp>
        <p:nvSpPr>
          <p:cNvPr id="4" name="Rectangle 3"/>
          <p:cNvSpPr/>
          <p:nvPr/>
        </p:nvSpPr>
        <p:spPr>
          <a:xfrm>
            <a:off x="100584" y="457200"/>
            <a:ext cx="3657600" cy="219456"/>
          </a:xfrm>
          <a:prstGeom prst="rect">
            <a:avLst/>
          </a:prstGeom>
        </p:spPr>
        <p:txBody>
          <a:bodyPr wrap="none" lIns="0" tIns="0" rIns="0" bIns="0">
            <a:noAutofit/>
          </a:bodyPr>
          <a:lstStyle/>
          <a:p>
            <a:pPr indent="0">
              <a:spcBef>
                <a:spcPts val="1260"/>
              </a:spcBef>
              <a:spcAft>
                <a:spcPts val="1680"/>
              </a:spcAft>
            </a:pPr>
            <a:r>
              <a:rPr lang="vi" sz="1400" cap="small" dirty="0" smtClean="0">
                <a:solidFill>
                  <a:srgbClr val="CC0000"/>
                </a:solidFill>
                <a:latin typeface="Times New Roman" panose="02020603050405020304" pitchFamily="18" charset="0"/>
              </a:rPr>
              <a:t>ĐỊNH THỜI ĐA</a:t>
            </a:r>
            <a:r>
              <a:rPr lang="vi" sz="1400" dirty="0" smtClean="0">
                <a:solidFill>
                  <a:srgbClr val="CC0000"/>
                </a:solidFill>
                <a:latin typeface="Times New Roman" panose="02020603050405020304" pitchFamily="18" charset="0"/>
              </a:rPr>
              <a:t> XỬ </a:t>
            </a:r>
            <a:r>
              <a:rPr lang="vi" sz="1400" cap="small" dirty="0" smtClean="0">
                <a:solidFill>
                  <a:srgbClr val="CC0000"/>
                </a:solidFill>
                <a:latin typeface="Times New Roman" panose="02020603050405020304" pitchFamily="18" charset="0"/>
              </a:rPr>
              <a:t>LÝ </a:t>
            </a:r>
            <a:r>
              <a:rPr lang="en-US" sz="1400" cap="small" dirty="0" smtClean="0">
                <a:solidFill>
                  <a:srgbClr val="CC0000"/>
                </a:solidFill>
                <a:latin typeface="Times New Roman" panose="02020603050405020304" pitchFamily="18" charset="0"/>
              </a:rPr>
              <a:t>(MULTI-PROCESSOR)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920496"/>
            <a:ext cx="4139184" cy="2145792"/>
          </a:xfrm>
          <a:prstGeom prst="rect">
            <a:avLst/>
          </a:prstGeom>
        </p:spPr>
        <p:txBody>
          <a:bodyPr lIns="0" tIns="0" rIns="0" bIns="0">
            <a:noAutofit/>
          </a:bodyPr>
          <a:lstStyle/>
          <a:p>
            <a:pPr indent="0" algn="just">
              <a:spcBef>
                <a:spcPts val="168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thời </a:t>
            </a:r>
            <a:r>
              <a:rPr lang="vi" sz="1200" dirty="0">
                <a:solidFill>
                  <a:srgbClr val="900000"/>
                </a:solidFill>
                <a:latin typeface="Times New Roman" panose="02020603050405020304" pitchFamily="18" charset="0"/>
              </a:rPr>
              <a:t>đa xử lý bất đối xứng </a:t>
            </a:r>
            <a:r>
              <a:rPr lang="en-US" sz="1200" dirty="0">
                <a:latin typeface="Times New Roman" panose="02020603050405020304" pitchFamily="18" charset="0"/>
              </a:rPr>
              <a:t>(asymmetric multi-processing):</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Việc định thời được thực hiện bởi </a:t>
            </a:r>
            <a:r>
              <a:rPr lang="vi" sz="1200" dirty="0">
                <a:solidFill>
                  <a:srgbClr val="900000"/>
                </a:solidFill>
                <a:latin typeface="Times New Roman" panose="02020603050405020304" pitchFamily="18" charset="0"/>
              </a:rPr>
              <a:t>1 </a:t>
            </a:r>
            <a:r>
              <a:rPr lang="en-US" sz="1200" dirty="0">
                <a:solidFill>
                  <a:srgbClr val="900000"/>
                </a:solidFill>
                <a:latin typeface="Times New Roman" panose="02020603050405020304" pitchFamily="18" charset="0"/>
              </a:rPr>
              <a:t>CPU </a:t>
            </a:r>
            <a:r>
              <a:rPr lang="en-US" sz="1200" dirty="0">
                <a:latin typeface="Times New Roman" panose="02020603050405020304" pitchFamily="18" charset="0"/>
              </a:rPr>
              <a:t>(master).</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Master </a:t>
            </a:r>
            <a:r>
              <a:rPr lang="vi" sz="1200" dirty="0">
                <a:latin typeface="Times New Roman" panose="02020603050405020304" pitchFamily="18" charset="0"/>
              </a:rPr>
              <a:t>CPU sẽ quản lý </a:t>
            </a:r>
            <a:r>
              <a:rPr lang="vi" sz="1200" dirty="0">
                <a:solidFill>
                  <a:srgbClr val="900000"/>
                </a:solidFill>
                <a:latin typeface="Times New Roman" panose="02020603050405020304" pitchFamily="18" charset="0"/>
              </a:rPr>
              <a:t>cấu trúc dữ liệu dùng chung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giảm nhu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quản lý chia sẻ dữ liệu.</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dẫn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en-US" sz="1200" dirty="0">
                <a:solidFill>
                  <a:srgbClr val="900000"/>
                </a:solidFill>
                <a:latin typeface="Times New Roman" panose="02020603050405020304" pitchFamily="18" charset="0"/>
              </a:rPr>
              <a:t>bottle-neck </a:t>
            </a:r>
            <a:r>
              <a:rPr lang="vi" sz="1200" dirty="0">
                <a:latin typeface="Times New Roman" panose="02020603050405020304" pitchFamily="18" charset="0"/>
              </a:rPr>
              <a:t>tại </a:t>
            </a:r>
            <a:r>
              <a:rPr lang="en-US" sz="1200" dirty="0">
                <a:latin typeface="Times New Roman" panose="02020603050405020304" pitchFamily="18" charset="0"/>
              </a:rPr>
              <a:t>master </a:t>
            </a:r>
            <a:r>
              <a:rPr lang="vi" sz="1200" dirty="0">
                <a:latin typeface="Times New Roman" panose="02020603050405020304" pitchFamily="18" charset="0"/>
              </a:rPr>
              <a:t>CPU.</a:t>
            </a:r>
          </a:p>
          <a:p>
            <a:pPr marL="310388"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Ít được dùng </a:t>
            </a:r>
            <a:r>
              <a:rPr lang="vi" sz="1200" dirty="0">
                <a:latin typeface="Times New Roman" panose="02020603050405020304" pitchFamily="18" charset="0"/>
              </a:rPr>
              <a:t>hơn định thời đối xứng.</a:t>
            </a:r>
          </a:p>
          <a:p>
            <a:pPr marL="157988" indent="-152400">
              <a:lnSpc>
                <a:spcPts val="1344"/>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dùng chiến lược </a:t>
            </a:r>
            <a:r>
              <a:rPr lang="vi" sz="1200" dirty="0">
                <a:solidFill>
                  <a:srgbClr val="900000"/>
                </a:solidFill>
                <a:latin typeface="Times New Roman" panose="02020603050405020304" pitchFamily="18" charset="0"/>
              </a:rPr>
              <a:t>“bám </a:t>
            </a:r>
            <a:r>
              <a:rPr lang="en-US" sz="1200" dirty="0">
                <a:solidFill>
                  <a:srgbClr val="900000"/>
                </a:solidFill>
                <a:latin typeface="Times New Roman" panose="02020603050405020304" pitchFamily="18" charset="0"/>
              </a:rPr>
              <a:t>CPU” </a:t>
            </a:r>
            <a:r>
              <a:rPr lang="en-US" sz="1200" dirty="0">
                <a:latin typeface="Times New Roman" panose="02020603050405020304" pitchFamily="18" charset="0"/>
              </a:rPr>
              <a:t>(processor affinity) </a:t>
            </a:r>
            <a:r>
              <a:rPr lang="vi" sz="1200" dirty="0">
                <a:latin typeface="Times New Roman" panose="02020603050405020304" pitchFamily="18" charset="0"/>
              </a:rPr>
              <a:t>- một tiến trình sẽ được </a:t>
            </a:r>
            <a:r>
              <a:rPr lang="vi" sz="1200" dirty="0">
                <a:solidFill>
                  <a:srgbClr val="900000"/>
                </a:solidFill>
                <a:latin typeface="Times New Roman" panose="02020603050405020304" pitchFamily="18" charset="0"/>
              </a:rPr>
              <a:t>thực thi trên cùng 1 CPU </a:t>
            </a:r>
            <a:r>
              <a:rPr lang="vi" sz="1200" dirty="0">
                <a:latin typeface="Times New Roman" panose="02020603050405020304" pitchFamily="18" charset="0"/>
              </a:rPr>
              <a:t>trong suốt sự thực thi -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tránh </a:t>
            </a:r>
            <a:r>
              <a:rPr lang="vi" sz="1200" dirty="0" smtClean="0">
                <a:solidFill>
                  <a:srgbClr val="900000"/>
                </a:solidFill>
                <a:latin typeface="Times New Roman" panose="02020603050405020304" pitchFamily="18" charset="0"/>
              </a:rPr>
              <a:t>t</a:t>
            </a:r>
            <a:r>
              <a:rPr lang="en-US" sz="1200" dirty="0" smtClean="0">
                <a:solidFill>
                  <a:srgbClr val="900000"/>
                </a:solidFill>
                <a:latin typeface="Times New Roman" panose="02020603050405020304" pitchFamily="18" charset="0"/>
              </a:rPr>
              <a:t>ổ</a:t>
            </a:r>
            <a:r>
              <a:rPr lang="vi" sz="1200" dirty="0" smtClean="0">
                <a:solidFill>
                  <a:srgbClr val="900000"/>
                </a:solidFill>
                <a:latin typeface="Times New Roman" panose="02020603050405020304" pitchFamily="18" charset="0"/>
              </a:rPr>
              <a:t>n </a:t>
            </a:r>
            <a:r>
              <a:rPr lang="vi" sz="1200" dirty="0">
                <a:solidFill>
                  <a:srgbClr val="900000"/>
                </a:solidFill>
                <a:latin typeface="Times New Roman" panose="02020603050405020304" pitchFamily="18" charset="0"/>
              </a:rPr>
              <a:t>phí di dời </a:t>
            </a:r>
            <a:r>
              <a:rPr lang="vi" sz="1200" dirty="0">
                <a:latin typeface="Times New Roman" panose="02020603050405020304" pitchFamily="18" charset="0"/>
              </a:rPr>
              <a:t>tiến trình sang CPU khác.</a:t>
            </a:r>
          </a:p>
          <a:p>
            <a:pPr marL="310388" indent="0" algn="just"/>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Soft-affinity </a:t>
            </a:r>
            <a:r>
              <a:rPr lang="vi" sz="1200" dirty="0">
                <a:latin typeface="Times New Roman" panose="02020603050405020304" pitchFamily="18" charset="0"/>
              </a:rPr>
              <a:t>và </a:t>
            </a:r>
            <a:r>
              <a:rPr lang="en-US" sz="1200" dirty="0">
                <a:latin typeface="Times New Roman" panose="02020603050405020304" pitchFamily="18" charset="0"/>
              </a:rPr>
              <a:t>hard-affinity.</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82040" cy="121920"/>
          </a:xfrm>
          <a:prstGeom prst="rect">
            <a:avLst/>
          </a:prstGeom>
          <a:solidFill>
            <a:srgbClr val="A30100"/>
          </a:solidFill>
        </p:spPr>
        <p:txBody>
          <a:bodyPr wrap="none" lIns="0" tIns="0" rIns="0" bIns="0">
            <a:noAutofit/>
          </a:bodyPr>
          <a:lstStyle/>
          <a:p>
            <a:pPr marL="124460" indent="0">
              <a:spcAft>
                <a:spcPts val="1470"/>
              </a:spcAft>
            </a:pPr>
            <a:r>
              <a:rPr lang="vi" sz="550" cap="small">
                <a:solidFill>
                  <a:srgbClr val="FFFFFF"/>
                </a:solidFill>
                <a:latin typeface="Times New Roman"/>
              </a:rPr>
              <a:t>Định thời thời gian thực</a:t>
            </a:r>
          </a:p>
        </p:txBody>
      </p:sp>
      <p:sp>
        <p:nvSpPr>
          <p:cNvPr id="4" name="Rectangle 3"/>
          <p:cNvSpPr/>
          <p:nvPr/>
        </p:nvSpPr>
        <p:spPr>
          <a:xfrm>
            <a:off x="100584" y="466344"/>
            <a:ext cx="2481072" cy="192024"/>
          </a:xfrm>
          <a:prstGeom prst="rect">
            <a:avLst/>
          </a:prstGeom>
        </p:spPr>
        <p:txBody>
          <a:bodyPr wrap="none" lIns="0" tIns="0" rIns="0" bIns="0">
            <a:noAutofit/>
          </a:bodyPr>
          <a:lstStyle/>
          <a:p>
            <a:pPr indent="0">
              <a:spcBef>
                <a:spcPts val="1470"/>
              </a:spcBef>
              <a:spcAft>
                <a:spcPts val="1470"/>
              </a:spcAft>
            </a:pPr>
            <a:r>
              <a:rPr lang="vi" sz="1400" cap="small" dirty="0" smtClean="0">
                <a:solidFill>
                  <a:srgbClr val="CC0000"/>
                </a:solidFill>
                <a:latin typeface="Times New Roman" panose="02020603050405020304" pitchFamily="18" charset="0"/>
              </a:rPr>
              <a:t>ĐỊNH THỜI THỜI GIAN THỰC</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886968"/>
            <a:ext cx="4166616" cy="551688"/>
          </a:xfrm>
          <a:prstGeom prst="rect">
            <a:avLst/>
          </a:prstGeom>
        </p:spPr>
        <p:txBody>
          <a:bodyPr lIns="0" tIns="0" rIns="0" bIns="0">
            <a:noAutofit/>
          </a:bodyPr>
          <a:lstStyle/>
          <a:p>
            <a:pPr indent="0">
              <a:spcBef>
                <a:spcPts val="147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thời gian thực cứng:</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Phải biết </a:t>
            </a:r>
            <a:r>
              <a:rPr lang="vi" sz="1200" dirty="0">
                <a:solidFill>
                  <a:srgbClr val="900000"/>
                </a:solidFill>
                <a:latin typeface="Times New Roman" panose="02020603050405020304" pitchFamily="18" charset="0"/>
              </a:rPr>
              <a:t>chính xác thời gian </a:t>
            </a:r>
            <a:r>
              <a:rPr lang="vi" sz="1200" dirty="0">
                <a:latin typeface="Times New Roman" panose="02020603050405020304" pitchFamily="18" charset="0"/>
              </a:rPr>
              <a:t>mà chức năng hệ điều hành </a:t>
            </a:r>
            <a:r>
              <a:rPr lang="en-US" sz="1200" dirty="0" err="1" smtClean="0">
                <a:solidFill>
                  <a:srgbClr val="900000"/>
                </a:solidFill>
                <a:latin typeface="Times New Roman" panose="02020603050405020304" pitchFamily="18" charset="0"/>
              </a:rPr>
              <a:t>cần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cho mỗi thao tác</a:t>
            </a:r>
            <a:r>
              <a:rPr lang="vi" sz="1200" dirty="0">
                <a:latin typeface="Times New Roman" panose="02020603050405020304" pitchFamily="18" charset="0"/>
              </a:rPr>
              <a:t>.</a:t>
            </a:r>
          </a:p>
        </p:txBody>
      </p:sp>
      <p:sp>
        <p:nvSpPr>
          <p:cNvPr id="6" name="Rectangle 5"/>
          <p:cNvSpPr/>
          <p:nvPr/>
        </p:nvSpPr>
        <p:spPr>
          <a:xfrm>
            <a:off x="234696" y="1527048"/>
            <a:ext cx="4267200" cy="1591056"/>
          </a:xfrm>
          <a:prstGeom prst="rect">
            <a:avLst/>
          </a:prstGeom>
        </p:spPr>
        <p:txBody>
          <a:bodyPr lIns="0" tIns="0" rIns="0" bIns="0">
            <a:noAutofit/>
          </a:bodyPr>
          <a:lstStyle/>
          <a:p>
            <a:pPr marL="437388" indent="-127000">
              <a:lnSpc>
                <a:spcPts val="1200"/>
              </a:lnSpc>
              <a:spcBef>
                <a:spcPts val="42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Chỉ được thực hiện với các phan mềm có mục đích chuyên biệt trên nền </a:t>
            </a:r>
            <a:r>
              <a:rPr lang="vi" sz="1200" dirty="0">
                <a:solidFill>
                  <a:srgbClr val="900000"/>
                </a:solidFill>
                <a:latin typeface="Times New Roman" panose="02020603050405020304" pitchFamily="18" charset="0"/>
              </a:rPr>
              <a:t>phan cứng tận hiến</a:t>
            </a:r>
            <a:r>
              <a:rPr lang="vi" sz="1200" dirty="0">
                <a:latin typeface="Times New Roman" panose="02020603050405020304" pitchFamily="18" charset="0"/>
              </a:rPr>
              <a:t>.</a:t>
            </a:r>
          </a:p>
          <a:p>
            <a:pPr indent="0">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thời gian thực mềm:</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phải có </a:t>
            </a:r>
            <a:r>
              <a:rPr lang="vi" sz="1200" dirty="0">
                <a:solidFill>
                  <a:srgbClr val="900000"/>
                </a:solidFill>
                <a:latin typeface="Times New Roman" panose="02020603050405020304" pitchFamily="18" charset="0"/>
              </a:rPr>
              <a:t>định thời trưng dụng</a:t>
            </a:r>
            <a:r>
              <a:rPr lang="vi" sz="1200" dirty="0">
                <a:latin typeface="Times New Roman" panose="02020603050405020304" pitchFamily="18" charset="0"/>
              </a:rPr>
              <a:t>.</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Quá trình thời thực phải có </a:t>
            </a:r>
            <a:r>
              <a:rPr lang="vi" sz="1200" dirty="0">
                <a:solidFill>
                  <a:srgbClr val="900000"/>
                </a:solidFill>
                <a:latin typeface="Times New Roman" panose="02020603050405020304" pitchFamily="18" charset="0"/>
              </a:rPr>
              <a:t>độ ưu tiên cao nhất và không giảm</a:t>
            </a:r>
            <a:r>
              <a:rPr lang="vi" sz="1200" dirty="0">
                <a:latin typeface="Times New Roman" panose="02020603050405020304" pitchFamily="18" charset="0"/>
              </a:rPr>
              <a:t>, chấp nhận tình trạng không công </a:t>
            </a:r>
            <a:r>
              <a:rPr lang="en-US" sz="1200" dirty="0" err="1" smtClean="0">
                <a:latin typeface="Times New Roman" panose="02020603050405020304" pitchFamily="18" charset="0"/>
              </a:rPr>
              <a:t>bằng</a:t>
            </a:r>
            <a:r>
              <a:rPr lang="vi" sz="1200" dirty="0" smtClean="0">
                <a:latin typeface="Times New Roman" panose="02020603050405020304" pitchFamily="18" charset="0"/>
              </a:rPr>
              <a:t> </a:t>
            </a:r>
            <a:r>
              <a:rPr lang="vi" sz="1200" dirty="0">
                <a:latin typeface="Times New Roman" panose="02020603050405020304" pitchFamily="18" charset="0"/>
              </a:rPr>
              <a:t>và đói tài nguyên.</a:t>
            </a:r>
          </a:p>
          <a:p>
            <a:pPr marL="437388" indent="-127000">
              <a:lnSpc>
                <a:spcPts val="1200"/>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Độ trễ điều phối </a:t>
            </a:r>
            <a:r>
              <a:rPr lang="vi" sz="1200" dirty="0">
                <a:latin typeface="Times New Roman" panose="02020603050405020304" pitchFamily="18" charset="0"/>
              </a:rPr>
              <a:t>phải nhỏ, bảo đảm đáp ứng nhanh cho tiến trình thời thực.</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08204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thời gian thực</a:t>
            </a:r>
          </a:p>
        </p:txBody>
      </p:sp>
      <p:sp>
        <p:nvSpPr>
          <p:cNvPr id="4" name="Rectangle 3"/>
          <p:cNvSpPr/>
          <p:nvPr/>
        </p:nvSpPr>
        <p:spPr>
          <a:xfrm>
            <a:off x="153807" y="214884"/>
            <a:ext cx="3523488" cy="448056"/>
          </a:xfrm>
          <a:prstGeom prst="rect">
            <a:avLst/>
          </a:prstGeom>
        </p:spPr>
        <p:txBody>
          <a:bodyPr lIns="0" tIns="0" rIns="0" bIns="0">
            <a:noAutofit/>
          </a:bodyPr>
          <a:lstStyle/>
          <a:p>
            <a:pPr marL="127000" indent="0">
              <a:spcAft>
                <a:spcPts val="630"/>
              </a:spcAft>
            </a:pPr>
            <a:r>
              <a:rPr lang="vi" sz="550" dirty="0">
                <a:solidFill>
                  <a:srgbClr val="900000"/>
                </a:solidFill>
                <a:latin typeface="Times New Roman"/>
              </a:rPr>
              <a:t>I—Độ </a:t>
            </a:r>
            <a:r>
              <a:rPr lang="vi" sz="550" cap="small" dirty="0">
                <a:solidFill>
                  <a:srgbClr val="900000"/>
                </a:solidFill>
                <a:latin typeface="Times New Roman"/>
              </a:rPr>
              <a:t>Trễ Điều Phối</a:t>
            </a:r>
          </a:p>
          <a:p>
            <a:pPr indent="0"/>
            <a:r>
              <a:rPr lang="vi" sz="1400" dirty="0" smtClean="0">
                <a:solidFill>
                  <a:srgbClr val="CC0000"/>
                </a:solidFill>
                <a:latin typeface="Times New Roman" panose="02020603050405020304" pitchFamily="18" charset="0"/>
              </a:rPr>
              <a:t>ĐỘ </a:t>
            </a:r>
            <a:r>
              <a:rPr lang="vi" sz="1400" cap="small" dirty="0" smtClean="0">
                <a:solidFill>
                  <a:srgbClr val="CC0000"/>
                </a:solidFill>
                <a:latin typeface="Times New Roman" panose="02020603050405020304" pitchFamily="18" charset="0"/>
              </a:rPr>
              <a:t>TRỄ ĐIỀU PHỐI </a:t>
            </a:r>
            <a:r>
              <a:rPr lang="en-US" sz="1400" cap="small" dirty="0" smtClean="0">
                <a:solidFill>
                  <a:srgbClr val="CC0000"/>
                </a:solidFill>
                <a:latin typeface="Times New Roman" panose="02020603050405020304" pitchFamily="18" charset="0"/>
              </a:rPr>
              <a:t>(DISPATCH LATENCY)</a:t>
            </a:r>
            <a:endParaRPr lang="en-US" sz="1400" cap="small" dirty="0">
              <a:solidFill>
                <a:srgbClr val="CC0000"/>
              </a:solidFill>
              <a:latin typeface="Times New Roman" panose="02020603050405020304" pitchFamily="18" charset="0"/>
            </a:endParaRPr>
          </a:p>
        </p:txBody>
      </p:sp>
      <p:sp>
        <p:nvSpPr>
          <p:cNvPr id="5" name="Rectangle 4"/>
          <p:cNvSpPr/>
          <p:nvPr/>
        </p:nvSpPr>
        <p:spPr>
          <a:xfrm>
            <a:off x="198120" y="1021080"/>
            <a:ext cx="1255776" cy="609600"/>
          </a:xfrm>
          <a:prstGeom prst="rect">
            <a:avLst/>
          </a:prstGeom>
        </p:spPr>
        <p:txBody>
          <a:bodyPr lIns="0" tIns="0" rIns="0" bIns="0">
            <a:noAutofit/>
          </a:bodyPr>
          <a:lstStyle/>
          <a:p>
            <a:pPr marL="165100" indent="-165100" algn="just">
              <a:lnSpc>
                <a:spcPts val="12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Là khoảng thời gian </a:t>
            </a:r>
            <a:r>
              <a:rPr lang="en-US" sz="950" dirty="0" err="1" smtClean="0">
                <a:latin typeface="Times New Roman" panose="02020603050405020304" pitchFamily="18" charset="0"/>
              </a:rPr>
              <a:t>cần</a:t>
            </a:r>
            <a:r>
              <a:rPr lang="vi" sz="950" dirty="0" smtClean="0">
                <a:latin typeface="Times New Roman" panose="02020603050405020304" pitchFamily="18" charset="0"/>
              </a:rPr>
              <a:t> </a:t>
            </a:r>
            <a:r>
              <a:rPr lang="vi" sz="950" dirty="0">
                <a:latin typeface="Times New Roman" panose="02020603050405020304" pitchFamily="18" charset="0"/>
              </a:rPr>
              <a:t>thiết </a:t>
            </a:r>
            <a:r>
              <a:rPr lang="en-US" sz="950" dirty="0" err="1" smtClean="0">
                <a:latin typeface="Times New Roman" panose="02020603050405020304" pitchFamily="18" charset="0"/>
              </a:rPr>
              <a:t>để</a:t>
            </a:r>
            <a:r>
              <a:rPr lang="vi" sz="950" dirty="0" smtClean="0">
                <a:latin typeface="Times New Roman" panose="02020603050405020304" pitchFamily="18" charset="0"/>
              </a:rPr>
              <a:t> </a:t>
            </a:r>
            <a:r>
              <a:rPr lang="vi" sz="950" dirty="0">
                <a:latin typeface="Times New Roman" panose="02020603050405020304" pitchFamily="18" charset="0"/>
              </a:rPr>
              <a:t>bộ định thời </a:t>
            </a:r>
            <a:r>
              <a:rPr lang="en-US" sz="950" dirty="0" err="1" smtClean="0">
                <a:solidFill>
                  <a:srgbClr val="900000"/>
                </a:solidFill>
                <a:latin typeface="Times New Roman" panose="02020603050405020304" pitchFamily="18" charset="0"/>
              </a:rPr>
              <a:t>chuẩn</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bị cho sự phục vụ </a:t>
            </a:r>
            <a:r>
              <a:rPr lang="vi" sz="950" dirty="0">
                <a:latin typeface="Times New Roman" panose="02020603050405020304" pitchFamily="18" charset="0"/>
              </a:rPr>
              <a:t>1 tiến trình.</a:t>
            </a:r>
          </a:p>
        </p:txBody>
      </p:sp>
      <p:sp>
        <p:nvSpPr>
          <p:cNvPr id="12" name="Rectangle 11"/>
          <p:cNvSpPr/>
          <p:nvPr/>
        </p:nvSpPr>
        <p:spPr>
          <a:xfrm>
            <a:off x="198120" y="1682496"/>
            <a:ext cx="1356360" cy="1008888"/>
          </a:xfrm>
          <a:prstGeom prst="rect">
            <a:avLst/>
          </a:prstGeom>
        </p:spPr>
        <p:txBody>
          <a:bodyPr lIns="0" tIns="0" rIns="0" bIns="0">
            <a:noAutofit/>
          </a:bodyPr>
          <a:lstStyle/>
          <a:p>
            <a:pPr indent="0">
              <a:spcAft>
                <a:spcPts val="42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Giảm độ trễ điều phối:</a:t>
            </a:r>
          </a:p>
          <a:p>
            <a:pPr marL="444500" marR="101600" indent="-139700" algn="just">
              <a:lnSpc>
                <a:spcPts val="11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đưa </a:t>
            </a:r>
            <a:r>
              <a:rPr lang="vi" sz="950" dirty="0" smtClean="0">
                <a:latin typeface="Times New Roman" panose="02020603050405020304" pitchFamily="18" charset="0"/>
              </a:rPr>
              <a:t>đi</a:t>
            </a:r>
            <a:r>
              <a:rPr lang="en-US" sz="950" dirty="0" smtClean="0">
                <a:latin typeface="Times New Roman" panose="02020603050405020304" pitchFamily="18" charset="0"/>
              </a:rPr>
              <a:t>ể</a:t>
            </a:r>
            <a:r>
              <a:rPr lang="vi" sz="950" dirty="0" smtClean="0">
                <a:latin typeface="Times New Roman" panose="02020603050405020304" pitchFamily="18" charset="0"/>
              </a:rPr>
              <a:t>m </a:t>
            </a:r>
            <a:r>
              <a:rPr lang="vi" sz="950" dirty="0">
                <a:latin typeface="Times New Roman" panose="02020603050405020304" pitchFamily="18" charset="0"/>
              </a:rPr>
              <a:t>trưng dụng vào </a:t>
            </a:r>
            <a:r>
              <a:rPr lang="vi" sz="950" dirty="0">
                <a:solidFill>
                  <a:srgbClr val="900000"/>
                </a:solidFill>
                <a:latin typeface="Times New Roman" panose="02020603050405020304" pitchFamily="18" charset="0"/>
              </a:rPr>
              <a:t>lời gọi hệ thống dài</a:t>
            </a:r>
          </a:p>
          <a:p>
            <a:pPr marL="444500" marR="101600" indent="-139700" algn="just">
              <a:lnSpc>
                <a:spcPts val="120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cho phép </a:t>
            </a:r>
            <a:r>
              <a:rPr lang="vi" sz="950" dirty="0">
                <a:solidFill>
                  <a:srgbClr val="900000"/>
                </a:solidFill>
                <a:latin typeface="Times New Roman" panose="02020603050405020304" pitchFamily="18" charset="0"/>
              </a:rPr>
              <a:t>trưng dụng nhân</a:t>
            </a:r>
          </a:p>
        </p:txBody>
      </p:sp>
      <p:sp>
        <p:nvSpPr>
          <p:cNvPr id="22" name="Rectangle 2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24" name="Picture 23"/>
          <p:cNvPicPr>
            <a:picLocks noChangeAspect="1"/>
          </p:cNvPicPr>
          <p:nvPr/>
        </p:nvPicPr>
        <p:blipFill>
          <a:blip r:embed="rId2"/>
          <a:stretch>
            <a:fillRect/>
          </a:stretch>
        </p:blipFill>
        <p:spPr>
          <a:xfrm>
            <a:off x="1731364" y="866922"/>
            <a:ext cx="2564820" cy="195365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276860" indent="-152400">
              <a:spcAft>
                <a:spcPts val="147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66344"/>
            <a:ext cx="2145792" cy="192024"/>
          </a:xfrm>
          <a:prstGeom prst="rect">
            <a:avLst/>
          </a:prstGeom>
        </p:spPr>
        <p:txBody>
          <a:bodyPr wrap="none" lIns="0" tIns="0" rIns="0" bIns="0">
            <a:noAutofit/>
          </a:bodyPr>
          <a:lstStyle/>
          <a:p>
            <a:pPr indent="0">
              <a:spcBef>
                <a:spcPts val="1470"/>
              </a:spcBef>
              <a:spcAft>
                <a:spcPts val="2310"/>
              </a:spcAft>
            </a:pPr>
            <a:r>
              <a:rPr lang="vi" sz="1400" dirty="0" smtClean="0">
                <a:solidFill>
                  <a:srgbClr val="CC0000"/>
                </a:solidFill>
                <a:latin typeface="Times New Roman" panose="02020603050405020304" pitchFamily="18" charset="0"/>
              </a:rPr>
              <a:t>CÁC </a:t>
            </a:r>
            <a:r>
              <a:rPr lang="vi" sz="1400" cap="small" dirty="0" smtClean="0">
                <a:solidFill>
                  <a:srgbClr val="CC0000"/>
                </a:solidFill>
                <a:latin typeface="Times New Roman" panose="02020603050405020304" pitchFamily="18" charset="0"/>
              </a:rPr>
              <a:t>KHÁI NI</a:t>
            </a:r>
            <a:r>
              <a:rPr lang="en-US" sz="1400" cap="small" dirty="0" smtClean="0">
                <a:solidFill>
                  <a:srgbClr val="CC0000"/>
                </a:solidFill>
                <a:latin typeface="Times New Roman" panose="02020603050405020304" pitchFamily="18" charset="0"/>
              </a:rPr>
              <a:t>Ệ</a:t>
            </a:r>
            <a:r>
              <a:rPr lang="vi" sz="1400" cap="small" dirty="0" smtClean="0">
                <a:solidFill>
                  <a:srgbClr val="CC0000"/>
                </a:solidFill>
                <a:latin typeface="Times New Roman" panose="02020603050405020304" pitchFamily="18" charset="0"/>
              </a:rPr>
              <a:t>M</a:t>
            </a:r>
            <a:r>
              <a:rPr lang="vi" sz="1400" dirty="0" smtClean="0">
                <a:solidFill>
                  <a:srgbClr val="CC0000"/>
                </a:solidFill>
                <a:latin typeface="Times New Roman" panose="02020603050405020304" pitchFamily="18" charset="0"/>
              </a:rPr>
              <a:t> CƠ </a:t>
            </a:r>
            <a:r>
              <a:rPr lang="vi" sz="1400" cap="small" dirty="0" smtClean="0">
                <a:solidFill>
                  <a:srgbClr val="CC0000"/>
                </a:solidFill>
                <a:latin typeface="Times New Roman" panose="02020603050405020304" pitchFamily="18" charset="0"/>
              </a:rPr>
              <a:t>BẢN</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1024128"/>
            <a:ext cx="4154424" cy="1911096"/>
          </a:xfrm>
          <a:prstGeom prst="rect">
            <a:avLst/>
          </a:prstGeom>
        </p:spPr>
        <p:txBody>
          <a:bodyPr lIns="0" tIns="0" rIns="0" bIns="0">
            <a:noAutofit/>
          </a:bodyPr>
          <a:lstStyle/>
          <a:p>
            <a:pPr marL="157988" indent="-152400">
              <a:lnSpc>
                <a:spcPts val="1344"/>
              </a:lnSpc>
              <a:spcBef>
                <a:spcPts val="2310"/>
              </a:spcBef>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Định thời </a:t>
            </a:r>
            <a:r>
              <a:rPr lang="vi" sz="1200" dirty="0" smtClean="0">
                <a:solidFill>
                  <a:srgbClr val="900000"/>
                </a:solidFill>
                <a:latin typeface="Times New Roman" panose="02020603050405020304" pitchFamily="18" charset="0"/>
              </a:rPr>
              <a:t>bi</a:t>
            </a:r>
            <a:r>
              <a:rPr lang="en-US" sz="1200" dirty="0" err="1" smtClean="0">
                <a:solidFill>
                  <a:srgbClr val="900000"/>
                </a:solidFill>
                <a:latin typeface="Times New Roman" panose="02020603050405020304" pitchFamily="18" charset="0"/>
              </a:rPr>
              <a:t>ểu</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CPU </a:t>
            </a:r>
            <a:r>
              <a:rPr lang="vi" sz="1200" dirty="0">
                <a:latin typeface="Times New Roman" panose="02020603050405020304" pitchFamily="18" charset="0"/>
              </a:rPr>
              <a:t>là một chức năng cơ bản và quan trọng của các HĐH đa chương.</a:t>
            </a:r>
          </a:p>
          <a:p>
            <a:pPr marL="157988" indent="-152400">
              <a:lnSpc>
                <a:spcPts val="1368"/>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Chức năng</a:t>
            </a:r>
            <a:r>
              <a:rPr lang="vi" sz="1200" dirty="0">
                <a:latin typeface="Times New Roman" panose="02020603050405020304" pitchFamily="18" charset="0"/>
              </a:rPr>
              <a:t>: </a:t>
            </a:r>
            <a:r>
              <a:rPr lang="vi" sz="1200" dirty="0">
                <a:solidFill>
                  <a:srgbClr val="900000"/>
                </a:solidFill>
                <a:latin typeface="Times New Roman" panose="02020603050405020304" pitchFamily="18" charset="0"/>
              </a:rPr>
              <a:t>phân bổ thời gian/thời </a:t>
            </a:r>
            <a:r>
              <a:rPr lang="en-US" sz="1200" dirty="0" err="1" smtClean="0">
                <a:solidFill>
                  <a:srgbClr val="900000"/>
                </a:solidFill>
                <a:latin typeface="Times New Roman" panose="02020603050405020304" pitchFamily="18" charset="0"/>
              </a:rPr>
              <a:t>điểm</a:t>
            </a:r>
            <a:r>
              <a:rPr lang="en-US" sz="1200" dirty="0" smtClean="0">
                <a:solidFill>
                  <a:srgbClr val="900000"/>
                </a:solidFill>
                <a:latin typeface="Times New Roman" panose="02020603050405020304" pitchFamily="18" charset="0"/>
              </a:rPr>
              <a:t> </a:t>
            </a:r>
            <a:r>
              <a:rPr lang="vi" sz="1200" dirty="0" smtClean="0">
                <a:solidFill>
                  <a:srgbClr val="900000"/>
                </a:solidFill>
                <a:latin typeface="Times New Roman" panose="02020603050405020304" pitchFamily="18" charset="0"/>
              </a:rPr>
              <a:t>sử </a:t>
            </a:r>
            <a:r>
              <a:rPr lang="vi" sz="1200" dirty="0">
                <a:solidFill>
                  <a:srgbClr val="900000"/>
                </a:solidFill>
                <a:latin typeface="Times New Roman" panose="02020603050405020304" pitchFamily="18" charset="0"/>
              </a:rPr>
              <a:t>dụng CPU </a:t>
            </a:r>
            <a:r>
              <a:rPr lang="vi" sz="1200" dirty="0">
                <a:latin typeface="Times New Roman" panose="02020603050405020304" pitchFamily="18" charset="0"/>
              </a:rPr>
              <a:t>cho các tiến trình trong hệ thống, nhằm:</a:t>
            </a:r>
          </a:p>
          <a:p>
            <a:pPr marL="310388"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tăng hiệu năng </a:t>
            </a:r>
            <a:r>
              <a:rPr lang="en-US" sz="1200" dirty="0">
                <a:latin typeface="Times New Roman" panose="02020603050405020304" pitchFamily="18" charset="0"/>
              </a:rPr>
              <a:t>(CPU </a:t>
            </a:r>
            <a:r>
              <a:rPr lang="en-US" sz="1200" dirty="0" err="1">
                <a:latin typeface="Times New Roman" panose="02020603050405020304" pitchFamily="18" charset="0"/>
              </a:rPr>
              <a:t>utilisation</a:t>
            </a:r>
            <a:r>
              <a:rPr lang="en-US" sz="1200" dirty="0">
                <a:latin typeface="Times New Roman" panose="02020603050405020304" pitchFamily="18" charset="0"/>
              </a:rPr>
              <a:t>) </a:t>
            </a:r>
            <a:r>
              <a:rPr lang="vi" sz="1200" dirty="0">
                <a:latin typeface="Times New Roman" panose="02020603050405020304" pitchFamily="18" charset="0"/>
              </a:rPr>
              <a:t>sử dụng CPU</a:t>
            </a:r>
          </a:p>
          <a:p>
            <a:pPr marL="310388"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giảm thời gian đáp ứng </a:t>
            </a:r>
            <a:r>
              <a:rPr lang="en-US" sz="1200" dirty="0">
                <a:latin typeface="Times New Roman" panose="02020603050405020304" pitchFamily="18" charset="0"/>
              </a:rPr>
              <a:t>(response time) </a:t>
            </a:r>
            <a:r>
              <a:rPr lang="vi" sz="1200" dirty="0">
                <a:latin typeface="Times New Roman" panose="02020603050405020304" pitchFamily="18" charset="0"/>
              </a:rPr>
              <a:t>của hệ thống</a:t>
            </a:r>
          </a:p>
          <a:p>
            <a:pPr marL="157988" marR="101600" indent="-152400" algn="just">
              <a:lnSpc>
                <a:spcPts val="1344"/>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Ý tưởng cơ bản</a:t>
            </a:r>
            <a:r>
              <a:rPr lang="vi" sz="1200" dirty="0">
                <a:latin typeface="Times New Roman" panose="02020603050405020304" pitchFamily="18" charset="0"/>
              </a:rPr>
              <a:t>: phân bố thời gian rãnh rỗi của CPU (khi chờ đợi tiến trình đang thực thi thực hiện các thao tác nhập xuất) cho các tiến trình khác trong hệ thống.</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83920" cy="121920"/>
          </a:xfrm>
          <a:prstGeom prst="rect">
            <a:avLst/>
          </a:prstGeom>
          <a:solidFill>
            <a:srgbClr val="A30100"/>
          </a:solidFill>
        </p:spPr>
        <p:txBody>
          <a:bodyPr wrap="none" lIns="0" tIns="0" rIns="0" bIns="0">
            <a:noAutofit/>
          </a:bodyPr>
          <a:lstStyle/>
          <a:p>
            <a:pPr marL="96012" indent="0" algn="just">
              <a:spcAft>
                <a:spcPts val="1470"/>
              </a:spcAft>
            </a:pPr>
            <a:r>
              <a:rPr lang="vi" sz="550" cap="small">
                <a:solidFill>
                  <a:srgbClr val="FFFFFF"/>
                </a:solidFill>
                <a:latin typeface="Times New Roman"/>
              </a:rPr>
              <a:t>Đánh giá giải thuật</a:t>
            </a:r>
          </a:p>
        </p:txBody>
      </p:sp>
      <p:sp>
        <p:nvSpPr>
          <p:cNvPr id="4" name="Rectangle 3"/>
          <p:cNvSpPr/>
          <p:nvPr/>
        </p:nvSpPr>
        <p:spPr>
          <a:xfrm>
            <a:off x="100584" y="466344"/>
            <a:ext cx="1975104" cy="192024"/>
          </a:xfrm>
          <a:prstGeom prst="rect">
            <a:avLst/>
          </a:prstGeom>
        </p:spPr>
        <p:txBody>
          <a:bodyPr wrap="none" lIns="0" tIns="0" rIns="0" bIns="0">
            <a:noAutofit/>
          </a:bodyPr>
          <a:lstStyle/>
          <a:p>
            <a:pPr indent="0" algn="just">
              <a:spcBef>
                <a:spcPts val="1470"/>
              </a:spcBef>
              <a:spcAft>
                <a:spcPts val="3570"/>
              </a:spcAft>
            </a:pPr>
            <a:r>
              <a:rPr lang="vi" sz="1400" cap="small" dirty="0" smtClean="0">
                <a:solidFill>
                  <a:srgbClr val="CC0000"/>
                </a:solidFill>
                <a:latin typeface="Times New Roman" panose="02020603050405020304" pitchFamily="18" charset="0"/>
              </a:rPr>
              <a:t>ĐÁNH GIÁ GIẢI THUẬT</a:t>
            </a:r>
            <a:endParaRPr lang="vi" sz="1400" cap="small" dirty="0">
              <a:solidFill>
                <a:srgbClr val="CC0000"/>
              </a:solidFill>
              <a:latin typeface="Times New Roman" panose="02020603050405020304" pitchFamily="18" charset="0"/>
            </a:endParaRPr>
          </a:p>
        </p:txBody>
      </p:sp>
      <p:sp>
        <p:nvSpPr>
          <p:cNvPr id="5" name="Rectangle 4"/>
          <p:cNvSpPr/>
          <p:nvPr/>
        </p:nvSpPr>
        <p:spPr>
          <a:xfrm>
            <a:off x="97536" y="1255776"/>
            <a:ext cx="4032504" cy="1374648"/>
          </a:xfrm>
          <a:prstGeom prst="rect">
            <a:avLst/>
          </a:prstGeom>
        </p:spPr>
        <p:txBody>
          <a:bodyPr lIns="0" tIns="0" rIns="0" bIns="0">
            <a:noAutofit/>
          </a:bodyPr>
          <a:lstStyle/>
          <a:p>
            <a:pPr indent="0" algn="just">
              <a:lnSpc>
                <a:spcPts val="1344"/>
              </a:lnSpc>
              <a:spcBef>
                <a:spcPts val="3570"/>
              </a:spcBef>
              <a:spcAft>
                <a:spcPts val="420"/>
              </a:spcAft>
            </a:pPr>
            <a:r>
              <a:rPr lang="vi" sz="1200" dirty="0">
                <a:latin typeface="Times New Roman" panose="02020603050405020304" pitchFamily="18" charset="0"/>
              </a:rPr>
              <a:t>Phương pháp đánh giá và chọn giải thuật định thời thích hợp cho hệ thống.</a:t>
            </a:r>
          </a:p>
          <a:p>
            <a:pPr marL="114300" indent="0" algn="just">
              <a:lnSpc>
                <a:spcPts val="2016"/>
              </a:lnSpc>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Mô hình xác định </a:t>
            </a:r>
            <a:r>
              <a:rPr lang="en-US" sz="1200" dirty="0">
                <a:latin typeface="Times New Roman" panose="02020603050405020304" pitchFamily="18" charset="0"/>
              </a:rPr>
              <a:t>(deterministic modeling)</a:t>
            </a:r>
          </a:p>
          <a:p>
            <a:pPr marL="114300" indent="0" algn="just">
              <a:lnSpc>
                <a:spcPts val="2016"/>
              </a:lnSpc>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Mô hình hàng đợi </a:t>
            </a:r>
            <a:r>
              <a:rPr lang="en-US" sz="1200" dirty="0">
                <a:latin typeface="Times New Roman" panose="02020603050405020304" pitchFamily="18" charset="0"/>
              </a:rPr>
              <a:t>(</a:t>
            </a:r>
            <a:r>
              <a:rPr lang="en-US" sz="1200" dirty="0" err="1">
                <a:latin typeface="Times New Roman" panose="02020603050405020304" pitchFamily="18" charset="0"/>
              </a:rPr>
              <a:t>queueing</a:t>
            </a:r>
            <a:r>
              <a:rPr lang="en-US" sz="1200" dirty="0">
                <a:latin typeface="Times New Roman" panose="02020603050405020304" pitchFamily="18" charset="0"/>
              </a:rPr>
              <a:t> model)</a:t>
            </a:r>
          </a:p>
          <a:p>
            <a:pPr marL="114300" indent="0" algn="just">
              <a:lnSpc>
                <a:spcPts val="2016"/>
              </a:lnSpc>
            </a:pPr>
            <a:r>
              <a:rPr lang="vi" sz="1200" dirty="0">
                <a:solidFill>
                  <a:srgbClr val="3333B2"/>
                </a:solidFill>
                <a:latin typeface="Times New Roman" panose="02020603050405020304" pitchFamily="18" charset="0"/>
              </a:rPr>
              <a:t>3.    </a:t>
            </a:r>
            <a:r>
              <a:rPr lang="vi" sz="1200" dirty="0">
                <a:latin typeface="Times New Roman" panose="02020603050405020304" pitchFamily="18" charset="0"/>
              </a:rPr>
              <a:t>Mô phỏng </a:t>
            </a:r>
            <a:r>
              <a:rPr lang="en-US" sz="1200" dirty="0">
                <a:latin typeface="Times New Roman" panose="02020603050405020304" pitchFamily="18" charset="0"/>
              </a:rPr>
              <a:t>(simulation)</a:t>
            </a:r>
          </a:p>
          <a:p>
            <a:pPr marL="114300" indent="0" algn="just">
              <a:lnSpc>
                <a:spcPts val="2016"/>
              </a:lnSpc>
            </a:pPr>
            <a:r>
              <a:rPr lang="vi" sz="1200" dirty="0">
                <a:solidFill>
                  <a:srgbClr val="3333B2"/>
                </a:solidFill>
                <a:latin typeface="Times New Roman" panose="02020603050405020304" pitchFamily="18" charset="0"/>
              </a:rPr>
              <a:t>4.    </a:t>
            </a:r>
            <a:r>
              <a:rPr lang="vi" sz="1200" dirty="0">
                <a:latin typeface="Times New Roman" panose="02020603050405020304" pitchFamily="18" charset="0"/>
              </a:rPr>
              <a:t>Cài đặt thực nghiệm </a:t>
            </a:r>
            <a:r>
              <a:rPr lang="en-US" sz="1200" dirty="0">
                <a:latin typeface="Times New Roman" panose="02020603050405020304" pitchFamily="18" charset="0"/>
              </a:rPr>
              <a:t>(implementation)</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8392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Đánh giá giải thuật</a:t>
            </a:r>
          </a:p>
        </p:txBody>
      </p:sp>
      <p:sp>
        <p:nvSpPr>
          <p:cNvPr id="4" name="Rectangle 3"/>
          <p:cNvSpPr/>
          <p:nvPr/>
        </p:nvSpPr>
        <p:spPr>
          <a:xfrm>
            <a:off x="100584" y="228600"/>
            <a:ext cx="1737360" cy="429768"/>
          </a:xfrm>
          <a:prstGeom prst="rect">
            <a:avLst/>
          </a:prstGeom>
        </p:spPr>
        <p:txBody>
          <a:bodyPr lIns="0" tIns="0" rIns="0" bIns="0">
            <a:noAutofit/>
          </a:bodyPr>
          <a:lstStyle/>
          <a:p>
            <a:pPr indent="0">
              <a:spcAft>
                <a:spcPts val="4200"/>
              </a:spcAft>
            </a:pPr>
            <a:r>
              <a:rPr lang="vi" sz="1400" dirty="0" smtClean="0">
                <a:solidFill>
                  <a:srgbClr val="CC0000"/>
                </a:solidFill>
                <a:latin typeface="Times New Roman" panose="02020603050405020304" pitchFamily="18" charset="0"/>
              </a:rPr>
              <a:t>MÔ </a:t>
            </a:r>
            <a:r>
              <a:rPr lang="vi" sz="1400" cap="small" dirty="0" smtClean="0">
                <a:solidFill>
                  <a:srgbClr val="CC0000"/>
                </a:solidFill>
                <a:latin typeface="Times New Roman" panose="02020603050405020304" pitchFamily="18" charset="0"/>
              </a:rPr>
              <a:t>HÌNH XÁC ĐỊNH</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58368"/>
            <a:ext cx="4191000" cy="1764792"/>
          </a:xfrm>
          <a:prstGeom prst="rect">
            <a:avLst/>
          </a:prstGeom>
        </p:spPr>
        <p:txBody>
          <a:bodyPr lIns="0" tIns="0" rIns="0" bIns="0">
            <a:noAutofit/>
          </a:bodyPr>
          <a:lstStyle/>
          <a:p>
            <a:pPr marL="170688" indent="-152400">
              <a:lnSpc>
                <a:spcPts val="1344"/>
              </a:lnSpc>
              <a:spcBef>
                <a:spcPts val="420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Dựa vào </a:t>
            </a:r>
            <a:r>
              <a:rPr lang="vi" sz="1200" dirty="0">
                <a:solidFill>
                  <a:srgbClr val="900000"/>
                </a:solidFill>
                <a:latin typeface="Times New Roman" panose="02020603050405020304" pitchFamily="18" charset="0"/>
              </a:rPr>
              <a:t>tải công việc </a:t>
            </a:r>
            <a:r>
              <a:rPr lang="en-US" sz="1200" dirty="0">
                <a:latin typeface="Times New Roman" panose="02020603050405020304" pitchFamily="18" charset="0"/>
              </a:rPr>
              <a:t>(workload) </a:t>
            </a:r>
            <a:r>
              <a:rPr lang="vi" sz="1200" dirty="0">
                <a:latin typeface="Times New Roman" panose="02020603050405020304" pitchFamily="18" charset="0"/>
              </a:rPr>
              <a:t>được </a:t>
            </a:r>
            <a:r>
              <a:rPr lang="vi" sz="1200" dirty="0">
                <a:solidFill>
                  <a:srgbClr val="900000"/>
                </a:solidFill>
                <a:latin typeface="Times New Roman" panose="02020603050405020304" pitchFamily="18" charset="0"/>
              </a:rPr>
              <a:t>xác định </a:t>
            </a:r>
            <a:r>
              <a:rPr lang="vi-VN" sz="1200" dirty="0" smtClean="0">
                <a:solidFill>
                  <a:srgbClr val="900000"/>
                </a:solidFill>
                <a:latin typeface="Times New Roman" panose="02020603050405020304" pitchFamily="18" charset="0"/>
              </a:rPr>
              <a:t>trước</a:t>
            </a:r>
            <a:r>
              <a:rPr lang="vi" sz="1200" dirty="0" smtClean="0">
                <a:solidFill>
                  <a:srgbClr val="900000"/>
                </a:solidFill>
                <a:latin typeface="Times New Roman" panose="02020603050405020304" pitchFamily="18" charset="0"/>
              </a:rPr>
              <a:t> </a:t>
            </a:r>
            <a:r>
              <a:rPr lang="vi" sz="1200" dirty="0">
                <a:latin typeface="Times New Roman" panose="02020603050405020304" pitchFamily="18" charset="0"/>
              </a:rPr>
              <a:t>và tính toán hiệu năng của mỗi giải thuật (như thời gian chờ trung bình, </a:t>
            </a:r>
            <a:r>
              <a:rPr lang="vi" sz="1200" spc="25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Ưu </a:t>
            </a:r>
            <a:r>
              <a:rPr lang="vi" sz="1200" dirty="0" smtClean="0">
                <a:latin typeface="Times New Roman" panose="02020603050405020304" pitchFamily="18" charset="0"/>
              </a:rPr>
              <a:t>đi</a:t>
            </a:r>
            <a:r>
              <a:rPr lang="en-US" sz="1200" dirty="0" smtClean="0">
                <a:latin typeface="Times New Roman" panose="02020603050405020304" pitchFamily="18" charset="0"/>
              </a:rPr>
              <a:t>ể</a:t>
            </a:r>
            <a:r>
              <a:rPr lang="vi" sz="1200" dirty="0" smtClean="0">
                <a:latin typeface="Times New Roman" panose="02020603050405020304" pitchFamily="18" charset="0"/>
              </a:rPr>
              <a:t>m</a:t>
            </a:r>
            <a:r>
              <a:rPr lang="vi" sz="1200" dirty="0">
                <a:latin typeface="Times New Roman" panose="02020603050405020304" pitchFamily="18" charset="0"/>
              </a:rPr>
              <a:t>: Đơn giản, nhanh.</a:t>
            </a:r>
          </a:p>
          <a:p>
            <a:pPr marL="170688" indent="-1524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Khó khăn: đòi hỏi tập hợp thông tin chính xác thông tin </a:t>
            </a:r>
            <a:r>
              <a:rPr lang="en-US" sz="1200" dirty="0" err="1" smtClean="0">
                <a:latin typeface="Times New Roman" panose="02020603050405020304" pitchFamily="18" charset="0"/>
              </a:rPr>
              <a:t>đầu</a:t>
            </a:r>
            <a:r>
              <a:rPr lang="vi" sz="1200" dirty="0" smtClean="0">
                <a:latin typeface="Times New Roman" panose="02020603050405020304" pitchFamily="18" charset="0"/>
              </a:rPr>
              <a:t> </a:t>
            </a:r>
            <a:r>
              <a:rPr lang="vi" sz="1200" dirty="0">
                <a:latin typeface="Times New Roman" panose="02020603050405020304" pitchFamily="18" charset="0"/>
              </a:rPr>
              <a:t>vào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khó thực hiện trong thực tế.</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8392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Đánh giá giải thuật</a:t>
            </a:r>
          </a:p>
        </p:txBody>
      </p:sp>
      <p:sp>
        <p:nvSpPr>
          <p:cNvPr id="4" name="Rectangle 3"/>
          <p:cNvSpPr/>
          <p:nvPr/>
        </p:nvSpPr>
        <p:spPr>
          <a:xfrm>
            <a:off x="100584" y="228600"/>
            <a:ext cx="4404360" cy="2828544"/>
          </a:xfrm>
          <a:prstGeom prst="rect">
            <a:avLst/>
          </a:prstGeom>
        </p:spPr>
        <p:txBody>
          <a:bodyPr lIns="0" tIns="0" rIns="0" bIns="0">
            <a:noAutofit/>
          </a:bodyPr>
          <a:lstStyle/>
          <a:p>
            <a:pPr indent="0">
              <a:spcAft>
                <a:spcPts val="1680"/>
              </a:spcAft>
            </a:pPr>
            <a:r>
              <a:rPr lang="vi" sz="1400" dirty="0" smtClean="0">
                <a:solidFill>
                  <a:srgbClr val="CC0000"/>
                </a:solidFill>
                <a:latin typeface="Times New Roman" panose="02020603050405020304" pitchFamily="18" charset="0"/>
              </a:rPr>
              <a:t>MÔ </a:t>
            </a:r>
            <a:r>
              <a:rPr lang="vi" sz="1400" cap="small" dirty="0" smtClean="0">
                <a:solidFill>
                  <a:srgbClr val="CC0000"/>
                </a:solidFill>
                <a:latin typeface="Times New Roman" panose="02020603050405020304" pitchFamily="18" charset="0"/>
              </a:rPr>
              <a:t>HÌNH HÀNG ĐỢI</a:t>
            </a:r>
          </a:p>
          <a:p>
            <a:pPr marL="292100" indent="-139700">
              <a:lnSpc>
                <a:spcPts val="1392"/>
              </a:lnSpc>
              <a:spcAft>
                <a:spcPts val="420"/>
              </a:spcAft>
            </a:pPr>
            <a:r>
              <a:rPr lang="vi" sz="1200" dirty="0" smtClean="0">
                <a:solidFill>
                  <a:srgbClr val="3333B2"/>
                </a:solidFill>
                <a:latin typeface="Times New Roman" panose="02020603050405020304" pitchFamily="18" charset="0"/>
              </a:rPr>
              <a:t>►    </a:t>
            </a:r>
            <a:r>
              <a:rPr lang="vi" sz="1200" dirty="0">
                <a:latin typeface="Times New Roman" panose="02020603050405020304" pitchFamily="18" charset="0"/>
              </a:rPr>
              <a:t>Dựa vào </a:t>
            </a:r>
            <a:r>
              <a:rPr lang="vi" sz="1200" dirty="0">
                <a:solidFill>
                  <a:srgbClr val="900000"/>
                </a:solidFill>
                <a:latin typeface="Times New Roman" panose="02020603050405020304" pitchFamily="18" charset="0"/>
              </a:rPr>
              <a:t>sự phân bổ thời gian thực thi CPU và </a:t>
            </a:r>
            <a:r>
              <a:rPr lang="en-US" sz="1200" dirty="0">
                <a:solidFill>
                  <a:srgbClr val="900000"/>
                </a:solidFill>
                <a:latin typeface="Times New Roman" panose="02020603050405020304" pitchFamily="18" charset="0"/>
              </a:rPr>
              <a:t>I/O </a:t>
            </a:r>
            <a:r>
              <a:rPr lang="en-US" sz="1200" dirty="0">
                <a:latin typeface="Times New Roman" panose="02020603050405020304" pitchFamily="18" charset="0"/>
              </a:rPr>
              <a:t>(CPU, I/O burst)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thời gian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en-US" sz="1200" dirty="0">
                <a:latin typeface="Times New Roman" panose="02020603050405020304" pitchFamily="18" charset="0"/>
              </a:rPr>
              <a:t>(arrival-time).</a:t>
            </a:r>
          </a:p>
          <a:p>
            <a:pPr marL="571500"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Thường phân phối </a:t>
            </a:r>
            <a:r>
              <a:rPr lang="en-US" sz="1200" dirty="0" err="1" smtClean="0">
                <a:latin typeface="Times New Roman" panose="02020603050405020304" pitchFamily="18" charset="0"/>
              </a:rPr>
              <a:t>theo</a:t>
            </a:r>
            <a:r>
              <a:rPr lang="en-US" sz="1200" dirty="0" smtClean="0">
                <a:latin typeface="Times New Roman" panose="02020603050405020304" pitchFamily="18" charset="0"/>
              </a:rPr>
              <a:t> </a:t>
            </a:r>
            <a:r>
              <a:rPr lang="vi" sz="1200" dirty="0" smtClean="0">
                <a:latin typeface="Times New Roman" panose="02020603050405020304" pitchFamily="18" charset="0"/>
              </a:rPr>
              <a:t>1 </a:t>
            </a:r>
            <a:r>
              <a:rPr lang="vi" sz="1200" dirty="0">
                <a:latin typeface="Times New Roman" panose="02020603050405020304" pitchFamily="18" charset="0"/>
              </a:rPr>
              <a:t>hàm nào đó (thường là </a:t>
            </a:r>
            <a:r>
              <a:rPr lang="vi" sz="1200" dirty="0">
                <a:solidFill>
                  <a:srgbClr val="900000"/>
                </a:solidFill>
                <a:latin typeface="Times New Roman" panose="02020603050405020304" pitchFamily="18" charset="0"/>
              </a:rPr>
              <a:t>hàm mũ </a:t>
            </a:r>
            <a:r>
              <a:rPr lang="vi" sz="1200" dirty="0">
                <a:latin typeface="Times New Roman" panose="02020603050405020304" pitchFamily="18" charset="0"/>
              </a:rPr>
              <a:t>- </a:t>
            </a:r>
            <a:r>
              <a:rPr lang="en-US" sz="1200" dirty="0">
                <a:latin typeface="Times New Roman" panose="02020603050405020304" pitchFamily="18" charset="0"/>
              </a:rPr>
              <a:t>exponential distribution).</a:t>
            </a:r>
          </a:p>
          <a:p>
            <a:pPr marL="571500"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Dựa vào các phân phối trên, ta có thể </a:t>
            </a:r>
            <a:r>
              <a:rPr lang="vi" sz="1200" dirty="0">
                <a:solidFill>
                  <a:srgbClr val="900000"/>
                </a:solidFill>
                <a:latin typeface="Times New Roman" panose="02020603050405020304" pitchFamily="18" charset="0"/>
              </a:rPr>
              <a:t>tính hiệu năng </a:t>
            </a:r>
            <a:r>
              <a:rPr lang="vi" sz="1200" dirty="0">
                <a:latin typeface="Times New Roman" panose="02020603050405020304" pitchFamily="18" charset="0"/>
              </a:rPr>
              <a:t>của mỗi giải thuật (hiệu năng CPU, t/gian chờ trung bình, chiều dài hàng đợi trung bình)</a:t>
            </a:r>
          </a:p>
          <a:p>
            <a:pPr marL="152400" indent="0" algn="just">
              <a:lnSpc>
                <a:spcPts val="1848"/>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Chiều dài hàng đợi trung bình </a:t>
            </a:r>
            <a:r>
              <a:rPr lang="vi" sz="1200" dirty="0">
                <a:latin typeface="Times New Roman" panose="02020603050405020304" pitchFamily="18" charset="0"/>
              </a:rPr>
              <a:t>(công thức </a:t>
            </a:r>
            <a:r>
              <a:rPr lang="en-US" sz="1200" dirty="0">
                <a:latin typeface="Times New Roman" panose="02020603050405020304" pitchFamily="18" charset="0"/>
              </a:rPr>
              <a:t>Little):</a:t>
            </a:r>
          </a:p>
          <a:p>
            <a:pPr marL="1993900" indent="0">
              <a:lnSpc>
                <a:spcPts val="1848"/>
              </a:lnSpc>
            </a:pPr>
            <a:r>
              <a:rPr lang="vi" sz="1200" i="1" dirty="0">
                <a:latin typeface="Times New Roman" panose="02020603050405020304" pitchFamily="18" charset="0"/>
              </a:rPr>
              <a:t>n = </a:t>
            </a:r>
            <a:r>
              <a:rPr lang="el-GR" sz="1200" i="1" dirty="0" smtClean="0">
                <a:latin typeface="Times New Roman" panose="02020603050405020304" pitchFamily="18" charset="0"/>
              </a:rPr>
              <a:t>λ</a:t>
            </a:r>
            <a:r>
              <a:rPr lang="vi" sz="1200" dirty="0" smtClean="0">
                <a:latin typeface="Times New Roman" panose="02020603050405020304" pitchFamily="18" charset="0"/>
              </a:rPr>
              <a:t> </a:t>
            </a:r>
            <a:r>
              <a:rPr lang="en-US" sz="1200" dirty="0" smtClean="0">
                <a:latin typeface="Times New Roman" panose="02020603050405020304" pitchFamily="18" charset="0"/>
              </a:rPr>
              <a:t>*</a:t>
            </a:r>
            <a:r>
              <a:rPr lang="vi" sz="1200" dirty="0" smtClean="0">
                <a:latin typeface="Times New Roman" panose="02020603050405020304" pitchFamily="18" charset="0"/>
              </a:rPr>
              <a:t> </a:t>
            </a:r>
            <a:r>
              <a:rPr lang="vi" sz="1200" dirty="0">
                <a:latin typeface="Times New Roman" panose="02020603050405020304" pitchFamily="18" charset="0"/>
              </a:rPr>
              <a:t>W</a:t>
            </a:r>
          </a:p>
          <a:p>
            <a:pPr marL="444500" indent="0" algn="just">
              <a:lnSpc>
                <a:spcPts val="1848"/>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el-GR" sz="1200" i="1" dirty="0" smtClean="0">
                <a:latin typeface="Times New Roman" panose="02020603050405020304" pitchFamily="18" charset="0"/>
              </a:rPr>
              <a:t>λ </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tỉ lệ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trung bình </a:t>
            </a:r>
            <a:r>
              <a:rPr lang="vi" sz="1200" dirty="0">
                <a:latin typeface="Times New Roman" panose="02020603050405020304" pitchFamily="18" charset="0"/>
              </a:rPr>
              <a:t>của các tiến trình mới (tiến trình/s)</a:t>
            </a:r>
          </a:p>
          <a:p>
            <a:pPr marL="444500"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W: </a:t>
            </a:r>
            <a:r>
              <a:rPr lang="vi" sz="1200" dirty="0">
                <a:solidFill>
                  <a:srgbClr val="900000"/>
                </a:solidFill>
                <a:latin typeface="Times New Roman" panose="02020603050405020304" pitchFamily="18" charset="0"/>
              </a:rPr>
              <a:t>thời gian chờ trung bình </a:t>
            </a:r>
            <a:r>
              <a:rPr lang="vi" sz="1200" dirty="0">
                <a:latin typeface="Times New Roman" panose="02020603050405020304" pitchFamily="18" charset="0"/>
              </a:rPr>
              <a:t>trong hàng đợi.</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2440" y="862584"/>
            <a:ext cx="3011424" cy="2279904"/>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88392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Đánh giá giải thuật</a:t>
            </a:r>
          </a:p>
        </p:txBody>
      </p:sp>
      <p:sp>
        <p:nvSpPr>
          <p:cNvPr id="5" name="Rectangle 4"/>
          <p:cNvSpPr/>
          <p:nvPr/>
        </p:nvSpPr>
        <p:spPr>
          <a:xfrm>
            <a:off x="207264" y="228600"/>
            <a:ext cx="1002792" cy="128016"/>
          </a:xfrm>
          <a:prstGeom prst="rect">
            <a:avLst/>
          </a:prstGeom>
          <a:solidFill>
            <a:srgbClr val="D8DCE3"/>
          </a:solidFill>
        </p:spPr>
        <p:txBody>
          <a:bodyPr wrap="none" lIns="0" tIns="0" rIns="0" bIns="0">
            <a:noAutofit/>
          </a:bodyPr>
          <a:lstStyle/>
          <a:p>
            <a:pPr marL="101600" indent="0"/>
            <a:r>
              <a:rPr lang="vi" sz="550">
                <a:solidFill>
                  <a:srgbClr val="900000"/>
                </a:solidFill>
                <a:latin typeface="Times New Roman"/>
              </a:rPr>
              <a:t>Mô </a:t>
            </a:r>
            <a:r>
              <a:rPr lang="vi" sz="550" cap="small">
                <a:solidFill>
                  <a:srgbClr val="900000"/>
                </a:solidFill>
                <a:latin typeface="Times New Roman"/>
              </a:rPr>
              <a:t>phỏng </a:t>
            </a:r>
            <a:r>
              <a:rPr lang="en-US" sz="550" cap="small">
                <a:solidFill>
                  <a:srgbClr val="900000"/>
                </a:solidFill>
                <a:latin typeface="Times New Roman"/>
              </a:rPr>
              <a:t>(Simulation)</a:t>
            </a:r>
          </a:p>
        </p:txBody>
      </p:sp>
      <p:sp>
        <p:nvSpPr>
          <p:cNvPr id="6" name="Rectangle 5"/>
          <p:cNvSpPr/>
          <p:nvPr/>
        </p:nvSpPr>
        <p:spPr>
          <a:xfrm>
            <a:off x="100584" y="466344"/>
            <a:ext cx="972312" cy="167640"/>
          </a:xfrm>
          <a:prstGeom prst="rect">
            <a:avLst/>
          </a:prstGeom>
        </p:spPr>
        <p:txBody>
          <a:bodyPr wrap="none" lIns="0" tIns="0" rIns="0" bIns="0">
            <a:noAutofit/>
          </a:bodyPr>
          <a:lstStyle/>
          <a:p>
            <a:pPr indent="0"/>
            <a:r>
              <a:rPr lang="vi" sz="1400" dirty="0" smtClean="0">
                <a:solidFill>
                  <a:srgbClr val="CC0000"/>
                </a:solidFill>
                <a:latin typeface="Times New Roman" panose="02020603050405020304" pitchFamily="18" charset="0"/>
              </a:rPr>
              <a:t>MÔ </a:t>
            </a:r>
            <a:r>
              <a:rPr lang="vi" sz="1400" cap="small" dirty="0" smtClean="0">
                <a:solidFill>
                  <a:srgbClr val="CC0000"/>
                </a:solidFill>
                <a:latin typeface="Times New Roman" panose="02020603050405020304" pitchFamily="18" charset="0"/>
              </a:rPr>
              <a:t>PHỎNG</a:t>
            </a:r>
            <a:endParaRPr lang="vi" sz="1400" cap="small" dirty="0">
              <a:solidFill>
                <a:srgbClr val="CC0000"/>
              </a:solidFill>
              <a:latin typeface="Times New Roman" panose="02020603050405020304" pitchFamily="18" charset="0"/>
            </a:endParaRPr>
          </a:p>
        </p:txBody>
      </p:sp>
      <p:sp>
        <p:nvSpPr>
          <p:cNvPr id="7" name="Rectangle 6"/>
          <p:cNvSpPr/>
          <p:nvPr/>
        </p:nvSpPr>
        <p:spPr>
          <a:xfrm>
            <a:off x="3538728" y="1021080"/>
            <a:ext cx="545592" cy="307848"/>
          </a:xfrm>
          <a:prstGeom prst="rect">
            <a:avLst/>
          </a:prstGeom>
        </p:spPr>
        <p:txBody>
          <a:bodyPr lIns="0" tIns="0" rIns="0" bIns="0">
            <a:noAutofit/>
          </a:bodyPr>
          <a:lstStyle/>
          <a:p>
            <a:pPr indent="0" algn="ctr">
              <a:lnSpc>
                <a:spcPts val="792"/>
              </a:lnSpc>
              <a:spcAft>
                <a:spcPts val="2730"/>
              </a:spcAft>
            </a:pPr>
            <a:r>
              <a:rPr lang="en-US" sz="700" dirty="0">
                <a:solidFill>
                  <a:srgbClr val="231F20"/>
                </a:solidFill>
                <a:latin typeface="Times New Roman" panose="02020603050405020304" pitchFamily="18" charset="0"/>
              </a:rPr>
              <a:t>performance statistics for FCFS</a:t>
            </a:r>
          </a:p>
        </p:txBody>
      </p:sp>
      <p:sp>
        <p:nvSpPr>
          <p:cNvPr id="8" name="Rectangle 7"/>
          <p:cNvSpPr/>
          <p:nvPr/>
        </p:nvSpPr>
        <p:spPr>
          <a:xfrm>
            <a:off x="3538728" y="1862328"/>
            <a:ext cx="545592" cy="307848"/>
          </a:xfrm>
          <a:prstGeom prst="rect">
            <a:avLst/>
          </a:prstGeom>
        </p:spPr>
        <p:txBody>
          <a:bodyPr lIns="0" tIns="0" rIns="0" bIns="0">
            <a:noAutofit/>
          </a:bodyPr>
          <a:lstStyle/>
          <a:p>
            <a:pPr indent="0" algn="ctr">
              <a:lnSpc>
                <a:spcPts val="792"/>
              </a:lnSpc>
              <a:spcBef>
                <a:spcPts val="2730"/>
              </a:spcBef>
              <a:spcAft>
                <a:spcPts val="2730"/>
              </a:spcAft>
            </a:pPr>
            <a:r>
              <a:rPr lang="en-US" sz="700" dirty="0">
                <a:solidFill>
                  <a:srgbClr val="231F20"/>
                </a:solidFill>
                <a:latin typeface="Times New Roman" panose="02020603050405020304" pitchFamily="18" charset="0"/>
              </a:rPr>
              <a:t>performance statistics for SJF</a:t>
            </a:r>
          </a:p>
        </p:txBody>
      </p:sp>
      <p:sp>
        <p:nvSpPr>
          <p:cNvPr id="9" name="Rectangle 8"/>
          <p:cNvSpPr/>
          <p:nvPr/>
        </p:nvSpPr>
        <p:spPr>
          <a:xfrm>
            <a:off x="3483864" y="2703576"/>
            <a:ext cx="658368" cy="326136"/>
          </a:xfrm>
          <a:prstGeom prst="rect">
            <a:avLst/>
          </a:prstGeom>
        </p:spPr>
        <p:txBody>
          <a:bodyPr lIns="0" tIns="0" rIns="0" bIns="0">
            <a:noAutofit/>
          </a:bodyPr>
          <a:lstStyle/>
          <a:p>
            <a:pPr indent="0" algn="ctr">
              <a:lnSpc>
                <a:spcPts val="792"/>
              </a:lnSpc>
              <a:spcBef>
                <a:spcPts val="2730"/>
              </a:spcBef>
            </a:pPr>
            <a:r>
              <a:rPr lang="en-US" sz="700" dirty="0">
                <a:solidFill>
                  <a:srgbClr val="231F20"/>
                </a:solidFill>
                <a:latin typeface="Times New Roman" panose="02020603050405020304" pitchFamily="18" charset="0"/>
              </a:rPr>
              <a:t>performance statistics for RR (q </a:t>
            </a:r>
            <a:r>
              <a:rPr lang="en-US" sz="700" i="1" dirty="0">
                <a:solidFill>
                  <a:srgbClr val="231F20"/>
                </a:solidFill>
                <a:latin typeface="Times New Roman" panose="02020603050405020304" pitchFamily="18" charset="0"/>
              </a:rPr>
              <a:t>=</a:t>
            </a:r>
            <a:r>
              <a:rPr lang="en-US" sz="700" dirty="0">
                <a:solidFill>
                  <a:srgbClr val="231F20"/>
                </a:solidFill>
                <a:latin typeface="Times New Roman" panose="02020603050405020304" pitchFamily="18" charset="0"/>
              </a:rPr>
              <a:t> 14)</a:t>
            </a:r>
          </a:p>
        </p:txBody>
      </p:sp>
      <p:sp>
        <p:nvSpPr>
          <p:cNvPr id="15" name="Rectangle 14"/>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883920"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Đánh giá giải thuật</a:t>
            </a:r>
          </a:p>
        </p:txBody>
      </p:sp>
      <p:sp>
        <p:nvSpPr>
          <p:cNvPr id="4" name="Rectangle 3"/>
          <p:cNvSpPr/>
          <p:nvPr/>
        </p:nvSpPr>
        <p:spPr>
          <a:xfrm>
            <a:off x="100584" y="228600"/>
            <a:ext cx="2026920" cy="429768"/>
          </a:xfrm>
          <a:prstGeom prst="rect">
            <a:avLst/>
          </a:prstGeom>
        </p:spPr>
        <p:txBody>
          <a:bodyPr lIns="0" tIns="0" rIns="0" bIns="0">
            <a:noAutofit/>
          </a:bodyPr>
          <a:lstStyle/>
          <a:p>
            <a:pPr indent="0">
              <a:spcAft>
                <a:spcPts val="2520"/>
              </a:spcAft>
            </a:pPr>
            <a:r>
              <a:rPr lang="vi" sz="1400" cap="small" dirty="0" smtClean="0">
                <a:solidFill>
                  <a:srgbClr val="CC0000"/>
                </a:solidFill>
                <a:latin typeface="Times New Roman" panose="02020603050405020304" pitchFamily="18" charset="0"/>
              </a:rPr>
              <a:t>CÀI ĐẶT THỰC NGHI</a:t>
            </a:r>
            <a:r>
              <a:rPr lang="en-US" sz="1400" cap="small" dirty="0" smtClean="0">
                <a:solidFill>
                  <a:srgbClr val="CC0000"/>
                </a:solidFill>
                <a:latin typeface="Times New Roman" panose="02020603050405020304" pitchFamily="18" charset="0"/>
              </a:rPr>
              <a:t>Ệ</a:t>
            </a:r>
            <a:r>
              <a:rPr lang="vi" sz="1400" cap="small" dirty="0" smtClean="0">
                <a:solidFill>
                  <a:srgbClr val="CC0000"/>
                </a:solidFill>
                <a:latin typeface="Times New Roman" panose="02020603050405020304" pitchFamily="18" charset="0"/>
              </a:rPr>
              <a:t>M</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58368"/>
            <a:ext cx="4212336" cy="2188464"/>
          </a:xfrm>
          <a:prstGeom prst="rect">
            <a:avLst/>
          </a:prstGeom>
        </p:spPr>
        <p:txBody>
          <a:bodyPr lIns="0" tIns="0" rIns="0" bIns="0">
            <a:noAutofit/>
          </a:bodyPr>
          <a:lstStyle/>
          <a:p>
            <a:pPr marL="157988" indent="-139700">
              <a:lnSpc>
                <a:spcPts val="1320"/>
              </a:lnSpc>
              <a:spcBef>
                <a:spcPts val="2520"/>
              </a:spcBef>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Cài đặt </a:t>
            </a:r>
            <a:r>
              <a:rPr lang="vi" sz="1200" dirty="0">
                <a:latin typeface="Times New Roman" panose="02020603050405020304" pitchFamily="18" charset="0"/>
              </a:rPr>
              <a:t>giải thuật vào </a:t>
            </a:r>
            <a:r>
              <a:rPr lang="vi" sz="1200" dirty="0">
                <a:solidFill>
                  <a:srgbClr val="900000"/>
                </a:solidFill>
                <a:latin typeface="Times New Roman" panose="02020603050405020304" pitchFamily="18" charset="0"/>
              </a:rPr>
              <a:t>hệ điều hành thật </a:t>
            </a:r>
            <a:r>
              <a:rPr lang="vi" sz="1200" dirty="0" smtClean="0">
                <a:latin typeface="Times New Roman" panose="02020603050405020304" pitchFamily="18" charset="0"/>
              </a:rPr>
              <a:t>cùng</a:t>
            </a:r>
            <a:r>
              <a:rPr lang="en-US" sz="1200" dirty="0" smtClean="0">
                <a:latin typeface="Times New Roman" panose="02020603050405020304" pitchFamily="18" charset="0"/>
              </a:rPr>
              <a:t>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các phương tiện đo lường.</a:t>
            </a:r>
          </a:p>
          <a:p>
            <a:pPr marL="157988" indent="-139700">
              <a:lnSpc>
                <a:spcPts val="1344"/>
              </a:lnSpc>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Thực thi </a:t>
            </a:r>
            <a:r>
              <a:rPr lang="vi" sz="1200" dirty="0">
                <a:latin typeface="Times New Roman" panose="02020603050405020304" pitchFamily="18" charset="0"/>
              </a:rPr>
              <a:t>các tiến trình và </a:t>
            </a:r>
            <a:r>
              <a:rPr lang="vi" sz="1200" dirty="0">
                <a:solidFill>
                  <a:srgbClr val="900000"/>
                </a:solidFill>
                <a:latin typeface="Times New Roman" panose="02020603050405020304" pitchFamily="18" charset="0"/>
              </a:rPr>
              <a:t>đo lường hiệu năng </a:t>
            </a:r>
            <a:r>
              <a:rPr lang="vi" sz="1200" dirty="0">
                <a:latin typeface="Times New Roman" panose="02020603050405020304" pitchFamily="18" charset="0"/>
              </a:rPr>
              <a:t>của giải thuật trên hệ thống thật.</a:t>
            </a:r>
          </a:p>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Ưu </a:t>
            </a:r>
            <a:r>
              <a:rPr lang="vi" sz="1200" dirty="0" smtClean="0">
                <a:latin typeface="Times New Roman" panose="02020603050405020304" pitchFamily="18" charset="0"/>
              </a:rPr>
              <a:t>đi</a:t>
            </a:r>
            <a:r>
              <a:rPr lang="en-US" sz="1200" dirty="0" smtClean="0">
                <a:latin typeface="Times New Roman" panose="02020603050405020304" pitchFamily="18" charset="0"/>
              </a:rPr>
              <a:t>ể</a:t>
            </a:r>
            <a:r>
              <a:rPr lang="vi" sz="1200" dirty="0" smtClean="0">
                <a:latin typeface="Times New Roman" panose="02020603050405020304" pitchFamily="18" charset="0"/>
              </a:rPr>
              <a:t>m</a:t>
            </a:r>
            <a:r>
              <a:rPr lang="vi" sz="1200" dirty="0">
                <a:latin typeface="Times New Roman" panose="02020603050405020304" pitchFamily="18" charset="0"/>
              </a:rPr>
              <a:t>: Độ chính xác cao.</a:t>
            </a:r>
          </a:p>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Khó khăn:</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Đòi hỏi chi phí cao</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Người dùng 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phản ứng </a:t>
            </a:r>
            <a:r>
              <a:rPr lang="en-US" sz="1200" dirty="0" err="1" smtClean="0">
                <a:solidFill>
                  <a:srgbClr val="900000"/>
                </a:solidFill>
                <a:latin typeface="Times New Roman" panose="02020603050405020304" pitchFamily="18" charset="0"/>
              </a:rPr>
              <a:t>với</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sự thay đổi </a:t>
            </a:r>
            <a:r>
              <a:rPr lang="vi" sz="1200" dirty="0">
                <a:latin typeface="Times New Roman" panose="02020603050405020304" pitchFamily="18" charset="0"/>
              </a:rPr>
              <a:t>liên tục của hệ thống.</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99060" indent="0" algn="just">
              <a:spcAft>
                <a:spcPts val="1260"/>
              </a:spcAft>
            </a:pPr>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451104"/>
            <a:ext cx="2883408" cy="207264"/>
          </a:xfrm>
          <a:prstGeom prst="rect">
            <a:avLst/>
          </a:prstGeom>
        </p:spPr>
        <p:txBody>
          <a:bodyPr wrap="none" lIns="0" tIns="0" rIns="0" bIns="0">
            <a:noAutofit/>
          </a:bodyPr>
          <a:lstStyle/>
          <a:p>
            <a:pPr indent="0">
              <a:spcBef>
                <a:spcPts val="1260"/>
              </a:spcBef>
              <a:spcAft>
                <a:spcPts val="5040"/>
              </a:spcAft>
            </a:pPr>
            <a:r>
              <a:rPr lang="vi" sz="1400" cap="small" dirty="0" smtClean="0">
                <a:solidFill>
                  <a:srgbClr val="CC0000"/>
                </a:solidFill>
                <a:latin typeface="Times New Roman" panose="02020603050405020304" pitchFamily="18" charset="0"/>
              </a:rPr>
              <a:t>ĐỊNH THỜI TRONG MỘT</a:t>
            </a:r>
            <a:r>
              <a:rPr lang="vi" sz="1400" dirty="0" smtClean="0">
                <a:solidFill>
                  <a:srgbClr val="CC0000"/>
                </a:solidFill>
                <a:latin typeface="Times New Roman" panose="02020603050405020304" pitchFamily="18" charset="0"/>
              </a:rPr>
              <a:t> SỐ HĐH</a:t>
            </a:r>
            <a:endParaRPr lang="vi" sz="1400" dirty="0">
              <a:solidFill>
                <a:srgbClr val="CC0000"/>
              </a:solidFill>
              <a:latin typeface="Times New Roman" panose="02020603050405020304" pitchFamily="18" charset="0"/>
            </a:endParaRPr>
          </a:p>
        </p:txBody>
      </p:sp>
      <p:sp>
        <p:nvSpPr>
          <p:cNvPr id="5" name="Rectangle 4"/>
          <p:cNvSpPr/>
          <p:nvPr/>
        </p:nvSpPr>
        <p:spPr>
          <a:xfrm>
            <a:off x="192024" y="1548384"/>
            <a:ext cx="1904062" cy="652272"/>
          </a:xfrm>
          <a:prstGeom prst="rect">
            <a:avLst/>
          </a:prstGeom>
        </p:spPr>
        <p:txBody>
          <a:bodyPr lIns="0" tIns="0" rIns="0" bIns="0">
            <a:noAutofit/>
          </a:bodyPr>
          <a:lstStyle/>
          <a:p>
            <a:pPr indent="0" algn="just">
              <a:lnSpc>
                <a:spcPts val="2040"/>
              </a:lnSpc>
              <a:spcBef>
                <a:spcPts val="5040"/>
              </a:spcBef>
            </a:pPr>
            <a:r>
              <a:rPr lang="vi" sz="1400" dirty="0">
                <a:solidFill>
                  <a:srgbClr val="3333B2"/>
                </a:solidFill>
                <a:latin typeface="Times New Roman" panose="02020603050405020304" pitchFamily="18" charset="0"/>
              </a:rPr>
              <a:t>1.    </a:t>
            </a:r>
            <a:r>
              <a:rPr lang="en-US" sz="1400" dirty="0">
                <a:latin typeface="Times New Roman" panose="02020603050405020304" pitchFamily="18" charset="0"/>
              </a:rPr>
              <a:t>Windows </a:t>
            </a:r>
            <a:r>
              <a:rPr lang="vi" sz="1400" dirty="0">
                <a:latin typeface="Times New Roman" panose="02020603050405020304" pitchFamily="18" charset="0"/>
              </a:rPr>
              <a:t>7</a:t>
            </a:r>
          </a:p>
          <a:p>
            <a:pPr indent="0" algn="just">
              <a:lnSpc>
                <a:spcPts val="2040"/>
              </a:lnSpc>
            </a:pPr>
            <a:r>
              <a:rPr lang="vi" sz="1400" dirty="0">
                <a:solidFill>
                  <a:srgbClr val="3333B2"/>
                </a:solidFill>
                <a:latin typeface="Times New Roman" panose="02020603050405020304" pitchFamily="18" charset="0"/>
              </a:rPr>
              <a:t>2.    </a:t>
            </a:r>
            <a:r>
              <a:rPr lang="vi" sz="1400" dirty="0">
                <a:latin typeface="Times New Roman" panose="02020603050405020304" pitchFamily="18" charset="0"/>
              </a:rPr>
              <a:t>Linux</a:t>
            </a:r>
          </a:p>
          <a:p>
            <a:pPr indent="0" algn="just">
              <a:lnSpc>
                <a:spcPts val="2040"/>
              </a:lnSpc>
            </a:pPr>
            <a:r>
              <a:rPr lang="vi" sz="1400" dirty="0">
                <a:solidFill>
                  <a:srgbClr val="3333B2"/>
                </a:solidFill>
                <a:latin typeface="Times New Roman" panose="02020603050405020304" pitchFamily="18" charset="0"/>
              </a:rPr>
              <a:t>3.    </a:t>
            </a:r>
            <a:r>
              <a:rPr lang="vi" sz="1400" dirty="0">
                <a:latin typeface="Times New Roman" panose="02020603050405020304" pitchFamily="18" charset="0"/>
              </a:rPr>
              <a:t>Solaris</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4398264" cy="2926080"/>
          </a:xfrm>
          <a:prstGeom prst="rect">
            <a:avLst/>
          </a:prstGeom>
        </p:spPr>
        <p:txBody>
          <a:bodyPr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ĐỊNH THỜI TRONG </a:t>
            </a:r>
            <a:r>
              <a:rPr lang="en-US" sz="1400" cap="small" dirty="0" smtClean="0">
                <a:solidFill>
                  <a:srgbClr val="CC0000"/>
                </a:solidFill>
                <a:latin typeface="Times New Roman" panose="02020603050405020304" pitchFamily="18" charset="0"/>
              </a:rPr>
              <a:t>WINDOWS</a:t>
            </a:r>
          </a:p>
          <a:p>
            <a:pPr marL="292100" indent="-139700">
              <a:lnSpc>
                <a:spcPts val="1344"/>
              </a:lnSpc>
              <a:spcAft>
                <a:spcPts val="210"/>
              </a:spcAft>
            </a:pPr>
            <a:r>
              <a:rPr lang="vi" sz="1200" dirty="0" smtClean="0">
                <a:solidFill>
                  <a:srgbClr val="3333B2"/>
                </a:solidFill>
                <a:latin typeface="Times New Roman" panose="02020603050405020304" pitchFamily="18" charset="0"/>
              </a:rPr>
              <a:t>►    </a:t>
            </a:r>
            <a:r>
              <a:rPr lang="vi" sz="1200" dirty="0">
                <a:latin typeface="Times New Roman" panose="02020603050405020304" pitchFamily="18" charset="0"/>
              </a:rPr>
              <a:t>Đơn vị cấp phát CPU trong các HĐH hiện nay là </a:t>
            </a:r>
            <a:r>
              <a:rPr lang="vi" sz="1200" dirty="0">
                <a:solidFill>
                  <a:srgbClr val="900000"/>
                </a:solidFill>
                <a:latin typeface="Times New Roman" panose="02020603050405020304" pitchFamily="18" charset="0"/>
              </a:rPr>
              <a:t>luồng </a:t>
            </a:r>
            <a:r>
              <a:rPr lang="en-US" sz="1200" dirty="0">
                <a:solidFill>
                  <a:srgbClr val="900000"/>
                </a:solidFill>
                <a:latin typeface="Times New Roman" panose="02020603050405020304" pitchFamily="18" charset="0"/>
              </a:rPr>
              <a:t>(thread) </a:t>
            </a:r>
            <a:r>
              <a:rPr lang="vi" sz="1200" dirty="0">
                <a:latin typeface="Times New Roman" panose="02020603050405020304" pitchFamily="18" charset="0"/>
              </a:rPr>
              <a:t>thay vì tiến trình.</a:t>
            </a:r>
          </a:p>
          <a:p>
            <a:pPr marL="292100" indent="-139700">
              <a:lnSpc>
                <a:spcPts val="1368"/>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HĐH </a:t>
            </a:r>
            <a:r>
              <a:rPr lang="en-US" sz="1200" dirty="0">
                <a:latin typeface="Times New Roman" panose="02020603050405020304" pitchFamily="18" charset="0"/>
              </a:rPr>
              <a:t>Windows </a:t>
            </a:r>
            <a:r>
              <a:rPr lang="vi" sz="1200" dirty="0">
                <a:latin typeface="Times New Roman" panose="02020603050405020304" pitchFamily="18" charset="0"/>
              </a:rPr>
              <a:t>dùng giải thuật định thời dựa trên </a:t>
            </a:r>
            <a:r>
              <a:rPr lang="vi" sz="1200" dirty="0">
                <a:solidFill>
                  <a:srgbClr val="900000"/>
                </a:solidFill>
                <a:latin typeface="Times New Roman" panose="02020603050405020304" pitchFamily="18" charset="0"/>
              </a:rPr>
              <a:t>độ ưu tiên </a:t>
            </a:r>
            <a:r>
              <a:rPr lang="vi" sz="1200" dirty="0">
                <a:latin typeface="Times New Roman" panose="02020603050405020304" pitchFamily="18" charset="0"/>
              </a:rPr>
              <a:t>(32 mức) và </a:t>
            </a:r>
            <a:r>
              <a:rPr lang="vi" sz="1200" dirty="0">
                <a:solidFill>
                  <a:srgbClr val="900000"/>
                </a:solidFill>
                <a:latin typeface="Times New Roman" panose="02020603050405020304" pitchFamily="18" charset="0"/>
              </a:rPr>
              <a:t>định mức thời gian </a:t>
            </a:r>
            <a:r>
              <a:rPr lang="vi" sz="1200" dirty="0">
                <a:latin typeface="Times New Roman" panose="02020603050405020304" pitchFamily="18" charset="0"/>
              </a:rPr>
              <a:t>(RR), sử dụng chiến lược </a:t>
            </a:r>
            <a:r>
              <a:rPr lang="vi" sz="1200" dirty="0">
                <a:solidFill>
                  <a:srgbClr val="900000"/>
                </a:solidFill>
                <a:latin typeface="Times New Roman" panose="02020603050405020304" pitchFamily="18" charset="0"/>
              </a:rPr>
              <a:t>trưng dụng</a:t>
            </a:r>
            <a:r>
              <a:rPr lang="vi" sz="1200" dirty="0">
                <a:latin typeface="Times New Roman" panose="02020603050405020304" pitchFamily="18" charset="0"/>
              </a:rPr>
              <a:t>.</a:t>
            </a:r>
          </a:p>
          <a:p>
            <a:pPr marL="152400" indent="0" algn="just">
              <a:lnSpc>
                <a:spcPts val="199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độ ưu tiên sẽ có 1 hàng đợi riêng.</a:t>
            </a:r>
          </a:p>
          <a:p>
            <a:pPr marL="152400" indent="0" algn="just">
              <a:lnSpc>
                <a:spcPts val="199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luồng được chọn thực thi bởi bộ điều phối sẽ t/thi cho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khi:</a:t>
            </a:r>
          </a:p>
          <a:p>
            <a:pPr marL="444500" indent="0" algn="just">
              <a:lnSpc>
                <a:spcPts val="1992"/>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bị trưng dụng </a:t>
            </a:r>
            <a:r>
              <a:rPr lang="vi" sz="1200" dirty="0">
                <a:latin typeface="Times New Roman" panose="02020603050405020304" pitchFamily="18" charset="0"/>
              </a:rPr>
              <a:t>bởi luồng có mức ưu tiên cao hơn, hoặc</a:t>
            </a:r>
          </a:p>
          <a:p>
            <a:pPr marL="44450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kết thúc </a:t>
            </a:r>
            <a:r>
              <a:rPr lang="en-US" sz="1200" dirty="0">
                <a:latin typeface="Times New Roman" panose="02020603050405020304" pitchFamily="18" charset="0"/>
              </a:rPr>
              <a:t>(terminate), </a:t>
            </a:r>
            <a:r>
              <a:rPr lang="vi" sz="1200" dirty="0">
                <a:latin typeface="Times New Roman" panose="02020603050405020304" pitchFamily="18" charset="0"/>
              </a:rPr>
              <a:t>hoặc</a:t>
            </a:r>
          </a:p>
          <a:p>
            <a:pPr marL="44450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hết định mức thời gian </a:t>
            </a:r>
            <a:r>
              <a:rPr lang="en-US" sz="1200" dirty="0">
                <a:latin typeface="Times New Roman" panose="02020603050405020304" pitchFamily="18" charset="0"/>
              </a:rPr>
              <a:t>(time quantum), </a:t>
            </a:r>
            <a:r>
              <a:rPr lang="vi" sz="1200" dirty="0">
                <a:latin typeface="Times New Roman" panose="02020603050405020304" pitchFamily="18" charset="0"/>
              </a:rPr>
              <a:t>hoặc</a:t>
            </a:r>
          </a:p>
          <a:p>
            <a:pPr marL="44450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thực hiện lời gọi </a:t>
            </a:r>
            <a:r>
              <a:rPr lang="vi" sz="1200" dirty="0">
                <a:solidFill>
                  <a:srgbClr val="900000"/>
                </a:solidFill>
                <a:latin typeface="Times New Roman" panose="02020603050405020304" pitchFamily="18" charset="0"/>
              </a:rPr>
              <a:t>I/O</a:t>
            </a:r>
            <a:r>
              <a:rPr lang="vi" sz="1200" dirty="0">
                <a:latin typeface="Times New Roman" panose="02020603050405020304" pitchFamily="18" charset="0"/>
              </a:rPr>
              <a:t>.</a:t>
            </a:r>
          </a:p>
        </p:txBody>
      </p:sp>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496312" cy="429768"/>
          </a:xfrm>
          <a:prstGeom prst="rect">
            <a:avLst/>
          </a:prstGeom>
        </p:spPr>
        <p:txBody>
          <a:bodyPr lIns="0" tIns="0" rIns="0" bIns="0">
            <a:noAutofit/>
          </a:bodyPr>
          <a:lstStyle/>
          <a:p>
            <a:pPr indent="0">
              <a:spcAft>
                <a:spcPts val="1680"/>
              </a:spcAft>
            </a:pPr>
            <a:r>
              <a:rPr lang="vi" sz="1400" cap="small" dirty="0" smtClean="0">
                <a:solidFill>
                  <a:srgbClr val="CC0000"/>
                </a:solidFill>
                <a:latin typeface="Times New Roman" panose="02020603050405020304" pitchFamily="18" charset="0"/>
              </a:rPr>
              <a:t>ĐỊNH THỜI TRONG </a:t>
            </a:r>
            <a:r>
              <a:rPr lang="en-US" sz="1400" cap="small" dirty="0" smtClean="0">
                <a:solidFill>
                  <a:srgbClr val="CC0000"/>
                </a:solidFill>
                <a:latin typeface="Times New Roman" panose="02020603050405020304" pitchFamily="18" charset="0"/>
              </a:rPr>
              <a:t>WINDOWS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917448"/>
            <a:ext cx="3322320" cy="192024"/>
          </a:xfrm>
          <a:prstGeom prst="rect">
            <a:avLst/>
          </a:prstGeom>
        </p:spPr>
        <p:txBody>
          <a:bodyPr wrap="none" lIns="0" tIns="0" rIns="0" bIns="0">
            <a:noAutofit/>
          </a:bodyPr>
          <a:lstStyle/>
          <a:p>
            <a:pPr indent="0">
              <a:spcBef>
                <a:spcPts val="168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Độ và nhóm ưu tiên của các luồng được chia như sau:</a:t>
            </a:r>
          </a:p>
        </p:txBody>
      </p:sp>
      <p:graphicFrame>
        <p:nvGraphicFramePr>
          <p:cNvPr id="6" name="Table 5"/>
          <p:cNvGraphicFramePr>
            <a:graphicFrameLocks noGrp="1"/>
          </p:cNvGraphicFramePr>
          <p:nvPr>
            <p:extLst>
              <p:ext uri="{D42A27DB-BD31-4B8C-83A1-F6EECF244321}">
                <p14:modId xmlns:p14="http://schemas.microsoft.com/office/powerpoint/2010/main" val="2986066624"/>
              </p:ext>
            </p:extLst>
          </p:nvPr>
        </p:nvGraphicFramePr>
        <p:xfrm>
          <a:off x="694944" y="1197864"/>
          <a:ext cx="3493008" cy="1414272"/>
        </p:xfrm>
        <a:graphic>
          <a:graphicData uri="http://schemas.openxmlformats.org/drawingml/2006/table">
            <a:tbl>
              <a:tblPr/>
              <a:tblGrid>
                <a:gridCol w="762000"/>
                <a:gridCol w="457200"/>
                <a:gridCol w="454152"/>
                <a:gridCol w="454152"/>
                <a:gridCol w="454152"/>
                <a:gridCol w="454152"/>
                <a:gridCol w="457200"/>
              </a:tblGrid>
              <a:tr h="274320">
                <a:tc>
                  <a:txBody>
                    <a:bodyPr/>
                    <a:lstStyle/>
                    <a:p>
                      <a:endParaRPr sz="1300" dirty="0"/>
                    </a:p>
                  </a:txBody>
                  <a:tcPr marL="0" marR="0" marT="0" marB="0"/>
                </a:tc>
                <a:tc>
                  <a:txBody>
                    <a:bodyPr/>
                    <a:lstStyle/>
                    <a:p>
                      <a:pPr indent="0" algn="ctr"/>
                      <a:r>
                        <a:rPr lang="en-US" sz="700" dirty="0" smtClean="0">
                          <a:solidFill>
                            <a:srgbClr val="231F20"/>
                          </a:solidFill>
                          <a:latin typeface="Times New Roman" panose="02020603050405020304" pitchFamily="18" charset="0"/>
                        </a:rPr>
                        <a:t>Real-</a:t>
                      </a:r>
                      <a:endParaRPr lang="en-US" sz="700" dirty="0">
                        <a:solidFill>
                          <a:srgbClr val="231F20"/>
                        </a:solidFill>
                        <a:latin typeface="Times New Roman" panose="02020603050405020304" pitchFamily="18" charset="0"/>
                      </a:endParaRPr>
                    </a:p>
                    <a:p>
                      <a:pPr indent="0" algn="ctr"/>
                      <a:r>
                        <a:rPr lang="en-US" sz="700" dirty="0">
                          <a:solidFill>
                            <a:srgbClr val="231F20"/>
                          </a:solidFill>
                          <a:latin typeface="Times New Roman" panose="02020603050405020304" pitchFamily="18" charset="0"/>
                        </a:rPr>
                        <a:t>time</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high</a:t>
                      </a:r>
                    </a:p>
                  </a:txBody>
                  <a:tcPr marL="0" marR="0" marT="0" marB="0" anchor="ctr">
                    <a:solidFill>
                      <a:srgbClr val="D8DCE3"/>
                    </a:solidFill>
                  </a:tcPr>
                </a:tc>
                <a:tc>
                  <a:txBody>
                    <a:bodyPr/>
                    <a:lstStyle/>
                    <a:p>
                      <a:pPr marL="88900" indent="0"/>
                      <a:r>
                        <a:rPr lang="en-US" sz="700" dirty="0">
                          <a:solidFill>
                            <a:srgbClr val="231F20"/>
                          </a:solidFill>
                          <a:latin typeface="Times New Roman" panose="02020603050405020304" pitchFamily="18" charset="0"/>
                        </a:rPr>
                        <a:t>above</a:t>
                      </a:r>
                    </a:p>
                    <a:p>
                      <a:pPr marL="88900" indent="0"/>
                      <a:r>
                        <a:rPr lang="en-US" sz="700" dirty="0">
                          <a:solidFill>
                            <a:srgbClr val="231F20"/>
                          </a:solidFill>
                          <a:latin typeface="Times New Roman" panose="02020603050405020304" pitchFamily="18" charset="0"/>
                        </a:rPr>
                        <a:t>normal</a:t>
                      </a:r>
                    </a:p>
                  </a:txBody>
                  <a:tcPr marL="0" marR="0" marT="0" marB="0" anchor="ctr">
                    <a:solidFill>
                      <a:srgbClr val="D8DCE3"/>
                    </a:solidFill>
                  </a:tcPr>
                </a:tc>
                <a:tc>
                  <a:txBody>
                    <a:bodyPr/>
                    <a:lstStyle/>
                    <a:p>
                      <a:pPr marL="88900" indent="0"/>
                      <a:r>
                        <a:rPr lang="en-US" sz="700" dirty="0">
                          <a:solidFill>
                            <a:srgbClr val="231F20"/>
                          </a:solidFill>
                          <a:latin typeface="Times New Roman" panose="02020603050405020304" pitchFamily="18" charset="0"/>
                        </a:rPr>
                        <a:t>normal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below</a:t>
                      </a:r>
                    </a:p>
                    <a:p>
                      <a:pPr marL="88900" indent="0"/>
                      <a:r>
                        <a:rPr lang="en-US" sz="700" dirty="0">
                          <a:solidFill>
                            <a:srgbClr val="231F20"/>
                          </a:solidFill>
                          <a:latin typeface="Times New Roman" panose="02020603050405020304" pitchFamily="18" charset="0"/>
                        </a:rPr>
                        <a:t>normal</a:t>
                      </a:r>
                    </a:p>
                  </a:txBody>
                  <a:tcPr marL="0" marR="0" marT="0" marB="0" anchor="ctr">
                    <a:solidFill>
                      <a:srgbClr val="D8DCE3"/>
                    </a:solidFill>
                  </a:tcPr>
                </a:tc>
                <a:tc>
                  <a:txBody>
                    <a:bodyPr/>
                    <a:lstStyle/>
                    <a:p>
                      <a:pPr marL="88900" indent="0"/>
                      <a:r>
                        <a:rPr lang="en-US" sz="700" dirty="0">
                          <a:solidFill>
                            <a:srgbClr val="231F20"/>
                          </a:solidFill>
                          <a:latin typeface="Times New Roman" panose="02020603050405020304" pitchFamily="18" charset="0"/>
                        </a:rPr>
                        <a:t>idle</a:t>
                      </a:r>
                    </a:p>
                    <a:p>
                      <a:pPr marL="88900" indent="0"/>
                      <a:r>
                        <a:rPr lang="en-US" sz="700" dirty="0">
                          <a:solidFill>
                            <a:srgbClr val="231F20"/>
                          </a:solidFill>
                          <a:latin typeface="Times New Roman" panose="02020603050405020304" pitchFamily="18" charset="0"/>
                        </a:rPr>
                        <a:t>priority</a:t>
                      </a:r>
                    </a:p>
                  </a:txBody>
                  <a:tcPr marL="0" marR="0" marT="0" marB="0" anchor="ctr">
                    <a:solidFill>
                      <a:srgbClr val="D8DCE3"/>
                    </a:solidFill>
                  </a:tcPr>
                </a:tc>
              </a:tr>
              <a:tr h="164592">
                <a:tc>
                  <a:txBody>
                    <a:bodyPr/>
                    <a:lstStyle/>
                    <a:p>
                      <a:pPr indent="0"/>
                      <a:r>
                        <a:rPr lang="en-US" sz="700" dirty="0">
                          <a:solidFill>
                            <a:srgbClr val="231F20"/>
                          </a:solidFill>
                          <a:latin typeface="Times New Roman" panose="02020603050405020304" pitchFamily="18" charset="0"/>
                        </a:rPr>
                        <a:t>time-critical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31</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r>
              <a:tr h="161544">
                <a:tc>
                  <a:txBody>
                    <a:bodyPr/>
                    <a:lstStyle/>
                    <a:p>
                      <a:pPr indent="0"/>
                      <a:r>
                        <a:rPr lang="en-US" sz="700" dirty="0">
                          <a:solidFill>
                            <a:srgbClr val="231F20"/>
                          </a:solidFill>
                          <a:latin typeface="Times New Roman" panose="02020603050405020304" pitchFamily="18" charset="0"/>
                        </a:rPr>
                        <a:t>highest</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26</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12</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10</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8</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6</a:t>
                      </a:r>
                    </a:p>
                  </a:txBody>
                  <a:tcPr marL="0" marR="0" marT="0" marB="0" anchor="b">
                    <a:solidFill>
                      <a:srgbClr val="C4EAFB"/>
                    </a:solidFill>
                  </a:tcPr>
                </a:tc>
              </a:tr>
              <a:tr h="161544">
                <a:tc>
                  <a:txBody>
                    <a:bodyPr/>
                    <a:lstStyle/>
                    <a:p>
                      <a:pPr indent="0"/>
                      <a:r>
                        <a:rPr lang="en-US" sz="700" dirty="0">
                          <a:solidFill>
                            <a:srgbClr val="231F20"/>
                          </a:solidFill>
                          <a:latin typeface="Times New Roman" panose="02020603050405020304" pitchFamily="18" charset="0"/>
                        </a:rPr>
                        <a:t>above normal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14</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11</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9</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7</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5</a:t>
                      </a:r>
                    </a:p>
                  </a:txBody>
                  <a:tcPr marL="0" marR="0" marT="0" marB="0" anchor="ctr">
                    <a:solidFill>
                      <a:srgbClr val="C4EAFB"/>
                    </a:solidFill>
                  </a:tcPr>
                </a:tc>
              </a:tr>
              <a:tr h="161544">
                <a:tc>
                  <a:txBody>
                    <a:bodyPr/>
                    <a:lstStyle/>
                    <a:p>
                      <a:pPr indent="0"/>
                      <a:r>
                        <a:rPr lang="en-US" sz="700" dirty="0">
                          <a:solidFill>
                            <a:srgbClr val="231F20"/>
                          </a:solidFill>
                          <a:latin typeface="Times New Roman" panose="02020603050405020304" pitchFamily="18" charset="0"/>
                        </a:rPr>
                        <a:t>normal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24</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13</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10</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8</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6</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4</a:t>
                      </a:r>
                    </a:p>
                  </a:txBody>
                  <a:tcPr marL="0" marR="0" marT="0" marB="0" anchor="ctr">
                    <a:solidFill>
                      <a:srgbClr val="C4EAFB"/>
                    </a:solidFill>
                  </a:tcPr>
                </a:tc>
              </a:tr>
              <a:tr h="164592">
                <a:tc>
                  <a:txBody>
                    <a:bodyPr/>
                    <a:lstStyle/>
                    <a:p>
                      <a:pPr indent="0"/>
                      <a:r>
                        <a:rPr lang="en-US" sz="700" dirty="0">
                          <a:solidFill>
                            <a:srgbClr val="231F20"/>
                          </a:solidFill>
                          <a:latin typeface="Times New Roman" panose="02020603050405020304" pitchFamily="18" charset="0"/>
                        </a:rPr>
                        <a:t>below normal</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23</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12</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9</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7</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5</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3</a:t>
                      </a:r>
                    </a:p>
                  </a:txBody>
                  <a:tcPr marL="0" marR="0" marT="0" marB="0" anchor="ctr">
                    <a:solidFill>
                      <a:srgbClr val="C4EAFB"/>
                    </a:solidFill>
                  </a:tcPr>
                </a:tc>
              </a:tr>
              <a:tr h="161544">
                <a:tc>
                  <a:txBody>
                    <a:bodyPr/>
                    <a:lstStyle/>
                    <a:p>
                      <a:pPr indent="0"/>
                      <a:r>
                        <a:rPr lang="en-US" sz="700" dirty="0">
                          <a:solidFill>
                            <a:srgbClr val="231F20"/>
                          </a:solidFill>
                          <a:latin typeface="Times New Roman" panose="02020603050405020304" pitchFamily="18" charset="0"/>
                        </a:rPr>
                        <a:t>lowest</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22</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8</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6</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4</a:t>
                      </a:r>
                    </a:p>
                  </a:txBody>
                  <a:tcPr marL="0" marR="0" marT="0" marB="0" anchor="ctr">
                    <a:solidFill>
                      <a:srgbClr val="C4EAFB"/>
                    </a:solidFill>
                  </a:tcPr>
                </a:tc>
                <a:tc>
                  <a:txBody>
                    <a:bodyPr/>
                    <a:lstStyle/>
                    <a:p>
                      <a:pPr indent="0" algn="ctr"/>
                      <a:r>
                        <a:rPr lang="en-US" sz="700" dirty="0">
                          <a:solidFill>
                            <a:srgbClr val="231F20"/>
                          </a:solidFill>
                          <a:latin typeface="Times New Roman" panose="02020603050405020304" pitchFamily="18" charset="0"/>
                        </a:rPr>
                        <a:t>2</a:t>
                      </a:r>
                    </a:p>
                  </a:txBody>
                  <a:tcPr marL="0" marR="0" marT="0" marB="0" anchor="b">
                    <a:solidFill>
                      <a:srgbClr val="C4EAFB"/>
                    </a:solidFill>
                  </a:tcPr>
                </a:tc>
              </a:tr>
              <a:tr h="164592">
                <a:tc>
                  <a:txBody>
                    <a:bodyPr/>
                    <a:lstStyle/>
                    <a:p>
                      <a:pPr indent="0"/>
                      <a:r>
                        <a:rPr lang="en-US" sz="700" dirty="0">
                          <a:solidFill>
                            <a:srgbClr val="231F20"/>
                          </a:solidFill>
                          <a:latin typeface="Times New Roman" panose="02020603050405020304" pitchFamily="18" charset="0"/>
                        </a:rPr>
                        <a:t>idle</a:t>
                      </a:r>
                    </a:p>
                  </a:txBody>
                  <a:tcPr marL="0" marR="0" marT="0" marB="0" anchor="ctr">
                    <a:solidFill>
                      <a:srgbClr val="D8DCE3"/>
                    </a:solidFill>
                  </a:tcPr>
                </a:tc>
                <a:tc>
                  <a:txBody>
                    <a:bodyPr/>
                    <a:lstStyle/>
                    <a:p>
                      <a:pPr indent="0" algn="ctr"/>
                      <a:r>
                        <a:rPr lang="en-US" sz="700" dirty="0">
                          <a:solidFill>
                            <a:srgbClr val="231F20"/>
                          </a:solidFill>
                          <a:latin typeface="Times New Roman" panose="02020603050405020304" pitchFamily="18" charset="0"/>
                        </a:rPr>
                        <a:t>16</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c>
                  <a:txBody>
                    <a:bodyPr/>
                    <a:lstStyle/>
                    <a:p>
                      <a:pPr indent="0" algn="ctr"/>
                      <a:r>
                        <a:rPr lang="en-US" sz="700" dirty="0">
                          <a:solidFill>
                            <a:srgbClr val="231F20"/>
                          </a:solidFill>
                          <a:latin typeface="Times New Roman" panose="02020603050405020304" pitchFamily="18" charset="0"/>
                        </a:rPr>
                        <a:t>1</a:t>
                      </a:r>
                    </a:p>
                  </a:txBody>
                  <a:tcPr marL="0" marR="0" marT="0" marB="0" anchor="b">
                    <a:solidFill>
                      <a:srgbClr val="C4EAFB"/>
                    </a:solidFill>
                  </a:tcPr>
                </a:tc>
              </a:tr>
            </a:tbl>
          </a:graphicData>
        </a:graphic>
      </p:graphicFrame>
      <p:sp>
        <p:nvSpPr>
          <p:cNvPr id="7" name="Rectangle 6"/>
          <p:cNvSpPr/>
          <p:nvPr/>
        </p:nvSpPr>
        <p:spPr>
          <a:xfrm>
            <a:off x="252984" y="2752344"/>
            <a:ext cx="4220542" cy="496824"/>
          </a:xfrm>
          <a:prstGeom prst="rect">
            <a:avLst/>
          </a:prstGeom>
        </p:spPr>
        <p:txBody>
          <a:bodyPr lIns="0" tIns="0" rIns="0" bIns="0">
            <a:noAutofit/>
          </a:bodyPr>
          <a:lstStyle/>
          <a:p>
            <a:pPr indent="0">
              <a:lnSpc>
                <a:spcPts val="1344"/>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Ngoài ra, một số cơ chế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nâng/hạ độ ưu tiên </a:t>
            </a:r>
            <a:r>
              <a:rPr lang="vi" sz="1200" dirty="0">
                <a:latin typeface="Times New Roman" panose="02020603050405020304" pitchFamily="18" charset="0"/>
              </a:rPr>
              <a:t>cho cá luồng cũng được sử dụng (tương tự ý tưởng của g/thuật hàng đợi phản hồi đa cấp)</a:t>
            </a: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3553968" cy="429768"/>
          </a:xfrm>
          <a:prstGeom prst="rect">
            <a:avLst/>
          </a:prstGeom>
        </p:spPr>
        <p:txBody>
          <a:bodyPr lIns="0" tIns="0" rIns="0" bIns="0">
            <a:noAutofit/>
          </a:bodyPr>
          <a:lstStyle/>
          <a:p>
            <a:pPr indent="0">
              <a:spcAft>
                <a:spcPts val="2730"/>
              </a:spcAft>
            </a:pPr>
            <a:r>
              <a:rPr lang="vi" sz="1400" cap="small" dirty="0" smtClean="0">
                <a:solidFill>
                  <a:srgbClr val="CC0000"/>
                </a:solidFill>
                <a:latin typeface="Times New Roman" panose="02020603050405020304" pitchFamily="18" charset="0"/>
              </a:rPr>
              <a:t>CHỌN LỰA TIẾN TRÌNH TRONG </a:t>
            </a:r>
            <a:r>
              <a:rPr lang="en-US" sz="1400" cap="small" dirty="0" smtClean="0">
                <a:solidFill>
                  <a:srgbClr val="CC0000"/>
                </a:solidFill>
                <a:latin typeface="Times New Roman" panose="02020603050405020304" pitchFamily="18" charset="0"/>
              </a:rPr>
              <a:t>WINDOWS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601599"/>
            <a:ext cx="4236720" cy="1493901"/>
          </a:xfrm>
          <a:prstGeom prst="rect">
            <a:avLst/>
          </a:prstGeom>
        </p:spPr>
        <p:txBody>
          <a:bodyPr lIns="0" tIns="0" rIns="0" bIns="0">
            <a:noAutofit/>
          </a:bodyPr>
          <a:lstStyle/>
          <a:p>
            <a:pPr indent="0" algn="just">
              <a:spcBef>
                <a:spcPts val="273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Bộ định thời duyệt qua các hàng đợi </a:t>
            </a:r>
            <a:r>
              <a:rPr lang="en-US" sz="1200" dirty="0" err="1" smtClean="0">
                <a:latin typeface="Times New Roman" panose="02020603050405020304" pitchFamily="18" charset="0"/>
              </a:rPr>
              <a:t>theo</a:t>
            </a:r>
            <a:r>
              <a:rPr lang="en-US" sz="1200" dirty="0" smtClean="0">
                <a:latin typeface="Times New Roman" panose="02020603050405020304" pitchFamily="18" charset="0"/>
              </a:rPr>
              <a:t> </a:t>
            </a:r>
            <a:r>
              <a:rPr lang="vi" sz="1200" dirty="0" smtClean="0">
                <a:solidFill>
                  <a:srgbClr val="900000"/>
                </a:solidFill>
                <a:latin typeface="Times New Roman" panose="02020603050405020304" pitchFamily="18" charset="0"/>
              </a:rPr>
              <a:t>độ </a:t>
            </a:r>
            <a:r>
              <a:rPr lang="vi" sz="1200" dirty="0">
                <a:solidFill>
                  <a:srgbClr val="900000"/>
                </a:solidFill>
                <a:latin typeface="Times New Roman" panose="02020603050405020304" pitchFamily="18" charset="0"/>
              </a:rPr>
              <a:t>ưu tiên từ cao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thấp</a:t>
            </a:r>
            <a:r>
              <a:rPr lang="vi" sz="1200" dirty="0">
                <a:latin typeface="Times New Roman" panose="02020603050405020304" pitchFamily="18" charset="0"/>
              </a:rPr>
              <a:t>.</a:t>
            </a:r>
          </a:p>
          <a:p>
            <a:pPr marL="157988" indent="-139700">
              <a:lnSpc>
                <a:spcPts val="1368"/>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không có tiến trình nào sẵn sàng, bộ định thời khởi động 1 tiến trình đặc biệt gọi là </a:t>
            </a:r>
            <a:r>
              <a:rPr lang="en-US" sz="1200" dirty="0">
                <a:solidFill>
                  <a:srgbClr val="900000"/>
                </a:solidFill>
                <a:latin typeface="Times New Roman" panose="02020603050405020304" pitchFamily="18" charset="0"/>
              </a:rPr>
              <a:t>idle process</a:t>
            </a:r>
            <a:r>
              <a:rPr lang="en-US" sz="120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Độ ưu tiên </a:t>
            </a:r>
            <a:r>
              <a:rPr lang="vi" sz="1200" dirty="0">
                <a:latin typeface="Times New Roman" panose="02020603050405020304" pitchFamily="18" charset="0"/>
              </a:rPr>
              <a:t>của t/trình bị trưng dụng </a:t>
            </a:r>
            <a:r>
              <a:rPr lang="vi" sz="1200" dirty="0">
                <a:solidFill>
                  <a:srgbClr val="900000"/>
                </a:solidFill>
                <a:latin typeface="Times New Roman" panose="02020603050405020304" pitchFamily="18" charset="0"/>
              </a:rPr>
              <a:t>có thể bị thay đổi</a:t>
            </a:r>
            <a:r>
              <a:rPr lang="vi" sz="1200" dirty="0">
                <a:latin typeface="Times New Roman" panose="02020603050405020304" pitchFamily="18" charset="0"/>
              </a:rPr>
              <a:t>.</a:t>
            </a:r>
          </a:p>
          <a:p>
            <a:pPr marL="437388" indent="-1270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sử dụng </a:t>
            </a:r>
            <a:r>
              <a:rPr lang="vi" sz="1200" dirty="0">
                <a:solidFill>
                  <a:srgbClr val="900000"/>
                </a:solidFill>
                <a:latin typeface="Times New Roman" panose="02020603050405020304" pitchFamily="18" charset="0"/>
              </a:rPr>
              <a:t>hết </a:t>
            </a:r>
            <a:r>
              <a:rPr lang="en-US" sz="1200" dirty="0">
                <a:solidFill>
                  <a:srgbClr val="900000"/>
                </a:solidFill>
                <a:latin typeface="Times New Roman" panose="02020603050405020304" pitchFamily="18" charset="0"/>
              </a:rPr>
              <a:t>time quantum</a:t>
            </a:r>
            <a:r>
              <a:rPr lang="en-US" sz="1200" dirty="0">
                <a:latin typeface="Times New Roman" panose="02020603050405020304" pitchFamily="18" charset="0"/>
              </a:rPr>
              <a:t>: </a:t>
            </a:r>
            <a:r>
              <a:rPr lang="vi" sz="1200" dirty="0">
                <a:latin typeface="Times New Roman" panose="02020603050405020304" pitchFamily="18" charset="0"/>
              </a:rPr>
              <a:t>độ ưu tiên giảm, nhưng không dưới mức </a:t>
            </a:r>
            <a:r>
              <a:rPr lang="en-US" sz="1200" dirty="0">
                <a:latin typeface="Times New Roman" panose="02020603050405020304" pitchFamily="18" charset="0"/>
              </a:rPr>
              <a:t>“normal”.</a:t>
            </a:r>
          </a:p>
        </p:txBody>
      </p:sp>
      <p:sp>
        <p:nvSpPr>
          <p:cNvPr id="6" name="Rectangle 5"/>
          <p:cNvSpPr/>
          <p:nvPr/>
        </p:nvSpPr>
        <p:spPr>
          <a:xfrm>
            <a:off x="522028" y="2127123"/>
            <a:ext cx="3895344" cy="338328"/>
          </a:xfrm>
          <a:prstGeom prst="rect">
            <a:avLst/>
          </a:prstGeom>
        </p:spPr>
        <p:txBody>
          <a:bodyPr lIns="0" tIns="0" rIns="0" bIns="0">
            <a:noAutofit/>
          </a:bodyPr>
          <a:lstStyle/>
          <a:p>
            <a:pPr marL="147828" indent="-127000">
              <a:lnSpc>
                <a:spcPts val="1200"/>
              </a:lnSpc>
              <a:spcBef>
                <a:spcPts val="210"/>
              </a:spcBef>
            </a:pP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từ trạng thái chờ </a:t>
            </a:r>
            <a:r>
              <a:rPr lang="en-US" sz="1200" dirty="0">
                <a:latin typeface="Times New Roman" panose="02020603050405020304" pitchFamily="18" charset="0"/>
              </a:rPr>
              <a:t>(waiting): </a:t>
            </a:r>
            <a:r>
              <a:rPr lang="vi" sz="1200" dirty="0">
                <a:latin typeface="Times New Roman" panose="02020603050405020304" pitchFamily="18" charset="0"/>
              </a:rPr>
              <a:t>độ ưu tiên tăng, mức độ tăng phụ thuộc vào t/trình đã chờ cái gì: đĩa - tăng nhiều, I/O - tăng ít hơn.</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188464"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ĐỊNH THỜI TRONG LINUX</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48640"/>
            <a:ext cx="4261104" cy="2417064"/>
          </a:xfrm>
          <a:prstGeom prst="rect">
            <a:avLst/>
          </a:prstGeom>
        </p:spPr>
        <p:txBody>
          <a:bodyPr lIns="0" tIns="0" rIns="0" bIns="0">
            <a:noAutofit/>
          </a:bodyPr>
          <a:lstStyle/>
          <a:p>
            <a:pPr marL="170688" indent="-152400">
              <a:lnSpc>
                <a:spcPts val="1368"/>
              </a:lnSpc>
              <a:spcBef>
                <a:spcPts val="231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định thời chính cho Linux từ </a:t>
            </a:r>
            <a:r>
              <a:rPr lang="en-US" sz="1200" dirty="0">
                <a:latin typeface="Times New Roman" panose="02020603050405020304" pitchFamily="18" charset="0"/>
              </a:rPr>
              <a:t>kernel </a:t>
            </a:r>
            <a:r>
              <a:rPr lang="vi" sz="1200" dirty="0">
                <a:latin typeface="Times New Roman" panose="02020603050405020304" pitchFamily="18" charset="0"/>
              </a:rPr>
              <a:t>2.6.23 là giải thuật </a:t>
            </a:r>
            <a:r>
              <a:rPr lang="en-US" sz="1200" dirty="0">
                <a:solidFill>
                  <a:srgbClr val="900000"/>
                </a:solidFill>
                <a:latin typeface="Times New Roman" panose="02020603050405020304" pitchFamily="18" charset="0"/>
              </a:rPr>
              <a:t>Completely Fair Scheduler (CFS)</a:t>
            </a:r>
            <a:r>
              <a:rPr lang="en-US" sz="1200" dirty="0">
                <a:latin typeface="Times New Roman" panose="02020603050405020304" pitchFamily="18" charset="0"/>
              </a:rPr>
              <a:t>, </a:t>
            </a:r>
            <a:r>
              <a:rPr lang="vi" sz="1200" dirty="0">
                <a:latin typeface="Times New Roman" panose="02020603050405020304" pitchFamily="18" charset="0"/>
              </a:rPr>
              <a:t>dựa trên sự ưu tiên có thay </a:t>
            </a:r>
            <a:r>
              <a:rPr lang="vi" sz="1200" dirty="0" smtClean="0">
                <a:latin typeface="Times New Roman" panose="02020603050405020304" pitchFamily="18" charset="0"/>
              </a:rPr>
              <a:t>đ</a:t>
            </a:r>
            <a:r>
              <a:rPr lang="en-US" sz="1200" dirty="0" smtClean="0">
                <a:latin typeface="Times New Roman" panose="02020603050405020304" pitchFamily="18" charset="0"/>
              </a:rPr>
              <a:t>ổ</a:t>
            </a:r>
            <a:r>
              <a:rPr lang="vi" sz="1200" dirty="0" smtClean="0">
                <a:latin typeface="Times New Roman" panose="02020603050405020304" pitchFamily="18" charset="0"/>
              </a:rPr>
              <a:t>i</a:t>
            </a:r>
            <a:r>
              <a:rPr lang="vi" sz="1200" dirty="0">
                <a:latin typeface="Times New Roman" panose="02020603050405020304" pitchFamily="18" charset="0"/>
              </a:rPr>
              <a:t>.</a:t>
            </a:r>
          </a:p>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Tiêu chí:</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định thời phải </a:t>
            </a:r>
            <a:r>
              <a:rPr lang="vi" sz="1200" dirty="0">
                <a:solidFill>
                  <a:srgbClr val="900000"/>
                </a:solidFill>
                <a:latin typeface="Times New Roman" panose="02020603050405020304" pitchFamily="18" charset="0"/>
              </a:rPr>
              <a:t>nhanh</a:t>
            </a:r>
            <a:r>
              <a:rPr lang="vi" sz="1200" dirty="0">
                <a:latin typeface="Times New Roman" panose="02020603050405020304" pitchFamily="18" charset="0"/>
              </a:rPr>
              <a:t>, O(1)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hỗ trợ tốt cho các </a:t>
            </a:r>
            <a:r>
              <a:rPr lang="vi" sz="1200" dirty="0" smtClean="0">
                <a:latin typeface="Times New Roman" panose="02020603050405020304" pitchFamily="18" charset="0"/>
              </a:rPr>
              <a:t>hệ SMP.</a:t>
            </a:r>
            <a:endParaRPr lang="vi" sz="1200" dirty="0">
              <a:latin typeface="Times New Roman" panose="02020603050405020304" pitchFamily="18" charset="0"/>
            </a:endParaRP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hiệu năng tốt đối với các </a:t>
            </a:r>
            <a:r>
              <a:rPr lang="en-US" sz="1200" dirty="0">
                <a:solidFill>
                  <a:srgbClr val="900000"/>
                </a:solidFill>
                <a:latin typeface="Times New Roman" panose="02020603050405020304" pitchFamily="18" charset="0"/>
              </a:rPr>
              <a:t>interactive processes</a:t>
            </a:r>
            <a:r>
              <a:rPr lang="en-US" sz="1200" dirty="0">
                <a:latin typeface="Times New Roman" panose="02020603050405020304" pitchFamily="18" charset="0"/>
              </a:rPr>
              <a:t>.</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Công </a:t>
            </a:r>
            <a:r>
              <a:rPr lang="en-US" sz="1200" dirty="0" err="1" smtClean="0">
                <a:latin typeface="Times New Roman" panose="02020603050405020304" pitchFamily="18" charset="0"/>
              </a:rPr>
              <a:t>bằng</a:t>
            </a:r>
            <a:r>
              <a:rPr lang="en-US" sz="1200" dirty="0" smtClean="0">
                <a:latin typeface="Times New Roman" panose="02020603050405020304" pitchFamily="18" charset="0"/>
              </a:rPr>
              <a:t> </a:t>
            </a:r>
            <a:r>
              <a:rPr lang="en-US" sz="1200" dirty="0">
                <a:latin typeface="Times New Roman" panose="02020603050405020304" pitchFamily="18" charset="0"/>
              </a:rPr>
              <a:t>(fairness)</a:t>
            </a:r>
          </a:p>
          <a:p>
            <a:pPr marL="450088" indent="-1397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Tối ưu cho trường hợp thông dụng nhất là hệ thống có </a:t>
            </a:r>
            <a:r>
              <a:rPr lang="vi" sz="1200" dirty="0">
                <a:solidFill>
                  <a:srgbClr val="900000"/>
                </a:solidFill>
                <a:latin typeface="Times New Roman" panose="02020603050405020304" pitchFamily="18" charset="0"/>
              </a:rPr>
              <a:t>1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2 t/trình</a:t>
            </a:r>
            <a:r>
              <a:rPr lang="vi" sz="1200" dirty="0">
                <a:latin typeface="Times New Roman" panose="02020603050405020304" pitchFamily="18" charset="0"/>
              </a:rPr>
              <a:t>, nhưng phải </a:t>
            </a:r>
            <a:r>
              <a:rPr lang="en-US" sz="1200" dirty="0">
                <a:solidFill>
                  <a:srgbClr val="900000"/>
                </a:solidFill>
                <a:latin typeface="Times New Roman" panose="02020603050405020304" pitchFamily="18" charset="0"/>
              </a:rPr>
              <a:t>scale </a:t>
            </a:r>
            <a:r>
              <a:rPr lang="vi" sz="1200" dirty="0">
                <a:latin typeface="Times New Roman" panose="02020603050405020304" pitchFamily="18" charset="0"/>
              </a:rPr>
              <a:t>cho trường hợp có nhiều t/trình hoặc nhiều CPU.</a:t>
            </a:r>
          </a:p>
          <a:p>
            <a:pPr marL="310388"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Dùng k/niệm tác </a:t>
            </a:r>
            <a:r>
              <a:rPr lang="vi" sz="1200" dirty="0">
                <a:solidFill>
                  <a:srgbClr val="900000"/>
                </a:solidFill>
                <a:latin typeface="Times New Roman" panose="02020603050405020304" pitchFamily="18" charset="0"/>
              </a:rPr>
              <a:t>vụ </a:t>
            </a:r>
            <a:r>
              <a:rPr lang="en-US" sz="1200" dirty="0">
                <a:solidFill>
                  <a:srgbClr val="900000"/>
                </a:solidFill>
                <a:latin typeface="Times New Roman" panose="02020603050405020304" pitchFamily="18" charset="0"/>
              </a:rPr>
              <a:t>(task)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chỉ tiến trình </a:t>
            </a:r>
            <a:r>
              <a:rPr lang="en-US" sz="1200" dirty="0">
                <a:latin typeface="Times New Roman" panose="02020603050405020304" pitchFamily="18" charset="0"/>
              </a:rPr>
              <a:t>(process) </a:t>
            </a:r>
            <a:r>
              <a:rPr lang="vi" sz="1200" dirty="0">
                <a:latin typeface="Times New Roman" panose="02020603050405020304" pitchFamily="18" charset="0"/>
              </a:rPr>
              <a:t>và luồng </a:t>
            </a:r>
            <a:r>
              <a:rPr lang="en-US" sz="1200" dirty="0">
                <a:latin typeface="Times New Roman" panose="02020603050405020304" pitchFamily="18" charset="0"/>
              </a:rPr>
              <a:t>(thread).</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124460" indent="0" algn="just">
              <a:spcAft>
                <a:spcPts val="126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57200"/>
            <a:ext cx="3334512" cy="219456"/>
          </a:xfrm>
          <a:prstGeom prst="rect">
            <a:avLst/>
          </a:prstGeom>
        </p:spPr>
        <p:txBody>
          <a:bodyPr wrap="none" lIns="0" tIns="0" rIns="0" bIns="0">
            <a:noAutofit/>
          </a:bodyPr>
          <a:lstStyle/>
          <a:p>
            <a:pPr indent="0">
              <a:spcBef>
                <a:spcPts val="1260"/>
              </a:spcBef>
              <a:spcAft>
                <a:spcPts val="2310"/>
              </a:spcAft>
            </a:pPr>
            <a:r>
              <a:rPr lang="vi" sz="1400" cap="small" dirty="0" smtClean="0">
                <a:solidFill>
                  <a:srgbClr val="CC0000"/>
                </a:solidFill>
                <a:latin typeface="Times New Roman" panose="02020603050405020304" pitchFamily="18" charset="0"/>
              </a:rPr>
              <a:t>CHU KỲ CPU-I/O (CPU-I/O </a:t>
            </a:r>
            <a:r>
              <a:rPr lang="en-US" sz="1400" cap="small" dirty="0" smtClean="0">
                <a:solidFill>
                  <a:srgbClr val="CC0000"/>
                </a:solidFill>
                <a:latin typeface="Times New Roman" panose="02020603050405020304" pitchFamily="18" charset="0"/>
              </a:rPr>
              <a:t>BURST)</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829994"/>
            <a:ext cx="4148328" cy="2056462"/>
          </a:xfrm>
          <a:prstGeom prst="rect">
            <a:avLst/>
          </a:prstGeom>
        </p:spPr>
        <p:txBody>
          <a:bodyPr lIns="0" tIns="0" rIns="0" bIns="0">
            <a:noAutofit/>
          </a:bodyPr>
          <a:lstStyle/>
          <a:p>
            <a:pPr indent="0" algn="just">
              <a:spcBef>
                <a:spcPts val="231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Chu kỳ CPU-I/O:</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Sự thực thi của tiến trình bao gồm nhiều chu kỳ CPU-I/O.</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chu kỳ CPU-I/O bao gồm </a:t>
            </a:r>
            <a:r>
              <a:rPr lang="vi" sz="1200" dirty="0">
                <a:solidFill>
                  <a:srgbClr val="900000"/>
                </a:solidFill>
                <a:latin typeface="Times New Roman" panose="02020603050405020304" pitchFamily="18" charset="0"/>
              </a:rPr>
              <a:t>chu kỳ thực thi </a:t>
            </a:r>
            <a:r>
              <a:rPr lang="en-US" sz="1200" dirty="0">
                <a:solidFill>
                  <a:srgbClr val="900000"/>
                </a:solidFill>
                <a:latin typeface="Times New Roman" panose="02020603050405020304" pitchFamily="18" charset="0"/>
              </a:rPr>
              <a:t>CPU </a:t>
            </a:r>
            <a:r>
              <a:rPr lang="en-US" sz="1200" dirty="0">
                <a:latin typeface="Times New Roman" panose="02020603050405020304" pitchFamily="18" charset="0"/>
              </a:rPr>
              <a:t>(CPU burst)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chu kỳ chờ đợi vào/ra </a:t>
            </a:r>
            <a:r>
              <a:rPr lang="en-US" sz="1200" dirty="0">
                <a:latin typeface="Times New Roman" panose="02020603050405020304" pitchFamily="18" charset="0"/>
              </a:rPr>
              <a:t>(I/O burst).</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Sự phân bổ sử dụng CPU:</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Chương trình </a:t>
            </a:r>
            <a:r>
              <a:rPr lang="vi" sz="1200" dirty="0">
                <a:solidFill>
                  <a:srgbClr val="900000"/>
                </a:solidFill>
                <a:latin typeface="Times New Roman" panose="02020603050405020304" pitchFamily="18" charset="0"/>
              </a:rPr>
              <a:t>hướng nhập xuất </a:t>
            </a:r>
            <a:r>
              <a:rPr lang="vi" sz="1200" dirty="0">
                <a:latin typeface="Times New Roman" panose="02020603050405020304" pitchFamily="18" charset="0"/>
              </a:rPr>
              <a:t>(I/O-bound) thường có nhiều chu kỳ CPU ngắn.</a:t>
            </a:r>
          </a:p>
          <a:p>
            <a:pPr marL="437388" indent="-1270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Chương trình </a:t>
            </a:r>
            <a:r>
              <a:rPr lang="vi" sz="1200" dirty="0">
                <a:solidFill>
                  <a:srgbClr val="900000"/>
                </a:solidFill>
                <a:latin typeface="Times New Roman" panose="02020603050405020304" pitchFamily="18" charset="0"/>
              </a:rPr>
              <a:t>hướng xử lý </a:t>
            </a:r>
            <a:r>
              <a:rPr lang="vi" sz="1200" dirty="0">
                <a:latin typeface="Times New Roman" panose="02020603050405020304" pitchFamily="18" charset="0"/>
              </a:rPr>
              <a:t>(CPU-bound) thường có nhiều chu kỳ CPU dài.</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indent="0"/>
            <a:r>
              <a:rPr lang="vi" sz="600" cap="small">
                <a:solidFill>
                  <a:srgbClr val="FFFFFF"/>
                </a:solidFill>
                <a:latin typeface="Times New Roman"/>
              </a:rPr>
              <a:t>I—Định thời trong một số hệ điều hành</a:t>
            </a:r>
          </a:p>
        </p:txBody>
      </p:sp>
      <p:sp>
        <p:nvSpPr>
          <p:cNvPr id="4" name="Rectangle 3"/>
          <p:cNvSpPr/>
          <p:nvPr/>
        </p:nvSpPr>
        <p:spPr>
          <a:xfrm>
            <a:off x="100584" y="228600"/>
            <a:ext cx="2188464" cy="429768"/>
          </a:xfrm>
          <a:prstGeom prst="rect">
            <a:avLst/>
          </a:prstGeom>
        </p:spPr>
        <p:txBody>
          <a:bodyPr lIns="0" tIns="0" rIns="0" bIns="0">
            <a:noAutofit/>
          </a:bodyPr>
          <a:lstStyle/>
          <a:p>
            <a:pPr indent="0">
              <a:spcAft>
                <a:spcPts val="1890"/>
              </a:spcAft>
            </a:pPr>
            <a:r>
              <a:rPr lang="vi" sz="1400" cap="small" dirty="0" smtClean="0">
                <a:solidFill>
                  <a:srgbClr val="CC0000"/>
                </a:solidFill>
                <a:latin typeface="Times New Roman" panose="02020603050405020304" pitchFamily="18" charset="0"/>
              </a:rPr>
              <a:t>ĐỊNH THỜI TRONG LINUX</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58368"/>
            <a:ext cx="4276344" cy="1569720"/>
          </a:xfrm>
          <a:prstGeom prst="rect">
            <a:avLst/>
          </a:prstGeom>
        </p:spPr>
        <p:txBody>
          <a:bodyPr lIns="0" tIns="0" rIns="0" bIns="0">
            <a:noAutofit/>
          </a:bodyPr>
          <a:lstStyle/>
          <a:p>
            <a:pPr marL="157988" indent="-139700">
              <a:lnSpc>
                <a:spcPts val="1296"/>
              </a:lnSpc>
              <a:spcBef>
                <a:spcPts val="189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t/vụ được phân chia thành 2 nhóm chính: </a:t>
            </a:r>
            <a:r>
              <a:rPr lang="en-US" sz="1200" dirty="0">
                <a:solidFill>
                  <a:srgbClr val="900000"/>
                </a:solidFill>
                <a:latin typeface="Times New Roman" panose="02020603050405020304" pitchFamily="18" charset="0"/>
              </a:rPr>
              <a:t>default scheduling class </a:t>
            </a:r>
            <a:r>
              <a:rPr lang="vi" sz="1200" dirty="0">
                <a:latin typeface="Times New Roman" panose="02020603050405020304" pitchFamily="18" charset="0"/>
              </a:rPr>
              <a:t>và </a:t>
            </a:r>
            <a:r>
              <a:rPr lang="en-US" sz="1200" dirty="0">
                <a:solidFill>
                  <a:srgbClr val="900000"/>
                </a:solidFill>
                <a:latin typeface="Times New Roman" panose="02020603050405020304" pitchFamily="18" charset="0"/>
              </a:rPr>
              <a:t>real-time scheduling class.</a:t>
            </a:r>
          </a:p>
          <a:p>
            <a:pPr marL="437388" indent="-127000">
              <a:lnSpc>
                <a:spcPts val="1200"/>
              </a:lnSpc>
              <a:spcAft>
                <a:spcPts val="210"/>
              </a:spcAft>
            </a:pPr>
            <a:r>
              <a:rPr lang="en-US" sz="1200" dirty="0">
                <a:solidFill>
                  <a:srgbClr val="3333B2"/>
                </a:solidFill>
                <a:latin typeface="Times New Roman" panose="02020603050405020304" pitchFamily="18" charset="0"/>
              </a:rPr>
              <a:t>►    </a:t>
            </a:r>
            <a:r>
              <a:rPr lang="en-US" sz="1200" dirty="0">
                <a:latin typeface="Times New Roman" panose="02020603050405020304" pitchFamily="18" charset="0"/>
              </a:rPr>
              <a:t>Default scheduling class: </a:t>
            </a:r>
            <a:r>
              <a:rPr lang="vi" sz="1200" dirty="0">
                <a:latin typeface="Times New Roman" panose="02020603050405020304" pitchFamily="18" charset="0"/>
              </a:rPr>
              <a:t>định thời </a:t>
            </a:r>
            <a:r>
              <a:rPr lang="en-US" sz="1200" dirty="0" err="1" smtClean="0">
                <a:latin typeface="Times New Roman" panose="02020603050405020304" pitchFamily="18" charset="0"/>
              </a:rPr>
              <a:t>bằng</a:t>
            </a:r>
            <a:r>
              <a:rPr lang="en-US" sz="1200" dirty="0" smtClean="0">
                <a:latin typeface="Times New Roman" panose="02020603050405020304" pitchFamily="18" charset="0"/>
              </a:rPr>
              <a:t> </a:t>
            </a:r>
            <a:r>
              <a:rPr lang="vi" sz="1200" dirty="0">
                <a:latin typeface="Times New Roman" panose="02020603050405020304" pitchFamily="18" charset="0"/>
              </a:rPr>
              <a:t>giải thuật </a:t>
            </a:r>
            <a:r>
              <a:rPr lang="en-US" sz="1200" dirty="0">
                <a:solidFill>
                  <a:srgbClr val="900000"/>
                </a:solidFill>
                <a:latin typeface="Times New Roman" panose="02020603050405020304" pitchFamily="18" charset="0"/>
              </a:rPr>
              <a:t>CFS </a:t>
            </a:r>
            <a:r>
              <a:rPr lang="vi" sz="1200" dirty="0">
                <a:solidFill>
                  <a:srgbClr val="900000"/>
                </a:solidFill>
                <a:latin typeface="Times New Roman" panose="02020603050405020304" pitchFamily="18" charset="0"/>
              </a:rPr>
              <a:t>(trưng dụng), </a:t>
            </a:r>
            <a:r>
              <a:rPr lang="vi" sz="1200" dirty="0">
                <a:latin typeface="Times New Roman" panose="02020603050405020304" pitchFamily="18" charset="0"/>
              </a:rPr>
              <a:t>trong đó tỷ lệ sử dụng CPU được tính dựa trên nhiều tham số của t/vụ như </a:t>
            </a:r>
            <a:r>
              <a:rPr lang="en-US" sz="1200" b="1" dirty="0">
                <a:solidFill>
                  <a:srgbClr val="900000"/>
                </a:solidFill>
                <a:latin typeface="Times New Roman" panose="02020603050405020304" pitchFamily="18" charset="0"/>
              </a:rPr>
              <a:t>nice value </a:t>
            </a:r>
            <a:r>
              <a:rPr lang="en-US" sz="1200" dirty="0">
                <a:latin typeface="Times New Roman" panose="02020603050405020304" pitchFamily="18" charset="0"/>
              </a:rPr>
              <a:t>(nicer thread, lower priority), virtual run time,.. .</a:t>
            </a:r>
          </a:p>
          <a:p>
            <a:pPr marL="437388" indent="-127000">
              <a:lnSpc>
                <a:spcPts val="1200"/>
              </a:lnSpc>
            </a:pPr>
            <a:r>
              <a:rPr lang="en-US" sz="1200" dirty="0">
                <a:solidFill>
                  <a:srgbClr val="3333B2"/>
                </a:solidFill>
                <a:latin typeface="Times New Roman" panose="02020603050405020304" pitchFamily="18" charset="0"/>
              </a:rPr>
              <a:t>►    </a:t>
            </a:r>
            <a:r>
              <a:rPr lang="en-US" sz="1200" dirty="0">
                <a:latin typeface="Times New Roman" panose="02020603050405020304" pitchFamily="18" charset="0"/>
              </a:rPr>
              <a:t>Real-time scheduling class: </a:t>
            </a:r>
            <a:r>
              <a:rPr lang="vi" sz="1200" dirty="0">
                <a:latin typeface="Times New Roman" panose="02020603050405020304" pitchFamily="18" charset="0"/>
              </a:rPr>
              <a:t>các t/vụ </a:t>
            </a:r>
            <a:r>
              <a:rPr lang="vi" sz="1200" dirty="0">
                <a:solidFill>
                  <a:srgbClr val="900000"/>
                </a:solidFill>
                <a:latin typeface="Times New Roman" panose="02020603050405020304" pitchFamily="18" charset="0"/>
              </a:rPr>
              <a:t>được gán độ ưu tiên cố định </a:t>
            </a:r>
            <a:r>
              <a:rPr lang="vi" sz="1200" dirty="0">
                <a:latin typeface="Times New Roman" panose="02020603050405020304" pitchFamily="18" charset="0"/>
              </a:rPr>
              <a:t>dựa vào </a:t>
            </a:r>
            <a:r>
              <a:rPr lang="en-US" sz="1200" dirty="0">
                <a:latin typeface="Times New Roman" panose="02020603050405020304" pitchFamily="18" charset="0"/>
              </a:rPr>
              <a:t>nice value </a:t>
            </a:r>
            <a:r>
              <a:rPr lang="vi" sz="1200" dirty="0">
                <a:latin typeface="Times New Roman" panose="02020603050405020304" pitchFamily="18" charset="0"/>
              </a:rPr>
              <a:t>của các luồng.</a:t>
            </a:r>
          </a:p>
        </p:txBody>
      </p:sp>
      <p:pic>
        <p:nvPicPr>
          <p:cNvPr id="13" name="Picture 12"/>
          <p:cNvPicPr>
            <a:picLocks noChangeAspect="1"/>
          </p:cNvPicPr>
          <p:nvPr/>
        </p:nvPicPr>
        <p:blipFill>
          <a:blip r:embed="rId2"/>
          <a:stretch>
            <a:fillRect/>
          </a:stretch>
        </p:blipFill>
        <p:spPr>
          <a:xfrm>
            <a:off x="540996" y="2020338"/>
            <a:ext cx="3663743" cy="814165"/>
          </a:xfrm>
          <a:prstGeom prst="rect">
            <a:avLst/>
          </a:prstGeom>
        </p:spPr>
      </p:pic>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5" name="Rectangle 4"/>
          <p:cNvSpPr/>
          <p:nvPr/>
        </p:nvSpPr>
        <p:spPr>
          <a:xfrm>
            <a:off x="118872" y="469392"/>
            <a:ext cx="3206496" cy="170688"/>
          </a:xfrm>
          <a:prstGeom prst="rect">
            <a:avLst/>
          </a:prstGeom>
        </p:spPr>
        <p:txBody>
          <a:bodyPr wrap="none"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CHỌN LỰA TIẾN TRÌNH TRONG LINUX</a:t>
            </a:r>
            <a:endParaRPr lang="vi" sz="1400" cap="small" dirty="0">
              <a:solidFill>
                <a:srgbClr val="CC0000"/>
              </a:solidFill>
              <a:latin typeface="Times New Roman" panose="02020603050405020304" pitchFamily="18" charset="0"/>
            </a:endParaRPr>
          </a:p>
        </p:txBody>
      </p:sp>
      <p:sp>
        <p:nvSpPr>
          <p:cNvPr id="6" name="Rectangle 5"/>
          <p:cNvSpPr/>
          <p:nvPr/>
        </p:nvSpPr>
        <p:spPr>
          <a:xfrm>
            <a:off x="252984" y="923544"/>
            <a:ext cx="1981200" cy="131064"/>
          </a:xfrm>
          <a:prstGeom prst="rect">
            <a:avLst/>
          </a:prstGeom>
        </p:spPr>
        <p:txBody>
          <a:bodyPr wrap="none" lIns="0" tIns="0" rIns="0" bIns="0">
            <a:noAutofit/>
          </a:bodyPr>
          <a:lstStyle/>
          <a:p>
            <a:pPr indent="0" algn="just">
              <a:lnSpc>
                <a:spcPts val="1872"/>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Bộ định thời duy trì </a:t>
            </a:r>
            <a:r>
              <a:rPr lang="vi" sz="1100" dirty="0">
                <a:solidFill>
                  <a:srgbClr val="900000"/>
                </a:solidFill>
                <a:latin typeface="Times New Roman" panose="02020603050405020304" pitchFamily="18" charset="0"/>
              </a:rPr>
              <a:t>2 hàng đợi</a:t>
            </a:r>
            <a:r>
              <a:rPr lang="vi" sz="1100" dirty="0">
                <a:latin typeface="Times New Roman" panose="02020603050405020304" pitchFamily="18" charset="0"/>
              </a:rPr>
              <a:t>:</a:t>
            </a:r>
          </a:p>
        </p:txBody>
      </p:sp>
      <p:sp>
        <p:nvSpPr>
          <p:cNvPr id="7" name="Rectangle 6"/>
          <p:cNvSpPr/>
          <p:nvPr/>
        </p:nvSpPr>
        <p:spPr>
          <a:xfrm>
            <a:off x="502920" y="1158240"/>
            <a:ext cx="3569208" cy="134112"/>
          </a:xfrm>
          <a:prstGeom prst="rect">
            <a:avLst/>
          </a:prstGeom>
        </p:spPr>
        <p:txBody>
          <a:bodyPr wrap="none" lIns="0" tIns="0" rIns="0" bIns="0">
            <a:noAutofit/>
          </a:bodyPr>
          <a:lstStyle/>
          <a:p>
            <a:pPr indent="0" algn="just">
              <a:lnSpc>
                <a:spcPts val="1872"/>
              </a:lnSpc>
            </a:pPr>
            <a:r>
              <a:rPr lang="vi" sz="1100" dirty="0">
                <a:solidFill>
                  <a:srgbClr val="3333B2"/>
                </a:solidFill>
                <a:latin typeface="Times New Roman" panose="02020603050405020304" pitchFamily="18" charset="0"/>
              </a:rPr>
              <a:t>1.    </a:t>
            </a:r>
            <a:r>
              <a:rPr lang="en-US" sz="1100" dirty="0">
                <a:solidFill>
                  <a:srgbClr val="900000"/>
                </a:solidFill>
                <a:latin typeface="Times New Roman" panose="02020603050405020304" pitchFamily="18" charset="0"/>
              </a:rPr>
              <a:t>Active queue</a:t>
            </a:r>
            <a:r>
              <a:rPr lang="en-US" sz="1100" dirty="0">
                <a:latin typeface="Times New Roman" panose="02020603050405020304" pitchFamily="18" charset="0"/>
              </a:rPr>
              <a:t>: </a:t>
            </a:r>
            <a:r>
              <a:rPr lang="vi" sz="1100" dirty="0">
                <a:latin typeface="Times New Roman" panose="02020603050405020304" pitchFamily="18" charset="0"/>
              </a:rPr>
              <a:t>chứa các t/vụ sẵn sàng thực thi và còn </a:t>
            </a:r>
            <a:r>
              <a:rPr lang="en-US" sz="1100" dirty="0">
                <a:latin typeface="Times New Roman" panose="02020603050405020304" pitchFamily="18" charset="0"/>
              </a:rPr>
              <a:t>time slice.</a:t>
            </a:r>
          </a:p>
        </p:txBody>
      </p:sp>
      <p:sp>
        <p:nvSpPr>
          <p:cNvPr id="8" name="Rectangle 7"/>
          <p:cNvSpPr/>
          <p:nvPr/>
        </p:nvSpPr>
        <p:spPr>
          <a:xfrm>
            <a:off x="499872" y="1389888"/>
            <a:ext cx="3831336" cy="140208"/>
          </a:xfrm>
          <a:prstGeom prst="rect">
            <a:avLst/>
          </a:prstGeom>
        </p:spPr>
        <p:txBody>
          <a:bodyPr wrap="none" lIns="0" tIns="0" rIns="0" bIns="0">
            <a:noAutofit/>
          </a:bodyPr>
          <a:lstStyle/>
          <a:p>
            <a:pPr indent="0" algn="just">
              <a:lnSpc>
                <a:spcPts val="1872"/>
              </a:lnSpc>
            </a:pPr>
            <a:r>
              <a:rPr lang="vi" sz="1100" dirty="0">
                <a:solidFill>
                  <a:srgbClr val="3333B2"/>
                </a:solidFill>
                <a:latin typeface="Times New Roman" panose="02020603050405020304" pitchFamily="18" charset="0"/>
              </a:rPr>
              <a:t>2.    </a:t>
            </a:r>
            <a:r>
              <a:rPr lang="en-US" sz="1100" dirty="0">
                <a:solidFill>
                  <a:srgbClr val="900000"/>
                </a:solidFill>
                <a:latin typeface="Times New Roman" panose="02020603050405020304" pitchFamily="18" charset="0"/>
              </a:rPr>
              <a:t>Expired queue</a:t>
            </a:r>
            <a:r>
              <a:rPr lang="en-US" sz="1100" dirty="0">
                <a:latin typeface="Times New Roman" panose="02020603050405020304" pitchFamily="18" charset="0"/>
              </a:rPr>
              <a:t>: </a:t>
            </a:r>
            <a:r>
              <a:rPr lang="vi" sz="1100" dirty="0">
                <a:latin typeface="Times New Roman" panose="02020603050405020304" pitchFamily="18" charset="0"/>
              </a:rPr>
              <a:t>chứa các t/vụ sẵn sàng thực thi nhưng hết </a:t>
            </a:r>
            <a:r>
              <a:rPr lang="en-US" sz="1100" dirty="0">
                <a:latin typeface="Times New Roman" panose="02020603050405020304" pitchFamily="18" charset="0"/>
              </a:rPr>
              <a:t>time slice.</a:t>
            </a:r>
          </a:p>
        </p:txBody>
      </p:sp>
      <p:sp>
        <p:nvSpPr>
          <p:cNvPr id="9" name="Rectangle 8"/>
          <p:cNvSpPr/>
          <p:nvPr/>
        </p:nvSpPr>
        <p:spPr>
          <a:xfrm>
            <a:off x="252984" y="1633728"/>
            <a:ext cx="3855720" cy="158496"/>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Các t/vụ trong cùng hàng đợi được </a:t>
            </a:r>
            <a:r>
              <a:rPr lang="vi" sz="1100" dirty="0">
                <a:solidFill>
                  <a:srgbClr val="900000"/>
                </a:solidFill>
                <a:latin typeface="Times New Roman" panose="02020603050405020304" pitchFamily="18" charset="0"/>
              </a:rPr>
              <a:t>sắp xếp dựa vào độ ưu tiên</a:t>
            </a:r>
            <a:r>
              <a:rPr lang="vi" sz="1100" dirty="0">
                <a:latin typeface="Times New Roman" panose="02020603050405020304" pitchFamily="18" charset="0"/>
              </a:rPr>
              <a:t>.</a:t>
            </a:r>
          </a:p>
        </p:txBody>
      </p:sp>
      <p:sp>
        <p:nvSpPr>
          <p:cNvPr id="10" name="Rectangle 9"/>
          <p:cNvSpPr/>
          <p:nvPr/>
        </p:nvSpPr>
        <p:spPr>
          <a:xfrm>
            <a:off x="252984" y="1895856"/>
            <a:ext cx="4062984" cy="158496"/>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Bộ định thời sẽ </a:t>
            </a:r>
            <a:r>
              <a:rPr lang="vi" sz="1100" dirty="0">
                <a:solidFill>
                  <a:srgbClr val="900000"/>
                </a:solidFill>
                <a:latin typeface="Times New Roman" panose="02020603050405020304" pitchFamily="18" charset="0"/>
              </a:rPr>
              <a:t>lựa t/vụ có độ ưu tiên cao nhất </a:t>
            </a:r>
            <a:r>
              <a:rPr lang="vi" sz="1100" dirty="0">
                <a:latin typeface="Times New Roman" panose="02020603050405020304" pitchFamily="18" charset="0"/>
              </a:rPr>
              <a:t>trong </a:t>
            </a:r>
            <a:r>
              <a:rPr lang="en-US" sz="1100" dirty="0">
                <a:latin typeface="Times New Roman" panose="02020603050405020304" pitchFamily="18" charset="0"/>
              </a:rPr>
              <a:t>active queue.</a:t>
            </a:r>
          </a:p>
        </p:txBody>
      </p:sp>
      <p:sp>
        <p:nvSpPr>
          <p:cNvPr id="11" name="Rectangle 10"/>
          <p:cNvSpPr/>
          <p:nvPr/>
        </p:nvSpPr>
        <p:spPr>
          <a:xfrm>
            <a:off x="542544" y="2164080"/>
            <a:ext cx="3864864" cy="286512"/>
          </a:xfrm>
          <a:prstGeom prst="rect">
            <a:avLst/>
          </a:prstGeom>
        </p:spPr>
        <p:txBody>
          <a:bodyPr lIns="0" tIns="0" rIns="0" bIns="0">
            <a:noAutofit/>
          </a:bodyPr>
          <a:lstStyle/>
          <a:p>
            <a:pPr indent="-152400">
              <a:lnSpc>
                <a:spcPts val="1200"/>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một t/vụ </a:t>
            </a:r>
            <a:r>
              <a:rPr lang="vi" sz="1100" dirty="0">
                <a:solidFill>
                  <a:srgbClr val="900000"/>
                </a:solidFill>
                <a:latin typeface="Times New Roman" panose="02020603050405020304" pitchFamily="18" charset="0"/>
              </a:rPr>
              <a:t>bị trưng dụng CPU</a:t>
            </a:r>
            <a:r>
              <a:rPr lang="vi" sz="1100" dirty="0">
                <a:latin typeface="Times New Roman" panose="02020603050405020304" pitchFamily="18" charset="0"/>
              </a:rPr>
              <a:t>, nó sẽ trở lại </a:t>
            </a:r>
            <a:r>
              <a:rPr lang="en-US" sz="1100" dirty="0">
                <a:latin typeface="Times New Roman" panose="02020603050405020304" pitchFamily="18" charset="0"/>
              </a:rPr>
              <a:t>active queue </a:t>
            </a:r>
            <a:r>
              <a:rPr lang="vi" sz="1100" dirty="0">
                <a:latin typeface="Times New Roman" panose="02020603050405020304" pitchFamily="18" charset="0"/>
              </a:rPr>
              <a:t>với độ ưu tiên không </a:t>
            </a:r>
            <a:r>
              <a:rPr lang="vi" sz="1100" dirty="0" smtClean="0">
                <a:latin typeface="Times New Roman" panose="02020603050405020304" pitchFamily="18" charset="0"/>
              </a:rPr>
              <a:t>đ</a:t>
            </a:r>
            <a:r>
              <a:rPr lang="en-US" sz="1100" dirty="0" smtClean="0">
                <a:latin typeface="Times New Roman" panose="02020603050405020304" pitchFamily="18" charset="0"/>
              </a:rPr>
              <a:t>ổ</a:t>
            </a:r>
            <a:r>
              <a:rPr lang="vi" sz="1100" dirty="0" smtClean="0">
                <a:latin typeface="Times New Roman" panose="02020603050405020304" pitchFamily="18" charset="0"/>
              </a:rPr>
              <a:t>i</a:t>
            </a:r>
            <a:r>
              <a:rPr lang="vi" sz="1100" dirty="0">
                <a:latin typeface="Times New Roman" panose="02020603050405020304" pitchFamily="18" charset="0"/>
              </a:rPr>
              <a:t>.</a:t>
            </a:r>
          </a:p>
        </p:txBody>
      </p:sp>
      <p:sp>
        <p:nvSpPr>
          <p:cNvPr id="12" name="Rectangle 11"/>
          <p:cNvSpPr/>
          <p:nvPr/>
        </p:nvSpPr>
        <p:spPr>
          <a:xfrm>
            <a:off x="542544" y="2554224"/>
            <a:ext cx="3819144" cy="286512"/>
          </a:xfrm>
          <a:prstGeom prst="rect">
            <a:avLst/>
          </a:prstGeom>
        </p:spPr>
        <p:txBody>
          <a:bodyPr lIns="0" tIns="0" rIns="0" bIns="0">
            <a:noAutofit/>
          </a:bodyPr>
          <a:lstStyle/>
          <a:p>
            <a:pPr indent="-152400">
              <a:lnSpc>
                <a:spcPts val="1200"/>
              </a:lnSpc>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một tác vụ </a:t>
            </a:r>
            <a:r>
              <a:rPr lang="vi" sz="1100" dirty="0">
                <a:solidFill>
                  <a:srgbClr val="900000"/>
                </a:solidFill>
                <a:latin typeface="Times New Roman" panose="02020603050405020304" pitchFamily="18" charset="0"/>
              </a:rPr>
              <a:t>hết </a:t>
            </a:r>
            <a:r>
              <a:rPr lang="en-US" sz="1100" dirty="0">
                <a:solidFill>
                  <a:srgbClr val="900000"/>
                </a:solidFill>
                <a:latin typeface="Times New Roman" panose="02020603050405020304" pitchFamily="18" charset="0"/>
              </a:rPr>
              <a:t>time quantum</a:t>
            </a:r>
            <a:r>
              <a:rPr lang="en-US" sz="1100" dirty="0">
                <a:latin typeface="Times New Roman" panose="02020603050405020304" pitchFamily="18" charset="0"/>
              </a:rPr>
              <a:t>, </a:t>
            </a:r>
            <a:r>
              <a:rPr lang="vi" sz="1100" dirty="0">
                <a:latin typeface="Times New Roman" panose="02020603050405020304" pitchFamily="18" charset="0"/>
              </a:rPr>
              <a:t>độ ưu tiên của nó sẽ được tính lại và được đưa vào </a:t>
            </a:r>
            <a:r>
              <a:rPr lang="en-US" sz="1100" dirty="0">
                <a:latin typeface="Times New Roman" panose="02020603050405020304" pitchFamily="18" charset="0"/>
              </a:rPr>
              <a:t>expired queue.</a:t>
            </a:r>
          </a:p>
        </p:txBody>
      </p:sp>
      <p:sp>
        <p:nvSpPr>
          <p:cNvPr id="13" name="Rectangle 12"/>
          <p:cNvSpPr/>
          <p:nvPr/>
        </p:nvSpPr>
        <p:spPr>
          <a:xfrm>
            <a:off x="252984" y="2947416"/>
            <a:ext cx="3538728" cy="158496"/>
          </a:xfrm>
          <a:prstGeom prst="rect">
            <a:avLst/>
          </a:prstGeom>
        </p:spPr>
        <p:txBody>
          <a:bodyPr wrap="none" lIns="0" tIns="0" rIns="0" bIns="0">
            <a:noAutofit/>
          </a:bodyPr>
          <a:lstStyle/>
          <a:p>
            <a:pPr indent="0" algn="just">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a:t>
            </a:r>
            <a:r>
              <a:rPr lang="en-US" sz="1100" dirty="0">
                <a:solidFill>
                  <a:srgbClr val="900000"/>
                </a:solidFill>
                <a:latin typeface="Times New Roman" panose="02020603050405020304" pitchFamily="18" charset="0"/>
              </a:rPr>
              <a:t>active queue </a:t>
            </a:r>
            <a:r>
              <a:rPr lang="vi" sz="1100" dirty="0">
                <a:solidFill>
                  <a:srgbClr val="900000"/>
                </a:solidFill>
                <a:latin typeface="Times New Roman" panose="02020603050405020304" pitchFamily="18" charset="0"/>
              </a:rPr>
              <a:t>rỗng</a:t>
            </a:r>
            <a:r>
              <a:rPr lang="vi" sz="1100" dirty="0">
                <a:latin typeface="Times New Roman" panose="02020603050405020304" pitchFamily="18" charset="0"/>
              </a:rPr>
              <a:t>: swap(expired </a:t>
            </a:r>
            <a:r>
              <a:rPr lang="en-US" sz="1100" dirty="0">
                <a:latin typeface="Times New Roman" panose="02020603050405020304" pitchFamily="18" charset="0"/>
              </a:rPr>
              <a:t>queue, active queue).</a:t>
            </a:r>
          </a:p>
        </p:txBody>
      </p:sp>
      <p:sp>
        <p:nvSpPr>
          <p:cNvPr id="18" name="Rectangle 1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350008" cy="429768"/>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ĐỊNH THỜI TRONG SOLARIS</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83809"/>
            <a:ext cx="4261104" cy="2409327"/>
          </a:xfrm>
          <a:prstGeom prst="rect">
            <a:avLst/>
          </a:prstGeom>
        </p:spPr>
        <p:txBody>
          <a:bodyPr lIns="0" tIns="0" rIns="0" bIns="0">
            <a:noAutofit/>
          </a:bodyPr>
          <a:lstStyle/>
          <a:p>
            <a:pPr indent="0" algn="just">
              <a:spcBef>
                <a:spcPts val="210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Sử dụng định thời </a:t>
            </a:r>
            <a:r>
              <a:rPr lang="vi" sz="1200" dirty="0">
                <a:solidFill>
                  <a:srgbClr val="900000"/>
                </a:solidFill>
                <a:latin typeface="Times New Roman" panose="02020603050405020304" pitchFamily="18" charset="0"/>
              </a:rPr>
              <a:t>dựa trên độ ưu tiên</a:t>
            </a:r>
            <a:r>
              <a:rPr lang="vi" sz="1200" dirty="0">
                <a:latin typeface="Times New Roman" panose="02020603050405020304" pitchFamily="18" charset="0"/>
              </a:rPr>
              <a:t>.</a:t>
            </a:r>
          </a:p>
          <a:p>
            <a:pPr marL="157988" indent="-139700">
              <a:lnSpc>
                <a:spcPts val="1344"/>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Bộ định thời sử dụng </a:t>
            </a:r>
            <a:r>
              <a:rPr lang="vi" sz="1200" dirty="0">
                <a:solidFill>
                  <a:srgbClr val="900000"/>
                </a:solidFill>
                <a:latin typeface="Times New Roman" panose="02020603050405020304" pitchFamily="18" charset="0"/>
              </a:rPr>
              <a:t>6 hàng đợi</a:t>
            </a:r>
            <a:r>
              <a:rPr lang="vi" sz="1200" dirty="0">
                <a:latin typeface="Times New Roman" panose="02020603050405020304" pitchFamily="18" charset="0"/>
              </a:rPr>
              <a:t>: </a:t>
            </a:r>
            <a:r>
              <a:rPr lang="en-US" sz="1200" dirty="0">
                <a:latin typeface="Times New Roman" panose="02020603050405020304" pitchFamily="18" charset="0"/>
              </a:rPr>
              <a:t>Time-sharing </a:t>
            </a:r>
            <a:r>
              <a:rPr lang="vi" sz="1200" dirty="0">
                <a:latin typeface="Times New Roman" panose="02020603050405020304" pitchFamily="18" charset="0"/>
              </a:rPr>
              <a:t>(TS), Interactive (IA), </a:t>
            </a:r>
            <a:r>
              <a:rPr lang="en-US" sz="1200" dirty="0">
                <a:latin typeface="Times New Roman" panose="02020603050405020304" pitchFamily="18" charset="0"/>
              </a:rPr>
              <a:t>Real time </a:t>
            </a:r>
            <a:r>
              <a:rPr lang="vi" sz="1200" dirty="0">
                <a:latin typeface="Times New Roman" panose="02020603050405020304" pitchFamily="18" charset="0"/>
              </a:rPr>
              <a:t>(RT), System (SYS), </a:t>
            </a:r>
            <a:r>
              <a:rPr lang="en-US" sz="1200" dirty="0">
                <a:latin typeface="Times New Roman" panose="02020603050405020304" pitchFamily="18" charset="0"/>
              </a:rPr>
              <a:t>Fair share (FSS), Fixed priority (FP).</a:t>
            </a:r>
          </a:p>
          <a:p>
            <a:pPr indent="0" algn="just">
              <a:spcAft>
                <a:spcPts val="630"/>
              </a:spcAft>
            </a:pPr>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Mỗi hàng đợi có độ ưu tiên khác nhau và g/thuật định thời khác nhau.</a:t>
            </a:r>
          </a:p>
          <a:p>
            <a:pPr marL="157988" indent="-139700">
              <a:lnSpc>
                <a:spcPts val="1368"/>
              </a:lnSpc>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Độ ưu tiên </a:t>
            </a:r>
            <a:r>
              <a:rPr lang="vi" sz="1200" dirty="0">
                <a:latin typeface="Times New Roman" panose="02020603050405020304" pitchFamily="18" charset="0"/>
              </a:rPr>
              <a:t>của luồng ảnh hưởng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en-US" sz="1200" dirty="0">
                <a:solidFill>
                  <a:srgbClr val="900000"/>
                </a:solidFill>
                <a:latin typeface="Times New Roman" panose="02020603050405020304" pitchFamily="18" charset="0"/>
              </a:rPr>
              <a:t>time slice </a:t>
            </a:r>
            <a:r>
              <a:rPr lang="vi" sz="1200" dirty="0">
                <a:latin typeface="Times New Roman" panose="02020603050405020304" pitchFamily="18" charset="0"/>
              </a:rPr>
              <a:t>dành cho luồng và 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bị </a:t>
            </a:r>
            <a:r>
              <a:rPr lang="vi" sz="1200" dirty="0">
                <a:solidFill>
                  <a:srgbClr val="900000"/>
                </a:solidFill>
                <a:latin typeface="Times New Roman" panose="02020603050405020304" pitchFamily="18" charset="0"/>
              </a:rPr>
              <a:t>thay </a:t>
            </a:r>
            <a:r>
              <a:rPr lang="en-US" sz="1200" dirty="0" err="1" smtClean="0">
                <a:solidFill>
                  <a:srgbClr val="900000"/>
                </a:solidFill>
                <a:latin typeface="Times New Roman" panose="02020603050405020304" pitchFamily="18" charset="0"/>
              </a:rPr>
              <a:t>đổi</a:t>
            </a:r>
            <a:r>
              <a:rPr lang="vi" sz="1200" dirty="0" smtClean="0">
                <a:solidFill>
                  <a:srgbClr val="900000"/>
                </a:solidFill>
                <a:latin typeface="Times New Roman" panose="02020603050405020304" pitchFamily="18" charset="0"/>
              </a:rPr>
              <a:t> </a:t>
            </a:r>
            <a:r>
              <a:rPr lang="vi" sz="1200" dirty="0">
                <a:latin typeface="Times New Roman" panose="02020603050405020304" pitchFamily="18" charset="0"/>
              </a:rPr>
              <a:t>(hàng đợi phản hồi đa cấp).</a:t>
            </a:r>
          </a:p>
          <a:p>
            <a:pPr marL="157988" indent="-139700">
              <a:lnSpc>
                <a:spcPts val="1344"/>
              </a:lnSpc>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Tính tương tác </a:t>
            </a:r>
            <a:r>
              <a:rPr lang="vi" sz="1200" dirty="0">
                <a:latin typeface="Times New Roman" panose="02020603050405020304" pitchFamily="18" charset="0"/>
              </a:rPr>
              <a:t>của luồng (interactive/CPU-bound) cũng ảnh hưởng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độ ưu tiên.</a:t>
            </a:r>
          </a:p>
          <a:p>
            <a:pPr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Độ ưu tiên của các luồng có giá trị từ </a:t>
            </a:r>
            <a:r>
              <a:rPr lang="vi" sz="1200" dirty="0">
                <a:solidFill>
                  <a:srgbClr val="900000"/>
                </a:solidFill>
                <a:latin typeface="Times New Roman" panose="02020603050405020304" pitchFamily="18" charset="0"/>
              </a:rPr>
              <a:t>0 </a:t>
            </a:r>
            <a:r>
              <a:rPr lang="en-US" sz="1200" dirty="0">
                <a:solidFill>
                  <a:srgbClr val="900000"/>
                </a:solidFill>
                <a:latin typeface="Times New Roman" panose="02020603050405020304" pitchFamily="18" charset="0"/>
              </a:rPr>
              <a:t>(lowest) </a:t>
            </a:r>
            <a:r>
              <a:rPr lang="en-US" sz="1200" dirty="0" err="1" smtClean="0">
                <a:solidFill>
                  <a:srgbClr val="900000"/>
                </a:solidFill>
                <a:latin typeface="Times New Roman" panose="02020603050405020304" pitchFamily="18" charset="0"/>
              </a:rPr>
              <a:t>đến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160 </a:t>
            </a:r>
            <a:r>
              <a:rPr lang="en-US" sz="1200" dirty="0">
                <a:solidFill>
                  <a:srgbClr val="900000"/>
                </a:solidFill>
                <a:latin typeface="Times New Roman" panose="02020603050405020304" pitchFamily="18" charset="0"/>
              </a:rPr>
              <a:t>(highest)</a:t>
            </a:r>
            <a:r>
              <a:rPr lang="en-US" sz="1200" dirty="0">
                <a:latin typeface="Times New Roman" panose="02020603050405020304" pitchFamily="18" charset="0"/>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350008" cy="429768"/>
          </a:xfrm>
          <a:prstGeom prst="rect">
            <a:avLst/>
          </a:prstGeom>
        </p:spPr>
        <p:txBody>
          <a:bodyPr lIns="0" tIns="0" rIns="0" bIns="0">
            <a:noAutofit/>
          </a:bodyPr>
          <a:lstStyle/>
          <a:p>
            <a:pPr marL="215900" indent="0">
              <a:spcAft>
                <a:spcPts val="840"/>
              </a:spcAft>
            </a:pPr>
            <a:r>
              <a:rPr lang="vi" sz="550" cap="small" dirty="0">
                <a:solidFill>
                  <a:srgbClr val="900000"/>
                </a:solidFill>
                <a:latin typeface="Times New Roman"/>
              </a:rPr>
              <a:t>Định thời trong Solaris</a:t>
            </a:r>
          </a:p>
          <a:p>
            <a:pPr indent="0" algn="just">
              <a:spcAft>
                <a:spcPts val="840"/>
              </a:spcAft>
            </a:pPr>
            <a:r>
              <a:rPr lang="vi" sz="950" cap="small" dirty="0">
                <a:solidFill>
                  <a:srgbClr val="CC0000"/>
                </a:solidFill>
                <a:latin typeface="Times New Roman" panose="02020603050405020304" pitchFamily="18" charset="0"/>
              </a:rPr>
              <a:t>Định Thời Trong Solaris</a:t>
            </a:r>
          </a:p>
        </p:txBody>
      </p:sp>
      <p:sp>
        <p:nvSpPr>
          <p:cNvPr id="12" name="Rectangle 11"/>
          <p:cNvSpPr/>
          <p:nvPr/>
        </p:nvSpPr>
        <p:spPr>
          <a:xfrm>
            <a:off x="1676400" y="950976"/>
            <a:ext cx="2782824" cy="2014728"/>
          </a:xfrm>
          <a:prstGeom prst="rect">
            <a:avLst/>
          </a:prstGeom>
        </p:spPr>
        <p:txBody>
          <a:bodyPr lIns="0" tIns="0" rIns="0" bIns="0">
            <a:noAutofit/>
          </a:bodyPr>
          <a:lstStyle/>
          <a:p>
            <a:pPr indent="0" algn="just"/>
            <a:r>
              <a:rPr lang="en-US" sz="950" dirty="0">
                <a:latin typeface="Times New Roman" panose="02020603050405020304" pitchFamily="18" charset="0"/>
              </a:rPr>
              <a:t>* Real-time class:</a:t>
            </a:r>
          </a:p>
          <a:p>
            <a:pPr indent="0" algn="just">
              <a:lnSpc>
                <a:spcPts val="1488"/>
              </a:lnSpc>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độ ưu tiên cao nhất</a:t>
            </a:r>
          </a:p>
          <a:p>
            <a:pPr indent="0" algn="just">
              <a:lnSpc>
                <a:spcPts val="148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đảm bảo t/gian đáp ứng</a:t>
            </a:r>
          </a:p>
          <a:p>
            <a:pPr indent="0" algn="just">
              <a:lnSpc>
                <a:spcPts val="148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một ít </a:t>
            </a:r>
            <a:r>
              <a:rPr lang="en-US" sz="950" dirty="0">
                <a:latin typeface="Times New Roman" panose="02020603050405020304" pitchFamily="18" charset="0"/>
              </a:rPr>
              <a:t>kernel process </a:t>
            </a:r>
            <a:r>
              <a:rPr lang="vi" sz="950" dirty="0">
                <a:latin typeface="Times New Roman" panose="02020603050405020304" pitchFamily="18" charset="0"/>
              </a:rPr>
              <a:t>được phân vào h/đợi này</a:t>
            </a:r>
          </a:p>
          <a:p>
            <a:pPr indent="0" algn="just">
              <a:spcAft>
                <a:spcPts val="420"/>
              </a:spcAft>
            </a:pPr>
            <a:r>
              <a:rPr lang="vi" sz="950" dirty="0">
                <a:latin typeface="Times New Roman" panose="02020603050405020304" pitchFamily="18" charset="0"/>
              </a:rPr>
              <a:t>*    System </a:t>
            </a:r>
            <a:r>
              <a:rPr lang="en-US" sz="950" dirty="0">
                <a:latin typeface="Times New Roman" panose="02020603050405020304" pitchFamily="18" charset="0"/>
              </a:rPr>
              <a:t>class:</a:t>
            </a:r>
          </a:p>
          <a:p>
            <a:pPr indent="0" algn="just"/>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kernel process </a:t>
            </a:r>
            <a:r>
              <a:rPr lang="vi" sz="950" dirty="0">
                <a:latin typeface="Times New Roman" panose="02020603050405020304" pitchFamily="18" charset="0"/>
              </a:rPr>
              <a:t>được phân vào h/đợi này</a:t>
            </a:r>
          </a:p>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độ ưu tiên được gán cố định</a:t>
            </a:r>
          </a:p>
          <a:p>
            <a:pPr indent="0" algn="just">
              <a:lnSpc>
                <a:spcPts val="1584"/>
              </a:lnSpc>
            </a:pPr>
            <a:r>
              <a:rPr lang="vi" sz="950" dirty="0">
                <a:latin typeface="Times New Roman" panose="02020603050405020304" pitchFamily="18" charset="0"/>
              </a:rPr>
              <a:t>*    </a:t>
            </a:r>
            <a:r>
              <a:rPr lang="en-US" sz="950" dirty="0">
                <a:latin typeface="Times New Roman" panose="02020603050405020304" pitchFamily="18" charset="0"/>
              </a:rPr>
              <a:t>Time-sharing: </a:t>
            </a:r>
            <a:r>
              <a:rPr lang="vi" sz="950" dirty="0">
                <a:latin typeface="Times New Roman" panose="02020603050405020304" pitchFamily="18" charset="0"/>
              </a:rPr>
              <a:t>độ ưu tiên có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thay đổi.</a:t>
            </a:r>
          </a:p>
          <a:p>
            <a:pPr indent="0" algn="just">
              <a:lnSpc>
                <a:spcPts val="1584"/>
              </a:lnSpc>
            </a:pPr>
            <a:r>
              <a:rPr lang="vi" sz="950" dirty="0">
                <a:latin typeface="Times New Roman" panose="02020603050405020304" pitchFamily="18" charset="0"/>
              </a:rPr>
              <a:t>*    </a:t>
            </a:r>
            <a:r>
              <a:rPr lang="en-US" sz="950" dirty="0">
                <a:latin typeface="Times New Roman" panose="02020603050405020304" pitchFamily="18" charset="0"/>
              </a:rPr>
              <a:t>Fixed-priority: </a:t>
            </a:r>
            <a:r>
              <a:rPr lang="vi" sz="950" dirty="0">
                <a:latin typeface="Times New Roman" panose="02020603050405020304" pitchFamily="18" charset="0"/>
              </a:rPr>
              <a:t>độ ưu tiên không thay đổi.</a:t>
            </a:r>
          </a:p>
          <a:p>
            <a:pPr indent="0" algn="just">
              <a:lnSpc>
                <a:spcPts val="1584"/>
              </a:lnSpc>
            </a:pPr>
            <a:r>
              <a:rPr lang="vi" sz="950" dirty="0">
                <a:latin typeface="Times New Roman" panose="02020603050405020304" pitchFamily="18" charset="0"/>
              </a:rPr>
              <a:t>*    </a:t>
            </a:r>
            <a:r>
              <a:rPr lang="en-US" sz="950" dirty="0">
                <a:latin typeface="Times New Roman" panose="02020603050405020304" pitchFamily="18" charset="0"/>
              </a:rPr>
              <a:t>Fair-share: </a:t>
            </a:r>
            <a:r>
              <a:rPr lang="vi" sz="950" dirty="0">
                <a:latin typeface="Times New Roman" panose="02020603050405020304" pitchFamily="18" charset="0"/>
              </a:rPr>
              <a:t>chia sẻ CPU, không ưu tiên.</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9" name="Picture 18"/>
          <p:cNvPicPr>
            <a:picLocks noChangeAspect="1"/>
          </p:cNvPicPr>
          <p:nvPr/>
        </p:nvPicPr>
        <p:blipFill>
          <a:blip r:embed="rId2"/>
          <a:stretch>
            <a:fillRect/>
          </a:stretch>
        </p:blipFill>
        <p:spPr>
          <a:xfrm>
            <a:off x="18010" y="753155"/>
            <a:ext cx="1532219" cy="2306568"/>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2755158" cy="405384"/>
          </a:xfrm>
          <a:prstGeom prst="rect">
            <a:avLst/>
          </a:prstGeom>
        </p:spPr>
        <p:txBody>
          <a:bodyPr lIns="0" tIns="0" rIns="0" bIns="0">
            <a:noAutofit/>
          </a:bodyPr>
          <a:lstStyle/>
          <a:p>
            <a:pPr indent="0">
              <a:spcAft>
                <a:spcPts val="4620"/>
              </a:spcAft>
            </a:pPr>
            <a:r>
              <a:rPr lang="en-US" sz="1400" cap="small" dirty="0" smtClean="0">
                <a:solidFill>
                  <a:srgbClr val="CC0000"/>
                </a:solidFill>
                <a:latin typeface="Times New Roman" panose="02020603050405020304" pitchFamily="18" charset="0"/>
              </a:rPr>
              <a:t>REAL-TIME SCHEDULING</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466088"/>
            <a:ext cx="3995928" cy="853440"/>
          </a:xfrm>
          <a:prstGeom prst="rect">
            <a:avLst/>
          </a:prstGeom>
        </p:spPr>
        <p:txBody>
          <a:bodyPr lIns="0" tIns="0" rIns="0" bIns="0">
            <a:noAutofit/>
          </a:bodyPr>
          <a:lstStyle/>
          <a:p>
            <a:pPr indent="0" algn="just">
              <a:spcBef>
                <a:spcPts val="4620"/>
              </a:spcBef>
              <a:spcAft>
                <a:spcPts val="630"/>
              </a:spcAft>
            </a:pPr>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Dùng giải thuật </a:t>
            </a:r>
            <a:r>
              <a:rPr lang="en-US" sz="1400" dirty="0">
                <a:solidFill>
                  <a:srgbClr val="900000"/>
                </a:solidFill>
                <a:latin typeface="Times New Roman" panose="02020603050405020304" pitchFamily="18" charset="0"/>
              </a:rPr>
              <a:t>FCFS </a:t>
            </a:r>
            <a:r>
              <a:rPr lang="vi" sz="1400" dirty="0">
                <a:latin typeface="Times New Roman" panose="02020603050405020304" pitchFamily="18" charset="0"/>
              </a:rPr>
              <a:t>hoặc </a:t>
            </a:r>
            <a:r>
              <a:rPr lang="vi" sz="1400" dirty="0">
                <a:solidFill>
                  <a:srgbClr val="900000"/>
                </a:solidFill>
                <a:latin typeface="Times New Roman" panose="02020603050405020304" pitchFamily="18" charset="0"/>
              </a:rPr>
              <a:t>RR</a:t>
            </a:r>
            <a:r>
              <a:rPr lang="vi" sz="1400" dirty="0">
                <a:latin typeface="Times New Roman" panose="02020603050405020304" pitchFamily="18" charset="0"/>
              </a:rPr>
              <a:t>.</a:t>
            </a:r>
          </a:p>
          <a:p>
            <a:pPr marL="157988" indent="-139700">
              <a:lnSpc>
                <a:spcPts val="1368"/>
              </a:lnSpc>
              <a:spcAft>
                <a:spcPts val="210"/>
              </a:spcAft>
            </a:pPr>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Sử dụng định thời </a:t>
            </a:r>
            <a:r>
              <a:rPr lang="vi" sz="1400" dirty="0">
                <a:solidFill>
                  <a:srgbClr val="900000"/>
                </a:solidFill>
                <a:latin typeface="Times New Roman" panose="02020603050405020304" pitchFamily="18" charset="0"/>
              </a:rPr>
              <a:t>trưng dụng</a:t>
            </a:r>
            <a:r>
              <a:rPr lang="vi" sz="1400" dirty="0">
                <a:latin typeface="Times New Roman" panose="02020603050405020304" pitchFamily="18" charset="0"/>
              </a:rPr>
              <a:t>: tiến trình ưu tiên cao có </a:t>
            </a:r>
            <a:r>
              <a:rPr lang="en-US" sz="1400" dirty="0" err="1" smtClean="0">
                <a:latin typeface="Times New Roman" panose="02020603050405020304" pitchFamily="18" charset="0"/>
              </a:rPr>
              <a:t>thể</a:t>
            </a:r>
            <a:r>
              <a:rPr lang="vi" sz="1400" dirty="0" smtClean="0">
                <a:latin typeface="Times New Roman" panose="02020603050405020304" pitchFamily="18" charset="0"/>
              </a:rPr>
              <a:t> </a:t>
            </a:r>
            <a:r>
              <a:rPr lang="vi" sz="1400" dirty="0">
                <a:latin typeface="Times New Roman" panose="02020603050405020304" pitchFamily="18" charset="0"/>
              </a:rPr>
              <a:t>trưng dụng CPU của tiến trình ưu tiên thấp.</a:t>
            </a:r>
          </a:p>
          <a:p>
            <a:pPr indent="0" algn="just"/>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Có rất ít tiến trình được vào hàng đợi này.</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97535" y="228600"/>
            <a:ext cx="3700741" cy="405384"/>
          </a:xfrm>
          <a:prstGeom prst="rect">
            <a:avLst/>
          </a:prstGeom>
        </p:spPr>
        <p:txBody>
          <a:bodyPr lIns="0" tIns="0" rIns="0" bIns="0">
            <a:noAutofit/>
          </a:bodyPr>
          <a:lstStyle/>
          <a:p>
            <a:pPr indent="0">
              <a:spcAft>
                <a:spcPts val="1680"/>
              </a:spcAft>
            </a:pPr>
            <a:r>
              <a:rPr lang="en-US" sz="1400" cap="small" dirty="0" smtClean="0">
                <a:solidFill>
                  <a:srgbClr val="CC0000"/>
                </a:solidFill>
                <a:latin typeface="Times New Roman" panose="02020603050405020304" pitchFamily="18" charset="0"/>
              </a:rPr>
              <a:t>TIME-SHARING SCHEDULING</a:t>
            </a:r>
            <a:endParaRPr lang="en-US" sz="1400" cap="small" dirty="0">
              <a:solidFill>
                <a:srgbClr val="CC0000"/>
              </a:solidFill>
              <a:latin typeface="Times New Roman" panose="02020603050405020304" pitchFamily="18" charset="0"/>
            </a:endParaRPr>
          </a:p>
        </p:txBody>
      </p:sp>
      <p:sp>
        <p:nvSpPr>
          <p:cNvPr id="5" name="Rectangle 4"/>
          <p:cNvSpPr/>
          <p:nvPr/>
        </p:nvSpPr>
        <p:spPr>
          <a:xfrm>
            <a:off x="196713" y="526923"/>
            <a:ext cx="4072128" cy="164592"/>
          </a:xfrm>
          <a:prstGeom prst="rect">
            <a:avLst/>
          </a:prstGeom>
        </p:spPr>
        <p:txBody>
          <a:bodyPr wrap="none" lIns="0" tIns="0" rIns="0" bIns="0">
            <a:noAutofit/>
          </a:bodyPr>
          <a:lstStyle/>
          <a:p>
            <a:pPr indent="0" algn="just">
              <a:lnSpc>
                <a:spcPts val="1848"/>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Sử dụng g/thuật hàng đợi phản hồi đa cấp, </a:t>
            </a:r>
            <a:r>
              <a:rPr lang="en-US" sz="1100" dirty="0" err="1" smtClean="0">
                <a:latin typeface="Times New Roman" panose="02020603050405020304" pitchFamily="18" charset="0"/>
              </a:rPr>
              <a:t>với</a:t>
            </a:r>
            <a:r>
              <a:rPr lang="vi" sz="1100" dirty="0" smtClean="0">
                <a:latin typeface="Times New Roman" panose="02020603050405020304" pitchFamily="18" charset="0"/>
              </a:rPr>
              <a:t> </a:t>
            </a:r>
            <a:r>
              <a:rPr lang="vi" sz="1100" dirty="0">
                <a:latin typeface="Times New Roman" panose="02020603050405020304" pitchFamily="18" charset="0"/>
              </a:rPr>
              <a:t>độ ưu tiên thay đổi:</a:t>
            </a:r>
          </a:p>
        </p:txBody>
      </p:sp>
      <p:sp>
        <p:nvSpPr>
          <p:cNvPr id="6" name="Rectangle 5"/>
          <p:cNvSpPr/>
          <p:nvPr/>
        </p:nvSpPr>
        <p:spPr>
          <a:xfrm>
            <a:off x="486273" y="789051"/>
            <a:ext cx="2435352" cy="131064"/>
          </a:xfrm>
          <a:prstGeom prst="rect">
            <a:avLst/>
          </a:prstGeom>
        </p:spPr>
        <p:txBody>
          <a:bodyPr wrap="none" lIns="0" tIns="0" rIns="0" bIns="0">
            <a:noAutofit/>
          </a:bodyPr>
          <a:lstStyle/>
          <a:p>
            <a:pPr indent="0" algn="just">
              <a:lnSpc>
                <a:spcPts val="1848"/>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Mỗi hàng đợi có một độ ưu tiên khác nhau.</a:t>
            </a:r>
          </a:p>
        </p:txBody>
      </p:sp>
      <p:sp>
        <p:nvSpPr>
          <p:cNvPr id="7" name="Rectangle 6"/>
          <p:cNvSpPr/>
          <p:nvPr/>
        </p:nvSpPr>
        <p:spPr>
          <a:xfrm>
            <a:off x="486273" y="1038987"/>
            <a:ext cx="3895344" cy="124968"/>
          </a:xfrm>
          <a:prstGeom prst="rect">
            <a:avLst/>
          </a:prstGeom>
        </p:spPr>
        <p:txBody>
          <a:bodyPr wrap="none" lIns="0" tIns="0" rIns="0" bIns="0">
            <a:noAutofit/>
          </a:bodyPr>
          <a:lstStyle/>
          <a:p>
            <a:pPr indent="0" algn="just">
              <a:lnSpc>
                <a:spcPts val="1848"/>
              </a:lnSpc>
            </a:pPr>
            <a:r>
              <a:rPr lang="vi" sz="1100" dirty="0">
                <a:solidFill>
                  <a:srgbClr val="3333B2"/>
                </a:solidFill>
                <a:latin typeface="Times New Roman" panose="02020603050405020304" pitchFamily="18" charset="0"/>
              </a:rPr>
              <a:t>►    </a:t>
            </a:r>
            <a:r>
              <a:rPr lang="en-US" sz="1100" dirty="0">
                <a:latin typeface="Times New Roman" panose="02020603050405020304" pitchFamily="18" charset="0"/>
              </a:rPr>
              <a:t>Time slice </a:t>
            </a:r>
            <a:r>
              <a:rPr lang="vi" sz="1100" dirty="0">
                <a:latin typeface="Times New Roman" panose="02020603050405020304" pitchFamily="18" charset="0"/>
              </a:rPr>
              <a:t>phụ thuộc vào độ ưu tiên </a:t>
            </a:r>
            <a:r>
              <a:rPr lang="en-US" sz="1100" dirty="0">
                <a:latin typeface="Times New Roman" panose="02020603050405020304" pitchFamily="18" charset="0"/>
              </a:rPr>
              <a:t>(higher priority, smaller </a:t>
            </a:r>
            <a:r>
              <a:rPr lang="en-US" sz="1100" dirty="0" smtClean="0">
                <a:latin typeface="Times New Roman" panose="02020603050405020304" pitchFamily="18" charset="0"/>
              </a:rPr>
              <a:t/>
            </a:r>
            <a:br>
              <a:rPr lang="en-US" sz="1100" dirty="0" smtClean="0">
                <a:latin typeface="Times New Roman" panose="02020603050405020304" pitchFamily="18" charset="0"/>
              </a:rPr>
            </a:br>
            <a:r>
              <a:rPr lang="en-US" sz="1100" dirty="0" smtClean="0">
                <a:latin typeface="Times New Roman" panose="02020603050405020304" pitchFamily="18" charset="0"/>
              </a:rPr>
              <a:t>time </a:t>
            </a:r>
            <a:r>
              <a:rPr lang="en-US" sz="1100" dirty="0">
                <a:latin typeface="Times New Roman" panose="02020603050405020304" pitchFamily="18" charset="0"/>
              </a:rPr>
              <a:t>slice)</a:t>
            </a:r>
          </a:p>
        </p:txBody>
      </p:sp>
      <p:sp>
        <p:nvSpPr>
          <p:cNvPr id="8" name="Rectangle 7"/>
          <p:cNvSpPr/>
          <p:nvPr/>
        </p:nvSpPr>
        <p:spPr>
          <a:xfrm>
            <a:off x="196713" y="1489476"/>
            <a:ext cx="3864864" cy="152400"/>
          </a:xfrm>
          <a:prstGeom prst="rect">
            <a:avLst/>
          </a:prstGeom>
        </p:spPr>
        <p:txBody>
          <a:bodyPr wrap="none" lIns="0" tIns="0" rIns="0" bIns="0">
            <a:noAutofit/>
          </a:bodyPr>
          <a:lstStyle/>
          <a:p>
            <a:pPr indent="0" algn="just">
              <a:spcAft>
                <a:spcPts val="630"/>
              </a:spcAft>
            </a:pPr>
            <a:r>
              <a:rPr lang="en-US" sz="1100" dirty="0">
                <a:solidFill>
                  <a:srgbClr val="3333B2"/>
                </a:solidFill>
                <a:latin typeface="Times New Roman" panose="02020603050405020304" pitchFamily="18" charset="0"/>
              </a:rPr>
              <a:t>►    </a:t>
            </a:r>
            <a:r>
              <a:rPr lang="en-US" sz="1100" dirty="0">
                <a:latin typeface="Times New Roman" panose="02020603050405020304" pitchFamily="18" charset="0"/>
              </a:rPr>
              <a:t>Solaris </a:t>
            </a:r>
            <a:r>
              <a:rPr lang="vi" sz="1100" dirty="0">
                <a:latin typeface="Times New Roman" panose="02020603050405020304" pitchFamily="18" charset="0"/>
              </a:rPr>
              <a:t>sử dụng một </a:t>
            </a:r>
            <a:r>
              <a:rPr lang="vi" sz="1100" dirty="0">
                <a:solidFill>
                  <a:srgbClr val="900000"/>
                </a:solidFill>
                <a:latin typeface="Times New Roman" panose="02020603050405020304" pitchFamily="18" charset="0"/>
              </a:rPr>
              <a:t>bảng điều phối </a:t>
            </a:r>
            <a:r>
              <a:rPr lang="en-US" sz="1100" dirty="0" err="1" smtClean="0">
                <a:latin typeface="Times New Roman" panose="02020603050405020304" pitchFamily="18" charset="0"/>
              </a:rPr>
              <a:t>để</a:t>
            </a:r>
            <a:r>
              <a:rPr lang="vi" sz="1100" dirty="0" smtClean="0">
                <a:latin typeface="Times New Roman" panose="02020603050405020304" pitchFamily="18" charset="0"/>
              </a:rPr>
              <a:t> </a:t>
            </a:r>
            <a:r>
              <a:rPr lang="vi" sz="1100" dirty="0">
                <a:latin typeface="Times New Roman" panose="02020603050405020304" pitchFamily="18" charset="0"/>
              </a:rPr>
              <a:t>điều khiến việc định thời:</a:t>
            </a:r>
          </a:p>
        </p:txBody>
      </p:sp>
      <p:sp>
        <p:nvSpPr>
          <p:cNvPr id="9" name="Rectangle 8"/>
          <p:cNvSpPr/>
          <p:nvPr/>
        </p:nvSpPr>
        <p:spPr>
          <a:xfrm>
            <a:off x="486273" y="1739412"/>
            <a:ext cx="3837432" cy="292608"/>
          </a:xfrm>
          <a:prstGeom prst="rect">
            <a:avLst/>
          </a:prstGeom>
        </p:spPr>
        <p:txBody>
          <a:bodyPr lIns="0" tIns="0" rIns="0" bIns="0">
            <a:noAutofit/>
          </a:bodyPr>
          <a:lstStyle/>
          <a:p>
            <a:pPr indent="-139700">
              <a:lnSpc>
                <a:spcPts val="1200"/>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một luồng s/dụng </a:t>
            </a:r>
            <a:r>
              <a:rPr lang="vi" sz="1100" dirty="0">
                <a:solidFill>
                  <a:srgbClr val="900000"/>
                </a:solidFill>
                <a:latin typeface="Times New Roman" panose="02020603050405020304" pitchFamily="18" charset="0"/>
              </a:rPr>
              <a:t>hết </a:t>
            </a:r>
            <a:r>
              <a:rPr lang="en-US" sz="1100" dirty="0">
                <a:solidFill>
                  <a:srgbClr val="900000"/>
                </a:solidFill>
                <a:latin typeface="Times New Roman" panose="02020603050405020304" pitchFamily="18" charset="0"/>
              </a:rPr>
              <a:t>time quantum </a:t>
            </a:r>
            <a:r>
              <a:rPr lang="en-US" sz="1100" dirty="0">
                <a:latin typeface="Times New Roman" panose="02020603050405020304" pitchFamily="18" charset="0"/>
              </a:rPr>
              <a:t>(CPU-intensive process), </a:t>
            </a:r>
            <a:r>
              <a:rPr lang="vi" sz="1100" dirty="0">
                <a:latin typeface="Times New Roman" panose="02020603050405020304" pitchFamily="18" charset="0"/>
              </a:rPr>
              <a:t>độ ưu tiên của nó sẽ giảm </a:t>
            </a:r>
            <a:r>
              <a:rPr lang="en-US" sz="1100" dirty="0" smtClean="0">
                <a:latin typeface="Times New Roman" panose="02020603050405020304" pitchFamily="18" charset="0"/>
                <a:sym typeface="Wingdings" panose="05000000000000000000" pitchFamily="2" charset="2"/>
              </a:rPr>
              <a:t></a:t>
            </a:r>
            <a:r>
              <a:rPr lang="vi" sz="1100" dirty="0" smtClean="0">
                <a:latin typeface="Times New Roman" panose="02020603050405020304" pitchFamily="18" charset="0"/>
              </a:rPr>
              <a:t> </a:t>
            </a:r>
            <a:r>
              <a:rPr lang="vi" sz="1100" dirty="0">
                <a:latin typeface="Times New Roman" panose="02020603050405020304" pitchFamily="18" charset="0"/>
              </a:rPr>
              <a:t>tăng thông lượng </a:t>
            </a:r>
            <a:r>
              <a:rPr lang="en-US" sz="1100" dirty="0">
                <a:latin typeface="Times New Roman" panose="02020603050405020304" pitchFamily="18" charset="0"/>
              </a:rPr>
              <a:t>(throughput).</a:t>
            </a:r>
          </a:p>
        </p:txBody>
      </p:sp>
      <p:sp>
        <p:nvSpPr>
          <p:cNvPr id="10" name="Rectangle 9"/>
          <p:cNvSpPr/>
          <p:nvPr/>
        </p:nvSpPr>
        <p:spPr>
          <a:xfrm>
            <a:off x="486273" y="2211237"/>
            <a:ext cx="3831336" cy="292608"/>
          </a:xfrm>
          <a:prstGeom prst="rect">
            <a:avLst/>
          </a:prstGeom>
        </p:spPr>
        <p:txBody>
          <a:bodyPr lIns="0" tIns="0" rIns="0" bIns="0">
            <a:noAutofit/>
          </a:bodyPr>
          <a:lstStyle/>
          <a:p>
            <a:pPr indent="-139700">
              <a:lnSpc>
                <a:spcPts val="1200"/>
              </a:lnSpc>
              <a:spcAft>
                <a:spcPts val="21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Nếu một luồng </a:t>
            </a:r>
            <a:r>
              <a:rPr lang="vi" sz="1100" dirty="0">
                <a:solidFill>
                  <a:srgbClr val="900000"/>
                </a:solidFill>
                <a:latin typeface="Times New Roman" panose="02020603050405020304" pitchFamily="18" charset="0"/>
              </a:rPr>
              <a:t>trở lại từ t/thái </a:t>
            </a:r>
            <a:r>
              <a:rPr lang="en-US" sz="1100" dirty="0">
                <a:solidFill>
                  <a:srgbClr val="900000"/>
                </a:solidFill>
                <a:latin typeface="Times New Roman" panose="02020603050405020304" pitchFamily="18" charset="0"/>
              </a:rPr>
              <a:t>waiting </a:t>
            </a:r>
            <a:r>
              <a:rPr lang="vi" sz="1100" dirty="0">
                <a:latin typeface="Times New Roman" panose="02020603050405020304" pitchFamily="18" charset="0"/>
              </a:rPr>
              <a:t>(e.g. chờ I/O), độ ưu tiên của nó sẽ tăng </a:t>
            </a:r>
            <a:r>
              <a:rPr lang="en-US" sz="1100" dirty="0" smtClean="0">
                <a:latin typeface="Times New Roman" panose="02020603050405020304" pitchFamily="18" charset="0"/>
              </a:rPr>
              <a:t>/</a:t>
            </a:r>
            <a:r>
              <a:rPr lang="vi" sz="1100" dirty="0" smtClean="0">
                <a:latin typeface="Times New Roman" panose="02020603050405020304" pitchFamily="18" charset="0"/>
              </a:rPr>
              <a:t> </a:t>
            </a:r>
            <a:r>
              <a:rPr lang="vi" sz="1100" dirty="0">
                <a:latin typeface="Times New Roman" panose="02020603050405020304" pitchFamily="18" charset="0"/>
              </a:rPr>
              <a:t>giảm t/gian đáp ứng </a:t>
            </a:r>
            <a:r>
              <a:rPr lang="en-US" sz="1100" dirty="0">
                <a:latin typeface="Times New Roman" panose="02020603050405020304" pitchFamily="18" charset="0"/>
              </a:rPr>
              <a:t>(response time).</a:t>
            </a:r>
          </a:p>
        </p:txBody>
      </p:sp>
      <p:sp>
        <p:nvSpPr>
          <p:cNvPr id="11" name="Rectangle 10"/>
          <p:cNvSpPr/>
          <p:nvPr/>
        </p:nvSpPr>
        <p:spPr>
          <a:xfrm>
            <a:off x="486273" y="2607477"/>
            <a:ext cx="3898392" cy="292608"/>
          </a:xfrm>
          <a:prstGeom prst="rect">
            <a:avLst/>
          </a:prstGeom>
        </p:spPr>
        <p:txBody>
          <a:bodyPr lIns="0" tIns="0" rIns="0" bIns="0">
            <a:noAutofit/>
          </a:bodyPr>
          <a:lstStyle/>
          <a:p>
            <a:pPr indent="-139700">
              <a:lnSpc>
                <a:spcPts val="1200"/>
              </a:lnSpc>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Chiến lược định thời này giúp các </a:t>
            </a:r>
            <a:r>
              <a:rPr lang="en-US" sz="1100" dirty="0">
                <a:solidFill>
                  <a:srgbClr val="900000"/>
                </a:solidFill>
                <a:latin typeface="Times New Roman" panose="02020603050405020304" pitchFamily="18" charset="0"/>
              </a:rPr>
              <a:t>interactive process </a:t>
            </a:r>
            <a:r>
              <a:rPr lang="vi" sz="1100" dirty="0">
                <a:latin typeface="Times New Roman" panose="02020603050405020304" pitchFamily="18" charset="0"/>
              </a:rPr>
              <a:t>(như quản lý giao diện đồ họa) có độ ưu tiên cao (giảm t/gian đáp ứng).</a:t>
            </a:r>
          </a:p>
        </p:txBody>
      </p:sp>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1557528" cy="121920"/>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Định thời trong một</a:t>
            </a:r>
            <a:r>
              <a:rPr lang="vi" sz="550">
                <a:solidFill>
                  <a:srgbClr val="FFFFFF"/>
                </a:solidFill>
                <a:latin typeface="Times New Roman"/>
              </a:rPr>
              <a:t> số </a:t>
            </a:r>
            <a:r>
              <a:rPr lang="vi" sz="550" cap="small">
                <a:solidFill>
                  <a:srgbClr val="FFFFFF"/>
                </a:solidFill>
                <a:latin typeface="Times New Roman"/>
              </a:rPr>
              <a:t>hê điều hành</a:t>
            </a:r>
          </a:p>
        </p:txBody>
      </p:sp>
      <p:sp>
        <p:nvSpPr>
          <p:cNvPr id="4" name="Rectangle 3"/>
          <p:cNvSpPr/>
          <p:nvPr/>
        </p:nvSpPr>
        <p:spPr>
          <a:xfrm>
            <a:off x="100584" y="228600"/>
            <a:ext cx="4126992" cy="448056"/>
          </a:xfrm>
          <a:prstGeom prst="rect">
            <a:avLst/>
          </a:prstGeom>
        </p:spPr>
        <p:txBody>
          <a:bodyPr lIns="0" tIns="0" rIns="0" bIns="0">
            <a:noAutofit/>
          </a:bodyPr>
          <a:lstStyle/>
          <a:p>
            <a:pPr marL="177800" indent="-177800" algn="just">
              <a:spcAft>
                <a:spcPts val="2940"/>
              </a:spcAft>
            </a:pPr>
            <a:r>
              <a:rPr lang="vi" sz="1400" cap="small" dirty="0" smtClean="0">
                <a:solidFill>
                  <a:srgbClr val="CC0000"/>
                </a:solidFill>
                <a:latin typeface="Times New Roman" panose="02020603050405020304" pitchFamily="18" charset="0"/>
              </a:rPr>
              <a:t>BẢNG ĐIỀU PHỐI </a:t>
            </a:r>
            <a:r>
              <a:rPr lang="en-US" sz="1400" cap="small" dirty="0" smtClean="0">
                <a:solidFill>
                  <a:srgbClr val="CC0000"/>
                </a:solidFill>
                <a:latin typeface="Times New Roman" panose="02020603050405020304" pitchFamily="18" charset="0"/>
              </a:rPr>
              <a:t>(SOLARIS DISPATCHING TABLE)</a:t>
            </a:r>
            <a:endParaRPr lang="en-US" sz="1400" cap="small" dirty="0">
              <a:solidFill>
                <a:srgbClr val="CC0000"/>
              </a:solidFill>
              <a:latin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57513768"/>
              </p:ext>
            </p:extLst>
          </p:nvPr>
        </p:nvGraphicFramePr>
        <p:xfrm>
          <a:off x="88392" y="783336"/>
          <a:ext cx="2606040" cy="2359152"/>
        </p:xfrm>
        <a:graphic>
          <a:graphicData uri="http://schemas.openxmlformats.org/drawingml/2006/table">
            <a:tbl>
              <a:tblPr/>
              <a:tblGrid>
                <a:gridCol w="566928"/>
                <a:gridCol w="719328"/>
                <a:gridCol w="725424"/>
                <a:gridCol w="594360"/>
              </a:tblGrid>
              <a:tr h="365760">
                <a:tc>
                  <a:txBody>
                    <a:bodyPr/>
                    <a:lstStyle/>
                    <a:p>
                      <a:pPr indent="0" algn="ctr"/>
                      <a:r>
                        <a:rPr lang="en-US" sz="600" dirty="0">
                          <a:solidFill>
                            <a:srgbClr val="231F20"/>
                          </a:solidFill>
                          <a:latin typeface="Times New Roman" panose="02020603050405020304" pitchFamily="18" charset="0"/>
                        </a:rPr>
                        <a:t>priority</a:t>
                      </a:r>
                    </a:p>
                  </a:txBody>
                  <a:tcPr marL="0" marR="0" marT="0" marB="0" anchor="b">
                    <a:solidFill>
                      <a:srgbClr val="D8DCE3"/>
                    </a:solidFill>
                  </a:tcPr>
                </a:tc>
                <a:tc>
                  <a:txBody>
                    <a:bodyPr/>
                    <a:lstStyle/>
                    <a:p>
                      <a:pPr indent="0" algn="ctr"/>
                      <a:r>
                        <a:rPr lang="en-US" sz="600" dirty="0">
                          <a:solidFill>
                            <a:srgbClr val="231F20"/>
                          </a:solidFill>
                          <a:latin typeface="Times New Roman" panose="02020603050405020304" pitchFamily="18" charset="0"/>
                        </a:rPr>
                        <a:t>time</a:t>
                      </a:r>
                    </a:p>
                    <a:p>
                      <a:pPr indent="0" algn="ctr"/>
                      <a:r>
                        <a:rPr lang="en-US" sz="600" dirty="0">
                          <a:solidFill>
                            <a:srgbClr val="231F20"/>
                          </a:solidFill>
                          <a:latin typeface="Times New Roman" panose="02020603050405020304" pitchFamily="18" charset="0"/>
                        </a:rPr>
                        <a:t>quantum</a:t>
                      </a:r>
                    </a:p>
                  </a:txBody>
                  <a:tcPr marL="0" marR="0" marT="0" marB="0" anchor="ctr">
                    <a:solidFill>
                      <a:srgbClr val="D8DCE3"/>
                    </a:solidFill>
                  </a:tcPr>
                </a:tc>
                <a:tc>
                  <a:txBody>
                    <a:bodyPr/>
                    <a:lstStyle/>
                    <a:p>
                      <a:pPr indent="0" algn="ctr">
                        <a:lnSpc>
                          <a:spcPts val="720"/>
                        </a:lnSpc>
                      </a:pPr>
                      <a:r>
                        <a:rPr lang="en-US" sz="600" dirty="0" smtClean="0">
                          <a:solidFill>
                            <a:srgbClr val="231F20"/>
                          </a:solidFill>
                          <a:latin typeface="Times New Roman" panose="02020603050405020304" pitchFamily="18" charset="0"/>
                        </a:rPr>
                        <a:t>time</a:t>
                      </a:r>
                      <a:endParaRPr lang="en-US" sz="600" dirty="0">
                        <a:solidFill>
                          <a:srgbClr val="231F20"/>
                        </a:solidFill>
                        <a:latin typeface="Times New Roman" panose="02020603050405020304" pitchFamily="18" charset="0"/>
                      </a:endParaRPr>
                    </a:p>
                    <a:p>
                      <a:pPr indent="0" algn="ctr">
                        <a:lnSpc>
                          <a:spcPts val="720"/>
                        </a:lnSpc>
                      </a:pPr>
                      <a:r>
                        <a:rPr lang="en-US" sz="600" dirty="0">
                          <a:solidFill>
                            <a:srgbClr val="231F20"/>
                          </a:solidFill>
                          <a:latin typeface="Times New Roman" panose="02020603050405020304" pitchFamily="18" charset="0"/>
                        </a:rPr>
                        <a:t>quantum</a:t>
                      </a:r>
                    </a:p>
                    <a:p>
                      <a:pPr indent="0" algn="ctr">
                        <a:lnSpc>
                          <a:spcPts val="720"/>
                        </a:lnSpc>
                      </a:pPr>
                      <a:r>
                        <a:rPr lang="en-US" sz="600" dirty="0">
                          <a:solidFill>
                            <a:srgbClr val="231F20"/>
                          </a:solidFill>
                          <a:latin typeface="Times New Roman" panose="02020603050405020304" pitchFamily="18" charset="0"/>
                        </a:rPr>
                        <a:t>expired</a:t>
                      </a:r>
                    </a:p>
                  </a:txBody>
                  <a:tcPr marL="0" marR="0" marT="0" marB="0" anchor="ctr">
                    <a:solidFill>
                      <a:srgbClr val="D8DCE3"/>
                    </a:solidFill>
                  </a:tcPr>
                </a:tc>
                <a:tc>
                  <a:txBody>
                    <a:bodyPr/>
                    <a:lstStyle/>
                    <a:p>
                      <a:pPr indent="0" algn="ctr">
                        <a:lnSpc>
                          <a:spcPts val="720"/>
                        </a:lnSpc>
                      </a:pPr>
                      <a:r>
                        <a:rPr lang="en-US" sz="600" dirty="0">
                          <a:solidFill>
                            <a:srgbClr val="231F20"/>
                          </a:solidFill>
                          <a:latin typeface="Times New Roman" panose="02020603050405020304" pitchFamily="18" charset="0"/>
                        </a:rPr>
                        <a:t>return</a:t>
                      </a:r>
                    </a:p>
                    <a:p>
                      <a:pPr indent="0" algn="ctr">
                        <a:lnSpc>
                          <a:spcPts val="720"/>
                        </a:lnSpc>
                      </a:pPr>
                      <a:r>
                        <a:rPr lang="en-US" sz="600" dirty="0">
                          <a:solidFill>
                            <a:srgbClr val="231F20"/>
                          </a:solidFill>
                          <a:latin typeface="Times New Roman" panose="02020603050405020304" pitchFamily="18" charset="0"/>
                        </a:rPr>
                        <a:t>from</a:t>
                      </a:r>
                    </a:p>
                    <a:p>
                      <a:pPr indent="0" algn="ctr">
                        <a:lnSpc>
                          <a:spcPts val="720"/>
                        </a:lnSpc>
                      </a:pPr>
                      <a:r>
                        <a:rPr lang="en-US" sz="600" dirty="0">
                          <a:solidFill>
                            <a:srgbClr val="231F20"/>
                          </a:solidFill>
                          <a:latin typeface="Times New Roman" panose="02020603050405020304" pitchFamily="18" charset="0"/>
                        </a:rPr>
                        <a:t>sleep</a:t>
                      </a:r>
                    </a:p>
                  </a:txBody>
                  <a:tcPr marL="0" marR="0" marT="0" marB="0" anchor="ctr">
                    <a:solidFill>
                      <a:srgbClr val="D8DCE3"/>
                    </a:solidFill>
                  </a:tcPr>
                </a:tc>
              </a:tr>
              <a:tr h="161544">
                <a:tc>
                  <a:txBody>
                    <a:bodyPr/>
                    <a:lstStyle/>
                    <a:p>
                      <a:pPr indent="0" algn="ctr"/>
                      <a:r>
                        <a:rPr lang="vi" sz="600" dirty="0">
                          <a:solidFill>
                            <a:srgbClr val="231F20"/>
                          </a:solidFill>
                          <a:latin typeface="Times New Roman" panose="02020603050405020304" pitchFamily="18" charset="0"/>
                        </a:rPr>
                        <a:t>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200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50</a:t>
                      </a:r>
                    </a:p>
                  </a:txBody>
                  <a:tcPr marL="0" marR="0" marT="0" marB="0" anchor="ctr">
                    <a:solidFill>
                      <a:srgbClr val="C4EAFB"/>
                    </a:solidFill>
                  </a:tcPr>
                </a:tc>
              </a:tr>
              <a:tr h="152400">
                <a:tc>
                  <a:txBody>
                    <a:bodyPr/>
                    <a:lstStyle/>
                    <a:p>
                      <a:pPr indent="0" algn="ctr"/>
                      <a:r>
                        <a:rPr lang="vi" sz="600" dirty="0">
                          <a:solidFill>
                            <a:srgbClr val="231F20"/>
                          </a:solidFill>
                          <a:latin typeface="Times New Roman" panose="02020603050405020304" pitchFamily="18" charset="0"/>
                        </a:rPr>
                        <a:t>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200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50</a:t>
                      </a:r>
                    </a:p>
                  </a:txBody>
                  <a:tcPr marL="0" marR="0" marT="0" marB="0" anchor="ctr">
                    <a:solidFill>
                      <a:srgbClr val="C4EAFB"/>
                    </a:solidFill>
                  </a:tcPr>
                </a:tc>
              </a:tr>
              <a:tr h="152400">
                <a:tc>
                  <a:txBody>
                    <a:bodyPr/>
                    <a:lstStyle/>
                    <a:p>
                      <a:pPr indent="0" algn="ctr"/>
                      <a:r>
                        <a:rPr lang="vi" sz="600" dirty="0">
                          <a:solidFill>
                            <a:srgbClr val="231F20"/>
                          </a:solidFill>
                          <a:latin typeface="Times New Roman" panose="02020603050405020304" pitchFamily="18" charset="0"/>
                        </a:rPr>
                        <a:t>10</a:t>
                      </a:r>
                    </a:p>
                  </a:txBody>
                  <a:tcPr marL="0" marR="0" marT="0" marB="0" anchor="b">
                    <a:solidFill>
                      <a:srgbClr val="C4EAFB"/>
                    </a:solidFill>
                  </a:tcPr>
                </a:tc>
                <a:tc>
                  <a:txBody>
                    <a:bodyPr/>
                    <a:lstStyle/>
                    <a:p>
                      <a:pPr indent="0" algn="ctr"/>
                      <a:r>
                        <a:rPr lang="vi" sz="600" dirty="0">
                          <a:solidFill>
                            <a:srgbClr val="231F20"/>
                          </a:solidFill>
                          <a:latin typeface="Times New Roman" panose="02020603050405020304" pitchFamily="18" charset="0"/>
                        </a:rPr>
                        <a:t>160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51</a:t>
                      </a:r>
                    </a:p>
                  </a:txBody>
                  <a:tcPr marL="0" marR="0" marT="0" marB="0" anchor="ctr">
                    <a:solidFill>
                      <a:srgbClr val="C4EAFB"/>
                    </a:solidFill>
                  </a:tcPr>
                </a:tc>
              </a:tr>
              <a:tr h="152400">
                <a:tc>
                  <a:txBody>
                    <a:bodyPr/>
                    <a:lstStyle/>
                    <a:p>
                      <a:pPr indent="0" algn="ctr"/>
                      <a:r>
                        <a:rPr lang="vi" sz="6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vi" sz="600" dirty="0">
                          <a:solidFill>
                            <a:srgbClr val="231F20"/>
                          </a:solidFill>
                          <a:latin typeface="Times New Roman" panose="02020603050405020304" pitchFamily="18" charset="0"/>
                        </a:rPr>
                        <a:t>160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51</a:t>
                      </a:r>
                    </a:p>
                  </a:txBody>
                  <a:tcPr marL="0" marR="0" marT="0" marB="0" anchor="ctr">
                    <a:solidFill>
                      <a:srgbClr val="C4EAFB"/>
                    </a:solidFill>
                  </a:tcPr>
                </a:tc>
              </a:tr>
              <a:tr h="152400">
                <a:tc>
                  <a:txBody>
                    <a:bodyPr/>
                    <a:lstStyle/>
                    <a:p>
                      <a:pPr indent="0" algn="ctr"/>
                      <a:r>
                        <a:rPr lang="vi" sz="600" dirty="0">
                          <a:solidFill>
                            <a:srgbClr val="231F20"/>
                          </a:solidFill>
                          <a:latin typeface="Times New Roman" panose="02020603050405020304" pitchFamily="18" charset="0"/>
                        </a:rPr>
                        <a:t>20</a:t>
                      </a:r>
                    </a:p>
                  </a:txBody>
                  <a:tcPr marL="0" marR="0" marT="0" marB="0" anchor="b">
                    <a:solidFill>
                      <a:srgbClr val="C4EAFB"/>
                    </a:solidFill>
                  </a:tcPr>
                </a:tc>
                <a:tc>
                  <a:txBody>
                    <a:bodyPr/>
                    <a:lstStyle/>
                    <a:p>
                      <a:pPr indent="0" algn="ctr"/>
                      <a:r>
                        <a:rPr lang="vi" sz="600" dirty="0">
                          <a:solidFill>
                            <a:srgbClr val="231F20"/>
                          </a:solidFill>
                          <a:latin typeface="Times New Roman" panose="02020603050405020304" pitchFamily="18" charset="0"/>
                        </a:rPr>
                        <a:t>120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10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52</a:t>
                      </a:r>
                    </a:p>
                  </a:txBody>
                  <a:tcPr marL="0" marR="0" marT="0" marB="0" anchor="ctr">
                    <a:solidFill>
                      <a:srgbClr val="C4EAFB"/>
                    </a:solidFill>
                  </a:tcPr>
                </a:tc>
              </a:tr>
              <a:tr h="152400">
                <a:tc>
                  <a:txBody>
                    <a:bodyPr/>
                    <a:lstStyle/>
                    <a:p>
                      <a:pPr indent="0" algn="ctr"/>
                      <a:r>
                        <a:rPr lang="vi" sz="600" dirty="0">
                          <a:solidFill>
                            <a:srgbClr val="231F20"/>
                          </a:solidFill>
                          <a:latin typeface="Times New Roman" panose="02020603050405020304" pitchFamily="18" charset="0"/>
                        </a:rPr>
                        <a:t>25</a:t>
                      </a:r>
                    </a:p>
                  </a:txBody>
                  <a:tcPr marL="0" marR="0" marT="0" marB="0" anchor="ctr">
                    <a:solidFill>
                      <a:srgbClr val="C4EAFB"/>
                    </a:solidFill>
                  </a:tcPr>
                </a:tc>
                <a:tc>
                  <a:txBody>
                    <a:bodyPr/>
                    <a:lstStyle/>
                    <a:p>
                      <a:pPr indent="0" algn="ctr"/>
                      <a:r>
                        <a:rPr lang="vi" sz="600" dirty="0">
                          <a:solidFill>
                            <a:srgbClr val="231F20"/>
                          </a:solidFill>
                          <a:latin typeface="Times New Roman" panose="02020603050405020304" pitchFamily="18" charset="0"/>
                        </a:rPr>
                        <a:t>120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15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52</a:t>
                      </a:r>
                    </a:p>
                  </a:txBody>
                  <a:tcPr marL="0" marR="0" marT="0" marB="0" anchor="ctr">
                    <a:solidFill>
                      <a:srgbClr val="C4EAFB"/>
                    </a:solidFill>
                  </a:tcPr>
                </a:tc>
              </a:tr>
              <a:tr h="152400">
                <a:tc>
                  <a:txBody>
                    <a:bodyPr/>
                    <a:lstStyle/>
                    <a:p>
                      <a:pPr indent="0" algn="ctr"/>
                      <a:r>
                        <a:rPr lang="vi" sz="600" dirty="0">
                          <a:solidFill>
                            <a:srgbClr val="231F20"/>
                          </a:solidFill>
                          <a:latin typeface="Times New Roman" panose="02020603050405020304" pitchFamily="18" charset="0"/>
                        </a:rPr>
                        <a:t>30</a:t>
                      </a:r>
                    </a:p>
                  </a:txBody>
                  <a:tcPr marL="0" marR="0" marT="0" marB="0" anchor="ctr">
                    <a:solidFill>
                      <a:srgbClr val="C4EAFB"/>
                    </a:solidFill>
                  </a:tcPr>
                </a:tc>
                <a:tc>
                  <a:txBody>
                    <a:bodyPr/>
                    <a:lstStyle/>
                    <a:p>
                      <a:pPr indent="0" algn="ctr"/>
                      <a:r>
                        <a:rPr lang="vi" sz="600" dirty="0">
                          <a:solidFill>
                            <a:srgbClr val="231F20"/>
                          </a:solidFill>
                          <a:latin typeface="Times New Roman" panose="02020603050405020304" pitchFamily="18" charset="0"/>
                        </a:rPr>
                        <a:t>80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20</a:t>
                      </a:r>
                    </a:p>
                  </a:txBody>
                  <a:tcPr marL="0" marR="0" marT="0" marB="0" anchor="b">
                    <a:solidFill>
                      <a:srgbClr val="C4EAFB"/>
                    </a:solidFill>
                  </a:tcPr>
                </a:tc>
                <a:tc>
                  <a:txBody>
                    <a:bodyPr/>
                    <a:lstStyle/>
                    <a:p>
                      <a:pPr indent="0" algn="ctr"/>
                      <a:r>
                        <a:rPr lang="en-US" sz="600" dirty="0">
                          <a:solidFill>
                            <a:srgbClr val="231F20"/>
                          </a:solidFill>
                          <a:latin typeface="Times New Roman" panose="02020603050405020304" pitchFamily="18" charset="0"/>
                        </a:rPr>
                        <a:t>53</a:t>
                      </a:r>
                    </a:p>
                  </a:txBody>
                  <a:tcPr marL="0" marR="0" marT="0" marB="0" anchor="ctr">
                    <a:solidFill>
                      <a:srgbClr val="C4EAFB"/>
                    </a:solidFill>
                  </a:tcPr>
                </a:tc>
              </a:tr>
              <a:tr h="152400">
                <a:tc>
                  <a:txBody>
                    <a:bodyPr/>
                    <a:lstStyle/>
                    <a:p>
                      <a:pPr indent="0" algn="ctr"/>
                      <a:r>
                        <a:rPr lang="vi" sz="600" dirty="0">
                          <a:solidFill>
                            <a:srgbClr val="231F20"/>
                          </a:solidFill>
                          <a:latin typeface="Times New Roman" panose="02020603050405020304" pitchFamily="18" charset="0"/>
                        </a:rPr>
                        <a:t>35</a:t>
                      </a:r>
                    </a:p>
                  </a:txBody>
                  <a:tcPr marL="0" marR="0" marT="0" marB="0" anchor="ctr">
                    <a:solidFill>
                      <a:srgbClr val="C4EAFB"/>
                    </a:solidFill>
                  </a:tcPr>
                </a:tc>
                <a:tc>
                  <a:txBody>
                    <a:bodyPr/>
                    <a:lstStyle/>
                    <a:p>
                      <a:pPr indent="0" algn="ctr"/>
                      <a:r>
                        <a:rPr lang="vi" sz="600" dirty="0">
                          <a:solidFill>
                            <a:srgbClr val="231F20"/>
                          </a:solidFill>
                          <a:latin typeface="Times New Roman" panose="02020603050405020304" pitchFamily="18" charset="0"/>
                        </a:rPr>
                        <a:t>80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25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54</a:t>
                      </a:r>
                    </a:p>
                  </a:txBody>
                  <a:tcPr marL="0" marR="0" marT="0" marB="0" anchor="ctr">
                    <a:solidFill>
                      <a:srgbClr val="C4EAFB"/>
                    </a:solidFill>
                  </a:tcPr>
                </a:tc>
              </a:tr>
              <a:tr h="152400">
                <a:tc>
                  <a:txBody>
                    <a:bodyPr/>
                    <a:lstStyle/>
                    <a:p>
                      <a:pPr indent="0" algn="ctr"/>
                      <a:r>
                        <a:rPr lang="vi"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30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55</a:t>
                      </a:r>
                    </a:p>
                  </a:txBody>
                  <a:tcPr marL="0" marR="0" marT="0" marB="0" anchor="ctr">
                    <a:solidFill>
                      <a:srgbClr val="C4EAFB"/>
                    </a:solidFill>
                  </a:tcPr>
                </a:tc>
              </a:tr>
              <a:tr h="149352">
                <a:tc>
                  <a:txBody>
                    <a:bodyPr/>
                    <a:lstStyle/>
                    <a:p>
                      <a:pPr indent="0" algn="ctr"/>
                      <a:r>
                        <a:rPr lang="vi" sz="600" dirty="0">
                          <a:solidFill>
                            <a:srgbClr val="231F20"/>
                          </a:solidFill>
                          <a:latin typeface="Times New Roman" panose="02020603050405020304" pitchFamily="18" charset="0"/>
                        </a:rPr>
                        <a:t>45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35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56</a:t>
                      </a:r>
                    </a:p>
                  </a:txBody>
                  <a:tcPr marL="0" marR="0" marT="0" marB="0" anchor="ctr">
                    <a:solidFill>
                      <a:srgbClr val="C4EAFB"/>
                    </a:solidFill>
                  </a:tcPr>
                </a:tc>
              </a:tr>
              <a:tr h="152400">
                <a:tc>
                  <a:txBody>
                    <a:bodyPr/>
                    <a:lstStyle/>
                    <a:p>
                      <a:pPr indent="0" algn="ctr"/>
                      <a:r>
                        <a:rPr lang="en-US" sz="600" dirty="0">
                          <a:solidFill>
                            <a:srgbClr val="231F20"/>
                          </a:solidFill>
                          <a:latin typeface="Times New Roman" panose="02020603050405020304" pitchFamily="18" charset="0"/>
                        </a:rPr>
                        <a:t>50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58</a:t>
                      </a:r>
                    </a:p>
                  </a:txBody>
                  <a:tcPr marL="0" marR="0" marT="0" marB="0" anchor="ctr">
                    <a:solidFill>
                      <a:srgbClr val="C4EAFB"/>
                    </a:solidFill>
                  </a:tcPr>
                </a:tc>
              </a:tr>
              <a:tr h="152400">
                <a:tc>
                  <a:txBody>
                    <a:bodyPr/>
                    <a:lstStyle/>
                    <a:p>
                      <a:pPr indent="0" algn="ctr"/>
                      <a:r>
                        <a:rPr lang="en-US" sz="600" dirty="0">
                          <a:solidFill>
                            <a:srgbClr val="231F20"/>
                          </a:solidFill>
                          <a:latin typeface="Times New Roman" panose="02020603050405020304" pitchFamily="18" charset="0"/>
                        </a:rPr>
                        <a:t>55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45</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58</a:t>
                      </a:r>
                    </a:p>
                  </a:txBody>
                  <a:tcPr marL="0" marR="0" marT="0" marB="0" anchor="ctr">
                    <a:solidFill>
                      <a:srgbClr val="C4EAFB"/>
                    </a:solidFill>
                  </a:tcPr>
                </a:tc>
              </a:tr>
              <a:tr h="158496">
                <a:tc>
                  <a:txBody>
                    <a:bodyPr/>
                    <a:lstStyle/>
                    <a:p>
                      <a:pPr indent="0" algn="ctr"/>
                      <a:r>
                        <a:rPr lang="vi" sz="600" dirty="0">
                          <a:solidFill>
                            <a:srgbClr val="231F20"/>
                          </a:solidFill>
                          <a:latin typeface="Times New Roman" panose="02020603050405020304" pitchFamily="18" charset="0"/>
                        </a:rPr>
                        <a:t>59</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20</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49</a:t>
                      </a:r>
                    </a:p>
                  </a:txBody>
                  <a:tcPr marL="0" marR="0" marT="0" marB="0" anchor="ctr">
                    <a:solidFill>
                      <a:srgbClr val="C4EAFB"/>
                    </a:solidFill>
                  </a:tcPr>
                </a:tc>
                <a:tc>
                  <a:txBody>
                    <a:bodyPr/>
                    <a:lstStyle/>
                    <a:p>
                      <a:pPr indent="0" algn="ctr"/>
                      <a:r>
                        <a:rPr lang="en-US" sz="600" dirty="0">
                          <a:solidFill>
                            <a:srgbClr val="231F20"/>
                          </a:solidFill>
                          <a:latin typeface="Times New Roman" panose="02020603050405020304" pitchFamily="18" charset="0"/>
                        </a:rPr>
                        <a:t>59</a:t>
                      </a:r>
                    </a:p>
                  </a:txBody>
                  <a:tcPr marL="0" marR="0" marT="0" marB="0" anchor="ctr">
                    <a:solidFill>
                      <a:srgbClr val="C4EAFB"/>
                    </a:solidFill>
                  </a:tcPr>
                </a:tc>
              </a:tr>
            </a:tbl>
          </a:graphicData>
        </a:graphic>
      </p:graphicFrame>
      <p:sp>
        <p:nvSpPr>
          <p:cNvPr id="6" name="Rectangle 5"/>
          <p:cNvSpPr/>
          <p:nvPr/>
        </p:nvSpPr>
        <p:spPr>
          <a:xfrm>
            <a:off x="2898648" y="1170431"/>
            <a:ext cx="1645920" cy="2065137"/>
          </a:xfrm>
          <a:prstGeom prst="rect">
            <a:avLst/>
          </a:prstGeom>
        </p:spPr>
        <p:txBody>
          <a:bodyPr lIns="0" tIns="0" rIns="0" bIns="0">
            <a:noAutofit/>
          </a:bodyPr>
          <a:lstStyle/>
          <a:p>
            <a:pPr indent="-177800" algn="just">
              <a:lnSpc>
                <a:spcPts val="1176"/>
              </a:lnSpc>
              <a:spcBef>
                <a:spcPts val="2940"/>
              </a:spcBef>
              <a:spcAft>
                <a:spcPts val="210"/>
              </a:spcAft>
            </a:pPr>
            <a:r>
              <a:rPr lang="vi" sz="1100" b="1" dirty="0">
                <a:solidFill>
                  <a:srgbClr val="3333B2"/>
                </a:solidFill>
                <a:latin typeface="Times New Roman" panose="02020603050405020304" pitchFamily="18" charset="0"/>
              </a:rPr>
              <a:t>►    </a:t>
            </a:r>
            <a:r>
              <a:rPr lang="en-US" sz="1100" b="1" dirty="0">
                <a:latin typeface="Times New Roman" panose="02020603050405020304" pitchFamily="18" charset="0"/>
              </a:rPr>
              <a:t>time quantum</a:t>
            </a:r>
            <a:r>
              <a:rPr lang="en-US" sz="1100" dirty="0">
                <a:latin typeface="Times New Roman" panose="02020603050405020304" pitchFamily="18" charset="0"/>
              </a:rPr>
              <a:t>: t/</a:t>
            </a:r>
            <a:r>
              <a:rPr lang="en-US" sz="1100" dirty="0" err="1">
                <a:latin typeface="Times New Roman" panose="02020603050405020304" pitchFamily="18" charset="0"/>
              </a:rPr>
              <a:t>gian</a:t>
            </a:r>
            <a:r>
              <a:rPr lang="en-US" sz="1100" dirty="0">
                <a:latin typeface="Times New Roman" panose="02020603050405020304" pitchFamily="18" charset="0"/>
              </a:rPr>
              <a:t> </a:t>
            </a:r>
            <a:r>
              <a:rPr lang="vi" sz="1100" dirty="0">
                <a:latin typeface="Times New Roman" panose="02020603050405020304" pitchFamily="18" charset="0"/>
              </a:rPr>
              <a:t>cấp phát cho t/trình tương ứng với độ ưu tiên (tỷ lệ nghịch)</a:t>
            </a:r>
          </a:p>
          <a:p>
            <a:pPr indent="-177800" algn="just">
              <a:lnSpc>
                <a:spcPts val="1176"/>
              </a:lnSpc>
            </a:pPr>
            <a:r>
              <a:rPr lang="vi" sz="1100" b="1" dirty="0">
                <a:solidFill>
                  <a:srgbClr val="3333B2"/>
                </a:solidFill>
                <a:latin typeface="Times New Roman" panose="02020603050405020304" pitchFamily="18" charset="0"/>
              </a:rPr>
              <a:t>►    </a:t>
            </a:r>
            <a:r>
              <a:rPr lang="en-US" sz="1100" b="1" dirty="0">
                <a:latin typeface="Times New Roman" panose="02020603050405020304" pitchFamily="18" charset="0"/>
              </a:rPr>
              <a:t>time quantum expired</a:t>
            </a:r>
            <a:r>
              <a:rPr lang="en-US" sz="1100" dirty="0">
                <a:latin typeface="Times New Roman" panose="02020603050405020304" pitchFamily="18" charset="0"/>
              </a:rPr>
              <a:t>: </a:t>
            </a:r>
            <a:r>
              <a:rPr lang="vi" sz="1100" dirty="0" smtClean="0">
                <a:latin typeface="Times New Roman" panose="02020603050405020304" pitchFamily="18" charset="0"/>
              </a:rPr>
              <a:t>độ</a:t>
            </a:r>
            <a:r>
              <a:rPr lang="en-US" sz="1100" dirty="0" smtClean="0">
                <a:latin typeface="Times New Roman" panose="02020603050405020304" pitchFamily="18" charset="0"/>
              </a:rPr>
              <a:t> </a:t>
            </a:r>
            <a:r>
              <a:rPr lang="vi" sz="1100" dirty="0" smtClean="0">
                <a:latin typeface="Times New Roman" panose="02020603050405020304" pitchFamily="18" charset="0"/>
              </a:rPr>
              <a:t>ưu </a:t>
            </a:r>
            <a:r>
              <a:rPr lang="vi" sz="1100" dirty="0">
                <a:latin typeface="Times New Roman" panose="02020603050405020304" pitchFamily="18" charset="0"/>
              </a:rPr>
              <a:t>tiên gán lại cho t/trình sau khi s/dụng hết </a:t>
            </a:r>
            <a:r>
              <a:rPr lang="en-US" sz="1100" dirty="0">
                <a:latin typeface="Times New Roman" panose="02020603050405020304" pitchFamily="18" charset="0"/>
              </a:rPr>
              <a:t>time quantum</a:t>
            </a:r>
          </a:p>
          <a:p>
            <a:pPr indent="-177800" algn="just">
              <a:lnSpc>
                <a:spcPts val="1200"/>
              </a:lnSpc>
            </a:pPr>
            <a:r>
              <a:rPr lang="vi" sz="1100" b="1" dirty="0">
                <a:solidFill>
                  <a:srgbClr val="3333B2"/>
                </a:solidFill>
                <a:latin typeface="Times New Roman" panose="02020603050405020304" pitchFamily="18" charset="0"/>
              </a:rPr>
              <a:t>►    </a:t>
            </a:r>
            <a:r>
              <a:rPr lang="en-US" sz="1100" b="1" dirty="0">
                <a:latin typeface="Times New Roman" panose="02020603050405020304" pitchFamily="18" charset="0"/>
              </a:rPr>
              <a:t>return from sleep</a:t>
            </a:r>
            <a:r>
              <a:rPr lang="en-US" sz="1100" dirty="0">
                <a:latin typeface="Times New Roman" panose="02020603050405020304" pitchFamily="18" charset="0"/>
              </a:rPr>
              <a:t>: </a:t>
            </a:r>
            <a:r>
              <a:rPr lang="vi" sz="1100" dirty="0">
                <a:latin typeface="Times New Roman" panose="02020603050405020304" pitchFamily="18" charset="0"/>
              </a:rPr>
              <a:t>độ </a:t>
            </a:r>
            <a:r>
              <a:rPr lang="vi" sz="1100" dirty="0" smtClean="0">
                <a:latin typeface="Times New Roman" panose="02020603050405020304" pitchFamily="18" charset="0"/>
              </a:rPr>
              <a:t>ưu</a:t>
            </a:r>
            <a:r>
              <a:rPr lang="en-US" sz="1100" dirty="0" smtClean="0">
                <a:latin typeface="Times New Roman" panose="02020603050405020304" pitchFamily="18" charset="0"/>
              </a:rPr>
              <a:t> </a:t>
            </a:r>
            <a:r>
              <a:rPr lang="vi" sz="1100" dirty="0" smtClean="0">
                <a:latin typeface="Times New Roman" panose="02020603050405020304" pitchFamily="18" charset="0"/>
              </a:rPr>
              <a:t>tiên </a:t>
            </a:r>
            <a:r>
              <a:rPr lang="vi" sz="1100" dirty="0">
                <a:latin typeface="Times New Roman" panose="02020603050405020304" pitchFamily="18" charset="0"/>
              </a:rPr>
              <a:t>gán cho t/trình trở về từ t/thái </a:t>
            </a:r>
            <a:r>
              <a:rPr lang="en-US" sz="1100" dirty="0">
                <a:latin typeface="Times New Roman" panose="02020603050405020304" pitchFamily="18" charset="0"/>
              </a:rPr>
              <a:t>waiting</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496824" cy="109728"/>
          </a:xfrm>
          <a:prstGeom prst="rect">
            <a:avLst/>
          </a:prstGeom>
          <a:solidFill>
            <a:srgbClr val="A30100"/>
          </a:solidFill>
        </p:spPr>
        <p:txBody>
          <a:bodyPr wrap="none" lIns="0" tIns="0" rIns="0" bIns="0">
            <a:noAutofit/>
          </a:bodyPr>
          <a:lstStyle/>
          <a:p>
            <a:pPr marL="134112" indent="0" algn="just">
              <a:spcAft>
                <a:spcPts val="1260"/>
              </a:spcAft>
            </a:pPr>
            <a:r>
              <a:rPr lang="vi" sz="550" cap="small">
                <a:solidFill>
                  <a:srgbClr val="FFFFFF"/>
                </a:solidFill>
                <a:latin typeface="Times New Roman"/>
              </a:rPr>
              <a:t>Tổng kết</a:t>
            </a:r>
          </a:p>
        </p:txBody>
      </p:sp>
      <p:sp>
        <p:nvSpPr>
          <p:cNvPr id="4" name="Rectangle 3"/>
          <p:cNvSpPr/>
          <p:nvPr/>
        </p:nvSpPr>
        <p:spPr>
          <a:xfrm>
            <a:off x="97536" y="445008"/>
            <a:ext cx="941832" cy="188976"/>
          </a:xfrm>
          <a:prstGeom prst="rect">
            <a:avLst/>
          </a:prstGeom>
        </p:spPr>
        <p:txBody>
          <a:bodyPr wrap="none" lIns="0" tIns="0" rIns="0" bIns="0">
            <a:noAutofit/>
          </a:bodyPr>
          <a:lstStyle/>
          <a:p>
            <a:pPr indent="0">
              <a:spcBef>
                <a:spcPts val="1260"/>
              </a:spcBef>
              <a:spcAft>
                <a:spcPts val="1680"/>
              </a:spcAft>
            </a:pPr>
            <a:r>
              <a:rPr lang="vi" sz="1400" cap="small" dirty="0" smtClean="0">
                <a:solidFill>
                  <a:srgbClr val="CC0000"/>
                </a:solidFill>
                <a:latin typeface="Times New Roman" panose="02020603050405020304" pitchFamily="18" charset="0"/>
              </a:rPr>
              <a:t>TỔNG KẾT</a:t>
            </a:r>
            <a:endParaRPr lang="vi" sz="1400" cap="small" dirty="0">
              <a:solidFill>
                <a:srgbClr val="CC0000"/>
              </a:solidFill>
              <a:latin typeface="Times New Roman" panose="02020603050405020304" pitchFamily="18" charset="0"/>
            </a:endParaRPr>
          </a:p>
        </p:txBody>
      </p:sp>
      <p:sp>
        <p:nvSpPr>
          <p:cNvPr id="5" name="Rectangle 4"/>
          <p:cNvSpPr/>
          <p:nvPr/>
        </p:nvSpPr>
        <p:spPr>
          <a:xfrm>
            <a:off x="231882" y="678180"/>
            <a:ext cx="3566160" cy="124968"/>
          </a:xfrm>
          <a:prstGeom prst="rect">
            <a:avLst/>
          </a:prstGeom>
        </p:spPr>
        <p:txBody>
          <a:bodyPr wrap="none" lIns="0" tIns="0" rIns="0" bIns="0">
            <a:noAutofit/>
          </a:bodyPr>
          <a:lstStyle/>
          <a:p>
            <a:pPr indent="0" algn="just">
              <a:lnSpc>
                <a:spcPts val="1800"/>
              </a:lnSpc>
            </a:pPr>
            <a:r>
              <a:rPr lang="vi" sz="1100" dirty="0">
                <a:solidFill>
                  <a:srgbClr val="3333B2"/>
                </a:solidFill>
                <a:latin typeface="Times New Roman" panose="02020603050405020304" pitchFamily="18" charset="0"/>
              </a:rPr>
              <a:t>►    </a:t>
            </a:r>
            <a:r>
              <a:rPr lang="vi" sz="1100" dirty="0">
                <a:solidFill>
                  <a:srgbClr val="900000"/>
                </a:solidFill>
                <a:latin typeface="Times New Roman" panose="02020603050405020304" pitchFamily="18" charset="0"/>
              </a:rPr>
              <a:t>Sự thực thi </a:t>
            </a:r>
            <a:r>
              <a:rPr lang="vi" sz="1100" dirty="0">
                <a:latin typeface="Times New Roman" panose="02020603050405020304" pitchFamily="18" charset="0"/>
              </a:rPr>
              <a:t>của một t/trình: </a:t>
            </a:r>
            <a:r>
              <a:rPr lang="vi" sz="1100" dirty="0">
                <a:solidFill>
                  <a:srgbClr val="900000"/>
                </a:solidFill>
                <a:latin typeface="Times New Roman" panose="02020603050405020304" pitchFamily="18" charset="0"/>
              </a:rPr>
              <a:t>chu kỳ CPU-I/O </a:t>
            </a:r>
            <a:r>
              <a:rPr lang="vi" sz="1100" dirty="0">
                <a:latin typeface="Times New Roman" panose="02020603050405020304" pitchFamily="18" charset="0"/>
              </a:rPr>
              <a:t>(CPU-I/O </a:t>
            </a:r>
            <a:r>
              <a:rPr lang="en-US" sz="1100" dirty="0">
                <a:latin typeface="Times New Roman" panose="02020603050405020304" pitchFamily="18" charset="0"/>
              </a:rPr>
              <a:t>burst).</a:t>
            </a:r>
          </a:p>
        </p:txBody>
      </p:sp>
      <p:sp>
        <p:nvSpPr>
          <p:cNvPr id="6" name="Rectangle 5"/>
          <p:cNvSpPr/>
          <p:nvPr/>
        </p:nvSpPr>
        <p:spPr>
          <a:xfrm>
            <a:off x="231882" y="891540"/>
            <a:ext cx="3566160" cy="140208"/>
          </a:xfrm>
          <a:prstGeom prst="rect">
            <a:avLst/>
          </a:prstGeom>
        </p:spPr>
        <p:txBody>
          <a:bodyPr wrap="none" lIns="0" tIns="0" rIns="0" bIns="0">
            <a:noAutofit/>
          </a:bodyPr>
          <a:lstStyle/>
          <a:p>
            <a:pPr indent="0" algn="just">
              <a:lnSpc>
                <a:spcPts val="1800"/>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Bộ định thời </a:t>
            </a:r>
            <a:r>
              <a:rPr lang="en-US" sz="1100" dirty="0">
                <a:latin typeface="Times New Roman" panose="02020603050405020304" pitchFamily="18" charset="0"/>
              </a:rPr>
              <a:t>(scheduler): </a:t>
            </a:r>
            <a:r>
              <a:rPr lang="vi" sz="1100" dirty="0">
                <a:solidFill>
                  <a:srgbClr val="900000"/>
                </a:solidFill>
                <a:latin typeface="Times New Roman" panose="02020603050405020304" pitchFamily="18" charset="0"/>
              </a:rPr>
              <a:t>chọn 1 tiến trình </a:t>
            </a:r>
            <a:r>
              <a:rPr lang="vi" sz="1100" dirty="0">
                <a:latin typeface="Times New Roman" panose="02020603050405020304" pitchFamily="18" charset="0"/>
              </a:rPr>
              <a:t>từ hàng đợi sẵn sàng.</a:t>
            </a:r>
          </a:p>
        </p:txBody>
      </p:sp>
      <p:sp>
        <p:nvSpPr>
          <p:cNvPr id="7" name="Rectangle 6"/>
          <p:cNvSpPr/>
          <p:nvPr/>
        </p:nvSpPr>
        <p:spPr>
          <a:xfrm>
            <a:off x="231882" y="1117092"/>
            <a:ext cx="2877312" cy="143256"/>
          </a:xfrm>
          <a:prstGeom prst="rect">
            <a:avLst/>
          </a:prstGeom>
        </p:spPr>
        <p:txBody>
          <a:bodyPr wrap="none" lIns="0" tIns="0" rIns="0" bIns="0">
            <a:noAutofit/>
          </a:bodyPr>
          <a:lstStyle/>
          <a:p>
            <a:pPr indent="0" algn="just">
              <a:lnSpc>
                <a:spcPts val="1800"/>
              </a:lnSpc>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Bộ điều điều phối </a:t>
            </a:r>
            <a:r>
              <a:rPr lang="en-US" sz="1100" dirty="0">
                <a:latin typeface="Times New Roman" panose="02020603050405020304" pitchFamily="18" charset="0"/>
              </a:rPr>
              <a:t>(dispatcher): </a:t>
            </a:r>
            <a:r>
              <a:rPr lang="vi" sz="1100" dirty="0">
                <a:latin typeface="Times New Roman" panose="02020603050405020304" pitchFamily="18" charset="0"/>
              </a:rPr>
              <a:t>thực hiện </a:t>
            </a:r>
            <a:r>
              <a:rPr lang="en-US" sz="1100" dirty="0">
                <a:solidFill>
                  <a:srgbClr val="900000"/>
                </a:solidFill>
                <a:latin typeface="Times New Roman" panose="02020603050405020304" pitchFamily="18" charset="0"/>
              </a:rPr>
              <a:t>switching</a:t>
            </a:r>
            <a:r>
              <a:rPr lang="en-US" sz="1100" dirty="0">
                <a:latin typeface="Times New Roman" panose="02020603050405020304" pitchFamily="18" charset="0"/>
              </a:rPr>
              <a:t>.</a:t>
            </a:r>
          </a:p>
        </p:txBody>
      </p:sp>
      <p:sp>
        <p:nvSpPr>
          <p:cNvPr id="8" name="Rectangle 7"/>
          <p:cNvSpPr/>
          <p:nvPr/>
        </p:nvSpPr>
        <p:spPr>
          <a:xfrm>
            <a:off x="231882" y="1348740"/>
            <a:ext cx="4206240" cy="289560"/>
          </a:xfrm>
          <a:prstGeom prst="rect">
            <a:avLst/>
          </a:prstGeom>
        </p:spPr>
        <p:txBody>
          <a:bodyPr lIns="0" tIns="0" rIns="0" bIns="0">
            <a:noAutofit/>
          </a:bodyPr>
          <a:lstStyle/>
          <a:p>
            <a:pPr indent="-152400">
              <a:lnSpc>
                <a:spcPts val="1176"/>
              </a:lnSpc>
              <a:spcAft>
                <a:spcPts val="42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Các </a:t>
            </a:r>
            <a:r>
              <a:rPr lang="vi" sz="1100" dirty="0">
                <a:solidFill>
                  <a:srgbClr val="900000"/>
                </a:solidFill>
                <a:latin typeface="Times New Roman" panose="02020603050405020304" pitchFamily="18" charset="0"/>
              </a:rPr>
              <a:t>tiêu chí định thời </a:t>
            </a:r>
            <a:r>
              <a:rPr lang="vi" sz="1100" dirty="0">
                <a:latin typeface="Times New Roman" panose="02020603050405020304" pitchFamily="18" charset="0"/>
              </a:rPr>
              <a:t>(có </a:t>
            </a:r>
            <a:r>
              <a:rPr lang="en-US" sz="1100" dirty="0" err="1" smtClean="0">
                <a:latin typeface="Times New Roman" panose="02020603050405020304" pitchFamily="18" charset="0"/>
              </a:rPr>
              <a:t>thể</a:t>
            </a:r>
            <a:r>
              <a:rPr lang="vi" sz="1100" dirty="0" smtClean="0">
                <a:latin typeface="Times New Roman" panose="02020603050405020304" pitchFamily="18" charset="0"/>
              </a:rPr>
              <a:t> </a:t>
            </a:r>
            <a:r>
              <a:rPr lang="vi" sz="1100" dirty="0">
                <a:latin typeface="Times New Roman" panose="02020603050405020304" pitchFamily="18" charset="0"/>
              </a:rPr>
              <a:t>xung đột nhau): hiệu suất s/dụng CPU, thông lượng, t/gian xoay vòng, t/gian chờ đợi, t/gian đáp ứng.</a:t>
            </a:r>
          </a:p>
        </p:txBody>
      </p:sp>
      <p:sp>
        <p:nvSpPr>
          <p:cNvPr id="9" name="Rectangle 8"/>
          <p:cNvSpPr/>
          <p:nvPr/>
        </p:nvSpPr>
        <p:spPr>
          <a:xfrm>
            <a:off x="231882" y="1744980"/>
            <a:ext cx="3813048" cy="277368"/>
          </a:xfrm>
          <a:prstGeom prst="rect">
            <a:avLst/>
          </a:prstGeom>
        </p:spPr>
        <p:txBody>
          <a:bodyPr lIns="0" tIns="0" rIns="0" bIns="0">
            <a:noAutofit/>
          </a:bodyPr>
          <a:lstStyle/>
          <a:p>
            <a:pPr indent="-152400">
              <a:lnSpc>
                <a:spcPts val="1200"/>
              </a:lnSpc>
              <a:spcAft>
                <a:spcPts val="42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Các </a:t>
            </a:r>
            <a:r>
              <a:rPr lang="vi" sz="1100" dirty="0">
                <a:solidFill>
                  <a:srgbClr val="900000"/>
                </a:solidFill>
                <a:latin typeface="Times New Roman" panose="02020603050405020304" pitchFamily="18" charset="0"/>
              </a:rPr>
              <a:t>giải thuật định thời</a:t>
            </a:r>
            <a:r>
              <a:rPr lang="vi" sz="1100" dirty="0">
                <a:latin typeface="Times New Roman" panose="02020603050405020304" pitchFamily="18" charset="0"/>
              </a:rPr>
              <a:t>: </a:t>
            </a:r>
            <a:r>
              <a:rPr lang="en-US" sz="1100" dirty="0">
                <a:latin typeface="Times New Roman" panose="02020603050405020304" pitchFamily="18" charset="0"/>
              </a:rPr>
              <a:t>FCFS, SJF, Priority, Robin-round, Multilevel [feedback-queue] scheduling.</a:t>
            </a:r>
          </a:p>
        </p:txBody>
      </p:sp>
      <p:sp>
        <p:nvSpPr>
          <p:cNvPr id="10" name="Rectangle 9"/>
          <p:cNvSpPr/>
          <p:nvPr/>
        </p:nvSpPr>
        <p:spPr>
          <a:xfrm>
            <a:off x="231882" y="2104644"/>
            <a:ext cx="4111752" cy="143256"/>
          </a:xfrm>
          <a:prstGeom prst="rect">
            <a:avLst/>
          </a:prstGeom>
        </p:spPr>
        <p:txBody>
          <a:bodyPr wrap="none" lIns="0" tIns="0" rIns="0" bIns="0">
            <a:noAutofit/>
          </a:bodyPr>
          <a:lstStyle/>
          <a:p>
            <a:pPr indent="0" algn="just">
              <a:spcAft>
                <a:spcPts val="420"/>
              </a:spcAft>
            </a:pPr>
            <a:r>
              <a:rPr lang="en-US" sz="1100" dirty="0">
                <a:solidFill>
                  <a:srgbClr val="3333B2"/>
                </a:solidFill>
                <a:latin typeface="Times New Roman" panose="02020603050405020304" pitchFamily="18" charset="0"/>
              </a:rPr>
              <a:t>►    </a:t>
            </a:r>
            <a:r>
              <a:rPr lang="vi" sz="1100" dirty="0">
                <a:latin typeface="Times New Roman" panose="02020603050405020304" pitchFamily="18" charset="0"/>
              </a:rPr>
              <a:t>Định thời trên </a:t>
            </a:r>
            <a:r>
              <a:rPr lang="vi" sz="1100" dirty="0">
                <a:solidFill>
                  <a:srgbClr val="900000"/>
                </a:solidFill>
                <a:latin typeface="Times New Roman" panose="02020603050405020304" pitchFamily="18" charset="0"/>
              </a:rPr>
              <a:t>hệ thống đa xử lý </a:t>
            </a:r>
            <a:r>
              <a:rPr lang="en-US" sz="1100" dirty="0">
                <a:latin typeface="Times New Roman" panose="02020603050405020304" pitchFamily="18" charset="0"/>
              </a:rPr>
              <a:t>(multi-processor): </a:t>
            </a:r>
            <a:r>
              <a:rPr lang="vi" sz="1100" dirty="0">
                <a:latin typeface="Times New Roman" panose="02020603050405020304" pitchFamily="18" charset="0"/>
              </a:rPr>
              <a:t>đối xứng, bất đối xứng.</a:t>
            </a:r>
          </a:p>
        </p:txBody>
      </p:sp>
      <p:sp>
        <p:nvSpPr>
          <p:cNvPr id="11" name="Rectangle 10"/>
          <p:cNvSpPr/>
          <p:nvPr/>
        </p:nvSpPr>
        <p:spPr>
          <a:xfrm>
            <a:off x="231882" y="2330196"/>
            <a:ext cx="3005328" cy="143256"/>
          </a:xfrm>
          <a:prstGeom prst="rect">
            <a:avLst/>
          </a:prstGeom>
        </p:spPr>
        <p:txBody>
          <a:bodyPr wrap="none" lIns="0" tIns="0" rIns="0" bIns="0">
            <a:noAutofit/>
          </a:bodyPr>
          <a:lstStyle/>
          <a:p>
            <a:pPr indent="0" algn="just">
              <a:spcAft>
                <a:spcPts val="42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Định thời </a:t>
            </a:r>
            <a:r>
              <a:rPr lang="vi" sz="1100" dirty="0">
                <a:solidFill>
                  <a:srgbClr val="900000"/>
                </a:solidFill>
                <a:latin typeface="Times New Roman" panose="02020603050405020304" pitchFamily="18" charset="0"/>
              </a:rPr>
              <a:t>thời gian thực</a:t>
            </a:r>
            <a:r>
              <a:rPr lang="vi" sz="1100" dirty="0">
                <a:latin typeface="Times New Roman" panose="02020603050405020304" pitchFamily="18" charset="0"/>
              </a:rPr>
              <a:t>, độ trễ điều phối (đọc thêm).</a:t>
            </a:r>
          </a:p>
        </p:txBody>
      </p:sp>
      <p:sp>
        <p:nvSpPr>
          <p:cNvPr id="12" name="Rectangle 11"/>
          <p:cNvSpPr/>
          <p:nvPr/>
        </p:nvSpPr>
        <p:spPr>
          <a:xfrm>
            <a:off x="231882" y="2577084"/>
            <a:ext cx="4224528" cy="277368"/>
          </a:xfrm>
          <a:prstGeom prst="rect">
            <a:avLst/>
          </a:prstGeom>
        </p:spPr>
        <p:txBody>
          <a:bodyPr lIns="0" tIns="0" rIns="0" bIns="0">
            <a:noAutofit/>
          </a:bodyPr>
          <a:lstStyle/>
          <a:p>
            <a:pPr indent="-152400">
              <a:lnSpc>
                <a:spcPts val="1200"/>
              </a:lnSpc>
              <a:spcAft>
                <a:spcPts val="420"/>
              </a:spcAft>
            </a:pPr>
            <a:r>
              <a:rPr lang="vi" sz="1100" dirty="0">
                <a:solidFill>
                  <a:srgbClr val="3333B2"/>
                </a:solidFill>
                <a:latin typeface="Times New Roman" panose="02020603050405020304" pitchFamily="18" charset="0"/>
              </a:rPr>
              <a:t>► </a:t>
            </a:r>
            <a:r>
              <a:rPr lang="vi" sz="1100" dirty="0">
                <a:solidFill>
                  <a:srgbClr val="900000"/>
                </a:solidFill>
                <a:latin typeface="Times New Roman" panose="02020603050405020304" pitchFamily="18" charset="0"/>
              </a:rPr>
              <a:t>Đánh giá </a:t>
            </a:r>
            <a:r>
              <a:rPr lang="vi" sz="1100" dirty="0">
                <a:latin typeface="Times New Roman" panose="02020603050405020304" pitchFamily="18" charset="0"/>
              </a:rPr>
              <a:t>g/thuật định thời: mô hình xác định </a:t>
            </a:r>
            <a:r>
              <a:rPr lang="en-US" sz="1100" dirty="0">
                <a:latin typeface="Times New Roman" panose="02020603050405020304" pitchFamily="18" charset="0"/>
              </a:rPr>
              <a:t>(deterministic), </a:t>
            </a:r>
            <a:r>
              <a:rPr lang="vi" sz="1100" dirty="0">
                <a:latin typeface="Times New Roman" panose="02020603050405020304" pitchFamily="18" charset="0"/>
              </a:rPr>
              <a:t>mô hình hàng đợi </a:t>
            </a:r>
            <a:r>
              <a:rPr lang="en-US" sz="1100" dirty="0">
                <a:latin typeface="Times New Roman" panose="02020603050405020304" pitchFamily="18" charset="0"/>
              </a:rPr>
              <a:t>(queuing), </a:t>
            </a:r>
            <a:r>
              <a:rPr lang="vi" sz="1100" dirty="0">
                <a:latin typeface="Times New Roman" panose="02020603050405020304" pitchFamily="18" charset="0"/>
              </a:rPr>
              <a:t>mô phỏng </a:t>
            </a:r>
            <a:r>
              <a:rPr lang="en-US" sz="1100" dirty="0">
                <a:latin typeface="Times New Roman" panose="02020603050405020304" pitchFamily="18" charset="0"/>
              </a:rPr>
              <a:t>(simulation), </a:t>
            </a:r>
            <a:r>
              <a:rPr lang="vi" sz="1100" dirty="0">
                <a:latin typeface="Times New Roman" panose="02020603050405020304" pitchFamily="18" charset="0"/>
              </a:rPr>
              <a:t>cài đặt thực nghiệm </a:t>
            </a:r>
            <a:r>
              <a:rPr lang="en-US" sz="1100" dirty="0">
                <a:latin typeface="Times New Roman" panose="02020603050405020304" pitchFamily="18" charset="0"/>
              </a:rPr>
              <a:t>(implementation).</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1849"/>
            <a:ext cx="4608513" cy="259228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indent="0">
              <a:spcAft>
                <a:spcPts val="1260"/>
              </a:spcAft>
            </a:pPr>
            <a:r>
              <a:rPr lang="vi" sz="550" cap="small">
                <a:solidFill>
                  <a:srgbClr val="FFFFFF"/>
                </a:solidFill>
                <a:latin typeface="Times New Roman"/>
              </a:rPr>
              <a:t>I—CÁC khái niệm cơ bản</a:t>
            </a:r>
          </a:p>
        </p:txBody>
      </p:sp>
      <p:sp>
        <p:nvSpPr>
          <p:cNvPr id="4" name="Rectangle 3"/>
          <p:cNvSpPr/>
          <p:nvPr/>
        </p:nvSpPr>
        <p:spPr>
          <a:xfrm>
            <a:off x="94488" y="451104"/>
            <a:ext cx="2566416" cy="225552"/>
          </a:xfrm>
          <a:prstGeom prst="rect">
            <a:avLst/>
          </a:prstGeom>
        </p:spPr>
        <p:txBody>
          <a:bodyPr wrap="none" lIns="0" tIns="0" rIns="0" bIns="0">
            <a:noAutofit/>
          </a:bodyPr>
          <a:lstStyle/>
          <a:p>
            <a:pPr indent="0">
              <a:spcBef>
                <a:spcPts val="1260"/>
              </a:spcBef>
            </a:pPr>
            <a:r>
              <a:rPr lang="vi" sz="1400" spc="100" dirty="0" smtClean="0">
                <a:solidFill>
                  <a:srgbClr val="CC0000"/>
                </a:solidFill>
                <a:latin typeface="Times New Roman"/>
              </a:rPr>
              <a:t>VÍ DỤ VỀ </a:t>
            </a:r>
            <a:r>
              <a:rPr lang="vi" sz="1400" cap="small" spc="100" dirty="0" smtClean="0">
                <a:solidFill>
                  <a:srgbClr val="CC0000"/>
                </a:solidFill>
                <a:latin typeface="Times New Roman"/>
              </a:rPr>
              <a:t>CHU KỲ CPU I/O</a:t>
            </a:r>
            <a:endParaRPr lang="vi" sz="1400" cap="small" spc="100" dirty="0">
              <a:solidFill>
                <a:srgbClr val="CC0000"/>
              </a:solidFill>
              <a:latin typeface="Times New Roman"/>
            </a:endParaRPr>
          </a:p>
        </p:txBody>
      </p:sp>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8" name="Picture 17"/>
          <p:cNvPicPr>
            <a:picLocks noChangeAspect="1"/>
          </p:cNvPicPr>
          <p:nvPr/>
        </p:nvPicPr>
        <p:blipFill>
          <a:blip r:embed="rId2"/>
          <a:stretch>
            <a:fillRect/>
          </a:stretch>
        </p:blipFill>
        <p:spPr>
          <a:xfrm>
            <a:off x="1130558" y="864544"/>
            <a:ext cx="1739254" cy="2271794"/>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9976" y="850392"/>
            <a:ext cx="3465576" cy="2316480"/>
          </a:xfrm>
          <a:prstGeom prst="rect">
            <a:avLst/>
          </a:prstGeom>
        </p:spPr>
      </p:pic>
      <p:sp>
        <p:nvSpPr>
          <p:cNvPr id="3" name="Rectangle 2"/>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4" name="Rectangle 3"/>
          <p:cNvSpPr/>
          <p:nvPr/>
        </p:nvSpPr>
        <p:spPr>
          <a:xfrm>
            <a:off x="115824" y="109728"/>
            <a:ext cx="941832" cy="121920"/>
          </a:xfrm>
          <a:prstGeom prst="rect">
            <a:avLst/>
          </a:prstGeom>
          <a:solidFill>
            <a:srgbClr val="A30100"/>
          </a:solidFill>
        </p:spPr>
        <p:txBody>
          <a:bodyPr wrap="none" lIns="0" tIns="0" rIns="0" bIns="0">
            <a:noAutofit/>
          </a:bodyPr>
          <a:lstStyle/>
          <a:p>
            <a:pPr marL="105664" indent="0">
              <a:spcAft>
                <a:spcPts val="126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5" name="Rectangle 4"/>
          <p:cNvSpPr/>
          <p:nvPr/>
        </p:nvSpPr>
        <p:spPr>
          <a:xfrm>
            <a:off x="94488" y="445008"/>
            <a:ext cx="3084576" cy="213360"/>
          </a:xfrm>
          <a:prstGeom prst="rect">
            <a:avLst/>
          </a:prstGeom>
        </p:spPr>
        <p:txBody>
          <a:bodyPr wrap="none" lIns="0" tIns="0" rIns="0" bIns="0">
            <a:noAutofit/>
          </a:bodyPr>
          <a:lstStyle/>
          <a:p>
            <a:pPr indent="0">
              <a:spcBef>
                <a:spcPts val="1260"/>
              </a:spcBef>
            </a:pPr>
            <a:r>
              <a:rPr lang="vi" sz="1400" dirty="0" smtClean="0">
                <a:solidFill>
                  <a:srgbClr val="CC0000"/>
                </a:solidFill>
                <a:latin typeface="Times New Roman" panose="02020603050405020304" pitchFamily="18" charset="0"/>
              </a:rPr>
              <a:t>VÍ DỤ VỀ </a:t>
            </a:r>
            <a:r>
              <a:rPr lang="vi" sz="1400" cap="small" dirty="0" smtClean="0">
                <a:solidFill>
                  <a:srgbClr val="CC0000"/>
                </a:solidFill>
                <a:latin typeface="Times New Roman" panose="02020603050405020304" pitchFamily="18" charset="0"/>
              </a:rPr>
              <a:t>PHÂN BỔ SỬ DỤNG CPU</a:t>
            </a:r>
            <a:endParaRPr lang="vi" sz="1400" cap="small" dirty="0">
              <a:solidFill>
                <a:srgbClr val="CC0000"/>
              </a:solidFill>
              <a:latin typeface="Times New Roman" panose="02020603050405020304" pitchFamily="18" charset="0"/>
            </a:endParaRP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124460" indent="0" algn="just">
              <a:spcAft>
                <a:spcPts val="126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57200"/>
            <a:ext cx="3435096" cy="219456"/>
          </a:xfrm>
          <a:prstGeom prst="rect">
            <a:avLst/>
          </a:prstGeom>
        </p:spPr>
        <p:txBody>
          <a:bodyPr wrap="none" lIns="0" tIns="0" rIns="0" bIns="0">
            <a:noAutofit/>
          </a:bodyPr>
          <a:lstStyle/>
          <a:p>
            <a:pPr indent="0">
              <a:spcBef>
                <a:spcPts val="1260"/>
              </a:spcBef>
              <a:spcAft>
                <a:spcPts val="2940"/>
              </a:spcAft>
            </a:pPr>
            <a:r>
              <a:rPr lang="vi" sz="1400" dirty="0" smtClean="0">
                <a:solidFill>
                  <a:srgbClr val="CC0000"/>
                </a:solidFill>
                <a:latin typeface="Times New Roman" panose="02020603050405020304" pitchFamily="18" charset="0"/>
              </a:rPr>
              <a:t>BỘ </a:t>
            </a:r>
            <a:r>
              <a:rPr lang="vi" sz="1400" cap="small" dirty="0" smtClean="0">
                <a:solidFill>
                  <a:srgbClr val="CC0000"/>
                </a:solidFill>
                <a:latin typeface="Times New Roman" panose="02020603050405020304" pitchFamily="18" charset="0"/>
              </a:rPr>
              <a:t>ĐỊNH THỜI </a:t>
            </a:r>
            <a:r>
              <a:rPr lang="en-US" sz="1400" cap="small" dirty="0" smtClean="0">
                <a:solidFill>
                  <a:srgbClr val="CC0000"/>
                </a:solidFill>
                <a:latin typeface="Times New Roman" panose="02020603050405020304" pitchFamily="18" charset="0"/>
              </a:rPr>
              <a:t>CPU (CPU SCHEDULER)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902208"/>
            <a:ext cx="4273296" cy="1813560"/>
          </a:xfrm>
          <a:prstGeom prst="rect">
            <a:avLst/>
          </a:prstGeom>
        </p:spPr>
        <p:txBody>
          <a:bodyPr lIns="0" tIns="0" rIns="0" bIns="0">
            <a:noAutofit/>
          </a:bodyPr>
          <a:lstStyle/>
          <a:p>
            <a:pPr marL="170688" indent="-165100">
              <a:lnSpc>
                <a:spcPts val="1392"/>
              </a:lnSpc>
              <a:spcBef>
                <a:spcPts val="294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Còn gọi là </a:t>
            </a:r>
            <a:r>
              <a:rPr lang="vi" sz="1200" b="1" dirty="0">
                <a:solidFill>
                  <a:srgbClr val="900000"/>
                </a:solidFill>
                <a:latin typeface="Times New Roman" panose="02020603050405020304" pitchFamily="18" charset="0"/>
              </a:rPr>
              <a:t>bộ định thời ngắn kỳ</a:t>
            </a:r>
            <a:r>
              <a:rPr lang="vi" sz="1200" dirty="0">
                <a:latin typeface="Times New Roman" panose="02020603050405020304" pitchFamily="18" charset="0"/>
              </a:rPr>
              <a:t>, chọn một trong các tiến trình trong </a:t>
            </a:r>
            <a:r>
              <a:rPr lang="vi" sz="1200" dirty="0">
                <a:solidFill>
                  <a:srgbClr val="900000"/>
                </a:solidFill>
                <a:latin typeface="Times New Roman" panose="02020603050405020304" pitchFamily="18" charset="0"/>
              </a:rPr>
              <a:t>hàng đợi sẵn sàng </a:t>
            </a:r>
            <a:r>
              <a:rPr lang="vi" sz="1200" dirty="0">
                <a:latin typeface="Times New Roman" panose="02020603050405020304" pitchFamily="18" charset="0"/>
              </a:rPr>
              <a:t>và cấp phát CPU cho nó thực thi.</a:t>
            </a:r>
          </a:p>
          <a:p>
            <a:pPr indent="0" algn="just">
              <a:lnSpc>
                <a:spcPts val="1872"/>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Quyết định định thời </a:t>
            </a:r>
            <a:r>
              <a:rPr lang="vi" sz="1200" dirty="0">
                <a:latin typeface="Times New Roman" panose="02020603050405020304" pitchFamily="18" charset="0"/>
              </a:rPr>
              <a:t>xảy ra khi một tiến trình:</a:t>
            </a:r>
          </a:p>
          <a:p>
            <a:pPr marL="259588" indent="0" algn="just">
              <a:lnSpc>
                <a:spcPts val="1872"/>
              </a:lnSpc>
            </a:pPr>
            <a:r>
              <a:rPr lang="vi" sz="1200" dirty="0">
                <a:solidFill>
                  <a:srgbClr val="3333B2"/>
                </a:solidFill>
                <a:latin typeface="Times New Roman"/>
              </a:rPr>
              <a:t>1</a:t>
            </a: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từ trạng thái đang chạy sang trạng thái </a:t>
            </a:r>
            <a:r>
              <a:rPr lang="vi" sz="1200" dirty="0">
                <a:solidFill>
                  <a:srgbClr val="900000"/>
                </a:solidFill>
                <a:latin typeface="Times New Roman" panose="02020603050405020304" pitchFamily="18" charset="0"/>
              </a:rPr>
              <a:t>chờ đợi</a:t>
            </a:r>
          </a:p>
          <a:p>
            <a:pPr marL="259588" indent="0" algn="just">
              <a:lnSpc>
                <a:spcPts val="1872"/>
              </a:lnSpc>
            </a:pPr>
            <a:r>
              <a:rPr lang="vi" sz="1200" dirty="0">
                <a:solidFill>
                  <a:srgbClr val="3333B2"/>
                </a:solidFill>
                <a:latin typeface="Times New Roman"/>
              </a:rPr>
              <a:t>2</a:t>
            </a: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từ trạng thái đang chạy sang trạng thái </a:t>
            </a:r>
            <a:r>
              <a:rPr lang="vi" sz="1200" dirty="0">
                <a:solidFill>
                  <a:srgbClr val="900000"/>
                </a:solidFill>
                <a:latin typeface="Times New Roman" panose="02020603050405020304" pitchFamily="18" charset="0"/>
              </a:rPr>
              <a:t>sẵn sàng</a:t>
            </a:r>
          </a:p>
          <a:p>
            <a:pPr marL="259588" indent="0" algn="just">
              <a:lnSpc>
                <a:spcPts val="1872"/>
              </a:lnSpc>
            </a:pPr>
            <a:r>
              <a:rPr lang="vi" sz="1200" dirty="0">
                <a:solidFill>
                  <a:srgbClr val="3333B2"/>
                </a:solidFill>
                <a:latin typeface="Times New Roman" panose="02020603050405020304" pitchFamily="18" charset="0"/>
              </a:rPr>
              <a:t>3.    </a:t>
            </a:r>
            <a:r>
              <a:rPr lang="en-US" sz="1200" dirty="0" err="1" smtClean="0">
                <a:latin typeface="Times New Roman" panose="02020603050405020304" pitchFamily="18" charset="0"/>
              </a:rPr>
              <a:t>chuyển</a:t>
            </a:r>
            <a:r>
              <a:rPr lang="vi" sz="1200" dirty="0" smtClean="0">
                <a:latin typeface="Times New Roman" panose="02020603050405020304" pitchFamily="18" charset="0"/>
              </a:rPr>
              <a:t> </a:t>
            </a:r>
            <a:r>
              <a:rPr lang="vi" sz="1200" dirty="0">
                <a:latin typeface="Times New Roman" panose="02020603050405020304" pitchFamily="18" charset="0"/>
              </a:rPr>
              <a:t>từ trạng thái chờ đợi sang trạng thái </a:t>
            </a:r>
            <a:r>
              <a:rPr lang="vi" sz="1200" dirty="0">
                <a:solidFill>
                  <a:srgbClr val="900000"/>
                </a:solidFill>
                <a:latin typeface="Times New Roman" panose="02020603050405020304" pitchFamily="18" charset="0"/>
              </a:rPr>
              <a:t>sẵn sàng</a:t>
            </a:r>
          </a:p>
          <a:p>
            <a:pPr marL="259588" indent="0" algn="just">
              <a:lnSpc>
                <a:spcPts val="1872"/>
              </a:lnSpc>
            </a:pPr>
            <a:r>
              <a:rPr lang="vi" sz="1200" dirty="0">
                <a:solidFill>
                  <a:srgbClr val="3333B2"/>
                </a:solidFill>
                <a:latin typeface="Times New Roman" panose="02020603050405020304" pitchFamily="18" charset="0"/>
              </a:rPr>
              <a:t>4.    </a:t>
            </a:r>
            <a:r>
              <a:rPr lang="vi" sz="1200" dirty="0">
                <a:solidFill>
                  <a:srgbClr val="900000"/>
                </a:solidFill>
                <a:latin typeface="Times New Roman" panose="02020603050405020304" pitchFamily="18" charset="0"/>
              </a:rPr>
              <a:t>kết thúc</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1133856" cy="112776"/>
          </a:xfrm>
          <a:prstGeom prst="rect">
            <a:avLst/>
          </a:prstGeom>
        </p:spPr>
        <p:txBody>
          <a:bodyPr wrap="none" lIns="0" tIns="0" rIns="0" bIns="0">
            <a:noAutofit/>
          </a:bodyPr>
          <a:lstStyle/>
          <a:p>
            <a:pPr indent="0"/>
            <a:r>
              <a:rPr lang="en-US" sz="650" cap="small">
                <a:solidFill>
                  <a:srgbClr val="CC0000"/>
                </a:solidFill>
                <a:latin typeface="Times New Roman"/>
              </a:rPr>
              <a:t>[CT107] </a:t>
            </a:r>
            <a:r>
              <a:rPr lang="vi" sz="650" cap="small">
                <a:solidFill>
                  <a:srgbClr val="CC0000"/>
                </a:solidFill>
                <a:latin typeface="Times New Roman"/>
              </a:rPr>
              <a:t>Ch4. Định thời </a:t>
            </a:r>
            <a:r>
              <a:rPr lang="en-US" sz="650" cap="small">
                <a:solidFill>
                  <a:srgbClr val="CC0000"/>
                </a:solidFill>
                <a:latin typeface="Times New Roman"/>
              </a:rPr>
              <a:t>CPU</a:t>
            </a:r>
          </a:p>
        </p:txBody>
      </p:sp>
      <p:sp>
        <p:nvSpPr>
          <p:cNvPr id="3" name="Rectangle 2"/>
          <p:cNvSpPr/>
          <p:nvPr/>
        </p:nvSpPr>
        <p:spPr>
          <a:xfrm>
            <a:off x="115824" y="109728"/>
            <a:ext cx="941832" cy="121920"/>
          </a:xfrm>
          <a:prstGeom prst="rect">
            <a:avLst/>
          </a:prstGeom>
          <a:solidFill>
            <a:srgbClr val="A30100"/>
          </a:solidFill>
        </p:spPr>
        <p:txBody>
          <a:bodyPr wrap="none" lIns="0" tIns="0" rIns="0" bIns="0">
            <a:noAutofit/>
          </a:bodyPr>
          <a:lstStyle/>
          <a:p>
            <a:pPr marL="124460" indent="0" algn="just">
              <a:spcAft>
                <a:spcPts val="1470"/>
              </a:spcAft>
            </a:pPr>
            <a:r>
              <a:rPr lang="vi" sz="550">
                <a:solidFill>
                  <a:srgbClr val="FFFFFF"/>
                </a:solidFill>
                <a:latin typeface="Times New Roman"/>
              </a:rPr>
              <a:t>CÁc </a:t>
            </a:r>
            <a:r>
              <a:rPr lang="vi" sz="550" cap="small">
                <a:solidFill>
                  <a:srgbClr val="FFFFFF"/>
                </a:solidFill>
                <a:latin typeface="Times New Roman"/>
              </a:rPr>
              <a:t>khái niêm</a:t>
            </a:r>
            <a:r>
              <a:rPr lang="vi" sz="550">
                <a:solidFill>
                  <a:srgbClr val="FFFFFF"/>
                </a:solidFill>
                <a:latin typeface="Times New Roman"/>
              </a:rPr>
              <a:t> cơ </a:t>
            </a:r>
            <a:r>
              <a:rPr lang="vi" sz="550" cap="small">
                <a:solidFill>
                  <a:srgbClr val="FFFFFF"/>
                </a:solidFill>
                <a:latin typeface="Times New Roman"/>
              </a:rPr>
              <a:t>bản</a:t>
            </a:r>
          </a:p>
        </p:txBody>
      </p:sp>
      <p:sp>
        <p:nvSpPr>
          <p:cNvPr id="4" name="Rectangle 3"/>
          <p:cNvSpPr/>
          <p:nvPr/>
        </p:nvSpPr>
        <p:spPr>
          <a:xfrm>
            <a:off x="100584" y="463296"/>
            <a:ext cx="4285488" cy="195072"/>
          </a:xfrm>
          <a:prstGeom prst="rect">
            <a:avLst/>
          </a:prstGeom>
        </p:spPr>
        <p:txBody>
          <a:bodyPr wrap="none" lIns="0" tIns="0" rIns="0" bIns="0">
            <a:noAutofit/>
          </a:bodyPr>
          <a:lstStyle/>
          <a:p>
            <a:pPr indent="0">
              <a:spcBef>
                <a:spcPts val="1470"/>
              </a:spcBef>
              <a:spcAft>
                <a:spcPts val="1680"/>
              </a:spcAft>
            </a:pPr>
            <a:r>
              <a:rPr lang="vi" sz="1400" cap="small" dirty="0" smtClean="0">
                <a:solidFill>
                  <a:srgbClr val="CC0000"/>
                </a:solidFill>
                <a:latin typeface="Times New Roman" panose="02020603050405020304" pitchFamily="18" charset="0"/>
              </a:rPr>
              <a:t>ĐỊNH THỜI TRƯNG DỤNG &amp; KHÔNG TRƯNG DỤNG</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950976"/>
            <a:ext cx="3590544" cy="137160"/>
          </a:xfrm>
          <a:prstGeom prst="rect">
            <a:avLst/>
          </a:prstGeom>
        </p:spPr>
        <p:txBody>
          <a:bodyPr wrap="none" lIns="0" tIns="0" rIns="0" bIns="0">
            <a:noAutofit/>
          </a:bodyPr>
          <a:lstStyle/>
          <a:p>
            <a:pPr indent="0" algn="just">
              <a:spcAft>
                <a:spcPts val="420"/>
              </a:spcAft>
            </a:pPr>
            <a:r>
              <a:rPr lang="vi" sz="1000" b="1"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Định thời không trưng dụng </a:t>
            </a:r>
            <a:r>
              <a:rPr lang="vi" sz="1000" dirty="0">
                <a:latin typeface="Times New Roman" panose="02020603050405020304" pitchFamily="18" charset="0"/>
              </a:rPr>
              <a:t>(nonpreemptive </a:t>
            </a:r>
            <a:r>
              <a:rPr lang="en-US" sz="1000" dirty="0">
                <a:latin typeface="Times New Roman" panose="02020603050405020304" pitchFamily="18" charset="0"/>
              </a:rPr>
              <a:t>scheduling):</a:t>
            </a:r>
          </a:p>
        </p:txBody>
      </p:sp>
      <p:sp>
        <p:nvSpPr>
          <p:cNvPr id="6" name="Rectangle 5"/>
          <p:cNvSpPr/>
          <p:nvPr/>
        </p:nvSpPr>
        <p:spPr>
          <a:xfrm>
            <a:off x="542544" y="1197864"/>
            <a:ext cx="3934968" cy="292608"/>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được phân CPU có quyền sử dụng CPU </a:t>
            </a:r>
            <a:r>
              <a:rPr lang="en-US" sz="1000" dirty="0" err="1" smtClean="0">
                <a:solidFill>
                  <a:srgbClr val="900000"/>
                </a:solidFill>
                <a:latin typeface="Times New Roman" panose="02020603050405020304" pitchFamily="18" charset="0"/>
              </a:rPr>
              <a:t>đến</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khi sử dụng xong </a:t>
            </a:r>
            <a:r>
              <a:rPr lang="vi" sz="1000" dirty="0">
                <a:latin typeface="Times New Roman" panose="02020603050405020304" pitchFamily="18" charset="0"/>
              </a:rPr>
              <a:t>(k/thúc hoặc </a:t>
            </a:r>
            <a:r>
              <a:rPr lang="en-US" sz="1000" dirty="0" err="1" smtClean="0">
                <a:latin typeface="Times New Roman" panose="02020603050405020304" pitchFamily="18" charset="0"/>
              </a:rPr>
              <a:t>chuyển</a:t>
            </a:r>
            <a:r>
              <a:rPr lang="vi" sz="1000" dirty="0" smtClean="0">
                <a:latin typeface="Times New Roman" panose="02020603050405020304" pitchFamily="18" charset="0"/>
              </a:rPr>
              <a:t> </a:t>
            </a:r>
            <a:r>
              <a:rPr lang="vi" sz="1000" dirty="0">
                <a:latin typeface="Times New Roman" panose="02020603050405020304" pitchFamily="18" charset="0"/>
              </a:rPr>
              <a:t>sang trạng thái chờ, như trường hợp 1 và 4).</a:t>
            </a:r>
          </a:p>
        </p:txBody>
      </p:sp>
      <p:sp>
        <p:nvSpPr>
          <p:cNvPr id="7" name="Rectangle 6"/>
          <p:cNvSpPr/>
          <p:nvPr/>
        </p:nvSpPr>
        <p:spPr>
          <a:xfrm>
            <a:off x="252984" y="1609344"/>
            <a:ext cx="2944368" cy="137160"/>
          </a:xfrm>
          <a:prstGeom prst="rect">
            <a:avLst/>
          </a:prstGeom>
        </p:spPr>
        <p:txBody>
          <a:bodyPr wrap="none" lIns="0" tIns="0" rIns="0" bIns="0">
            <a:noAutofit/>
          </a:bodyPr>
          <a:lstStyle/>
          <a:p>
            <a:pPr indent="0" algn="just">
              <a:spcAft>
                <a:spcPts val="420"/>
              </a:spcAft>
            </a:pPr>
            <a:r>
              <a:rPr lang="vi" sz="1000" b="1" dirty="0">
                <a:solidFill>
                  <a:srgbClr val="3333B2"/>
                </a:solidFill>
                <a:latin typeface="Times New Roman" panose="02020603050405020304" pitchFamily="18" charset="0"/>
              </a:rPr>
              <a:t>►    </a:t>
            </a:r>
            <a:r>
              <a:rPr lang="vi" sz="1000" b="1" dirty="0">
                <a:solidFill>
                  <a:srgbClr val="900000"/>
                </a:solidFill>
                <a:latin typeface="Times New Roman" panose="02020603050405020304" pitchFamily="18" charset="0"/>
              </a:rPr>
              <a:t>Định thời trưng dụng </a:t>
            </a:r>
            <a:r>
              <a:rPr lang="en-US" sz="1000" dirty="0">
                <a:latin typeface="Times New Roman" panose="02020603050405020304" pitchFamily="18" charset="0"/>
              </a:rPr>
              <a:t>(preemptive scheduling):</a:t>
            </a:r>
          </a:p>
        </p:txBody>
      </p:sp>
      <p:sp>
        <p:nvSpPr>
          <p:cNvPr id="8" name="Rectangle 7"/>
          <p:cNvSpPr/>
          <p:nvPr/>
        </p:nvSpPr>
        <p:spPr>
          <a:xfrm>
            <a:off x="542544" y="1853184"/>
            <a:ext cx="3880104" cy="292608"/>
          </a:xfrm>
          <a:prstGeom prst="rect">
            <a:avLst/>
          </a:prstGeom>
        </p:spPr>
        <p:txBody>
          <a:bodyPr lIns="0" tIns="0" rIns="0" bIns="0">
            <a:noAutofit/>
          </a:bodyPr>
          <a:lstStyle/>
          <a:p>
            <a:pPr indent="-127000">
              <a:lnSpc>
                <a:spcPts val="1200"/>
              </a:lnSpc>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Bộ định thời có </a:t>
            </a:r>
            <a:r>
              <a:rPr lang="en-US" sz="1000" dirty="0" err="1" smtClean="0">
                <a:latin typeface="Times New Roman" panose="02020603050405020304" pitchFamily="18" charset="0"/>
              </a:rPr>
              <a:t>thể</a:t>
            </a:r>
            <a:r>
              <a:rPr lang="vi" sz="1000" dirty="0" smtClean="0">
                <a:latin typeface="Times New Roman" panose="02020603050405020304" pitchFamily="18" charset="0"/>
              </a:rPr>
              <a:t> </a:t>
            </a:r>
            <a:r>
              <a:rPr lang="vi" sz="1000" dirty="0">
                <a:latin typeface="Times New Roman" panose="02020603050405020304" pitchFamily="18" charset="0"/>
              </a:rPr>
              <a:t>thu hồi CPU của tiến trình </a:t>
            </a:r>
            <a:r>
              <a:rPr lang="vi" sz="1000" dirty="0">
                <a:solidFill>
                  <a:srgbClr val="900000"/>
                </a:solidFill>
                <a:latin typeface="Times New Roman" panose="02020603050405020304" pitchFamily="18" charset="0"/>
              </a:rPr>
              <a:t>bất kỳ lúc nào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phân cho tiến trình khác (trường hợp 2 và 3).</a:t>
            </a:r>
          </a:p>
        </p:txBody>
      </p:sp>
      <p:sp>
        <p:nvSpPr>
          <p:cNvPr id="9" name="Rectangle 8"/>
          <p:cNvSpPr/>
          <p:nvPr/>
        </p:nvSpPr>
        <p:spPr>
          <a:xfrm>
            <a:off x="542544" y="2255520"/>
            <a:ext cx="3496056" cy="134112"/>
          </a:xfrm>
          <a:prstGeom prst="rect">
            <a:avLst/>
          </a:prstGeom>
        </p:spPr>
        <p:txBody>
          <a:bodyPr wrap="none" lIns="0" tIns="0" rIns="0" bIns="0">
            <a:noAutofit/>
          </a:bodyPr>
          <a:lstStyle/>
          <a:p>
            <a:pPr indent="0" algn="just">
              <a:lnSpc>
                <a:spcPts val="1776"/>
              </a:lnSpc>
            </a:pPr>
            <a:r>
              <a:rPr lang="vi" sz="1000" dirty="0">
                <a:solidFill>
                  <a:srgbClr val="3333B2"/>
                </a:solidFill>
                <a:latin typeface="Times New Roman" panose="02020603050405020304" pitchFamily="18" charset="0"/>
              </a:rPr>
              <a:t>►    </a:t>
            </a:r>
            <a:r>
              <a:rPr lang="vi" sz="1000" dirty="0">
                <a:solidFill>
                  <a:srgbClr val="900000"/>
                </a:solidFill>
                <a:latin typeface="Times New Roman" panose="02020603050405020304" pitchFamily="18" charset="0"/>
              </a:rPr>
              <a:t>Phức tạp </a:t>
            </a:r>
            <a:r>
              <a:rPr lang="vi" sz="1000" dirty="0">
                <a:latin typeface="Times New Roman" panose="02020603050405020304" pitchFamily="18" charset="0"/>
              </a:rPr>
              <a:t>hơn định thời không trưng dụng vì nó phải giải quyết:</a:t>
            </a:r>
          </a:p>
        </p:txBody>
      </p:sp>
      <p:sp>
        <p:nvSpPr>
          <p:cNvPr id="10" name="Rectangle 9"/>
          <p:cNvSpPr/>
          <p:nvPr/>
        </p:nvSpPr>
        <p:spPr>
          <a:xfrm>
            <a:off x="819912" y="2493264"/>
            <a:ext cx="2118360" cy="118872"/>
          </a:xfrm>
          <a:prstGeom prst="rect">
            <a:avLst/>
          </a:prstGeom>
        </p:spPr>
        <p:txBody>
          <a:bodyPr wrap="none" lIns="0" tIns="0" rIns="0" bIns="0">
            <a:noAutofit/>
          </a:bodyPr>
          <a:lstStyle/>
          <a:p>
            <a:pPr indent="0" algn="just">
              <a:lnSpc>
                <a:spcPts val="1776"/>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sự cạnh tranh dữ liệu giữa các tiến trình.</a:t>
            </a:r>
          </a:p>
        </p:txBody>
      </p:sp>
      <p:sp>
        <p:nvSpPr>
          <p:cNvPr id="11" name="Rectangle 10"/>
          <p:cNvSpPr/>
          <p:nvPr/>
        </p:nvSpPr>
        <p:spPr>
          <a:xfrm>
            <a:off x="819912" y="2718816"/>
            <a:ext cx="3191256" cy="118872"/>
          </a:xfrm>
          <a:prstGeom prst="rect">
            <a:avLst/>
          </a:prstGeom>
        </p:spPr>
        <p:txBody>
          <a:bodyPr wrap="none" lIns="0" tIns="0" rIns="0" bIns="0">
            <a:noAutofit/>
          </a:bodyPr>
          <a:lstStyle/>
          <a:p>
            <a:pPr indent="0" algn="just">
              <a:lnSpc>
                <a:spcPts val="1776"/>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sự trưng dụng khi tiến trình đang thực thi trong chế độ </a:t>
            </a:r>
            <a:r>
              <a:rPr lang="en-US" sz="1000" dirty="0">
                <a:latin typeface="Times New Roman" panose="02020603050405020304" pitchFamily="18" charset="0"/>
              </a:rPr>
              <a:t>kernel.</a:t>
            </a:r>
          </a:p>
        </p:txBody>
      </p:sp>
      <p:sp>
        <p:nvSpPr>
          <p:cNvPr id="12" name="Rectangle 11"/>
          <p:cNvSpPr/>
          <p:nvPr/>
        </p:nvSpPr>
        <p:spPr>
          <a:xfrm>
            <a:off x="819912" y="2944368"/>
            <a:ext cx="3054096" cy="222504"/>
          </a:xfrm>
          <a:prstGeom prst="rect">
            <a:avLst/>
          </a:prstGeom>
        </p:spPr>
        <p:txBody>
          <a:bodyPr wrap="none" lIns="0" tIns="0" rIns="0" bIns="0">
            <a:noAutofit/>
          </a:bodyPr>
          <a:lstStyle/>
          <a:p>
            <a:pPr indent="0" algn="just">
              <a:lnSpc>
                <a:spcPts val="1776"/>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dàn xếp giữa sự trưng dụng và xử lý các </a:t>
            </a:r>
            <a:r>
              <a:rPr lang="en-US" sz="1000" dirty="0" err="1" smtClean="0">
                <a:latin typeface="Times New Roman" panose="02020603050405020304" pitchFamily="18" charset="0"/>
              </a:rPr>
              <a:t>ngắt</a:t>
            </a:r>
            <a:r>
              <a:rPr lang="en-US" sz="1000" dirty="0" smtClean="0">
                <a:latin typeface="Times New Roman" panose="02020603050405020304" pitchFamily="18" charset="0"/>
              </a:rPr>
              <a:t> </a:t>
            </a:r>
            <a:r>
              <a:rPr lang="vi" sz="1000" dirty="0" smtClean="0">
                <a:latin typeface="Times New Roman" panose="02020603050405020304" pitchFamily="18" charset="0"/>
              </a:rPr>
              <a:t>của </a:t>
            </a:r>
            <a:r>
              <a:rPr lang="vi" sz="1000" dirty="0">
                <a:latin typeface="Times New Roman" panose="02020603050405020304" pitchFamily="18" charset="0"/>
              </a:rPr>
              <a:t>hệ thống.</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6928</Words>
  <Application>Microsoft Office PowerPoint</Application>
  <PresentationFormat>Custom</PresentationFormat>
  <Paragraphs>702</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*-0.5cm   CT107. Hệ Điều Hành   0.5ex Chương 4. Định Thời CPU</dc:title>
  <dc:subject/>
  <dc:creator>Giảng viên  Trần Công Án tcan@cit.ctu.edu.vn</dc:creator>
  <cp:keywords/>
  <cp:lastModifiedBy>Windows User</cp:lastModifiedBy>
  <cp:revision>57</cp:revision>
  <dcterms:modified xsi:type="dcterms:W3CDTF">2018-09-06T07:10:58Z</dcterms:modified>
</cp:coreProperties>
</file>