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317" r:id="rId59"/>
    <p:sldId id="318" r:id="rId60"/>
    <p:sldId id="319" r:id="rId61"/>
    <p:sldId id="320" r:id="rId62"/>
    <p:sldId id="321" r:id="rId63"/>
    <p:sldId id="323" r:id="rId64"/>
    <p:sldId id="324" r:id="rId65"/>
    <p:sldId id="325" r:id="rId66"/>
    <p:sldId id="326" r:id="rId67"/>
    <p:sldId id="327" r:id="rId68"/>
    <p:sldId id="328" r:id="rId69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4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can@cit.ctu.edu.v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9" y="71092"/>
            <a:ext cx="4493553" cy="3628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5356" y="526105"/>
            <a:ext cx="3153597" cy="641513"/>
          </a:xfrm>
          <a:prstGeom prst="rect">
            <a:avLst/>
          </a:prstGeom>
          <a:solidFill>
            <a:srgbClr val="D4D5D6"/>
          </a:solidFill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104"/>
              </a:lnSpc>
              <a:spcAft>
                <a:spcPts val="1680"/>
              </a:spcAft>
            </a:pPr>
            <a:r>
              <a:rPr lang="en-US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CT107. </a:t>
            </a:r>
            <a:r>
              <a:rPr lang="vi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HỆ ĐIỀU HÀNH </a:t>
            </a:r>
            <a:r>
              <a:rPr lang="en-US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/>
            </a:r>
            <a:br>
              <a:rPr lang="en-US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</a:br>
            <a:r>
              <a:rPr lang="vi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CHƯ</a:t>
            </a:r>
            <a:r>
              <a:rPr lang="en-US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Ơ</a:t>
            </a:r>
            <a:r>
              <a:rPr lang="vi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NG 7. QUẢN LÝ BỘ NHỚ</a:t>
            </a:r>
            <a:endParaRPr lang="vi" sz="1600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7513" y="1382713"/>
            <a:ext cx="3751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1888"/>
              </a:spcBef>
              <a:spcAft>
                <a:spcPts val="1675"/>
              </a:spcAft>
            </a:pPr>
            <a:r>
              <a:rPr lang="en-US" sz="1000" dirty="0" err="1">
                <a:latin typeface="Times New Roman" panose="02020603050405020304" pitchFamily="18" charset="0"/>
              </a:rPr>
              <a:t>Giảng</a:t>
            </a:r>
            <a:r>
              <a:rPr lang="en-US" sz="1000" dirty="0">
                <a:latin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</a:rPr>
              <a:t>viên</a:t>
            </a:r>
            <a:r>
              <a:rPr lang="en-US" sz="1000" dirty="0">
                <a:latin typeface="Times New Roman" panose="02020603050405020304" pitchFamily="18" charset="0"/>
              </a:rPr>
              <a:t>: PGS. TS. </a:t>
            </a:r>
            <a:r>
              <a:rPr lang="en-US" sz="1000" dirty="0" err="1">
                <a:latin typeface="Times New Roman" panose="02020603050405020304" pitchFamily="18" charset="0"/>
              </a:rPr>
              <a:t>Trần</a:t>
            </a:r>
            <a:r>
              <a:rPr lang="en-US" sz="1000" dirty="0">
                <a:latin typeface="Times New Roman" panose="02020603050405020304" pitchFamily="18" charset="0"/>
              </a:rPr>
              <a:t> Cao </a:t>
            </a:r>
            <a:r>
              <a:rPr lang="en-US" sz="1000" dirty="0" err="1">
                <a:latin typeface="Times New Roman" panose="02020603050405020304" pitchFamily="18" charset="0"/>
              </a:rPr>
              <a:t>Đệ</a:t>
            </a:r>
            <a:r>
              <a:rPr lang="en-US" sz="1000" dirty="0">
                <a:latin typeface="Times New Roman" panose="02020603050405020304" pitchFamily="18" charset="0"/>
              </a:rPr>
              <a:t> (</a:t>
            </a:r>
            <a:r>
              <a:rPr lang="en-US" sz="1000" dirty="0">
                <a:latin typeface="Times New Roman" panose="02020603050405020304" pitchFamily="18" charset="0"/>
                <a:hlinkClick r:id="rId3"/>
              </a:rPr>
              <a:t>tcde@ctu.edu.vn</a:t>
            </a:r>
            <a:r>
              <a:rPr lang="en-US" sz="10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57300" y="2233613"/>
            <a:ext cx="2359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550"/>
              </a:lnSpc>
              <a:spcBef>
                <a:spcPts val="1675"/>
              </a:spcBef>
              <a:spcAft>
                <a:spcPts val="2938"/>
              </a:spcAft>
            </a:pPr>
            <a:r>
              <a:rPr lang="en-US" sz="800">
                <a:latin typeface="Times New Roman" panose="02020603050405020304" pitchFamily="18" charset="0"/>
              </a:rPr>
              <a:t>Bộ môn Công Nghệ Thông Tin - Khoa Công Nghệ </a:t>
            </a:r>
            <a:br>
              <a:rPr lang="en-US" sz="800">
                <a:latin typeface="Times New Roman" panose="02020603050405020304" pitchFamily="18" charset="0"/>
              </a:rPr>
            </a:br>
            <a:r>
              <a:rPr lang="en-US" sz="800">
                <a:latin typeface="Times New Roman" panose="02020603050405020304" pitchFamily="18" charset="0"/>
              </a:rPr>
              <a:t>Thông Tin &amp; Truyền Thông – Trường Đại học Cần Thơ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1700" y="3089275"/>
            <a:ext cx="2778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2313"/>
              </a:spcBef>
            </a:pPr>
            <a:r>
              <a:rPr lang="en-US" sz="900" dirty="0">
                <a:latin typeface="Times New Roman" panose="02020603050405020304" pitchFamily="18" charset="0"/>
              </a:rPr>
              <a:t>2018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4422648" cy="4968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500" b="1" cap="small" dirty="0" smtClean="0">
                <a:solidFill>
                  <a:srgbClr val="CC0000"/>
                </a:solidFill>
                <a:latin typeface="Times New Roman"/>
              </a:rPr>
              <a:t>CÁC BƯỚC XỬ LÝ MỘT CHƯƠNG TRÌNH</a:t>
            </a:r>
            <a:endParaRPr lang="vi" sz="1500" b="1" cap="small" dirty="0">
              <a:solidFill>
                <a:srgbClr val="CC0000"/>
              </a:solidFill>
              <a:latin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6" y="443144"/>
            <a:ext cx="1684372" cy="27158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" y="228600"/>
            <a:ext cx="4168961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KHÔNG GIAN ĐỊA CHỈ VẬT LÝ &amp; LUẬN LÝ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578" y="608076"/>
            <a:ext cx="4163568" cy="320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 algn="just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Việc gắn kết không gian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 và luận lý là trọng tâm của cơ chế 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138" y="1040892"/>
            <a:ext cx="3810000" cy="2773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Địa chỉ luận lý </a:t>
            </a:r>
            <a:r>
              <a:rPr lang="en-US" sz="1200" dirty="0">
                <a:latin typeface="Times New Roman" panose="02020603050405020304" pitchFamily="18" charset="0"/>
              </a:rPr>
              <a:t>(logical address): </a:t>
            </a:r>
            <a:r>
              <a:rPr lang="vi" sz="1200" dirty="0">
                <a:latin typeface="Times New Roman" panose="02020603050405020304" pitchFamily="18" charset="0"/>
              </a:rPr>
              <a:t>sinh ra bởi CPU, còn được gọi là địa chỉ ảo (vitual </a:t>
            </a:r>
            <a:r>
              <a:rPr lang="en-US" sz="1200" dirty="0">
                <a:latin typeface="Times New Roman" panose="02020603050405020304" pitchFamily="18" charset="0"/>
              </a:rPr>
              <a:t>address).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544" y="2002036"/>
            <a:ext cx="3930982" cy="45693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Địa chỉ vật lý </a:t>
            </a:r>
            <a:r>
              <a:rPr lang="en-US" sz="1200" dirty="0">
                <a:latin typeface="Times New Roman" panose="02020603050405020304" pitchFamily="18" charset="0"/>
              </a:rPr>
              <a:t>(physical address): </a:t>
            </a:r>
            <a:r>
              <a:rPr lang="vi" sz="1200" dirty="0">
                <a:latin typeface="Times New Roman" panose="02020603050405020304" pitchFamily="18" charset="0"/>
              </a:rPr>
              <a:t>được nhìn thấy bởi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bộ </a:t>
            </a:r>
            <a:r>
              <a:rPr lang="vi" sz="1200" dirty="0">
                <a:latin typeface="Times New Roman" panose="02020603050405020304" pitchFamily="18" charset="0"/>
              </a:rPr>
              <a:t>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578" y="1440560"/>
            <a:ext cx="4194048" cy="4968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 algn="just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Địa chỉ luận lý và vật lý là giống nhau trong sơ đồ gắn kết địa chỉ tại thời </a:t>
            </a:r>
            <a:r>
              <a:rPr lang="vi" sz="1200" dirty="0" smtClean="0">
                <a:latin typeface="Times New Roman" panose="02020603050405020304" pitchFamily="18" charset="0"/>
              </a:rPr>
              <a:t>đi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biên dịch và nạp chương trình; và sẽ khác nhau trong sơ đồ gắn kết tại thời </a:t>
            </a:r>
            <a:r>
              <a:rPr lang="vi" sz="1200" dirty="0" smtClean="0">
                <a:latin typeface="Times New Roman" panose="02020603050405020304" pitchFamily="18" charset="0"/>
              </a:rPr>
              <a:t>đi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thực thi.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650" y="2559558"/>
            <a:ext cx="4081487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3970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Không gian địa chỉ luận lý</a:t>
            </a:r>
            <a:r>
              <a:rPr lang="vi" sz="1200" dirty="0">
                <a:latin typeface="Times New Roman" panose="02020603050405020304" pitchFamily="18" charset="0"/>
              </a:rPr>
              <a:t>: tập tất cả các địa chỉ luận lý.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651" y="2815590"/>
            <a:ext cx="3310128" cy="1554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39700" algn="just">
              <a:spcAft>
                <a:spcPts val="126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Không gian địa chỉ vật lý</a:t>
            </a:r>
            <a:r>
              <a:rPr lang="vi" sz="1200" dirty="0">
                <a:latin typeface="Times New Roman" panose="02020603050405020304" pitchFamily="18" charset="0"/>
              </a:rPr>
              <a:t>: tập tất cả các địa chỉ vật lý.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602992" cy="4389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BỘ QUẢN LÝ BỘ NHỚ - MMU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597877"/>
            <a:ext cx="4273296" cy="23708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57988" indent="-139700">
              <a:lnSpc>
                <a:spcPts val="1344"/>
              </a:lnSpc>
              <a:spcBef>
                <a:spcPts val="2100"/>
              </a:spcBef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thiết bị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cứng </a:t>
            </a:r>
            <a:r>
              <a:rPr lang="vi" sz="1200" dirty="0">
                <a:latin typeface="Times New Roman" panose="02020603050405020304" pitchFamily="18" charset="0"/>
              </a:rPr>
              <a:t>làm nhiệm vụ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ánh xạ </a:t>
            </a:r>
            <a:r>
              <a:rPr lang="vi" sz="1200" dirty="0">
                <a:latin typeface="Times New Roman" panose="02020603050405020304" pitchFamily="18" charset="0"/>
              </a:rPr>
              <a:t>địa chỉ luận lý sang địa chỉ vật lý.</a:t>
            </a:r>
          </a:p>
          <a:p>
            <a:pPr marL="157988" indent="-139700">
              <a:lnSpc>
                <a:spcPts val="1296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nhiều phương pháp được sử dụng, ví dụ như phương pháp dùng thanh ghi tái định vị </a:t>
            </a:r>
            <a:r>
              <a:rPr lang="en-US" sz="1200" dirty="0">
                <a:latin typeface="Times New Roman" panose="02020603050405020304" pitchFamily="18" charset="0"/>
              </a:rPr>
              <a:t>(reallocation register) </a:t>
            </a:r>
            <a:r>
              <a:rPr lang="vi" sz="1200" dirty="0">
                <a:latin typeface="Times New Roman" panose="02020603050405020304" pitchFamily="18" charset="0"/>
              </a:rPr>
              <a:t>- địa chỉ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sử dụng bởi tiến trình sẽ được cộng thêm giá trị của thanh ghi tái định vị khi nó truy xuất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246888" indent="0">
              <a:spcAft>
                <a:spcPts val="630"/>
              </a:spcAft>
            </a:pPr>
            <a:r>
              <a:rPr lang="en-US" sz="1200" dirty="0" smtClean="0">
                <a:solidFill>
                  <a:srgbClr val="3333B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Thanh ghi tái định vị chính là thanh ghi cơ sở.</a:t>
            </a:r>
          </a:p>
          <a:p>
            <a:pPr marL="157988" indent="-139700" algn="just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Tiến trình người dùng chỉ dựa trên địa chỉ luận lý, không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biết đến địa chỉ vật lý - sự ánh xạ đến địa chỉ vật lý xảy ra trong thời gian thực thi, khi tiến trình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truy xuất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701040"/>
            <a:ext cx="2813304" cy="1984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4309638" cy="4389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BỘ QUẢN LÝ BỘ NHỚ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- SỰ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TÁI ĐỊNH VỊ ĐỘNG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2248" y="1243584"/>
            <a:ext cx="2167128" cy="3383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700" dirty="0">
                <a:latin typeface="Times New Roman" panose="02020603050405020304" pitchFamily="18" charset="0"/>
              </a:rPr>
              <a:t>Hoán đổi </a:t>
            </a:r>
            <a:r>
              <a:rPr lang="en-US" sz="1700" dirty="0">
                <a:latin typeface="Times New Roman" panose="02020603050405020304" pitchFamily="18" charset="0"/>
              </a:rPr>
              <a:t>(Swapping)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37688" y="3364992"/>
            <a:ext cx="664464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vi" sz="550">
                <a:solidFill>
                  <a:srgbClr val="D6D6EF"/>
                </a:solidFill>
                <a:latin typeface="Times New Roman"/>
              </a:rPr>
              <a:t>-4 □ ►    &lt;3 ►    &lt;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4928" y="3374136"/>
            <a:ext cx="185928" cy="762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>
                <a:solidFill>
                  <a:srgbClr val="D6D6EF"/>
                </a:solidFill>
                <a:latin typeface="Times New Roman"/>
              </a:rPr>
              <a:t>► «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9016" y="3364992"/>
            <a:ext cx="274320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vi" sz="600" spc="100" dirty="0">
                <a:solidFill>
                  <a:srgbClr val="ADADDE"/>
                </a:solidFill>
                <a:latin typeface="Times New Roman" panose="02020603050405020304" pitchFamily="18" charset="0"/>
              </a:rPr>
              <a:t>c\ (&gt;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89001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289560" indent="-165100" algn="just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Hoán đổi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(swapping)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445008"/>
            <a:ext cx="1944624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HOÁN ĐỔI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(SWAPPING)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745588"/>
            <a:ext cx="4230624" cy="21835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0688" indent="-165100" algn="just">
              <a:lnSpc>
                <a:spcPts val="1320"/>
              </a:lnSpc>
              <a:spcBef>
                <a:spcPts val="210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một kỹ thuật cho phép tổng không gian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của các tiến trình lớn hơn tổng không gian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lý:</a:t>
            </a:r>
          </a:p>
          <a:p>
            <a:pPr marL="450088" indent="-139700">
              <a:lnSpc>
                <a:spcPts val="1176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Một (hay một </a:t>
            </a:r>
            <a:r>
              <a:rPr lang="vi" sz="1200" dirty="0" smtClean="0">
                <a:latin typeface="Times New Roman" panose="02020603050405020304" pitchFamily="18" charset="0"/>
              </a:rPr>
              <a:t>ph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)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được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di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chuyển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tạm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</a:t>
            </a:r>
            <a:r>
              <a:rPr lang="vi" sz="1200" dirty="0">
                <a:latin typeface="Times New Roman" panose="02020603050405020304" pitchFamily="18" charset="0"/>
              </a:rPr>
              <a:t>từ bộ nhớ chính ra các thiết bị lưu trữ phụ (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cuộn ra -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roll/swap out</a:t>
            </a:r>
            <a:r>
              <a:rPr lang="en-US" sz="1200" dirty="0">
                <a:latin typeface="Times New Roman" panose="02020603050405020304" pitchFamily="18" charset="0"/>
              </a:rPr>
              <a:t>) </a:t>
            </a:r>
            <a:r>
              <a:rPr lang="vi" sz="1200" dirty="0">
                <a:latin typeface="Times New Roman" panose="02020603050405020304" pitchFamily="18" charset="0"/>
              </a:rPr>
              <a:t>rồi sau đó di </a:t>
            </a:r>
            <a:r>
              <a:rPr lang="en-US" sz="1200" dirty="0" err="1" smtClean="0">
                <a:latin typeface="Times New Roman" panose="02020603050405020304" pitchFamily="18" charset="0"/>
              </a:rPr>
              <a:t>chuyển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ngược </a:t>
            </a:r>
            <a:r>
              <a:rPr lang="vi" sz="1200" dirty="0">
                <a:latin typeface="Times New Roman" panose="02020603050405020304" pitchFamily="18" charset="0"/>
              </a:rPr>
              <a:t>vào bộ nhớ chính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tiếp </a:t>
            </a:r>
            <a:r>
              <a:rPr lang="vi" sz="1200" dirty="0">
                <a:latin typeface="Times New Roman" panose="02020603050405020304" pitchFamily="18" charset="0"/>
              </a:rPr>
              <a:t>tục thực thi (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cuộn vào -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roll/swap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in</a:t>
            </a:r>
            <a:r>
              <a:rPr lang="vi" sz="1200" dirty="0">
                <a:latin typeface="Times New Roman" panose="02020603050405020304" pitchFamily="18" charset="0"/>
              </a:rPr>
              <a:t>).</a:t>
            </a:r>
          </a:p>
          <a:p>
            <a:pPr marL="170688" indent="-16510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Cho phép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tăng độ đa nhiệm </a:t>
            </a:r>
            <a:r>
              <a:rPr lang="vi" sz="1200" dirty="0">
                <a:latin typeface="Times New Roman" panose="02020603050405020304" pitchFamily="18" charset="0"/>
              </a:rPr>
              <a:t>của các hệ thống đa chương.</a:t>
            </a:r>
          </a:p>
          <a:p>
            <a:pPr marL="170688" indent="-165100" algn="just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Tốc độ của thiết bị lưu trữ phụ </a:t>
            </a:r>
            <a:r>
              <a:rPr lang="vi" sz="1200" dirty="0">
                <a:latin typeface="Times New Roman" panose="02020603050405020304" pitchFamily="18" charset="0"/>
              </a:rPr>
              <a:t>phải đủ nhanh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sao chép hiện trạng bộ nhớ </a:t>
            </a:r>
            <a:r>
              <a:rPr lang="en-US" sz="1200" dirty="0">
                <a:latin typeface="Times New Roman" panose="02020603050405020304" pitchFamily="18" charset="0"/>
              </a:rPr>
              <a:t>(memory image) </a:t>
            </a:r>
            <a:r>
              <a:rPr lang="vi" sz="1200" dirty="0">
                <a:latin typeface="Times New Roman" panose="02020603050405020304" pitchFamily="18" charset="0"/>
              </a:rPr>
              <a:t>của các tiến trình và cho phép truy cập trực tiếp các dữ liệu này.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" y="984504"/>
            <a:ext cx="2685288" cy="18623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h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7.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Qu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ả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n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l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ý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b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ộ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89001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Hoán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doi</a:t>
            </a:r>
            <a:r>
              <a:rPr lang="en-US" sz="550" cap="small">
                <a:solidFill>
                  <a:srgbClr val="231F20"/>
                </a:solidFill>
                <a:latin typeface="Times New Roman"/>
              </a:rPr>
              <a:t>(sw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apping)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2868168" cy="4358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SWAP OUT</a:t>
            </a:r>
            <a:r>
              <a:rPr lang="en-US" sz="1400" b="1" cap="small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SWAP IN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8512" y="2886456"/>
            <a:ext cx="594360" cy="1219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50" dirty="0">
                <a:solidFill>
                  <a:srgbClr val="231F20"/>
                </a:solidFill>
                <a:latin typeface="Times New Roman" panose="02020603050405020304" pitchFamily="18" charset="0"/>
              </a:rPr>
              <a:t>main memory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89001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Hoán đổi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(swapping)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636266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CÀI ĐẶT HOÁN ĐỔI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917" y="667512"/>
            <a:ext cx="4236720" cy="3383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92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 err="1" smtClean="0">
                <a:solidFill>
                  <a:srgbClr val="3333B2"/>
                </a:solidFill>
                <a:latin typeface="Times New Roman" panose="02020603050405020304" pitchFamily="18" charset="0"/>
              </a:rPr>
              <a:t>P</a:t>
            </a:r>
            <a:r>
              <a:rPr lang="en-US" sz="1200" dirty="0" err="1" smtClean="0">
                <a:latin typeface="Times New Roman" panose="02020603050405020304" pitchFamily="18" charset="0"/>
              </a:rPr>
              <a:t>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chính </a:t>
            </a:r>
            <a:r>
              <a:rPr lang="vi" sz="1200" dirty="0">
                <a:latin typeface="Times New Roman" panose="02020603050405020304" pitchFamily="18" charset="0"/>
              </a:rPr>
              <a:t>của thời gian hoán đổi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gian chuyển dữ liệu </a:t>
            </a:r>
            <a:r>
              <a:rPr lang="en-US" sz="1200" dirty="0">
                <a:latin typeface="Times New Roman" panose="02020603050405020304" pitchFamily="18" charset="0"/>
              </a:rPr>
              <a:t>(transfer time), </a:t>
            </a:r>
            <a:r>
              <a:rPr lang="vi" sz="1200" dirty="0">
                <a:latin typeface="Times New Roman" panose="02020603050405020304" pitchFamily="18" charset="0"/>
              </a:rPr>
              <a:t>thường tỷ lệ </a:t>
            </a:r>
            <a:r>
              <a:rPr lang="vi" sz="1200" dirty="0" smtClean="0">
                <a:latin typeface="Times New Roman" panose="02020603050405020304" pitchFamily="18" charset="0"/>
              </a:rPr>
              <a:t>v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kích </a:t>
            </a:r>
            <a:r>
              <a:rPr lang="vi" sz="1200" dirty="0" smtClean="0">
                <a:latin typeface="Times New Roman" panose="02020603050405020304" pitchFamily="18" charset="0"/>
              </a:rPr>
              <a:t>thư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c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hoán đổi.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917" y="1106424"/>
            <a:ext cx="4209288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Hệ thống duy trì một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hàng đợi sẵn sàng </a:t>
            </a:r>
            <a:r>
              <a:rPr lang="vi" sz="1200" dirty="0">
                <a:latin typeface="Times New Roman" panose="02020603050405020304" pitchFamily="18" charset="0"/>
              </a:rPr>
              <a:t>để lưu trữ danh sách các tiến trình sẵn sàng thực thi và đang được hoán đổi ra vùng lưu trữ phụ.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917" y="1650111"/>
            <a:ext cx="4154424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2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Thời gian chuyển ngữ cảnh trong cách tiếp cận này tương đối cao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thường không khả thi trong thực tế.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917" y="2070735"/>
            <a:ext cx="4172712" cy="320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2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phiên bản được sửa đổi của </a:t>
            </a:r>
            <a:r>
              <a:rPr lang="en-US" sz="1200" dirty="0">
                <a:latin typeface="Times New Roman" panose="02020603050405020304" pitchFamily="18" charset="0"/>
              </a:rPr>
              <a:t>swapping </a:t>
            </a:r>
            <a:r>
              <a:rPr lang="vi" sz="1200" dirty="0">
                <a:latin typeface="Times New Roman" panose="02020603050405020304" pitchFamily="18" charset="0"/>
              </a:rPr>
              <a:t>được sử dụng trong các hệ điều hành hiện tại: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477" y="2518791"/>
            <a:ext cx="2127504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latin typeface="Times New Roman" panose="02020603050405020304" pitchFamily="18" charset="0"/>
              </a:rPr>
              <a:t>Swapping </a:t>
            </a:r>
            <a:r>
              <a:rPr lang="vi" sz="1200" dirty="0">
                <a:latin typeface="Times New Roman" panose="02020603050405020304" pitchFamily="18" charset="0"/>
              </a:rPr>
              <a:t>bình thường bị vô hiệu hóa.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477" y="2738247"/>
            <a:ext cx="3797338" cy="4902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05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Nó chỉ được kích hoạt khi nhu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u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đạt đến 1 </a:t>
            </a:r>
            <a:r>
              <a:rPr lang="en-US" sz="1200" dirty="0">
                <a:latin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ngưỡng </a:t>
            </a:r>
            <a:r>
              <a:rPr lang="vi" sz="1200" dirty="0">
                <a:latin typeface="Times New Roman" panose="02020603050405020304" pitchFamily="18" charset="0"/>
              </a:rPr>
              <a:t>nào đó.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4568" y="1261872"/>
            <a:ext cx="3148584" cy="3139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vi" sz="1700" dirty="0">
                <a:latin typeface="Times New Roman" panose="02020603050405020304" pitchFamily="18" charset="0"/>
              </a:rPr>
              <a:t>Các kỹ thuật Cấp phát bộ </a:t>
            </a:r>
            <a:r>
              <a:rPr lang="en-US" sz="1700" dirty="0" err="1" smtClean="0">
                <a:latin typeface="Times New Roman" panose="02020603050405020304" pitchFamily="18" charset="0"/>
              </a:rPr>
              <a:t>nhớ</a:t>
            </a:r>
            <a:endParaRPr lang="vi" sz="17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7688" y="3364992"/>
            <a:ext cx="664464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vi" sz="600" spc="100" dirty="0">
                <a:solidFill>
                  <a:srgbClr val="D6D6EF"/>
                </a:solidFill>
                <a:latin typeface="Times New Roman" panose="02020603050405020304" pitchFamily="18" charset="0"/>
              </a:rPr>
              <a:t>-4 □ ►    &lt;3 ►    &lt;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4928" y="3374136"/>
            <a:ext cx="185928" cy="762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>
                <a:solidFill>
                  <a:srgbClr val="D6D6EF"/>
                </a:solidFill>
                <a:latin typeface="Times New Roman"/>
              </a:rPr>
              <a:t>► «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9016" y="3364992"/>
            <a:ext cx="274320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vi" sz="600" spc="100" dirty="0">
                <a:solidFill>
                  <a:srgbClr val="ADADDE"/>
                </a:solidFill>
                <a:latin typeface="Times New Roman" panose="02020603050405020304" pitchFamily="18" charset="0"/>
              </a:rPr>
              <a:t>c\ (&gt;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236720" cy="27401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CẤP PHÁT BỘ NHỚ KỀ NHAU</a:t>
            </a:r>
          </a:p>
          <a:p>
            <a:pPr marL="152400" indent="0" algn="just">
              <a:spcAft>
                <a:spcPts val="63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một trong các p/pháp cấp phát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được sử dụng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u </a:t>
            </a:r>
            <a:r>
              <a:rPr lang="vi" sz="1200" dirty="0">
                <a:latin typeface="Times New Roman" panose="02020603050405020304" pitchFamily="18" charset="0"/>
              </a:rPr>
              <a:t>tiên.</a:t>
            </a:r>
          </a:p>
          <a:p>
            <a:pPr marL="1524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 thường được chia thành 2 </a:t>
            </a:r>
            <a:r>
              <a:rPr lang="vi" sz="1200" dirty="0" smtClean="0">
                <a:latin typeface="Times New Roman" panose="02020603050405020304" pitchFamily="18" charset="0"/>
              </a:rPr>
              <a:t>ph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:</a:t>
            </a:r>
          </a:p>
          <a:p>
            <a:pPr marL="584200" indent="-139700">
              <a:lnSpc>
                <a:spcPts val="1176"/>
              </a:lnSpc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 err="1" smtClean="0">
                <a:solidFill>
                  <a:srgbClr val="3333B2"/>
                </a:solidFill>
                <a:latin typeface="Times New Roman" panose="02020603050405020304" pitchFamily="18" charset="0"/>
              </a:rPr>
              <a:t>P</a:t>
            </a:r>
            <a:r>
              <a:rPr lang="en-US" sz="1200" dirty="0" err="1" smtClean="0">
                <a:latin typeface="Times New Roman" panose="02020603050405020304" pitchFamily="18" charset="0"/>
              </a:rPr>
              <a:t>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thường </a:t>
            </a:r>
            <a:r>
              <a:rPr lang="vi" sz="1200" dirty="0">
                <a:latin typeface="Times New Roman" panose="02020603050405020304" pitchFamily="18" charset="0"/>
              </a:rPr>
              <a:t>trú của HĐH: </a:t>
            </a:r>
            <a:r>
              <a:rPr lang="vi" sz="1200" dirty="0" smtClean="0">
                <a:latin typeface="Times New Roman" panose="02020603050405020304" pitchFamily="18" charset="0"/>
              </a:rPr>
              <a:t>t</a:t>
            </a:r>
            <a:r>
              <a:rPr lang="en-US" sz="1200" dirty="0" smtClean="0">
                <a:latin typeface="Times New Roman" panose="02020603050405020304" pitchFamily="18" charset="0"/>
              </a:rPr>
              <a:t>ổ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chức trong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thấp (các </a:t>
            </a:r>
            <a:r>
              <a:rPr lang="en-US" sz="1200" dirty="0">
                <a:latin typeface="Times New Roman" panose="02020603050405020304" pitchFamily="18" charset="0"/>
              </a:rPr>
              <a:t>vector </a:t>
            </a:r>
            <a:r>
              <a:rPr lang="vi" sz="1200" dirty="0">
                <a:latin typeface="Times New Roman" panose="02020603050405020304" pitchFamily="18" charset="0"/>
              </a:rPr>
              <a:t>ngắt).</a:t>
            </a:r>
          </a:p>
          <a:p>
            <a:pPr marL="4445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Tiến trình người dùng: được </a:t>
            </a:r>
            <a:r>
              <a:rPr lang="vi" sz="1200" dirty="0" smtClean="0">
                <a:latin typeface="Times New Roman" panose="02020603050405020304" pitchFamily="18" charset="0"/>
              </a:rPr>
              <a:t>t</a:t>
            </a:r>
            <a:r>
              <a:rPr lang="en-US" sz="1200" dirty="0" smtClean="0">
                <a:latin typeface="Times New Roman" panose="02020603050405020304" pitchFamily="18" charset="0"/>
              </a:rPr>
              <a:t>ổ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chức trong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cao.</a:t>
            </a:r>
          </a:p>
          <a:p>
            <a:pPr marL="1524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Mỗi tiến trình được cấp phát một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đơn, liên tục.</a:t>
            </a:r>
          </a:p>
          <a:p>
            <a:pPr marL="292100" indent="-1397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Bộ 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thực hiện ánh xạ địa chỉ luận lý sang vật lý vào thời gian thực thi (động):</a:t>
            </a:r>
          </a:p>
          <a:p>
            <a:pPr marL="444500"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địa chỉ vật lý = địa chỉ luận lý + giá trị thanh ghi tái định vị.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584" y="469392"/>
            <a:ext cx="89611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3990"/>
              </a:spcAft>
            </a:pPr>
            <a:r>
              <a:rPr lang="vi" sz="14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MỤC </a:t>
            </a:r>
            <a:r>
              <a:rPr lang="vi" sz="14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TIÊU</a:t>
            </a:r>
            <a:endParaRPr lang="vi" sz="1400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696" y="1365504"/>
            <a:ext cx="4175760" cy="10576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99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Mô tả chi tiết các phương pháp tổ chức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157988" indent="-1397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Giải thích các kỹ thuật 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bao gồm phân trang và phân đoạn.</a:t>
            </a:r>
          </a:p>
          <a:p>
            <a:pPr marL="157988" indent="-139700">
              <a:lnSpc>
                <a:spcPts val="132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số ví dụ thực tế về 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quản lý phân đoạn trong bộ xử lý Intel Pentium và quản lý địa chỉ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trong HĐH Linux.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44" y="1813560"/>
            <a:ext cx="2615184" cy="1280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262151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BẢO VÊ VÙNG NHỚ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76" y="557784"/>
            <a:ext cx="4157472" cy="8351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57988" indent="-139700">
              <a:lnSpc>
                <a:spcPts val="1176"/>
              </a:lnSpc>
              <a:spcBef>
                <a:spcPts val="147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Thanh ghi tái định vị được sử dụng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bảo vệ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của các tiến trình người dùng và HĐH (mã lệnh và dữ liệu).</a:t>
            </a:r>
          </a:p>
          <a:p>
            <a:pPr marL="310388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Thanh ghi tái định vị: chứa địa chỉ vật lý thấp nhất của tiến trình.</a:t>
            </a:r>
          </a:p>
          <a:p>
            <a:pPr marL="310388"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Thanh ghi </a:t>
            </a:r>
            <a:r>
              <a:rPr lang="vi" sz="1200" dirty="0" smtClean="0">
                <a:latin typeface="Times New Roman" panose="02020603050405020304" pitchFamily="18" charset="0"/>
              </a:rPr>
              <a:t>gi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hạn: chứa phạm vi địa chỉ luận lý của tiến trình.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395216" cy="28224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CẤP PHÁT VỚI KÍCH THƯỚC PHÂN KHU CỐ ĐỊNH</a:t>
            </a:r>
          </a:p>
          <a:p>
            <a:pPr marL="304800" indent="-152400">
              <a:lnSpc>
                <a:spcPts val="1344"/>
              </a:lnSpc>
              <a:spcAft>
                <a:spcPts val="42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chiến lược cấp phát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đa phân khu: được sử dụng cho các hệ thống đa chương.</a:t>
            </a:r>
          </a:p>
          <a:p>
            <a:pPr marL="152400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được chia thành nhiều phân khu có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cố </a:t>
            </a:r>
            <a:r>
              <a:rPr lang="vi" sz="1200" dirty="0">
                <a:latin typeface="Times New Roman" panose="02020603050405020304" pitchFamily="18" charset="0"/>
              </a:rPr>
              <a:t>định.</a:t>
            </a:r>
          </a:p>
          <a:p>
            <a:pPr marL="152400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tiến trình được cấp phát 1 phân khu.</a:t>
            </a:r>
          </a:p>
          <a:p>
            <a:pPr marL="152400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Cấp độ đa chương được xác định bởi số lượng phân khu.</a:t>
            </a:r>
          </a:p>
          <a:p>
            <a:pPr marL="152400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Hạn chế:</a:t>
            </a:r>
          </a:p>
          <a:p>
            <a:pPr marL="444500"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T/trình sử dụng không hết vùng </a:t>
            </a:r>
            <a:r>
              <a:rPr lang="en-US" sz="1000" dirty="0" err="1" smtClean="0">
                <a:latin typeface="Times New Roman" panose="02020603050405020304" pitchFamily="18" charset="0"/>
              </a:rPr>
              <a:t>nhớ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được cấp phát (phân mảnh trong).</a:t>
            </a:r>
          </a:p>
          <a:p>
            <a:pPr marL="444500" indent="0" algn="just">
              <a:lnSpc>
                <a:spcPts val="1872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Không </a:t>
            </a:r>
            <a:r>
              <a:rPr lang="en-US" sz="1000" dirty="0" err="1" smtClean="0">
                <a:latin typeface="Times New Roman" panose="02020603050405020304" pitchFamily="18" charset="0"/>
              </a:rPr>
              <a:t>thể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tạo </a:t>
            </a:r>
            <a:r>
              <a:rPr lang="vi" sz="1000" dirty="0">
                <a:latin typeface="Times New Roman" panose="02020603050405020304" pitchFamily="18" charset="0"/>
              </a:rPr>
              <a:t>các tiến trình có 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l</a:t>
            </a:r>
            <a:r>
              <a:rPr lang="en-US" sz="1000" dirty="0" smtClean="0">
                <a:latin typeface="Times New Roman" panose="02020603050405020304" pitchFamily="18" charset="0"/>
              </a:rPr>
              <a:t>ớ</a:t>
            </a:r>
            <a:r>
              <a:rPr lang="vi" sz="1000" dirty="0" smtClean="0">
                <a:latin typeface="Times New Roman" panose="02020603050405020304" pitchFamily="18" charset="0"/>
              </a:rPr>
              <a:t>n </a:t>
            </a:r>
            <a:r>
              <a:rPr lang="vi" sz="1000" dirty="0">
                <a:latin typeface="Times New Roman" panose="02020603050405020304" pitchFamily="18" charset="0"/>
              </a:rPr>
              <a:t>hơn 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phân </a:t>
            </a:r>
            <a:r>
              <a:rPr lang="vi" sz="1000" dirty="0">
                <a:latin typeface="Times New Roman" panose="02020603050405020304" pitchFamily="18" charset="0"/>
              </a:rPr>
              <a:t>khu.</a:t>
            </a:r>
          </a:p>
          <a:p>
            <a:pPr marL="444500" indent="0" algn="just">
              <a:lnSpc>
                <a:spcPts val="1872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Phương pháp này hiện không còn được sử dụng.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76758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31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CẤP PHÁT ĐA PHÂN KHU ĐỘNG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747" y="573024"/>
            <a:ext cx="2548128" cy="1493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206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tiến trình được cấp phát 1 phân khu.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47" y="822960"/>
            <a:ext cx="4093464" cy="1645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206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 smtClean="0">
                <a:latin typeface="Times New Roman" panose="02020603050405020304" pitchFamily="18" charset="0"/>
              </a:rPr>
              <a:t>K/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mỗi </a:t>
            </a:r>
            <a:r>
              <a:rPr lang="vi" sz="1200" dirty="0">
                <a:latin typeface="Times New Roman" panose="02020603050405020304" pitchFamily="18" charset="0"/>
              </a:rPr>
              <a:t>phân khu có thể thay đổi tùy vào nhu cầu của t/trình.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747" y="1091184"/>
            <a:ext cx="3617976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206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Lỗ trống </a:t>
            </a:r>
            <a:r>
              <a:rPr lang="en-US" sz="1200" dirty="0">
                <a:latin typeface="Times New Roman" panose="02020603050405020304" pitchFamily="18" charset="0"/>
              </a:rPr>
              <a:t>(hole): </a:t>
            </a:r>
            <a:r>
              <a:rPr lang="vi" sz="1200" dirty="0">
                <a:latin typeface="Times New Roman" panose="02020603050405020304" pitchFamily="18" charset="0"/>
              </a:rPr>
              <a:t>là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còn trống chưa được cấp phát.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307" y="1359408"/>
            <a:ext cx="3678936" cy="1402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thể 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en-US" sz="1200" dirty="0" smtClean="0">
                <a:latin typeface="Times New Roman" panose="02020603050405020304" pitchFamily="18" charset="0"/>
              </a:rPr>
              <a:t>ằ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rãi rác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(do sự cấp phát,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thu </a:t>
            </a:r>
            <a:r>
              <a:rPr lang="vi" sz="1200" dirty="0">
                <a:latin typeface="Times New Roman" panose="02020603050405020304" pitchFamily="18" charset="0"/>
              </a:rPr>
              <a:t>hồi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).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307" y="1740642"/>
            <a:ext cx="3374136" cy="1432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Khi 1 t/trình xuất hiện, nó được phân 1 lỗ trống đủ chứa nó.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307" y="1981434"/>
            <a:ext cx="3898392" cy="2865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Khi 1 t/trình kết thúc,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dành cho nó sẽ được thu hồi thành lỗ trống và kết hợp </a:t>
            </a:r>
            <a:r>
              <a:rPr lang="vi" sz="1200" dirty="0" smtClean="0">
                <a:latin typeface="Times New Roman" panose="02020603050405020304" pitchFamily="18" charset="0"/>
              </a:rPr>
              <a:t>v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lỗ trống liền kề nếu có.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747" y="2377674"/>
            <a:ext cx="4224528" cy="1554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89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Hệ thống sẽ duy trì thông tin về các phân khu đã cấp phát và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lỗ </a:t>
            </a:r>
            <a:r>
              <a:rPr lang="vi" sz="1200" dirty="0">
                <a:latin typeface="Times New Roman" panose="02020603050405020304" pitchFamily="18" charset="0"/>
              </a:rPr>
              <a:t>trống.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824" y="350520"/>
            <a:ext cx="1978152" cy="1706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CHIẾN LƯỢC CẤP PHÁT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849" y="772668"/>
            <a:ext cx="3617976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Làm thế nào để đáp ứng một yêu cầu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409" y="1025652"/>
            <a:ext cx="2414016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First-fit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Cấp phát lỗ trống đủ </a:t>
            </a:r>
            <a:r>
              <a:rPr lang="vi" sz="1200" dirty="0" smtClean="0">
                <a:latin typeface="Times New Roman" panose="02020603050405020304" pitchFamily="18" charset="0"/>
              </a:rPr>
              <a:t>l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đầu tiên.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409" y="1269492"/>
            <a:ext cx="2450592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Best-fit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Cấp phát lỗ trống đủ </a:t>
            </a:r>
            <a:r>
              <a:rPr lang="vi" sz="1200" dirty="0" smtClean="0">
                <a:latin typeface="Times New Roman" panose="02020603050405020304" pitchFamily="18" charset="0"/>
              </a:rPr>
              <a:t>l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nhỏ nhất.</a:t>
            </a:r>
          </a:p>
        </p:txBody>
      </p:sp>
      <p:sp>
        <p:nvSpPr>
          <p:cNvPr id="9" name="Rectangle 8"/>
          <p:cNvSpPr/>
          <p:nvPr/>
        </p:nvSpPr>
        <p:spPr>
          <a:xfrm>
            <a:off x="791777" y="1510284"/>
            <a:ext cx="3660648" cy="1188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Phải </a:t>
            </a:r>
            <a:r>
              <a:rPr lang="vi" sz="1200" dirty="0" smtClean="0">
                <a:latin typeface="Times New Roman" panose="02020603050405020304" pitchFamily="18" charset="0"/>
              </a:rPr>
              <a:t>ki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tra toàn bộ các lỗ trống nếu các lỗ trống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không </a:t>
            </a:r>
            <a:r>
              <a:rPr lang="vi" sz="1200" dirty="0">
                <a:latin typeface="Times New Roman" panose="02020603050405020304" pitchFamily="18" charset="0"/>
              </a:rPr>
              <a:t>được sắp xếp.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777" y="1948434"/>
            <a:ext cx="2359152" cy="1188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Sẽ phát sinh lỗ trống có kích thước nhỏ nhất.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409" y="2170938"/>
            <a:ext cx="1813560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Worst-fit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Cấp lỗ trống </a:t>
            </a:r>
            <a:r>
              <a:rPr lang="vi" sz="1200" dirty="0" smtClean="0">
                <a:latin typeface="Times New Roman" panose="02020603050405020304" pitchFamily="18" charset="0"/>
              </a:rPr>
              <a:t>l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nhất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777" y="2411730"/>
            <a:ext cx="2054352" cy="1249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phải k/tra toàn bộ các lỗ trống.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1777" y="2637282"/>
            <a:ext cx="1725168" cy="1188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Sinh ra lỗ trống còn lại lớn nhất.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4849" y="2871978"/>
            <a:ext cx="3681984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latin typeface="Times New Roman" panose="02020603050405020304" pitchFamily="18" charset="0"/>
              </a:rPr>
              <a:t>First-fit </a:t>
            </a:r>
            <a:r>
              <a:rPr lang="vi" sz="1200" dirty="0">
                <a:latin typeface="Times New Roman" panose="02020603050405020304" pitchFamily="18" charset="0"/>
              </a:rPr>
              <a:t>và </a:t>
            </a:r>
            <a:r>
              <a:rPr lang="en-US" sz="1200" dirty="0">
                <a:latin typeface="Times New Roman" panose="02020603050405020304" pitchFamily="18" charset="0"/>
              </a:rPr>
              <a:t>B</a:t>
            </a:r>
            <a:r>
              <a:rPr lang="en-US" sz="1200" dirty="0" smtClean="0">
                <a:latin typeface="Times New Roman" panose="02020603050405020304" pitchFamily="18" charset="0"/>
              </a:rPr>
              <a:t>est-fit </a:t>
            </a:r>
            <a:r>
              <a:rPr lang="vi" sz="1200" dirty="0">
                <a:latin typeface="Times New Roman" panose="02020603050405020304" pitchFamily="18" charset="0"/>
              </a:rPr>
              <a:t>cho hiệu năng và tốc độ tốt hơn </a:t>
            </a:r>
            <a:r>
              <a:rPr lang="en-US" sz="1200" dirty="0">
                <a:latin typeface="Times New Roman" panose="02020603050405020304" pitchFamily="18" charset="0"/>
              </a:rPr>
              <a:t>worst-fit.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297958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2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SỰ </a:t>
            </a:r>
            <a:r>
              <a:rPr lang="vi" sz="12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MẢNH</a:t>
            </a:r>
            <a:endParaRPr lang="vi" sz="1200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848" y="605028"/>
            <a:ext cx="4245864" cy="22021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273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mảnh trong</a:t>
            </a:r>
            <a:r>
              <a:rPr lang="vi" sz="1200" dirty="0">
                <a:latin typeface="Times New Roman" panose="02020603050405020304" pitchFamily="18" charset="0"/>
              </a:rPr>
              <a:t>: Phân khu cấp phát cho tiến trình lớn hơn nhu cầu.</a:t>
            </a:r>
          </a:p>
          <a:p>
            <a:pPr marL="170688" marR="101600"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mảnh ngoài</a:t>
            </a:r>
            <a:r>
              <a:rPr lang="vi" sz="1200" dirty="0">
                <a:latin typeface="Times New Roman" panose="02020603050405020304" pitchFamily="18" charset="0"/>
              </a:rPr>
              <a:t>: Các lỗ trống nằm rãi rác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xảy </a:t>
            </a:r>
            <a:r>
              <a:rPr lang="vi" sz="1200" dirty="0">
                <a:latin typeface="Times New Roman" panose="02020603050405020304" pitchFamily="18" charset="0"/>
              </a:rPr>
              <a:t>ra trường hợp </a:t>
            </a:r>
            <a:r>
              <a:rPr lang="vi" sz="1200" dirty="0" smtClean="0">
                <a:latin typeface="Times New Roman" panose="02020603050405020304" pitchFamily="18" charset="0"/>
              </a:rPr>
              <a:t>t</a:t>
            </a:r>
            <a:r>
              <a:rPr lang="en-US" sz="1200" dirty="0" smtClean="0">
                <a:latin typeface="Times New Roman" panose="02020603050405020304" pitchFamily="18" charset="0"/>
              </a:rPr>
              <a:t>ổ</a:t>
            </a:r>
            <a:r>
              <a:rPr lang="vi" sz="1200" dirty="0" smtClean="0">
                <a:latin typeface="Times New Roman" panose="02020603050405020304" pitchFamily="18" charset="0"/>
              </a:rPr>
              <a:t>ng </a:t>
            </a:r>
            <a:r>
              <a:rPr lang="vi" sz="1200" dirty="0">
                <a:latin typeface="Times New Roman" panose="02020603050405020304" pitchFamily="18" charset="0"/>
              </a:rPr>
              <a:t>kích các lỗ trống lớn hơn như cầu nhưng chúng không nằm liên tục nên không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cấp </a:t>
            </a:r>
            <a:r>
              <a:rPr lang="vi" sz="1200" dirty="0">
                <a:latin typeface="Times New Roman" panose="02020603050405020304" pitchFamily="18" charset="0"/>
              </a:rPr>
              <a:t>phát.</a:t>
            </a:r>
          </a:p>
          <a:p>
            <a:pPr marL="170688"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Khử phân mảnh ngoài: cô đặc lại bộ nhớ - sắp xếp lại bộ nhớ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gom các lỗ trống lại.</a:t>
            </a:r>
          </a:p>
          <a:p>
            <a:pPr indent="0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chỉ thực hiện được khi việc tái định vị là động (thực hiện lúc thực thi).</a:t>
            </a:r>
          </a:p>
          <a:p>
            <a:pPr marL="170688" indent="-152400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phương pháp khử phân mảnh ngoài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cấp phát không liên tục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289560" indent="-165100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307848"/>
            <a:ext cx="2743200" cy="2255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168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CƠ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CHẾ PHÂN TRANG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(PAGING)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787908"/>
            <a:ext cx="4230624" cy="329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651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Cho phép không gian địa chỉ vật lý cấp phát cho 1 tiến trình có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không liên tục nhau 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tránh được phân </a:t>
            </a:r>
            <a:r>
              <a:rPr lang="vi" sz="1200" dirty="0" smtClean="0">
                <a:latin typeface="Times New Roman" panose="02020603050405020304" pitchFamily="18" charset="0"/>
              </a:rPr>
              <a:t>m</a:t>
            </a:r>
            <a:r>
              <a:rPr lang="en-US" sz="1200" dirty="0" smtClean="0">
                <a:latin typeface="Times New Roman" panose="02020603050405020304" pitchFamily="18" charset="0"/>
              </a:rPr>
              <a:t>ả</a:t>
            </a:r>
            <a:r>
              <a:rPr lang="vi" sz="1200" dirty="0" smtClean="0">
                <a:latin typeface="Times New Roman" panose="02020603050405020304" pitchFamily="18" charset="0"/>
              </a:rPr>
              <a:t>nh </a:t>
            </a:r>
            <a:r>
              <a:rPr lang="en-US" sz="1200" dirty="0" err="1" smtClean="0">
                <a:latin typeface="Times New Roman" panose="02020603050405020304" pitchFamily="18" charset="0"/>
              </a:rPr>
              <a:t>ngoài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220724"/>
            <a:ext cx="3968496" cy="329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65100">
              <a:lnSpc>
                <a:spcPts val="1368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 được chia thành các khối có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kích </a:t>
            </a:r>
            <a:r>
              <a:rPr lang="vi-VN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cố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định </a:t>
            </a:r>
            <a:r>
              <a:rPr lang="vi" sz="1200" dirty="0">
                <a:latin typeface="Times New Roman" panose="02020603050405020304" pitchFamily="18" charset="0"/>
              </a:rPr>
              <a:t>(2</a:t>
            </a:r>
            <a:r>
              <a:rPr lang="vi" sz="1200" baseline="30000" dirty="0">
                <a:latin typeface="Times New Roman" panose="02020603050405020304" pitchFamily="18" charset="0"/>
              </a:rPr>
              <a:t>n </a:t>
            </a:r>
            <a:r>
              <a:rPr lang="en-US" sz="1200" dirty="0">
                <a:latin typeface="Times New Roman" panose="02020603050405020304" pitchFamily="18" charset="0"/>
              </a:rPr>
              <a:t>bytes, </a:t>
            </a:r>
            <a:r>
              <a:rPr lang="vi" sz="1200" dirty="0">
                <a:latin typeface="Times New Roman" panose="02020603050405020304" pitchFamily="18" charset="0"/>
              </a:rPr>
              <a:t>thường từ 512K - 16MB), gọi là các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khung </a:t>
            </a:r>
            <a:r>
              <a:rPr lang="en-US" sz="1200" dirty="0">
                <a:latin typeface="Times New Roman" panose="02020603050405020304" pitchFamily="18" charset="0"/>
              </a:rPr>
              <a:t>(frame).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791462"/>
            <a:ext cx="4230624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651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luận lý của tiến trình cũng được chia thành các khối có kích </a:t>
            </a:r>
            <a:r>
              <a:rPr lang="vi" sz="1200" dirty="0" smtClean="0">
                <a:latin typeface="Times New Roman" panose="02020603050405020304" pitchFamily="18" charset="0"/>
              </a:rPr>
              <a:t>thư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c </a:t>
            </a:r>
            <a:r>
              <a:rPr lang="vi" sz="1200" dirty="0">
                <a:latin typeface="Times New Roman" panose="02020603050405020304" pitchFamily="18" charset="0"/>
              </a:rPr>
              <a:t>cố định (bằng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en-US" sz="1200" dirty="0" smtClean="0">
                <a:latin typeface="Times New Roman" panose="02020603050405020304" pitchFamily="18" charset="0"/>
              </a:rPr>
              <a:t>frame</a:t>
            </a:r>
            <a:r>
              <a:rPr lang="en-US" sz="1200" dirty="0">
                <a:latin typeface="Times New Roman" panose="02020603050405020304" pitchFamily="18" charset="0"/>
              </a:rPr>
              <a:t>), </a:t>
            </a:r>
            <a:r>
              <a:rPr lang="vi" sz="1200" dirty="0">
                <a:latin typeface="Times New Roman" panose="02020603050405020304" pitchFamily="18" charset="0"/>
              </a:rPr>
              <a:t>gọi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trang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</a:rPr>
              <a:t>(page).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" y="2227326"/>
            <a:ext cx="3163824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chương trình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n trang sẽ được cấp phát n khung.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" y="2465070"/>
            <a:ext cx="1987296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phát sinh phân mảnh trong.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2708910"/>
            <a:ext cx="4017264" cy="329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651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Hệ thống sẽ theo dõi các khung trống và thiết đặt một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bảng trang </a:t>
            </a:r>
            <a:r>
              <a:rPr lang="en-US" sz="1200" dirty="0">
                <a:latin typeface="Times New Roman" panose="02020603050405020304" pitchFamily="18" charset="0"/>
              </a:rPr>
              <a:t>(table page)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ánh xạ địa chỉ luận lý sang địa chỉ vật lý.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128016"/>
            <a:ext cx="4584192" cy="944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466344"/>
            <a:ext cx="3072384" cy="1676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ĐỊNH ĐỊA CHỈ TRONG PHÂN TRANG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696" y="746760"/>
            <a:ext cx="4273296" cy="1853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47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địa chỉ luận lý bao gồm:</a:t>
            </a:r>
          </a:p>
          <a:p>
            <a:pPr marL="437388" indent="-127000">
              <a:lnSpc>
                <a:spcPts val="12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Số hiệu trang </a:t>
            </a:r>
            <a:r>
              <a:rPr lang="en-US" sz="1200" dirty="0">
                <a:latin typeface="Times New Roman" panose="02020603050405020304" pitchFamily="18" charset="0"/>
              </a:rPr>
              <a:t>(page number </a:t>
            </a:r>
            <a:r>
              <a:rPr lang="vi" sz="1200" dirty="0">
                <a:latin typeface="Times New Roman" panose="02020603050405020304" pitchFamily="18" charset="0"/>
              </a:rPr>
              <a:t>- </a:t>
            </a:r>
            <a:r>
              <a:rPr lang="en-US" sz="1200" dirty="0">
                <a:latin typeface="Times New Roman" panose="02020603050405020304" pitchFamily="18" charset="0"/>
              </a:rPr>
              <a:t>p): </a:t>
            </a:r>
            <a:r>
              <a:rPr lang="vi" sz="1200" dirty="0">
                <a:latin typeface="Times New Roman" panose="02020603050405020304" pitchFamily="18" charset="0"/>
              </a:rPr>
              <a:t>dùng làm chỉ mục trong bảng phân trang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tìm ra chỉ số khung tương ứng (địa chỉ nền)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vật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lý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437388" indent="-127000">
              <a:lnSpc>
                <a:spcPts val="1176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Độ dời trang </a:t>
            </a:r>
            <a:r>
              <a:rPr lang="en-US" sz="1200" dirty="0">
                <a:latin typeface="Times New Roman" panose="02020603050405020304" pitchFamily="18" charset="0"/>
              </a:rPr>
              <a:t>(page offset </a:t>
            </a:r>
            <a:r>
              <a:rPr lang="vi" sz="1200" dirty="0">
                <a:latin typeface="Times New Roman" panose="02020603050405020304" pitchFamily="18" charset="0"/>
              </a:rPr>
              <a:t>- d): được kết hợp </a:t>
            </a:r>
            <a:r>
              <a:rPr lang="vi" sz="1200" dirty="0" smtClean="0">
                <a:latin typeface="Times New Roman" panose="02020603050405020304" pitchFamily="18" charset="0"/>
              </a:rPr>
              <a:t>v</a:t>
            </a:r>
            <a:r>
              <a:rPr lang="en-US" sz="1200" dirty="0" err="1" smtClean="0">
                <a:latin typeface="Times New Roman" panose="02020603050405020304" pitchFamily="18" charset="0"/>
              </a:rPr>
              <a:t>ới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địa chỉ nền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định vị địa chỉ vật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170688" indent="-152400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Nếu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của </a:t>
            </a:r>
            <a:r>
              <a:rPr lang="vi" sz="1200" dirty="0">
                <a:latin typeface="Times New Roman" panose="02020603050405020304" pitchFamily="18" charset="0"/>
              </a:rPr>
              <a:t>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luận lý là 2</a:t>
            </a:r>
            <a:r>
              <a:rPr lang="vi" sz="1200" baseline="30000" dirty="0">
                <a:latin typeface="Times New Roman" panose="02020603050405020304" pitchFamily="18" charset="0"/>
              </a:rPr>
              <a:t>m</a:t>
            </a:r>
            <a:r>
              <a:rPr lang="vi" sz="1200" dirty="0">
                <a:latin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</a:rPr>
              <a:t>bytes </a:t>
            </a:r>
            <a:r>
              <a:rPr lang="vi" sz="1200" dirty="0">
                <a:latin typeface="Times New Roman" panose="02020603050405020304" pitchFamily="18" charset="0"/>
              </a:rPr>
              <a:t>và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trang </a:t>
            </a:r>
            <a:r>
              <a:rPr lang="vi" sz="1200" dirty="0">
                <a:latin typeface="Times New Roman" panose="02020603050405020304" pitchFamily="18" charset="0"/>
              </a:rPr>
              <a:t>là </a:t>
            </a:r>
            <a:r>
              <a:rPr lang="vi" sz="1200" i="1" spc="250" dirty="0">
                <a:latin typeface="Times New Roman"/>
              </a:rPr>
              <a:t>2</a:t>
            </a:r>
            <a:r>
              <a:rPr lang="vi" sz="1200" i="1" spc="250" baseline="30000" dirty="0">
                <a:latin typeface="Times New Roman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</a:rPr>
              <a:t>bytes </a:t>
            </a:r>
            <a:r>
              <a:rPr lang="vi" sz="1200" dirty="0">
                <a:latin typeface="Times New Roman" panose="02020603050405020304" pitchFamily="18" charset="0"/>
              </a:rPr>
              <a:t>thì m-n </a:t>
            </a:r>
            <a:r>
              <a:rPr lang="en-US" sz="1200" dirty="0">
                <a:latin typeface="Times New Roman" panose="02020603050405020304" pitchFamily="18" charset="0"/>
              </a:rPr>
              <a:t>bits </a:t>
            </a:r>
            <a:r>
              <a:rPr lang="vi" sz="1200" dirty="0">
                <a:latin typeface="Times New Roman" panose="02020603050405020304" pitchFamily="18" charset="0"/>
              </a:rPr>
              <a:t>cao được dùng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đánh </a:t>
            </a:r>
            <a:r>
              <a:rPr lang="vi" sz="1200" dirty="0">
                <a:latin typeface="Times New Roman" panose="02020603050405020304" pitchFamily="18" charset="0"/>
              </a:rPr>
              <a:t>số trang và n </a:t>
            </a:r>
            <a:r>
              <a:rPr lang="en-US" sz="1200" dirty="0">
                <a:latin typeface="Times New Roman" panose="02020603050405020304" pitchFamily="18" charset="0"/>
              </a:rPr>
              <a:t>bits </a:t>
            </a:r>
            <a:r>
              <a:rPr lang="vi" sz="1200" dirty="0">
                <a:latin typeface="Times New Roman" panose="02020603050405020304" pitchFamily="18" charset="0"/>
              </a:rPr>
              <a:t>thấp được dùng đê gán độ dời trang.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71" y="2509794"/>
            <a:ext cx="2700352" cy="6144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393684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CẤU TRÚC HÊ THỐNG DỊCH ĐỊA CHỈ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4" y="453009"/>
            <a:ext cx="4102316" cy="24696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292839"/>
            <a:ext cx="3149053" cy="4053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MÔ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HÌNH PHÂN TRANG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5" y="495531"/>
            <a:ext cx="2831184" cy="250355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88" y="228600"/>
            <a:ext cx="3028540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7000" indent="0" algn="just">
              <a:spcAft>
                <a:spcPts val="63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VÍ </a:t>
            </a:r>
            <a:r>
              <a:rPr lang="vi" sz="1400" b="1" dirty="0" smtClean="0">
                <a:solidFill>
                  <a:srgbClr val="CC0000"/>
                </a:solidFill>
                <a:latin typeface="Times New Roman"/>
              </a:rPr>
              <a:t>DỤ 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VỀ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/>
              </a:rPr>
              <a:t>PHÂN TRANG</a:t>
            </a:r>
            <a:endParaRPr lang="vi" sz="1400" b="1" cap="small" dirty="0">
              <a:solidFill>
                <a:srgbClr val="CC000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" y="829994"/>
            <a:ext cx="1785425" cy="157558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567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trang có kích thước 4 </a:t>
            </a:r>
            <a:r>
              <a:rPr lang="en-US" sz="1200" dirty="0">
                <a:latin typeface="Times New Roman" panose="02020603050405020304" pitchFamily="18" charset="0"/>
              </a:rPr>
              <a:t>bytes</a:t>
            </a:r>
          </a:p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nhớ vật lý: 32 </a:t>
            </a:r>
            <a:r>
              <a:rPr lang="en-US" sz="1200" dirty="0">
                <a:latin typeface="Times New Roman" panose="02020603050405020304" pitchFamily="18" charset="0"/>
              </a:rPr>
              <a:t>bytes </a:t>
            </a:r>
            <a:r>
              <a:rPr lang="vi" sz="1200" dirty="0">
                <a:latin typeface="Times New Roman" panose="02020603050405020304" pitchFamily="18" charset="0"/>
              </a:rPr>
              <a:t>(8 khung).</a:t>
            </a:r>
          </a:p>
          <a:p>
            <a:pPr marL="163068" indent="-139700">
              <a:lnSpc>
                <a:spcPts val="12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Địa chỉ luận lý 3 được ánh xạ vào địa chỉ vật lý 23.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24" y="415349"/>
            <a:ext cx="2219475" cy="28157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97536" y="469392"/>
            <a:ext cx="4354890" cy="23441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472"/>
              </a:lnSpc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NỘI DUNG</a:t>
            </a:r>
          </a:p>
          <a:p>
            <a:pPr marR="1066800" indent="0">
              <a:lnSpc>
                <a:spcPts val="2472"/>
              </a:lnSpc>
            </a:pPr>
            <a:r>
              <a:rPr lang="vi" sz="1000" cap="small" spc="50" dirty="0" smtClean="0">
                <a:latin typeface="Times New Roman"/>
              </a:rPr>
              <a:t>TỔNG QUAN VỀ BỘ NHỚ </a:t>
            </a:r>
            <a:r>
              <a:rPr lang="vi" sz="1000" dirty="0" smtClean="0">
                <a:latin typeface="Times New Roman" panose="02020603050405020304" pitchFamily="18" charset="0"/>
              </a:rPr>
              <a:t>VÀ </a:t>
            </a:r>
            <a:r>
              <a:rPr lang="vi" sz="1000" cap="small" spc="50" dirty="0" smtClean="0">
                <a:latin typeface="Times New Roman"/>
              </a:rPr>
              <a:t>TIẾN TRÌNH </a:t>
            </a:r>
            <a:endParaRPr lang="en-US" sz="1000" cap="small" spc="50" dirty="0" smtClean="0">
              <a:latin typeface="Times New Roman"/>
            </a:endParaRPr>
          </a:p>
          <a:p>
            <a:pPr marR="1066800" indent="0">
              <a:lnSpc>
                <a:spcPts val="2472"/>
              </a:lnSpc>
            </a:pPr>
            <a:r>
              <a:rPr lang="vi" sz="1000" cap="small" spc="50" dirty="0" smtClean="0">
                <a:latin typeface="Times New Roman"/>
              </a:rPr>
              <a:t>HOÁN </a:t>
            </a:r>
            <a:r>
              <a:rPr lang="vi" sz="1000" cap="small" spc="50" dirty="0" smtClean="0">
                <a:latin typeface="Times New Roman"/>
              </a:rPr>
              <a:t>ĐỔI </a:t>
            </a:r>
            <a:r>
              <a:rPr lang="en-US" sz="1000" cap="small" spc="50" dirty="0" smtClean="0">
                <a:latin typeface="Times New Roman"/>
              </a:rPr>
              <a:t>(SWAPPING)</a:t>
            </a:r>
          </a:p>
          <a:p>
            <a:pPr indent="0">
              <a:lnSpc>
                <a:spcPts val="2544"/>
              </a:lnSpc>
            </a:pPr>
            <a:r>
              <a:rPr lang="vi" sz="1000" cap="small" spc="50" dirty="0" smtClean="0">
                <a:latin typeface="Times New Roman"/>
              </a:rPr>
              <a:t>CẤP PHÁT BỘ NHỚ KỀ NHAU (CONTIGOUS </a:t>
            </a:r>
            <a:r>
              <a:rPr lang="en-US" sz="1000" cap="small" spc="50" dirty="0" smtClean="0">
                <a:latin typeface="Times New Roman"/>
              </a:rPr>
              <a:t>ALLOCATION) </a:t>
            </a:r>
          </a:p>
          <a:p>
            <a:pPr indent="0">
              <a:lnSpc>
                <a:spcPts val="2544"/>
              </a:lnSpc>
            </a:pPr>
            <a:r>
              <a:rPr lang="vi" sz="1000" cap="small" spc="50" dirty="0" smtClean="0">
                <a:latin typeface="Times New Roman"/>
              </a:rPr>
              <a:t>PHÂN TRANG </a:t>
            </a:r>
            <a:r>
              <a:rPr lang="en-US" sz="1000" cap="small" spc="50" dirty="0" smtClean="0">
                <a:latin typeface="Times New Roman"/>
              </a:rPr>
              <a:t>(PAGING)</a:t>
            </a:r>
          </a:p>
          <a:p>
            <a:pPr indent="0">
              <a:lnSpc>
                <a:spcPts val="2232"/>
              </a:lnSpc>
            </a:pPr>
            <a:r>
              <a:rPr lang="vi" sz="1000" cap="small" spc="50" dirty="0" smtClean="0">
                <a:latin typeface="Times New Roman"/>
              </a:rPr>
              <a:t>CÁC CẤU TRÚC BẢNG TRANG PHÂN ĐOẠN </a:t>
            </a:r>
            <a:r>
              <a:rPr lang="en-US" sz="1000" cap="small" spc="50" dirty="0" smtClean="0">
                <a:latin typeface="Times New Roman"/>
              </a:rPr>
              <a:t>(SEGMENTATION)</a:t>
            </a:r>
          </a:p>
          <a:p>
            <a:pPr indent="0">
              <a:lnSpc>
                <a:spcPts val="2424"/>
              </a:lnSpc>
            </a:pPr>
            <a:r>
              <a:rPr lang="vi" sz="1000" cap="small" spc="50" dirty="0" smtClean="0">
                <a:latin typeface="Times New Roman"/>
              </a:rPr>
              <a:t>KẾT HỢP PHÂN TRANG VÀ PHÂN ĐOẠN </a:t>
            </a:r>
            <a:endParaRPr lang="en-US" sz="1000" cap="small" spc="50" dirty="0" smtClean="0">
              <a:latin typeface="Times New Roman"/>
            </a:endParaRPr>
          </a:p>
          <a:p>
            <a:pPr indent="0">
              <a:lnSpc>
                <a:spcPts val="2424"/>
              </a:lnSpc>
            </a:pPr>
            <a:r>
              <a:rPr lang="vi" sz="1000" cap="small" spc="50" dirty="0" smtClean="0">
                <a:latin typeface="Times New Roman"/>
              </a:rPr>
              <a:t>PHỤ </a:t>
            </a:r>
            <a:r>
              <a:rPr lang="vi" sz="1000" cap="small" spc="50" dirty="0" smtClean="0">
                <a:latin typeface="Times New Roman"/>
              </a:rPr>
              <a:t>LỤC </a:t>
            </a:r>
            <a:r>
              <a:rPr lang="vi" sz="1000" dirty="0" smtClean="0">
                <a:latin typeface="Times New Roman" panose="02020603050405020304" pitchFamily="18" charset="0"/>
              </a:rPr>
              <a:t>- </a:t>
            </a:r>
            <a:r>
              <a:rPr lang="vi" sz="1000" cap="small" spc="50" dirty="0" smtClean="0">
                <a:latin typeface="Times New Roman"/>
              </a:rPr>
              <a:t>MỘT SỐ </a:t>
            </a:r>
            <a:r>
              <a:rPr lang="vi" sz="1000" dirty="0" smtClean="0">
                <a:latin typeface="Times New Roman" panose="02020603050405020304" pitchFamily="18" charset="0"/>
              </a:rPr>
              <a:t>VÍ </a:t>
            </a:r>
            <a:r>
              <a:rPr lang="vi" sz="1000" cap="small" spc="50" dirty="0" smtClean="0">
                <a:latin typeface="Times New Roman"/>
              </a:rPr>
              <a:t>DỤ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6" y="509600"/>
            <a:ext cx="3586003" cy="24868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487" y="228600"/>
            <a:ext cx="4048447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7000" indent="0" algn="just">
              <a:spcAft>
                <a:spcPts val="63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VÍ </a:t>
            </a:r>
            <a:r>
              <a:rPr lang="vi" sz="1400" b="1" dirty="0" smtClean="0">
                <a:solidFill>
                  <a:srgbClr val="CC0000"/>
                </a:solidFill>
                <a:latin typeface="Times New Roman"/>
              </a:rPr>
              <a:t>DỤ 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VỀ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/>
              </a:rPr>
              <a:t>PHÂN TRANG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/>
              </a:rPr>
              <a:t>-QL KHUNG TRỐNG</a:t>
            </a:r>
            <a:endParaRPr lang="vi" sz="1400" b="1" cap="small" dirty="0">
              <a:solidFill>
                <a:srgbClr val="CC0000"/>
              </a:solidFill>
              <a:latin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169664" cy="27828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MẢNH TRONG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KHI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</a:t>
            </a:r>
          </a:p>
          <a:p>
            <a:pPr marL="304800" indent="-152400">
              <a:lnSpc>
                <a:spcPts val="1320"/>
              </a:lnSpc>
              <a:spcAft>
                <a:spcPts val="21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Trang cuối cùng được cấp phát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không </a:t>
            </a:r>
            <a:r>
              <a:rPr lang="vi" sz="1200" dirty="0">
                <a:latin typeface="Times New Roman" panose="02020603050405020304" pitchFamily="18" charset="0"/>
              </a:rPr>
              <a:t>được sử dụng hết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mảnh trong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  <a:p>
            <a:pPr marL="152400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Ví dụ:</a:t>
            </a:r>
          </a:p>
          <a:p>
            <a:pPr marL="444500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Kích thước trang: 2.048 </a:t>
            </a:r>
            <a:r>
              <a:rPr lang="en-US" sz="1200" dirty="0">
                <a:latin typeface="Times New Roman" panose="02020603050405020304" pitchFamily="18" charset="0"/>
              </a:rPr>
              <a:t>bytes.</a:t>
            </a:r>
          </a:p>
          <a:p>
            <a:pPr marL="444500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Kích thước tiến trình: 72.766 </a:t>
            </a:r>
            <a:r>
              <a:rPr lang="en-US" sz="1200" dirty="0">
                <a:latin typeface="Times New Roman" panose="02020603050405020304" pitchFamily="18" charset="0"/>
              </a:rPr>
              <a:t>bytes.</a:t>
            </a:r>
          </a:p>
          <a:p>
            <a:pPr marL="7239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35 trang + 1.086 </a:t>
            </a:r>
            <a:r>
              <a:rPr lang="en-US" sz="1200" dirty="0">
                <a:latin typeface="Times New Roman" panose="02020603050405020304" pitchFamily="18" charset="0"/>
              </a:rPr>
              <a:t>bytes</a:t>
            </a:r>
          </a:p>
          <a:p>
            <a:pPr marL="7239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phát: 36 trang.</a:t>
            </a:r>
          </a:p>
          <a:p>
            <a:pPr marL="4445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Phân mảnh trong: 2.048 - 1.086 = 962 </a:t>
            </a:r>
            <a:r>
              <a:rPr lang="en-US" sz="1200" dirty="0">
                <a:latin typeface="Times New Roman" panose="02020603050405020304" pitchFamily="18" charset="0"/>
              </a:rPr>
              <a:t>bytes</a:t>
            </a:r>
          </a:p>
          <a:p>
            <a:pPr marL="152400"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Trường hợp phân mảnh xấu nhất = kích thước 1 trang - 1 </a:t>
            </a:r>
            <a:r>
              <a:rPr lang="en-US" sz="1200" dirty="0">
                <a:latin typeface="Times New Roman" panose="02020603050405020304" pitchFamily="18" charset="0"/>
              </a:rPr>
              <a:t>bytes.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78282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CÀI ĐẶT BẢNG TRANG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950" y="524256"/>
            <a:ext cx="3203448" cy="1310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Bảng trang </a:t>
            </a:r>
            <a:r>
              <a:rPr lang="vi" sz="1200" dirty="0">
                <a:latin typeface="Times New Roman" panose="02020603050405020304" pitchFamily="18" charset="0"/>
              </a:rPr>
              <a:t>thường được lưu giữ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5510" y="752856"/>
            <a:ext cx="1914144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tiến trình có một bảng trang.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510" y="990600"/>
            <a:ext cx="2615184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Thanh ghi bảng trang nền: trỏ đến bảng trang.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510" y="1228344"/>
            <a:ext cx="3764280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Thanh ghi chiều dài bảng trang: chỉ định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của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bảng </a:t>
            </a:r>
            <a:r>
              <a:rPr lang="vi" sz="1200" dirty="0">
                <a:latin typeface="Times New Roman" panose="02020603050405020304" pitchFamily="18" charset="0"/>
              </a:rPr>
              <a:t>trang.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950" y="1693750"/>
            <a:ext cx="3761232" cy="1463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tác vụ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truy cập 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2 thao tác truy cập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: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510" y="1934542"/>
            <a:ext cx="3316224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1 thao tác truy xuất bảng trang, sử dụng p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lấy </a:t>
            </a:r>
            <a:r>
              <a:rPr lang="vi" sz="1200" dirty="0">
                <a:latin typeface="Times New Roman" panose="02020603050405020304" pitchFamily="18" charset="0"/>
              </a:rPr>
              <a:t>số khung.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510" y="2175334"/>
            <a:ext cx="3636264" cy="1402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1 thao tác truy xuất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lý, sử dụng d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tính </a:t>
            </a:r>
            <a:r>
              <a:rPr lang="vi" sz="1200" dirty="0">
                <a:latin typeface="Times New Roman" panose="02020603050405020304" pitchFamily="18" charset="0"/>
              </a:rPr>
              <a:t>đ/chỉ vật lý.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510" y="2410030"/>
            <a:ext cx="3913632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 algn="just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Thường sử dụng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cache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cứng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tăng </a:t>
            </a:r>
            <a:r>
              <a:rPr lang="vi" sz="1200" dirty="0">
                <a:latin typeface="Times New Roman" panose="02020603050405020304" pitchFamily="18" charset="0"/>
              </a:rPr>
              <a:t>tốc độ các thao tác này như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 kết hợp </a:t>
            </a:r>
            <a:r>
              <a:rPr lang="en-US" sz="1200" dirty="0">
                <a:latin typeface="Times New Roman" panose="02020603050405020304" pitchFamily="18" charset="0"/>
              </a:rPr>
              <a:t>(associative register) </a:t>
            </a:r>
            <a:r>
              <a:rPr lang="vi" sz="1200" dirty="0">
                <a:latin typeface="Times New Roman" panose="02020603050405020304" pitchFamily="18" charset="0"/>
              </a:rPr>
              <a:t>hoặc bộ đệm tìm kiếm phụ cho việc dịch địa chỉ </a:t>
            </a:r>
            <a:r>
              <a:rPr lang="en-US" sz="1200" dirty="0">
                <a:latin typeface="Times New Roman" panose="02020603050405020304" pitchFamily="18" charset="0"/>
              </a:rPr>
              <a:t>(Translation Look-aside Buffer </a:t>
            </a:r>
            <a:r>
              <a:rPr lang="vi" sz="1200" dirty="0">
                <a:latin typeface="Times New Roman" panose="02020603050405020304" pitchFamily="18" charset="0"/>
              </a:rPr>
              <a:t>-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TLBs</a:t>
            </a:r>
            <a:r>
              <a:rPr lang="en-US" sz="1200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313432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315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BỘ NHỚ KẾT HỢP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- </a:t>
            </a:r>
            <a:r>
              <a:rPr lang="en-US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TLBS</a:t>
            </a:r>
            <a:endParaRPr lang="en-US" sz="1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527538"/>
            <a:ext cx="4261104" cy="22248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2016"/>
              </a:lnSpc>
              <a:spcBef>
                <a:spcPts val="3150"/>
              </a:spcBef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thanh ghi cực nhanh, chứa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ánh xạ </a:t>
            </a:r>
            <a:r>
              <a:rPr lang="vi" sz="1200" dirty="0">
                <a:latin typeface="Times New Roman" panose="02020603050405020304" pitchFamily="18" charset="0"/>
              </a:rPr>
              <a:t>giữa trang và khung.</a:t>
            </a:r>
          </a:p>
          <a:p>
            <a:pPr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kích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err="1" smtClean="0">
                <a:latin typeface="Times New Roman" panose="02020603050405020304" pitchFamily="18" charset="0"/>
              </a:rPr>
              <a:t>ước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nhỏ: 64 - 1024 mục.</a:t>
            </a:r>
          </a:p>
          <a:p>
            <a:pPr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Được xem như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bộ đệm </a:t>
            </a:r>
            <a:r>
              <a:rPr lang="vi" sz="1200" dirty="0">
                <a:latin typeface="Times New Roman" panose="02020603050405020304" pitchFamily="18" charset="0"/>
              </a:rPr>
              <a:t>của bảng trang.</a:t>
            </a:r>
          </a:p>
          <a:p>
            <a:pPr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Cơ chế làm việc (ánh xạ (p, d</a:t>
            </a:r>
            <a:r>
              <a:rPr lang="vi" sz="1200" i="1" dirty="0">
                <a:latin typeface="Times New Roman"/>
              </a:rPr>
              <a:t>)</a:t>
            </a:r>
            <a:r>
              <a:rPr lang="vi" sz="1200" dirty="0">
                <a:latin typeface="Times New Roman" panose="02020603050405020304" pitchFamily="18" charset="0"/>
              </a:rPr>
              <a:t> vào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lý):</a:t>
            </a:r>
          </a:p>
          <a:p>
            <a:pPr marL="310388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Nếu p nằm trong </a:t>
            </a:r>
            <a:r>
              <a:rPr lang="en-US" sz="1200" dirty="0">
                <a:latin typeface="Times New Roman" panose="02020603050405020304" pitchFamily="18" charset="0"/>
              </a:rPr>
              <a:t>TLBs: </a:t>
            </a:r>
            <a:r>
              <a:rPr lang="vi" sz="1200" dirty="0">
                <a:latin typeface="Times New Roman" panose="02020603050405020304" pitchFamily="18" charset="0"/>
              </a:rPr>
              <a:t>lấy ngay được số </a:t>
            </a:r>
            <a:r>
              <a:rPr lang="en-US" sz="1200" dirty="0">
                <a:latin typeface="Times New Roman" panose="02020603050405020304" pitchFamily="18" charset="0"/>
              </a:rPr>
              <a:t>frame.</a:t>
            </a:r>
          </a:p>
          <a:p>
            <a:pPr marL="437388" indent="-127000">
              <a:lnSpc>
                <a:spcPts val="12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Ngược lại: truy xuất bảng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lấy </a:t>
            </a:r>
            <a:r>
              <a:rPr lang="vi" sz="1200" dirty="0">
                <a:latin typeface="Times New Roman" panose="02020603050405020304" pitchFamily="18" charset="0"/>
              </a:rPr>
              <a:t>số khung trang như bình thường. Đồng thời, đưa ánh xạ trang-khung </a:t>
            </a:r>
            <a:r>
              <a:rPr lang="vi" sz="1200" dirty="0" smtClean="0">
                <a:latin typeface="Times New Roman" panose="02020603050405020304" pitchFamily="18" charset="0"/>
              </a:rPr>
              <a:t>m</a:t>
            </a:r>
            <a:r>
              <a:rPr lang="en-US" sz="1200" dirty="0" err="1" smtClean="0">
                <a:latin typeface="Times New Roman" panose="02020603050405020304" pitchFamily="18" charset="0"/>
              </a:rPr>
              <a:t>ới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sử dụng vào </a:t>
            </a:r>
            <a:r>
              <a:rPr lang="en-US" sz="1200" dirty="0">
                <a:latin typeface="Times New Roman" panose="02020603050405020304" pitchFamily="18" charset="0"/>
              </a:rPr>
              <a:t>TLBs.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725424"/>
            <a:ext cx="3075432" cy="2182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688" y="128016"/>
            <a:ext cx="896112" cy="9753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-Phân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97536" y="313944"/>
            <a:ext cx="2060448" cy="1706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 VỚI TLB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9216" y="3072384"/>
            <a:ext cx="481584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50" dirty="0">
                <a:solidFill>
                  <a:srgbClr val="231F20"/>
                </a:solidFill>
                <a:latin typeface="Times New Roman" panose="02020603050405020304" pitchFamily="18" charset="0"/>
              </a:rPr>
              <a:t>page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228600"/>
            <a:ext cx="4284550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THỜI GIAN TRUY XUẤT HIỆU DỤNG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471268"/>
            <a:ext cx="4087368" cy="25218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0"/>
              </a:spcBef>
              <a:spcAft>
                <a:spcPts val="105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Thời gian truy xuất hiệu dụng </a:t>
            </a:r>
            <a:r>
              <a:rPr lang="en-US" sz="1200" dirty="0">
                <a:latin typeface="Times New Roman" panose="02020603050405020304" pitchFamily="18" charset="0"/>
              </a:rPr>
              <a:t>(EAT):</a:t>
            </a:r>
          </a:p>
          <a:p>
            <a:pPr marL="1159256" indent="0">
              <a:spcAft>
                <a:spcPts val="420"/>
              </a:spcAft>
            </a:pPr>
            <a:r>
              <a:rPr lang="en-US" sz="1200" i="1" dirty="0">
                <a:latin typeface="Times New Roman"/>
              </a:rPr>
              <a:t>EAT </a:t>
            </a:r>
            <a:r>
              <a:rPr lang="vi" sz="1200" i="1" dirty="0">
                <a:latin typeface="Times New Roman"/>
              </a:rPr>
              <a:t>= (e + m)a +</a:t>
            </a:r>
            <a:r>
              <a:rPr lang="vi" sz="1200" dirty="0">
                <a:latin typeface="Times New Roman" panose="02020603050405020304" pitchFamily="18" charset="0"/>
              </a:rPr>
              <a:t> (e </a:t>
            </a:r>
            <a:r>
              <a:rPr lang="vi" sz="1200" i="1" dirty="0">
                <a:latin typeface="Times New Roman"/>
              </a:rPr>
              <a:t>+</a:t>
            </a:r>
            <a:r>
              <a:rPr lang="vi" sz="1200" dirty="0">
                <a:latin typeface="Times New Roman" panose="02020603050405020304" pitchFamily="18" charset="0"/>
              </a:rPr>
              <a:t> 2m)(1 — a)</a:t>
            </a:r>
          </a:p>
          <a:p>
            <a:pPr marL="1464056" indent="0">
              <a:spcAft>
                <a:spcPts val="1470"/>
              </a:spcAft>
            </a:pPr>
            <a:r>
              <a:rPr lang="vi" sz="1200" dirty="0">
                <a:latin typeface="Times New Roman" panose="02020603050405020304" pitchFamily="18" charset="0"/>
              </a:rPr>
              <a:t>= (2 — a)m + e</a:t>
            </a:r>
          </a:p>
          <a:p>
            <a:pPr marL="308356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e: thời gian tìm kiếm trên thanh ghi kết hợp (đ/vị thời gian).</a:t>
            </a:r>
          </a:p>
          <a:p>
            <a:pPr marL="308356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m: thời gian 1 chu kỳ truy xuất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435356" indent="-127000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a: tỷ lệ tìm thấy </a:t>
            </a:r>
            <a:r>
              <a:rPr lang="en-US" sz="1200" dirty="0">
                <a:latin typeface="Times New Roman" panose="02020603050405020304" pitchFamily="18" charset="0"/>
              </a:rPr>
              <a:t>(hit ratio) </a:t>
            </a:r>
            <a:r>
              <a:rPr lang="vi" sz="1200" dirty="0">
                <a:latin typeface="Times New Roman" panose="02020603050405020304" pitchFamily="18" charset="0"/>
              </a:rPr>
              <a:t>- tỷ số giữa số lần chỉ số trang được tìm thấy trong TLB trên tong số lần truy cập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Ví dụ: e = 20ns</a:t>
            </a:r>
            <a:r>
              <a:rPr lang="vi" sz="1200" i="1" dirty="0">
                <a:latin typeface="Times New Roman"/>
              </a:rPr>
              <a:t>, </a:t>
            </a:r>
            <a:r>
              <a:rPr lang="en-US" sz="1200" i="1" dirty="0">
                <a:latin typeface="Times New Roman"/>
              </a:rPr>
              <a:t>a </a:t>
            </a:r>
            <a:r>
              <a:rPr lang="vi" sz="1200" i="1" dirty="0">
                <a:latin typeface="Times New Roman"/>
              </a:rPr>
              <a:t>=</a:t>
            </a:r>
            <a:r>
              <a:rPr lang="vi" sz="1200" dirty="0">
                <a:latin typeface="Times New Roman" panose="02020603050405020304" pitchFamily="18" charset="0"/>
              </a:rPr>
              <a:t> 0.8, m = </a:t>
            </a:r>
            <a:r>
              <a:rPr lang="en-US" sz="1200" dirty="0" smtClean="0">
                <a:latin typeface="Times New Roman" panose="02020603050405020304" pitchFamily="18" charset="0"/>
              </a:rPr>
              <a:t>100ns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/>
              </a:rPr>
              <a:t>ETA </a:t>
            </a:r>
            <a:r>
              <a:rPr lang="vi" sz="1200" i="1" dirty="0">
                <a:latin typeface="Times New Roman"/>
              </a:rPr>
              <a:t>=</a:t>
            </a:r>
            <a:r>
              <a:rPr lang="vi" sz="1200" dirty="0">
                <a:latin typeface="Times New Roman" panose="02020603050405020304" pitchFamily="18" charset="0"/>
              </a:rPr>
              <a:t> 140ns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359664"/>
            <a:ext cx="652272" cy="3627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872" y="475488"/>
            <a:ext cx="3517392" cy="18288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BẢO V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BỘ NHỚ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(MEMORY PROTECTION)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824" y="797052"/>
            <a:ext cx="4075176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92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khung được gắn một </a:t>
            </a:r>
            <a:r>
              <a:rPr lang="en-US" sz="1200" dirty="0">
                <a:latin typeface="Times New Roman" panose="02020603050405020304" pitchFamily="18" charset="0"/>
              </a:rPr>
              <a:t>so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bit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bảo vệ </a:t>
            </a:r>
            <a:r>
              <a:rPr lang="en-US" sz="1200" dirty="0">
                <a:latin typeface="Times New Roman" panose="02020603050405020304" pitchFamily="18" charset="0"/>
              </a:rPr>
              <a:t>(protection bits)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chỉ </a:t>
            </a:r>
            <a:r>
              <a:rPr lang="vi" sz="1200" dirty="0">
                <a:latin typeface="Times New Roman" panose="02020603050405020304" pitchFamily="18" charset="0"/>
              </a:rPr>
              <a:t>định các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thực </a:t>
            </a:r>
            <a:r>
              <a:rPr lang="vi" sz="1200" dirty="0">
                <a:latin typeface="Times New Roman" panose="02020603050405020304" pitchFamily="18" charset="0"/>
              </a:rPr>
              <a:t>hiện các thao tác gì trên khung.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5384" y="1239012"/>
            <a:ext cx="1889760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latin typeface="Times New Roman" panose="02020603050405020304" pitchFamily="18" charset="0"/>
              </a:rPr>
              <a:t>read-only, read-write, execute, </a:t>
            </a:r>
            <a:r>
              <a:rPr lang="vi" sz="1200" dirty="0">
                <a:latin typeface="Times New Roman" panose="02020603050405020304" pitchFamily="18" charset="0"/>
              </a:rPr>
              <a:t>. ..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824" y="1467612"/>
            <a:ext cx="3806952" cy="1493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mục trong bảng trang được gắn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1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bit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xác định tính hợp lệ</a:t>
            </a:r>
            <a:r>
              <a:rPr lang="vi" sz="120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5384" y="1732788"/>
            <a:ext cx="3840480" cy="271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176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i="1" dirty="0">
                <a:latin typeface="Times New Roman"/>
              </a:rPr>
              <a:t>valid</a:t>
            </a:r>
            <a:r>
              <a:rPr lang="vi" sz="1200" dirty="0">
                <a:latin typeface="Times New Roman" panose="02020603050405020304" pitchFamily="18" charset="0"/>
              </a:rPr>
              <a:t>: trang tương ứng đang 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en-US" sz="1200" dirty="0" smtClean="0">
                <a:latin typeface="Times New Roman" panose="02020603050405020304" pitchFamily="18" charset="0"/>
              </a:rPr>
              <a:t>ằ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trong không gian địa chỉ luận lý của tiến trình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trang hợp lệ (có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truy </a:t>
            </a:r>
            <a:r>
              <a:rPr lang="vi" sz="1200" dirty="0">
                <a:latin typeface="Times New Roman" panose="02020603050405020304" pitchFamily="18" charset="0"/>
              </a:rPr>
              <a:t>xuất).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5384" y="2119884"/>
            <a:ext cx="3785616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i="1" dirty="0">
                <a:latin typeface="Times New Roman"/>
              </a:rPr>
              <a:t>invalid</a:t>
            </a:r>
            <a:r>
              <a:rPr lang="vi" sz="1200" dirty="0">
                <a:latin typeface="Times New Roman" panose="02020603050405020304" pitchFamily="18" charset="0"/>
              </a:rPr>
              <a:t>: trang tương ứng không 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en-US" sz="1200" dirty="0" smtClean="0">
                <a:latin typeface="Times New Roman" panose="02020603050405020304" pitchFamily="18" charset="0"/>
              </a:rPr>
              <a:t>ằ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trong không gian địa chỉ luận lý của bất kỳ tiến trình nào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không hợp lệ (không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truy </a:t>
            </a:r>
            <a:r>
              <a:rPr lang="vi" sz="1200" dirty="0">
                <a:latin typeface="Times New Roman" panose="02020603050405020304" pitchFamily="18" charset="0"/>
              </a:rPr>
              <a:t>xuất).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326" y="2613660"/>
            <a:ext cx="3922776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Giải pháp khác </a:t>
            </a:r>
            <a:r>
              <a:rPr lang="vi" sz="1200" dirty="0" smtClean="0">
                <a:latin typeface="Times New Roman" panose="02020603050405020304" pitchFamily="18" charset="0"/>
              </a:rPr>
              <a:t>b</a:t>
            </a:r>
            <a:r>
              <a:rPr lang="en-US" sz="1200" dirty="0" smtClean="0">
                <a:latin typeface="Times New Roman" panose="02020603050405020304" pitchFamily="18" charset="0"/>
              </a:rPr>
              <a:t>ằ</a:t>
            </a:r>
            <a:r>
              <a:rPr lang="vi" sz="1200" dirty="0" smtClean="0">
                <a:latin typeface="Times New Roman" panose="02020603050405020304" pitchFamily="18" charset="0"/>
              </a:rPr>
              <a:t>ng </a:t>
            </a:r>
            <a:r>
              <a:rPr lang="en-US" sz="1200" dirty="0" err="1" smtClean="0"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cứng</a:t>
            </a:r>
            <a:r>
              <a:rPr lang="vi" sz="1200" dirty="0">
                <a:latin typeface="Times New Roman" panose="02020603050405020304" pitchFamily="18" charset="0"/>
              </a:rPr>
              <a:t>: dùng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 độ dài bảng trang </a:t>
            </a:r>
            <a:r>
              <a:rPr lang="en-US" sz="1200" dirty="0">
                <a:latin typeface="Times New Roman" panose="02020603050405020304" pitchFamily="18" charset="0"/>
              </a:rPr>
              <a:t>(page-table length register </a:t>
            </a:r>
            <a:r>
              <a:rPr lang="vi" sz="1200" dirty="0">
                <a:latin typeface="Times New Roman" panose="02020603050405020304" pitchFamily="18" charset="0"/>
              </a:rPr>
              <a:t>- PTLR)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xác </a:t>
            </a:r>
            <a:r>
              <a:rPr lang="vi" sz="1200" dirty="0">
                <a:latin typeface="Times New Roman" panose="02020603050405020304" pitchFamily="18" charset="0"/>
              </a:rPr>
              <a:t>định kích thước bảng trang.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359664"/>
            <a:ext cx="652272" cy="3627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2520696" cy="4358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BIT</a:t>
            </a:r>
            <a:r>
              <a:rPr lang="en-US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HỢP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L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, KHÔNG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HỢP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L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8" y="445519"/>
            <a:ext cx="3066892" cy="265366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128016"/>
            <a:ext cx="4584192" cy="94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632" y="396240"/>
            <a:ext cx="591312" cy="3108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6" name="Rectangle 5"/>
          <p:cNvSpPr/>
          <p:nvPr/>
        </p:nvSpPr>
        <p:spPr>
          <a:xfrm>
            <a:off x="97536" y="388620"/>
            <a:ext cx="2770632" cy="2194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CHIA SẺ TRANG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(SHARED PAGE)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707136"/>
            <a:ext cx="4248912" cy="2240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Chia sẻ mã lệnh:</a:t>
            </a:r>
          </a:p>
          <a:p>
            <a:pPr marL="304800" indent="0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tiến trình của cùng 1 ch/trình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chia </a:t>
            </a:r>
            <a:r>
              <a:rPr lang="vi" sz="1200" dirty="0">
                <a:latin typeface="Times New Roman" panose="02020603050405020304" pitchFamily="18" charset="0"/>
              </a:rPr>
              <a:t>sẻ trang chứa mã lệnh.</a:t>
            </a:r>
          </a:p>
          <a:p>
            <a:pPr marL="304800" indent="0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Trang được chia sẻ thường được gán thuộc tính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chỉ đọc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  <a:p>
            <a:pPr indent="0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Giao tiếp liên tiến trình:</a:t>
            </a:r>
          </a:p>
          <a:p>
            <a:pPr marL="444500" indent="-139700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được </a:t>
            </a:r>
            <a:r>
              <a:rPr lang="vi" sz="1200" dirty="0">
                <a:latin typeface="Times New Roman" panose="02020603050405020304" pitchFamily="18" charset="0"/>
              </a:rPr>
              <a:t>chia sẻ giữa các tiến trình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thực </a:t>
            </a:r>
            <a:r>
              <a:rPr lang="vi" sz="1200" dirty="0">
                <a:latin typeface="Times New Roman" panose="02020603050405020304" pitchFamily="18" charset="0"/>
              </a:rPr>
              <a:t>hiện giao tiếp liên tiến trình.</a:t>
            </a:r>
          </a:p>
          <a:p>
            <a:pPr marL="304800" indent="0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Phải được gán thuộc tính đọc-ghi.</a:t>
            </a:r>
          </a:p>
          <a:p>
            <a:pPr marR="203200" indent="0">
              <a:lnSpc>
                <a:spcPts val="1320"/>
              </a:lnSpc>
              <a:spcAft>
                <a:spcPts val="105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Ngoài ra, mặc nhiên thì các luồng trong cùng một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chia </a:t>
            </a:r>
            <a:r>
              <a:rPr lang="vi" sz="1200" dirty="0">
                <a:latin typeface="Times New Roman" panose="02020603050405020304" pitchFamily="18" charset="0"/>
              </a:rPr>
              <a:t>sẻ chung các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trong cùng một không gian tiến trình.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359664"/>
            <a:ext cx="652272" cy="3627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3" y="228600"/>
            <a:ext cx="3430407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CHIA SẺ TRANG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(SHARED PAGE)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7" y="541020"/>
            <a:ext cx="2428864" cy="240573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536" y="1249679"/>
            <a:ext cx="3639312" cy="51581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/>
            <a:endParaRPr lang="en-US" sz="950" dirty="0">
              <a:latin typeface="Times New Roman" panose="02020603050405020304" pitchFamily="18" charset="0"/>
            </a:endParaRPr>
          </a:p>
          <a:p>
            <a:r>
              <a:rPr lang="vi" sz="1700" dirty="0" smtClean="0">
                <a:latin typeface="Times New Roman" panose="02020603050405020304" pitchFamily="18" charset="0"/>
              </a:rPr>
              <a:t>T</a:t>
            </a:r>
            <a:r>
              <a:rPr lang="en-US" sz="1700" dirty="0" smtClean="0">
                <a:latin typeface="Times New Roman" panose="02020603050405020304" pitchFamily="18" charset="0"/>
              </a:rPr>
              <a:t>ổ</a:t>
            </a:r>
            <a:r>
              <a:rPr lang="vi" sz="1700" dirty="0" smtClean="0">
                <a:latin typeface="Times New Roman" panose="02020603050405020304" pitchFamily="18" charset="0"/>
              </a:rPr>
              <a:t>ng quan</a:t>
            </a:r>
            <a:r>
              <a:rPr lang="en-US" sz="1700" dirty="0" smtClean="0">
                <a:latin typeface="Times New Roman" panose="02020603050405020304" pitchFamily="18" charset="0"/>
              </a:rPr>
              <a:t> </a:t>
            </a:r>
            <a:r>
              <a:rPr lang="vi" sz="1700" dirty="0" smtClean="0">
                <a:latin typeface="Times New Roman" panose="02020603050405020304" pitchFamily="18" charset="0"/>
              </a:rPr>
              <a:t>về Bộ </a:t>
            </a:r>
            <a:r>
              <a:rPr lang="en-US" sz="1700" dirty="0" err="1" smtClean="0">
                <a:latin typeface="Times New Roman" panose="02020603050405020304" pitchFamily="18" charset="0"/>
              </a:rPr>
              <a:t>nhớ</a:t>
            </a:r>
            <a:r>
              <a:rPr lang="vi" sz="1700" dirty="0" smtClean="0">
                <a:latin typeface="Times New Roman" panose="02020603050405020304" pitchFamily="18" charset="0"/>
              </a:rPr>
              <a:t> và Tiến trình</a:t>
            </a:r>
          </a:p>
          <a:p>
            <a:pPr indent="0"/>
            <a:endParaRPr lang="vi" sz="17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5920" y="1258824"/>
            <a:ext cx="2471928" cy="2926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endParaRPr lang="vi" sz="17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7688" y="3364992"/>
            <a:ext cx="1755648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vi" sz="5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  <a:r>
              <a:rPr lang="vi" sz="600" spc="100" dirty="0">
                <a:solidFill>
                  <a:srgbClr val="D6D6EF"/>
                </a:solidFill>
                <a:latin typeface="Times New Roman" panose="02020603050405020304" pitchFamily="18" charset="0"/>
              </a:rPr>
              <a:t> □ ►    &lt;3 ►    </a:t>
            </a:r>
            <a:r>
              <a:rPr lang="vi" sz="5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  <a:r>
              <a:rPr lang="vi" sz="4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 - &gt;</a:t>
            </a:r>
            <a:r>
              <a:rPr lang="vi" sz="600" spc="100" dirty="0">
                <a:solidFill>
                  <a:srgbClr val="D6D6EF"/>
                </a:solidFill>
                <a:latin typeface="Times New Roman" panose="02020603050405020304" pitchFamily="18" charset="0"/>
              </a:rPr>
              <a:t>    4 f ►    </a:t>
            </a:r>
            <a:r>
              <a:rPr lang="vi" sz="4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=</a:t>
            </a:r>
            <a:r>
              <a:rPr lang="vi" sz="600" spc="100" dirty="0">
                <a:solidFill>
                  <a:srgbClr val="D6D6EF"/>
                </a:solidFill>
                <a:latin typeface="Times New Roman" panose="02020603050405020304" pitchFamily="18" charset="0"/>
              </a:rPr>
              <a:t>    &gt;0 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 algn="just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19456"/>
            <a:ext cx="4306824" cy="29169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126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CÁC CẤU TRÚC BẢNG TRANG</a:t>
            </a:r>
          </a:p>
          <a:p>
            <a:pPr marL="292100" indent="-152400">
              <a:lnSpc>
                <a:spcPts val="1152"/>
              </a:lnSpc>
              <a:spcAft>
                <a:spcPts val="42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bảng </a:t>
            </a:r>
            <a:r>
              <a:rPr lang="vi" sz="1200" dirty="0">
                <a:latin typeface="Times New Roman" panose="02020603050405020304" pitchFamily="18" charset="0"/>
              </a:rPr>
              <a:t>trang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rất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lớn </a:t>
            </a:r>
            <a:r>
              <a:rPr lang="vi" sz="1200" dirty="0">
                <a:latin typeface="Times New Roman" panose="02020603050405020304" pitchFamily="18" charset="0"/>
              </a:rPr>
              <a:t>nếu bảng trang được cấu trúc đơn giản.</a:t>
            </a:r>
          </a:p>
          <a:p>
            <a:pPr marL="444500"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Xét 1 hệ thống máy tính 32-bit; kích thước trang: 4K (2</a:t>
            </a:r>
            <a:r>
              <a:rPr lang="vi" sz="1200" baseline="30000" dirty="0">
                <a:latin typeface="Times New Roman" panose="02020603050405020304" pitchFamily="18" charset="0"/>
              </a:rPr>
              <a:t>12</a:t>
            </a:r>
            <a:r>
              <a:rPr lang="vi" sz="1200" dirty="0">
                <a:latin typeface="Times New Roman" panose="02020603050405020304" pitchFamily="18" charset="0"/>
              </a:rPr>
              <a:t>)</a:t>
            </a:r>
          </a:p>
          <a:p>
            <a:pPr marL="571500" indent="0">
              <a:lnSpc>
                <a:spcPts val="1872"/>
              </a:lnSpc>
            </a:pP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Số mục của bảng trang: 2</a:t>
            </a:r>
            <a:r>
              <a:rPr lang="vi" sz="1200" baseline="30000" dirty="0">
                <a:latin typeface="Times New Roman" panose="02020603050405020304" pitchFamily="18" charset="0"/>
              </a:rPr>
              <a:t>32</a:t>
            </a:r>
            <a:r>
              <a:rPr lang="vi" sz="1200" dirty="0">
                <a:latin typeface="Times New Roman" panose="02020603050405020304" pitchFamily="18" charset="0"/>
              </a:rPr>
              <a:t>/2</a:t>
            </a:r>
            <a:r>
              <a:rPr lang="vi" sz="1200" baseline="30000" dirty="0">
                <a:latin typeface="Times New Roman" panose="02020603050405020304" pitchFamily="18" charset="0"/>
              </a:rPr>
              <a:t>12</a:t>
            </a:r>
            <a:r>
              <a:rPr lang="vi" sz="1200" dirty="0">
                <a:latin typeface="Times New Roman" panose="02020603050405020304" pitchFamily="18" charset="0"/>
              </a:rPr>
              <a:t> = 2</a:t>
            </a:r>
            <a:r>
              <a:rPr lang="vi" sz="1200" baseline="30000" dirty="0">
                <a:latin typeface="Times New Roman" panose="02020603050405020304" pitchFamily="18" charset="0"/>
              </a:rPr>
              <a:t>20</a:t>
            </a:r>
          </a:p>
          <a:p>
            <a:pPr marL="571500" indent="-127000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Nếu kích thước mỗi mục là 4 </a:t>
            </a:r>
            <a:r>
              <a:rPr lang="en-US" sz="1200" dirty="0">
                <a:latin typeface="Times New Roman" panose="02020603050405020304" pitchFamily="18" charset="0"/>
              </a:rPr>
              <a:t>bytes </a:t>
            </a:r>
            <a:r>
              <a:rPr lang="vi" sz="1200" dirty="0">
                <a:latin typeface="Times New Roman" panose="02020603050405020304" pitchFamily="18" charset="0"/>
              </a:rPr>
              <a:t>thì kích thước bảng trang là 4MB.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Tương đối lớn cho việc truy xuất và cấp phát liên tục.</a:t>
            </a:r>
          </a:p>
          <a:p>
            <a:pPr marL="139700"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số cấu trúc bảng trang:</a:t>
            </a:r>
          </a:p>
          <a:p>
            <a:pPr marL="444500"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phân cấp </a:t>
            </a:r>
            <a:r>
              <a:rPr lang="en-US" sz="1200" dirty="0">
                <a:latin typeface="Times New Roman" panose="02020603050405020304" pitchFamily="18" charset="0"/>
              </a:rPr>
              <a:t>(hierarchical page table).</a:t>
            </a:r>
          </a:p>
          <a:p>
            <a:pPr marL="444500"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được băm </a:t>
            </a:r>
            <a:r>
              <a:rPr lang="en-US" sz="1200" dirty="0">
                <a:latin typeface="Times New Roman" panose="02020603050405020304" pitchFamily="18" charset="0"/>
              </a:rPr>
              <a:t>(hashed page table).</a:t>
            </a:r>
          </a:p>
          <a:p>
            <a:pPr marL="444500"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đảo </a:t>
            </a:r>
            <a:r>
              <a:rPr lang="en-US" sz="1200" dirty="0">
                <a:latin typeface="Times New Roman" panose="02020603050405020304" pitchFamily="18" charset="0"/>
              </a:rPr>
              <a:t>(inverted page table).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3191256" cy="4053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PHÂN CẤP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676" y="643128"/>
            <a:ext cx="4212336" cy="242597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Phân không gian địa chỉ luận lý vào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nhiều bảng trang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Số bảng trang được gọi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số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(số mức).</a:t>
            </a:r>
          </a:p>
          <a:p>
            <a:pPr marL="170688" indent="-165100">
              <a:lnSpc>
                <a:spcPts val="1296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Ví dụ: bảng trang phân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đơn giản là bảng trang 2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</a:rPr>
              <a:t>(two-level page table), </a:t>
            </a:r>
            <a:r>
              <a:rPr lang="vi" sz="1200" dirty="0">
                <a:latin typeface="Times New Roman" panose="02020603050405020304" pitchFamily="18" charset="0"/>
              </a:rPr>
              <a:t>trong đó không gian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được chia vào 2 bảng trang</a:t>
            </a:r>
          </a:p>
          <a:p>
            <a:pPr marL="450088" indent="-1397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1 (bảng trang ngoài - </a:t>
            </a:r>
            <a:r>
              <a:rPr lang="en-US" sz="1200" dirty="0">
                <a:latin typeface="Times New Roman" panose="02020603050405020304" pitchFamily="18" charset="0"/>
              </a:rPr>
              <a:t>outer page table): </a:t>
            </a:r>
            <a:r>
              <a:rPr lang="vi" sz="1200" dirty="0">
                <a:latin typeface="Times New Roman" panose="02020603050405020304" pitchFamily="18" charset="0"/>
              </a:rPr>
              <a:t>chỉ mục cho bảng trang bên trong.</a:t>
            </a:r>
          </a:p>
          <a:p>
            <a:pPr marL="450088" indent="-1397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2 (bảng trang trong - </a:t>
            </a:r>
            <a:r>
              <a:rPr lang="en-US" sz="1200" dirty="0">
                <a:latin typeface="Times New Roman" panose="02020603050405020304" pitchFamily="18" charset="0"/>
              </a:rPr>
              <a:t>inner page table): </a:t>
            </a:r>
            <a:r>
              <a:rPr lang="vi" sz="1200" dirty="0">
                <a:latin typeface="Times New Roman" panose="02020603050405020304" pitchFamily="18" charset="0"/>
              </a:rPr>
              <a:t>ánh xạ địa chỉ luận lý vào địa chỉ vật lý.</a:t>
            </a:r>
          </a:p>
          <a:p>
            <a:pPr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Đây là 1 hình thức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trang cho bảng trang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99060"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2656684" cy="4053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PHÂN CẤP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64" y="577007"/>
            <a:ext cx="2359504" cy="2382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" y="228600"/>
            <a:ext cx="3402271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52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CẤU TR</a:t>
            </a:r>
            <a:r>
              <a:rPr lang="en-US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Ú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 ĐỊA CHỈ LUẬN LÝ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224" y="576072"/>
            <a:ext cx="4038600" cy="1920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2520"/>
              </a:spcBef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Cấu trúc địa chỉ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luận lý cho bảng trang 2 cấp gồm 3 </a:t>
            </a:r>
            <a:r>
              <a:rPr lang="vi" sz="1200" dirty="0" smtClean="0">
                <a:latin typeface="Times New Roman" panose="02020603050405020304" pitchFamily="18" charset="0"/>
              </a:rPr>
              <a:t>ph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8224" y="1488551"/>
            <a:ext cx="4166616" cy="1082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0388" indent="0" algn="just">
              <a:lnSpc>
                <a:spcPts val="1872"/>
              </a:lnSpc>
            </a:pPr>
            <a:r>
              <a:rPr lang="en-US" sz="1200" i="1" dirty="0">
                <a:solidFill>
                  <a:srgbClr val="3333B2"/>
                </a:solidFill>
                <a:latin typeface="Times New Roman"/>
              </a:rPr>
              <a:t>►</a:t>
            </a:r>
            <a:r>
              <a:rPr lang="en-US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</a:rPr>
              <a:t>P1: </a:t>
            </a:r>
            <a:r>
              <a:rPr lang="vi" sz="1200" dirty="0">
                <a:latin typeface="Times New Roman" panose="02020603050405020304" pitchFamily="18" charset="0"/>
              </a:rPr>
              <a:t>chỉ mục bảng trang cấp 1 (bảng trang ngoài - outter </a:t>
            </a:r>
            <a:r>
              <a:rPr lang="en-US" sz="1200" dirty="0">
                <a:latin typeface="Times New Roman" panose="02020603050405020304" pitchFamily="18" charset="0"/>
              </a:rPr>
              <a:t>page table).</a:t>
            </a:r>
          </a:p>
          <a:p>
            <a:pPr marL="310388"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P2: chỉ mục bảng trang cấp 2 (bảng trang trong - </a:t>
            </a:r>
            <a:r>
              <a:rPr lang="en-US" sz="1200" dirty="0">
                <a:latin typeface="Times New Roman" panose="02020603050405020304" pitchFamily="18" charset="0"/>
              </a:rPr>
              <a:t>inner page table).</a:t>
            </a:r>
          </a:p>
          <a:p>
            <a:pPr marL="310388"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d: độ dời bên trong khung.</a:t>
            </a:r>
          </a:p>
          <a:p>
            <a:pPr marL="170688" indent="-152400">
              <a:lnSpc>
                <a:spcPts val="136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Cấu trúc trên có thể được tổng quát hóa cho trường hợp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bảng trang phân cấp cấp n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9" y="918572"/>
            <a:ext cx="2228179" cy="41950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I—Các cấu trúc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096512" cy="128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260"/>
              </a:spcAft>
            </a:pPr>
            <a:r>
              <a:rPr lang="vi" sz="1500" b="1" cap="small" dirty="0" smtClean="0">
                <a:solidFill>
                  <a:srgbClr val="CC0000"/>
                </a:solidFill>
                <a:latin typeface="Times New Roman"/>
              </a:rPr>
              <a:t>CẤU TRÚC ĐỊA CHỈ LUẬN LÝ VÍ DỤ</a:t>
            </a:r>
          </a:p>
          <a:p>
            <a:pPr marL="152400" indent="0">
              <a:lnSpc>
                <a:spcPts val="1992"/>
              </a:lnSpc>
            </a:pPr>
            <a:r>
              <a:rPr lang="vi" sz="10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000" dirty="0">
                <a:latin typeface="Times New Roman" panose="02020603050405020304" pitchFamily="18" charset="0"/>
              </a:rPr>
              <a:t>Trong một hệ thống 32-bit vói trang </a:t>
            </a:r>
            <a:r>
              <a:rPr lang="en-US" sz="1000" dirty="0" err="1" smtClean="0">
                <a:latin typeface="Times New Roman" panose="02020603050405020304" pitchFamily="18" charset="0"/>
              </a:rPr>
              <a:t>nhớ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có 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4K </a:t>
            </a:r>
            <a:r>
              <a:rPr lang="vi" sz="1000" dirty="0">
                <a:latin typeface="Times New Roman" panose="02020603050405020304" pitchFamily="18" charset="0"/>
              </a:rPr>
              <a:t>(2</a:t>
            </a:r>
            <a:r>
              <a:rPr lang="vi" sz="1000" baseline="30000" dirty="0">
                <a:latin typeface="Times New Roman" panose="02020603050405020304" pitchFamily="18" charset="0"/>
              </a:rPr>
              <a:t>12</a:t>
            </a:r>
            <a:r>
              <a:rPr lang="vi" sz="1000" dirty="0">
                <a:latin typeface="Times New Roman" panose="02020603050405020304" pitchFamily="18" charset="0"/>
              </a:rPr>
              <a:t>):</a:t>
            </a:r>
          </a:p>
          <a:p>
            <a:pPr marL="571500" indent="-127000">
              <a:lnSpc>
                <a:spcPts val="1992"/>
              </a:lnSpc>
            </a:pPr>
            <a:r>
              <a:rPr lang="vi" sz="1000" spc="50" dirty="0">
                <a:solidFill>
                  <a:srgbClr val="3333B2"/>
                </a:solidFill>
                <a:latin typeface="Times New Roman"/>
              </a:rPr>
              <a:t>► </a:t>
            </a:r>
            <a:r>
              <a:rPr lang="vi" sz="1000" spc="50" dirty="0">
                <a:latin typeface="Times New Roman"/>
              </a:rPr>
              <a:t>Bảng trang có </a:t>
            </a:r>
            <a:r>
              <a:rPr lang="en-US" sz="1000" spc="50" dirty="0" err="1" smtClean="0">
                <a:latin typeface="Times New Roman"/>
              </a:rPr>
              <a:t>thể</a:t>
            </a:r>
            <a:r>
              <a:rPr lang="vi" sz="1000" spc="50" dirty="0" smtClean="0">
                <a:latin typeface="Times New Roman"/>
              </a:rPr>
              <a:t> </a:t>
            </a:r>
            <a:r>
              <a:rPr lang="vi" sz="1000" spc="50" dirty="0">
                <a:latin typeface="Times New Roman"/>
              </a:rPr>
              <a:t>chứa đến 2</a:t>
            </a:r>
            <a:r>
              <a:rPr lang="vi" sz="1000" spc="50" baseline="30000" dirty="0">
                <a:latin typeface="Times New Roman"/>
              </a:rPr>
              <a:t>32</a:t>
            </a:r>
            <a:r>
              <a:rPr lang="vi" sz="1000" spc="50" dirty="0">
                <a:latin typeface="Times New Roman"/>
              </a:rPr>
              <a:t>~</a:t>
            </a:r>
            <a:r>
              <a:rPr lang="vi" sz="1000" spc="50" baseline="30000" dirty="0">
                <a:latin typeface="Times New Roman"/>
              </a:rPr>
              <a:t>12</a:t>
            </a:r>
            <a:r>
              <a:rPr lang="vi" sz="1000" spc="50" dirty="0">
                <a:latin typeface="Times New Roman"/>
              </a:rPr>
              <a:t> = 2</a:t>
            </a:r>
            <a:r>
              <a:rPr lang="vi" sz="1000" spc="50" baseline="30000" dirty="0">
                <a:latin typeface="Times New Roman"/>
              </a:rPr>
              <a:t>20</a:t>
            </a:r>
            <a:r>
              <a:rPr lang="vi" sz="1000" spc="50" dirty="0">
                <a:latin typeface="Times New Roman"/>
              </a:rPr>
              <a:t> mục </a:t>
            </a:r>
            <a:r>
              <a:rPr lang="en-US" sz="1000" spc="50" dirty="0">
                <a:latin typeface="Times New Roman"/>
              </a:rPr>
              <a:t>(entries).</a:t>
            </a:r>
          </a:p>
          <a:p>
            <a:pPr indent="0" algn="ctr"/>
            <a:r>
              <a:rPr lang="vi" sz="1000" spc="50" dirty="0" smtClean="0">
                <a:latin typeface="Times New Roman"/>
              </a:rPr>
              <a:t>=&gt;Cần </a:t>
            </a:r>
            <a:r>
              <a:rPr lang="vi" sz="1000" spc="50" dirty="0">
                <a:latin typeface="Times New Roman"/>
              </a:rPr>
              <a:t>20 </a:t>
            </a:r>
            <a:r>
              <a:rPr lang="en-US" sz="1000" spc="50" dirty="0">
                <a:latin typeface="Times New Roman"/>
              </a:rPr>
              <a:t>bits </a:t>
            </a:r>
            <a:r>
              <a:rPr lang="vi" sz="1000" spc="50" dirty="0">
                <a:latin typeface="Times New Roman"/>
              </a:rPr>
              <a:t>để đánh số hiệu trang, 12 </a:t>
            </a:r>
            <a:r>
              <a:rPr lang="en-US" sz="1000" spc="50" dirty="0">
                <a:latin typeface="Times New Roman"/>
              </a:rPr>
              <a:t>bits </a:t>
            </a:r>
            <a:r>
              <a:rPr lang="vi" sz="1000" spc="50" dirty="0">
                <a:latin typeface="Times New Roman"/>
              </a:rPr>
              <a:t>chỉ định độ dời.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65164"/>
              </p:ext>
            </p:extLst>
          </p:nvPr>
        </p:nvGraphicFramePr>
        <p:xfrm>
          <a:off x="727534" y="1403485"/>
          <a:ext cx="3274724" cy="647890"/>
        </p:xfrm>
        <a:graphic>
          <a:graphicData uri="http://schemas.openxmlformats.org/drawingml/2006/table">
            <a:tbl>
              <a:tblPr/>
              <a:tblGrid>
                <a:gridCol w="923251"/>
                <a:gridCol w="604664"/>
                <a:gridCol w="222144"/>
                <a:gridCol w="458375"/>
                <a:gridCol w="461626"/>
                <a:gridCol w="604664"/>
              </a:tblGrid>
              <a:tr h="269216"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page number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7800" indent="0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offset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page number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offset</a:t>
                      </a:r>
                    </a:p>
                  </a:txBody>
                  <a:tcPr marL="0" marR="0" marT="0" marB="0"/>
                </a:tc>
              </a:tr>
              <a:tr h="195794">
                <a:tc>
                  <a:txBody>
                    <a:bodyPr/>
                    <a:lstStyle/>
                    <a:p>
                      <a:pPr indent="0" algn="ctr"/>
                      <a:r>
                        <a:rPr lang="vi" sz="1200" i="1"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vi" sz="1200" i="1" dirty="0">
                          <a:latin typeface="Times New Roman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i="1" dirty="0" smtClean="0">
                          <a:latin typeface="Times New Roman"/>
                        </a:rPr>
                        <a:t>P1</a:t>
                      </a:r>
                      <a:endParaRPr lang="en-US" sz="1200" i="1" dirty="0">
                        <a:latin typeface="Times New Roman"/>
                      </a:endParaRP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i="1">
                          <a:latin typeface="Times New Roman"/>
                        </a:rPr>
                        <a:t>P2</a:t>
                      </a: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i="1">
                          <a:latin typeface="Times New Roman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</a:tr>
              <a:tr h="171319">
                <a:tc>
                  <a:txBody>
                    <a:bodyPr/>
                    <a:lstStyle/>
                    <a:p>
                      <a:pPr indent="0" algn="ctr"/>
                      <a:r>
                        <a:rPr lang="vi" sz="1200" dirty="0"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241300" indent="0"/>
                      <a:r>
                        <a:rPr lang="vi" sz="1200" dirty="0"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2984" y="2234184"/>
            <a:ext cx="3913632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63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000" dirty="0">
                <a:latin typeface="Times New Roman" panose="02020603050405020304" pitchFamily="18" charset="0"/>
              </a:rPr>
              <a:t>Bảng trang 2 cấp: số hiệu trang được chia thành 2 phần (2 cấp).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544" y="2496312"/>
            <a:ext cx="3803904" cy="4450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210"/>
              </a:spcAft>
            </a:pPr>
            <a:r>
              <a:rPr lang="vi" sz="1000" spc="50" dirty="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000" spc="50" dirty="0">
                <a:latin typeface="Times New Roman"/>
              </a:rPr>
              <a:t>Nếu muốn mỗi bảng trang cấp 2 có thể được chứa trong 1 trang bộ nhớ, giả sử mỗi mục trong bảng trang chiếm 4B: can 10 </a:t>
            </a:r>
            <a:r>
              <a:rPr lang="en-US" sz="1000" spc="50" dirty="0">
                <a:latin typeface="Times New Roman"/>
              </a:rPr>
              <a:t>bits </a:t>
            </a:r>
            <a:r>
              <a:rPr lang="en-US" sz="1000" spc="50" dirty="0" err="1" smtClean="0">
                <a:latin typeface="Times New Roman"/>
              </a:rPr>
              <a:t>để</a:t>
            </a:r>
            <a:r>
              <a:rPr lang="en-US" sz="1000" spc="50" dirty="0" smtClean="0">
                <a:latin typeface="Times New Roman"/>
              </a:rPr>
              <a:t> </a:t>
            </a:r>
            <a:r>
              <a:rPr lang="vi" sz="1000" spc="50" dirty="0" smtClean="0">
                <a:latin typeface="Times New Roman"/>
              </a:rPr>
              <a:t>đánh </a:t>
            </a:r>
            <a:r>
              <a:rPr lang="vi" sz="1000" spc="50" dirty="0">
                <a:latin typeface="Times New Roman"/>
              </a:rPr>
              <a:t>chỉ số cho các mục trong bảng trang.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544" y="3038856"/>
            <a:ext cx="3685032" cy="1402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vi" sz="1000" spc="5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000" spc="50">
                <a:latin typeface="Times New Roman"/>
              </a:rPr>
              <a:t>Còn lại 10 </a:t>
            </a:r>
            <a:r>
              <a:rPr lang="en-US" sz="1000" spc="50">
                <a:latin typeface="Times New Roman"/>
              </a:rPr>
              <a:t>bits </a:t>
            </a:r>
            <a:r>
              <a:rPr lang="vi" sz="1000" spc="50">
                <a:latin typeface="Times New Roman"/>
              </a:rPr>
              <a:t>dùng để đánh chỉ số các mục của bảng trang cấp 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824" y="24384"/>
            <a:ext cx="1121664" cy="762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" y="420624"/>
            <a:ext cx="2554224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630"/>
              </a:spcBef>
              <a:spcAft>
                <a:spcPts val="273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SƠ ĐỒ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CHUYỂN ĐỔI ĐỊA CHỈ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743256"/>
            <a:ext cx="4500844" cy="18895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37160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366252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KHÔNG GIAN NHỚ LUẬN LÝ 64-BIT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656" y="568569"/>
            <a:ext cx="4261104" cy="14904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0"/>
              </a:spcBef>
              <a:spcAft>
                <a:spcPts val="63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Bảng trang 2 cấp không phù hợp cho không gian </a:t>
            </a:r>
            <a:r>
              <a:rPr lang="en-US" sz="1000" dirty="0" err="1" smtClean="0">
                <a:latin typeface="Times New Roman" panose="02020603050405020304" pitchFamily="18" charset="0"/>
              </a:rPr>
              <a:t>nhớ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64-bit.</a:t>
            </a:r>
          </a:p>
          <a:p>
            <a:pPr marL="310388" indent="0" algn="just">
              <a:spcAft>
                <a:spcPts val="63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Giả sử 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trang </a:t>
            </a:r>
            <a:r>
              <a:rPr lang="vi" sz="1000" dirty="0">
                <a:latin typeface="Times New Roman" panose="02020603050405020304" pitchFamily="18" charset="0"/>
              </a:rPr>
              <a:t>là 4K </a:t>
            </a:r>
            <a:r>
              <a:rPr lang="en-US" sz="1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bảng trang có 2</a:t>
            </a:r>
            <a:r>
              <a:rPr lang="vi" sz="1000" baseline="30000" dirty="0">
                <a:latin typeface="Times New Roman" panose="02020603050405020304" pitchFamily="18" charset="0"/>
              </a:rPr>
              <a:t>52</a:t>
            </a:r>
            <a:r>
              <a:rPr lang="vi" sz="1000" dirty="0">
                <a:latin typeface="Times New Roman" panose="02020603050405020304" pitchFamily="18" charset="0"/>
              </a:rPr>
              <a:t> mục.</a:t>
            </a:r>
          </a:p>
          <a:p>
            <a:pPr marL="450088" indent="-139700">
              <a:lnSpc>
                <a:spcPts val="1200"/>
              </a:lnSpc>
              <a:spcAft>
                <a:spcPts val="21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Nếu dùng bảng trang 2 cấp, bảng trang cấp 2 có 2</a:t>
            </a:r>
            <a:r>
              <a:rPr lang="vi" sz="1000" baseline="30000" dirty="0">
                <a:latin typeface="Times New Roman" panose="02020603050405020304" pitchFamily="18" charset="0"/>
              </a:rPr>
              <a:t>10</a:t>
            </a:r>
            <a:r>
              <a:rPr lang="vi" sz="1000" dirty="0">
                <a:latin typeface="Times New Roman" panose="02020603050405020304" pitchFamily="18" charset="0"/>
              </a:rPr>
              <a:t> mục </a:t>
            </a:r>
            <a:r>
              <a:rPr lang="en-US" sz="1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sử dụng 10 </a:t>
            </a:r>
            <a:r>
              <a:rPr lang="en-US" sz="1000" dirty="0">
                <a:latin typeface="Times New Roman" panose="02020603050405020304" pitchFamily="18" charset="0"/>
              </a:rPr>
              <a:t>bits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đánh </a:t>
            </a:r>
            <a:r>
              <a:rPr lang="vi" sz="1000" dirty="0">
                <a:latin typeface="Times New Roman" panose="02020603050405020304" pitchFamily="18" charset="0"/>
              </a:rPr>
              <a:t>chỉ số cho bảng trang cấp 2.</a:t>
            </a:r>
          </a:p>
          <a:p>
            <a:pPr marL="310388" indent="0" algn="just">
              <a:spcAft>
                <a:spcPts val="63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Bảng trang cấp 1 có tối đa 2</a:t>
            </a:r>
            <a:r>
              <a:rPr lang="vi" sz="1000" baseline="30000" dirty="0">
                <a:latin typeface="Times New Roman" panose="02020603050405020304" pitchFamily="18" charset="0"/>
              </a:rPr>
              <a:t>42</a:t>
            </a:r>
            <a:r>
              <a:rPr lang="vi" sz="1000" dirty="0">
                <a:latin typeface="Times New Roman" panose="02020603050405020304" pitchFamily="18" charset="0"/>
              </a:rPr>
              <a:t> mục </a:t>
            </a:r>
            <a:r>
              <a:rPr lang="en-US" sz="1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lên </a:t>
            </a:r>
            <a:r>
              <a:rPr lang="vi" sz="1000" dirty="0">
                <a:latin typeface="Times New Roman" panose="02020603050405020304" pitchFamily="18" charset="0"/>
              </a:rPr>
              <a:t>đến 4TB.</a:t>
            </a:r>
          </a:p>
          <a:p>
            <a:pPr marL="170688" indent="-152400">
              <a:lnSpc>
                <a:spcPts val="1368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Giải pháp là tăng số cấp của bảng trang: số cấp trong trường hợp này là tương đối lón vì đến 3 cấp thì </a:t>
            </a:r>
            <a:r>
              <a:rPr lang="vi" sz="1000" dirty="0" smtClean="0">
                <a:latin typeface="Times New Roman" panose="02020603050405020304" pitchFamily="18" charset="0"/>
              </a:rPr>
              <a:t>k/thư</a:t>
            </a:r>
            <a:r>
              <a:rPr lang="en-US" sz="1000" dirty="0" smtClean="0">
                <a:latin typeface="Times New Roman" panose="02020603050405020304" pitchFamily="18" charset="0"/>
              </a:rPr>
              <a:t>ớ</a:t>
            </a:r>
            <a:r>
              <a:rPr lang="vi" sz="1000" dirty="0" smtClean="0">
                <a:latin typeface="Times New Roman" panose="02020603050405020304" pitchFamily="18" charset="0"/>
              </a:rPr>
              <a:t>c </a:t>
            </a:r>
            <a:r>
              <a:rPr lang="vi" sz="1000" dirty="0">
                <a:latin typeface="Times New Roman" panose="02020603050405020304" pitchFamily="18" charset="0"/>
              </a:rPr>
              <a:t>bảng trang cấp 1 </a:t>
            </a:r>
            <a:r>
              <a:rPr lang="vi" sz="1000" dirty="0" smtClean="0">
                <a:latin typeface="Times New Roman" panose="02020603050405020304" pitchFamily="18" charset="0"/>
              </a:rPr>
              <a:t>v</a:t>
            </a:r>
            <a:r>
              <a:rPr lang="en-US" sz="1000" dirty="0" err="1" smtClean="0">
                <a:latin typeface="Times New Roman" panose="02020603050405020304" pitchFamily="18" charset="0"/>
              </a:rPr>
              <a:t>ẫn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là 16G.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2092515"/>
            <a:ext cx="3975284" cy="4348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1412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824" y="358140"/>
            <a:ext cx="89611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NHẬN XÉT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984" y="766572"/>
            <a:ext cx="652272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Ưu </a:t>
            </a:r>
            <a:r>
              <a:rPr lang="vi" sz="950" dirty="0" smtClean="0">
                <a:latin typeface="Times New Roman" panose="02020603050405020304" pitchFamily="18" charset="0"/>
              </a:rPr>
              <a:t>đi</a:t>
            </a:r>
            <a:r>
              <a:rPr lang="en-US" sz="950" dirty="0">
                <a:latin typeface="Times New Roman" panose="02020603050405020304" pitchFamily="18" charset="0"/>
              </a:rPr>
              <a:t>ể</a:t>
            </a:r>
            <a:r>
              <a:rPr lang="vi" sz="950" dirty="0" smtClean="0">
                <a:latin typeface="Times New Roman" panose="02020603050405020304" pitchFamily="18" charset="0"/>
              </a:rPr>
              <a:t>m</a:t>
            </a:r>
            <a:r>
              <a:rPr lang="vi" sz="95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544" y="1001268"/>
            <a:ext cx="3944112" cy="2865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Cấu trúc bảng trang phân cấp giúp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tiết kiệm bộ </a:t>
            </a:r>
            <a:r>
              <a:rPr lang="en-US" sz="95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950" dirty="0">
                <a:latin typeface="Times New Roman" panose="02020603050405020304" pitchFamily="18" charset="0"/>
              </a:rPr>
              <a:t>cấp phát cho bảng trang: chỉ cấp phát đúng số bảng trang tiến trình </a:t>
            </a:r>
            <a:r>
              <a:rPr lang="vi" sz="950" dirty="0" smtClean="0">
                <a:latin typeface="Times New Roman" panose="02020603050405020304" pitchFamily="18" charset="0"/>
              </a:rPr>
              <a:t>c</a:t>
            </a:r>
            <a:r>
              <a:rPr lang="en-US" sz="950" dirty="0" smtClean="0">
                <a:latin typeface="Times New Roman" panose="02020603050405020304" pitchFamily="18" charset="0"/>
              </a:rPr>
              <a:t>ầ</a:t>
            </a:r>
            <a:r>
              <a:rPr lang="vi" sz="950" dirty="0" smtClean="0">
                <a:latin typeface="Times New Roman" panose="02020603050405020304" pitchFamily="18" charset="0"/>
              </a:rPr>
              <a:t>n </a:t>
            </a:r>
            <a:r>
              <a:rPr lang="vi" sz="950" dirty="0">
                <a:latin typeface="Times New Roman" panose="02020603050405020304" pitchFamily="18" charset="0"/>
              </a:rPr>
              <a:t>dùng.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544" y="1391412"/>
            <a:ext cx="2913888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Phương pháp cấp phát, ánh xạ địa chỉ </a:t>
            </a:r>
            <a:r>
              <a:rPr lang="en-US" sz="950" dirty="0" err="1" smtClean="0"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latin typeface="Times New Roman" panose="02020603050405020304" pitchFamily="18" charset="0"/>
              </a:rPr>
              <a:t>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đơn giản</a:t>
            </a:r>
            <a:r>
              <a:rPr lang="vi" sz="95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544" y="1629156"/>
            <a:ext cx="3169920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Cho phép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chia sẻ bộ </a:t>
            </a:r>
            <a:r>
              <a:rPr lang="en-US" sz="95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950" dirty="0">
                <a:latin typeface="Times New Roman" panose="02020603050405020304" pitchFamily="18" charset="0"/>
              </a:rPr>
              <a:t>giữa các tiến trình ở mức trang.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2984" y="1869948"/>
            <a:ext cx="89611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Khuyết </a:t>
            </a:r>
            <a:r>
              <a:rPr lang="vi" sz="950" dirty="0" smtClean="0">
                <a:latin typeface="Times New Roman" panose="02020603050405020304" pitchFamily="18" charset="0"/>
              </a:rPr>
              <a:t>đi</a:t>
            </a:r>
            <a:r>
              <a:rPr lang="en-US" sz="950" dirty="0" smtClean="0">
                <a:latin typeface="Times New Roman" panose="02020603050405020304" pitchFamily="18" charset="0"/>
              </a:rPr>
              <a:t>ể</a:t>
            </a:r>
            <a:r>
              <a:rPr lang="vi" sz="950" dirty="0" smtClean="0">
                <a:latin typeface="Times New Roman" panose="02020603050405020304" pitchFamily="18" charset="0"/>
              </a:rPr>
              <a:t>m</a:t>
            </a:r>
            <a:r>
              <a:rPr lang="vi" sz="95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544" y="2119884"/>
            <a:ext cx="3938016" cy="2865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Đòi hỏi thực hiện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nhiều thao tác tìm kiếm </a:t>
            </a:r>
            <a:r>
              <a:rPr lang="vi" sz="950" dirty="0">
                <a:latin typeface="Times New Roman" panose="02020603050405020304" pitchFamily="18" charset="0"/>
              </a:rPr>
              <a:t>(ánh xạ) địa chỉ </a:t>
            </a:r>
            <a:r>
              <a:rPr lang="en-US" sz="950" dirty="0" err="1" smtClean="0"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latin typeface="Times New Roman" panose="02020603050405020304" pitchFamily="18" charset="0"/>
              </a:rPr>
              <a:t> </a:t>
            </a:r>
            <a:r>
              <a:rPr lang="vi" sz="950" dirty="0">
                <a:latin typeface="Times New Roman" panose="02020603050405020304" pitchFamily="18" charset="0"/>
              </a:rPr>
              <a:t>cho mỗi truy cập bộ </a:t>
            </a:r>
            <a:r>
              <a:rPr lang="en-US" sz="950" dirty="0" err="1" smtClean="0"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latin typeface="Times New Roman" panose="02020603050405020304" pitchFamily="18" charset="0"/>
              </a:rPr>
              <a:t>.</a:t>
            </a:r>
            <a:endParaRPr lang="vi" sz="950" dirty="0"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544" y="2506980"/>
            <a:ext cx="2252472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Phải tốn chi phí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bộ </a:t>
            </a:r>
            <a:r>
              <a:rPr lang="en-US" sz="95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cho bảng trang</a:t>
            </a:r>
            <a:r>
              <a:rPr lang="vi" sz="95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2544" y="2744724"/>
            <a:ext cx="3886200" cy="2651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Kích </a:t>
            </a:r>
            <a:r>
              <a:rPr lang="vi-VN" sz="950" dirty="0" smtClean="0">
                <a:latin typeface="Times New Roman" panose="02020603050405020304" pitchFamily="18" charset="0"/>
              </a:rPr>
              <a:t>thước 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bảng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trang sẽ rất </a:t>
            </a:r>
            <a:r>
              <a:rPr lang="en-US" sz="95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lớn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950" dirty="0">
                <a:latin typeface="Times New Roman" panose="02020603050405020304" pitchFamily="18" charset="0"/>
              </a:rPr>
              <a:t>trong các hệ thống có không gian địa chỉ </a:t>
            </a:r>
            <a:r>
              <a:rPr lang="en-US" sz="950" dirty="0" err="1" smtClean="0">
                <a:latin typeface="Times New Roman" panose="02020603050405020304" pitchFamily="18" charset="0"/>
              </a:rPr>
              <a:t>lớn</a:t>
            </a:r>
            <a:r>
              <a:rPr lang="vi" sz="950" dirty="0" smtClean="0">
                <a:latin typeface="Times New Roman" panose="02020603050405020304" pitchFamily="18" charset="0"/>
              </a:rPr>
              <a:t>.</a:t>
            </a:r>
            <a:endParaRPr lang="vi" sz="950" dirty="0">
              <a:latin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6" y="914400"/>
            <a:ext cx="2398776" cy="1356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0736" y="3364992"/>
            <a:ext cx="661416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0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  <a:r>
              <a:rPr lang="en-US" sz="500" dirty="0">
                <a:solidFill>
                  <a:srgbClr val="D6D6EF"/>
                </a:solidFill>
                <a:latin typeface="Segoe UI"/>
              </a:rPr>
              <a:t> □ ►    &lt;|f ►    </a:t>
            </a:r>
            <a:r>
              <a:rPr lang="en-US" sz="10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4928" y="3374136"/>
            <a:ext cx="185928" cy="762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500" dirty="0">
                <a:solidFill>
                  <a:srgbClr val="D6D6EF"/>
                </a:solidFill>
                <a:latin typeface="Segoe UI"/>
              </a:rPr>
              <a:t>►    </a:t>
            </a:r>
            <a:r>
              <a:rPr lang="en-US" sz="10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9016" y="3364992"/>
            <a:ext cx="274320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950" dirty="0">
                <a:solidFill>
                  <a:srgbClr val="ADADDE"/>
                </a:solidFill>
                <a:latin typeface="Times New Roman" panose="02020603050405020304" pitchFamily="18" charset="0"/>
              </a:rPr>
              <a:t>c\ (&gt;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37160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401312" cy="2926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B</a:t>
            </a:r>
            <a:r>
              <a:rPr lang="en-US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Ă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(HASHED PAGE TABLE)</a:t>
            </a:r>
          </a:p>
          <a:p>
            <a:pPr marL="152400" indent="0" algn="just">
              <a:spcAft>
                <a:spcPts val="42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Dùng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Bảng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băm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giảm </a:t>
            </a:r>
            <a:r>
              <a:rPr lang="vi" sz="1200" dirty="0">
                <a:latin typeface="Times New Roman" panose="02020603050405020304" pitchFamily="18" charset="0"/>
              </a:rPr>
              <a:t>không gian bảng trang.</a:t>
            </a:r>
          </a:p>
          <a:p>
            <a:pPr marL="444500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Được sử dụng trong các hệ thống có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không gian 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&gt; 32-bits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  <a:p>
            <a:pPr marL="152400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Số hiệu trang ảo được băm vào bảng trang.</a:t>
            </a:r>
          </a:p>
          <a:p>
            <a:pPr marL="292100" indent="-139700">
              <a:lnSpc>
                <a:spcPts val="1368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mục từ của bảng băm </a:t>
            </a:r>
            <a:r>
              <a:rPr lang="vi" sz="1200" dirty="0">
                <a:latin typeface="Times New Roman" panose="02020603050405020304" pitchFamily="18" charset="0"/>
              </a:rPr>
              <a:t>sẽ chỉ đến một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danh sách liên kết </a:t>
            </a:r>
            <a:r>
              <a:rPr lang="vi" sz="1200" dirty="0">
                <a:latin typeface="Times New Roman" panose="02020603050405020304" pitchFamily="18" charset="0"/>
              </a:rPr>
              <a:t>các </a:t>
            </a:r>
            <a:r>
              <a:rPr lang="en-US" sz="1200" dirty="0" err="1" smtClean="0"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tử </a:t>
            </a:r>
            <a:r>
              <a:rPr lang="vi" sz="1200" dirty="0">
                <a:latin typeface="Times New Roman" panose="02020603050405020304" pitchFamily="18" charset="0"/>
              </a:rPr>
              <a:t>được băm vào cùng vị trí.</a:t>
            </a:r>
          </a:p>
          <a:p>
            <a:pPr marL="292100" indent="-139700">
              <a:lnSpc>
                <a:spcPts val="132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</a:t>
            </a:r>
            <a:r>
              <a:rPr lang="en-US" sz="1200" dirty="0" err="1" smtClean="0"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tử </a:t>
            </a:r>
            <a:r>
              <a:rPr lang="vi" sz="1200" dirty="0">
                <a:latin typeface="Times New Roman" panose="02020603050405020304" pitchFamily="18" charset="0"/>
              </a:rPr>
              <a:t>trong danh sách là một cặp (chỉ số trang ảo, chỉ số </a:t>
            </a:r>
            <a:r>
              <a:rPr lang="en-US" sz="1200" dirty="0">
                <a:latin typeface="Times New Roman" panose="02020603050405020304" pitchFamily="18" charset="0"/>
              </a:rPr>
              <a:t>frame).</a:t>
            </a:r>
          </a:p>
          <a:p>
            <a:pPr marL="152400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Tìm trang (p, d):</a:t>
            </a:r>
          </a:p>
          <a:p>
            <a:pPr marL="444500" indent="0" algn="just">
              <a:spcAft>
                <a:spcPts val="42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Số trang ảo được băm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tìm </a:t>
            </a:r>
            <a:r>
              <a:rPr lang="vi" sz="1000" dirty="0">
                <a:latin typeface="Times New Roman" panose="02020603050405020304" pitchFamily="18" charset="0"/>
              </a:rPr>
              <a:t>vị trí của mục từ trong bảng băm.</a:t>
            </a:r>
          </a:p>
          <a:p>
            <a:pPr marL="444500" indent="0" algn="just"/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Duyệt qua d/sách l/kết của mục từ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tìm </a:t>
            </a:r>
            <a:r>
              <a:rPr lang="vi" sz="1000" dirty="0">
                <a:latin typeface="Times New Roman" panose="02020603050405020304" pitchFamily="18" charset="0"/>
              </a:rPr>
              <a:t>số khung trang tương ứng.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636266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GIỚI THI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U BỘ NHỚ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527538"/>
            <a:ext cx="4273296" cy="25692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68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CPU chỉ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truy xuất trực tiếp thanh ghi và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chính.</a:t>
            </a:r>
          </a:p>
          <a:p>
            <a:pPr marL="157988" indent="0">
              <a:lnSpc>
                <a:spcPts val="1368"/>
              </a:lnSpc>
              <a:spcAft>
                <a:spcPts val="210"/>
              </a:spcAft>
            </a:pP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thực </a:t>
            </a:r>
            <a:r>
              <a:rPr lang="vi" sz="1200" dirty="0">
                <a:latin typeface="Times New Roman" panose="02020603050405020304" pitchFamily="18" charset="0"/>
              </a:rPr>
              <a:t>thi một chương trình, đoạn mã của chương trình phải được tải vào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 và đặt trong một tiến trình.</a:t>
            </a:r>
          </a:p>
          <a:p>
            <a:pPr marL="157988" indent="-139700">
              <a:lnSpc>
                <a:spcPts val="1368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</a:t>
            </a:r>
            <a:r>
              <a:rPr lang="vi" sz="1200" dirty="0">
                <a:latin typeface="Times New Roman" panose="02020603050405020304" pitchFamily="18" charset="0"/>
              </a:rPr>
              <a:t>: một dạng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đặc biệt, đặt bên trong CPU và chỉ mất tối đa 1 chu kỳ CPU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truy </a:t>
            </a:r>
            <a:r>
              <a:rPr lang="vi" sz="1200" dirty="0">
                <a:latin typeface="Times New Roman" panose="02020603050405020304" pitchFamily="18" charset="0"/>
              </a:rPr>
              <a:t>xuất.</a:t>
            </a:r>
          </a:p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chính</a:t>
            </a:r>
            <a:r>
              <a:rPr lang="vi" sz="1200" dirty="0">
                <a:latin typeface="Times New Roman" panose="02020603050405020304" pitchFamily="18" charset="0"/>
              </a:rPr>
              <a:t>: tốc độ truy xuất chậm hơn thanh ghi, đòi hỏi vài chu kỳ.</a:t>
            </a:r>
          </a:p>
          <a:p>
            <a:pPr marL="157988" indent="-1397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cache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là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trung gian giữa thanh ghi và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chính, tốc độ truy xuất nhanh, chỉ chậm hơn thanh ghi.</a:t>
            </a:r>
          </a:p>
          <a:p>
            <a:pPr marL="157988" indent="-139700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Việc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bảo vệ 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là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thiết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đảm </a:t>
            </a:r>
            <a:r>
              <a:rPr lang="vi" sz="1200" dirty="0">
                <a:latin typeface="Times New Roman" panose="02020603050405020304" pitchFamily="18" charset="0"/>
              </a:rPr>
              <a:t>bảo thực thi đúng đắn của các tiến trình, đặc biệt trong môi trường đa nhiệm.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874776"/>
            <a:ext cx="4221480" cy="2145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99060"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4206240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Bef>
                <a:spcPts val="210"/>
              </a:spcBef>
              <a:spcAft>
                <a:spcPts val="630"/>
              </a:spcAft>
            </a:pPr>
            <a:r>
              <a:rPr lang="en-US" sz="1400" b="1" cap="small" dirty="0" smtClean="0">
                <a:solidFill>
                  <a:srgbClr val="8D0000"/>
                </a:solidFill>
                <a:latin typeface="Times New Roman"/>
              </a:rPr>
              <a:t>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B</a:t>
            </a:r>
            <a:r>
              <a:rPr lang="en-US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Ă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(HASHED PAGE TABLE)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3054096"/>
            <a:ext cx="515112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210"/>
              </a:spcBef>
            </a:pPr>
            <a:r>
              <a:rPr lang="en-US" sz="850" dirty="0">
                <a:solidFill>
                  <a:srgbClr val="231F20"/>
                </a:solidFill>
                <a:latin typeface="Times New Roman" panose="02020603050405020304" pitchFamily="18" charset="0"/>
              </a:rPr>
              <a:t>hash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119724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7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ĐẢO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(INVERTED PAGE TABLE)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611945"/>
            <a:ext cx="4218432" cy="21739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73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mục từ của bảng trang </a:t>
            </a:r>
            <a:r>
              <a:rPr lang="vi" sz="1200" dirty="0">
                <a:latin typeface="Times New Roman" panose="02020603050405020304" pitchFamily="18" charset="0"/>
              </a:rPr>
              <a:t>đại diện cho 1 khung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157988" indent="-152400">
              <a:lnSpc>
                <a:spcPts val="132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mục từ chứa địa chỉ ảo của trang được chứa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thực và thông tin về tiến trình sở hữu nó.</a:t>
            </a:r>
          </a:p>
          <a:p>
            <a:pPr marL="157988"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Phương pháp này giảm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thiết lưu trữ các bảng trang, nhưng lại mất thời gian tìm kiếm bảng trang khi truy xuất 1 trang được yêu cau.</a:t>
            </a:r>
          </a:p>
          <a:p>
            <a:pPr marL="157988" indent="-152400">
              <a:lnSpc>
                <a:spcPts val="136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dùng </a:t>
            </a:r>
            <a:r>
              <a:rPr lang="vi" sz="1200" dirty="0">
                <a:latin typeface="Times New Roman" panose="02020603050405020304" pitchFamily="18" charset="0"/>
              </a:rPr>
              <a:t>bảng băm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giói </a:t>
            </a:r>
            <a:r>
              <a:rPr lang="vi" sz="1200" dirty="0">
                <a:latin typeface="Times New Roman" panose="02020603050405020304" pitchFamily="18" charset="0"/>
              </a:rPr>
              <a:t>hạn tìm kiếm cho 1 hoặc 1 vài mục từ của bảng trang.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56" y="12192"/>
            <a:ext cx="1219200" cy="1036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688" y="134112"/>
            <a:ext cx="1091184" cy="7924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-Các cấu TRỨC bảng trang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" y="432816"/>
            <a:ext cx="3810000" cy="2377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630"/>
              </a:spcBef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ĐẢO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(INVERTED PAGE TABLE)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8" y="734243"/>
            <a:ext cx="3307193" cy="226920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99060" indent="0" algn="just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457200"/>
            <a:ext cx="2511552" cy="2194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27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ĐOẠN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(SEGMENTATION)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652" y="896112"/>
            <a:ext cx="2144152" cy="153525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73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ở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góc độ người dùng:</a:t>
            </a:r>
          </a:p>
          <a:p>
            <a:pPr marL="435864" indent="-1270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Chương trình là một tập các đoạn </a:t>
            </a:r>
            <a:r>
              <a:rPr lang="en-US" sz="1200" dirty="0">
                <a:latin typeface="Times New Roman" panose="02020603050405020304" pitchFamily="18" charset="0"/>
              </a:rPr>
              <a:t>(segment).</a:t>
            </a:r>
          </a:p>
          <a:p>
            <a:pPr marL="435864" indent="-1270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đoạn là một đơn vị luận lý như: chương trình chính, hàm, đối tượng, mảng, ...</a:t>
            </a:r>
          </a:p>
          <a:p>
            <a:pPr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đoạn:</a:t>
            </a:r>
          </a:p>
          <a:p>
            <a:pPr marL="435864" indent="-127000">
              <a:lnSpc>
                <a:spcPts val="117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một sơ đồ quản lý bộ nhớ hỗ trợ cái nhìn về bộ nhớ theo góc độ người dùng.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36" y="808585"/>
            <a:ext cx="1694688" cy="20787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97536" y="414042"/>
            <a:ext cx="2045208" cy="1920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HAI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GÓC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NHÌN BỘ NHỚ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9" y="724938"/>
            <a:ext cx="4000067" cy="23066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" y="228600"/>
            <a:ext cx="3803201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KIẾN TRÚC H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THỐNG 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520505"/>
            <a:ext cx="4273296" cy="24573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địa chỉ luận lý bao gồm một cặp: </a:t>
            </a:r>
            <a:r>
              <a:rPr lang="en-US" sz="1200" i="1" dirty="0">
                <a:latin typeface="Times New Roman"/>
              </a:rPr>
              <a:t>(segment</a:t>
            </a:r>
            <a:r>
              <a:rPr lang="vi" sz="1200" i="1" dirty="0">
                <a:latin typeface="Times New Roman"/>
              </a:rPr>
              <a:t>_number, </a:t>
            </a:r>
            <a:r>
              <a:rPr lang="en-US" sz="1200" i="1" dirty="0">
                <a:latin typeface="Times New Roman"/>
              </a:rPr>
              <a:t>offset</a:t>
            </a:r>
            <a:r>
              <a:rPr lang="vi" sz="1200" dirty="0">
                <a:latin typeface="Times New Roman" panose="02020603050405020304" pitchFamily="18" charset="0"/>
              </a:rPr>
              <a:t>)</a:t>
            </a:r>
          </a:p>
          <a:p>
            <a:pPr marL="157988" indent="-1397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Bảng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đoạn </a:t>
            </a:r>
            <a:r>
              <a:rPr lang="en-US" sz="1200" dirty="0">
                <a:latin typeface="Times New Roman" panose="02020603050405020304" pitchFamily="18" charset="0"/>
              </a:rPr>
              <a:t>(segment table): </a:t>
            </a:r>
            <a:r>
              <a:rPr lang="vi" sz="1200" dirty="0">
                <a:latin typeface="Times New Roman" panose="02020603050405020304" pitchFamily="18" charset="0"/>
              </a:rPr>
              <a:t>chứa các mục ánh xạ các địa chỉ luận lý (2 chiều) vào các địa chỉ vật lý 1 chiều; mỗi mục gồm:</a:t>
            </a:r>
          </a:p>
          <a:p>
            <a:pPr marL="310388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latin typeface="Times New Roman" panose="02020603050405020304" pitchFamily="18" charset="0"/>
              </a:rPr>
              <a:t>base</a:t>
            </a:r>
            <a:r>
              <a:rPr lang="vi" sz="1200" dirty="0">
                <a:latin typeface="Times New Roman" panose="02020603050405020304" pitchFamily="18" charset="0"/>
              </a:rPr>
              <a:t>: chứa địa chỉ vật lý khởi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u </a:t>
            </a:r>
            <a:r>
              <a:rPr lang="vi" sz="1200" dirty="0">
                <a:latin typeface="Times New Roman" panose="02020603050405020304" pitchFamily="18" charset="0"/>
              </a:rPr>
              <a:t>của đoạn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lý.</a:t>
            </a:r>
          </a:p>
          <a:p>
            <a:pPr marL="310388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i="1" dirty="0">
                <a:latin typeface="Times New Roman"/>
              </a:rPr>
              <a:t>limit</a:t>
            </a:r>
            <a:r>
              <a:rPr lang="vi" sz="1200" dirty="0">
                <a:latin typeface="Times New Roman" panose="02020603050405020304" pitchFamily="18" charset="0"/>
              </a:rPr>
              <a:t>: chỉ định chiều dài của đoạn.</a:t>
            </a:r>
          </a:p>
          <a:p>
            <a:pPr marL="157988" indent="-1397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Segment-table base register </a:t>
            </a:r>
            <a:r>
              <a:rPr lang="en-US" sz="1200" dirty="0">
                <a:latin typeface="Times New Roman" panose="02020603050405020304" pitchFamily="18" charset="0"/>
              </a:rPr>
              <a:t>(STBR): </a:t>
            </a:r>
            <a:r>
              <a:rPr lang="vi" sz="1200" dirty="0">
                <a:latin typeface="Times New Roman" panose="02020603050405020304" pitchFamily="18" charset="0"/>
              </a:rPr>
              <a:t>là thanh ghi trỏ đến </a:t>
            </a:r>
            <a:r>
              <a:rPr lang="vi" sz="1200" dirty="0" smtClean="0">
                <a:latin typeface="Times New Roman" panose="02020603050405020304" pitchFamily="18" charset="0"/>
              </a:rPr>
              <a:t>b</a:t>
            </a:r>
            <a:r>
              <a:rPr lang="en-US" sz="1200" dirty="0" smtClean="0">
                <a:latin typeface="Times New Roman" panose="02020603050405020304" pitchFamily="18" charset="0"/>
              </a:rPr>
              <a:t>ả</a:t>
            </a:r>
            <a:r>
              <a:rPr lang="vi" sz="1200" dirty="0" smtClean="0">
                <a:latin typeface="Times New Roman" panose="02020603050405020304" pitchFamily="18" charset="0"/>
              </a:rPr>
              <a:t>ng </a:t>
            </a:r>
            <a:r>
              <a:rPr lang="vi" sz="1200" dirty="0">
                <a:latin typeface="Times New Roman" panose="02020603050405020304" pitchFamily="18" charset="0"/>
              </a:rPr>
              <a:t>phân đoạn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157988" indent="-139700">
              <a:lnSpc>
                <a:spcPts val="136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Segment-table length register </a:t>
            </a:r>
            <a:r>
              <a:rPr lang="en-US" sz="1200" dirty="0">
                <a:latin typeface="Times New Roman" panose="02020603050405020304" pitchFamily="18" charset="0"/>
              </a:rPr>
              <a:t>(STLR): </a:t>
            </a:r>
            <a:r>
              <a:rPr lang="vi" sz="1200" dirty="0">
                <a:latin typeface="Times New Roman" panose="02020603050405020304" pitchFamily="18" charset="0"/>
              </a:rPr>
              <a:t>là thanh ghi chỉ ra số lượng các đoạn đang được sử dụng bởi chương trình.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6" y="1173480"/>
            <a:ext cx="2852928" cy="18775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372770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26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PHẦN CỨNG HỖ TRỢ 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696" y="853440"/>
            <a:ext cx="280111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</a:pPr>
            <a:r>
              <a:rPr lang="vi" sz="1200" dirty="0">
                <a:latin typeface="Times New Roman" panose="02020603050405020304" pitchFamily="18" charset="0"/>
              </a:rPr>
              <a:t>► Một đoạn có số </a:t>
            </a:r>
            <a:r>
              <a:rPr lang="vi" sz="1200" dirty="0" smtClean="0">
                <a:latin typeface="Times New Roman" panose="02020603050405020304" pitchFamily="18" charset="0"/>
              </a:rPr>
              <a:t>hiệu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s </a:t>
            </a:r>
            <a:r>
              <a:rPr lang="vi" sz="1200" dirty="0">
                <a:latin typeface="Times New Roman" panose="02020603050405020304" pitchFamily="18" charset="0"/>
              </a:rPr>
              <a:t>hợp lệ nếu s &lt; STLR.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1808" y="3072384"/>
            <a:ext cx="1402080" cy="944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00" dirty="0">
                <a:solidFill>
                  <a:srgbClr val="231F20"/>
                </a:solidFill>
                <a:latin typeface="Times New Roman" panose="02020603050405020304" pitchFamily="18" charset="0"/>
              </a:rPr>
              <a:t>trap: addressing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3078480"/>
            <a:ext cx="707136" cy="2438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00" dirty="0">
                <a:solidFill>
                  <a:srgbClr val="231F20"/>
                </a:solidFill>
                <a:latin typeface="Times New Roman" panose="02020603050405020304" pitchFamily="18" charset="0"/>
              </a:rPr>
              <a:t>physical 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94488" y="228600"/>
            <a:ext cx="2901930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VÍ DỤ VỀ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658368"/>
            <a:ext cx="2545948" cy="22093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I—Phân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96570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/>
              </a:rPr>
              <a:t>BẢO VỆ VÀ CHIA SẺ ĐOẠN</a:t>
            </a:r>
            <a:endParaRPr lang="vi" sz="1400" b="1" cap="small" dirty="0">
              <a:solidFill>
                <a:srgbClr val="CC0000"/>
              </a:solidFill>
              <a:latin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408" y="1027176"/>
            <a:ext cx="150266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200"/>
              </a:lnSpc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950" dirty="0">
                <a:latin typeface="Times New Roman" panose="02020603050405020304" pitchFamily="18" charset="0"/>
              </a:rPr>
              <a:t>Bảo vệ đoạn: </a:t>
            </a:r>
            <a:r>
              <a:rPr lang="vi" sz="950" dirty="0" smtClean="0">
                <a:latin typeface="Times New Roman" panose="02020603050405020304" pitchFamily="18" charset="0"/>
              </a:rPr>
              <a:t>kết hợp</a:t>
            </a:r>
            <a:endParaRPr lang="vi" sz="95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712" y="1188720"/>
            <a:ext cx="2423160" cy="1463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200"/>
              </a:lnSpc>
            </a:pPr>
            <a:r>
              <a:rPr lang="vi" sz="950" dirty="0">
                <a:latin typeface="Times New Roman" panose="02020603050405020304" pitchFamily="18" charset="0"/>
              </a:rPr>
              <a:t>mỗi mục trong bảng    '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353312"/>
            <a:ext cx="585216" cy="1280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200"/>
              </a:lnSpc>
            </a:pPr>
            <a:r>
              <a:rPr lang="vi" sz="950" dirty="0">
                <a:latin typeface="Times New Roman" panose="02020603050405020304" pitchFamily="18" charset="0"/>
              </a:rPr>
              <a:t>phân đoạn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" y="1548384"/>
            <a:ext cx="1216152" cy="441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176"/>
              </a:lnSpc>
            </a:pPr>
            <a:r>
              <a:rPr lang="vi" sz="1100" spc="50" dirty="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100" spc="50" dirty="0">
                <a:solidFill>
                  <a:srgbClr val="8D0000"/>
                </a:solidFill>
                <a:latin typeface="Times New Roman"/>
              </a:rPr>
              <a:t>1 </a:t>
            </a:r>
            <a:r>
              <a:rPr lang="en-US" sz="1100" spc="50" dirty="0">
                <a:solidFill>
                  <a:srgbClr val="8D0000"/>
                </a:solidFill>
                <a:latin typeface="Times New Roman"/>
              </a:rPr>
              <a:t>bit </a:t>
            </a:r>
            <a:r>
              <a:rPr lang="vi" sz="1100" spc="50" dirty="0">
                <a:solidFill>
                  <a:srgbClr val="8D0000"/>
                </a:solidFill>
                <a:latin typeface="Times New Roman"/>
              </a:rPr>
              <a:t>bảo vệ </a:t>
            </a:r>
            <a:r>
              <a:rPr lang="en-US" sz="1100" spc="50" dirty="0" err="1" smtClean="0">
                <a:latin typeface="Times New Roman"/>
              </a:rPr>
              <a:t>để</a:t>
            </a:r>
            <a:r>
              <a:rPr lang="en-US" sz="1100" spc="50" dirty="0" smtClean="0">
                <a:latin typeface="Times New Roman"/>
              </a:rPr>
              <a:t> </a:t>
            </a:r>
            <a:r>
              <a:rPr lang="vi" sz="1100" spc="50" dirty="0" smtClean="0">
                <a:latin typeface="Times New Roman"/>
              </a:rPr>
              <a:t>đánh </a:t>
            </a:r>
            <a:r>
              <a:rPr lang="vi" sz="1100" spc="50" dirty="0">
                <a:latin typeface="Times New Roman"/>
              </a:rPr>
              <a:t>dấu đoạn hợp lệ/không hợp lệ.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" y="2230374"/>
            <a:ext cx="1258824" cy="426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176"/>
              </a:lnSpc>
            </a:pPr>
            <a:r>
              <a:rPr lang="vi" sz="1100" spc="50" dirty="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100" spc="50" dirty="0">
                <a:solidFill>
                  <a:srgbClr val="8D0000"/>
                </a:solidFill>
                <a:latin typeface="Times New Roman"/>
              </a:rPr>
              <a:t>các </a:t>
            </a:r>
            <a:r>
              <a:rPr lang="en-US" sz="1100" spc="50" dirty="0">
                <a:solidFill>
                  <a:srgbClr val="8D0000"/>
                </a:solidFill>
                <a:latin typeface="Times New Roman"/>
              </a:rPr>
              <a:t>bits </a:t>
            </a:r>
            <a:r>
              <a:rPr lang="en-US" sz="1100" spc="50" dirty="0" err="1" smtClean="0">
                <a:solidFill>
                  <a:srgbClr val="8D0000"/>
                </a:solidFill>
                <a:latin typeface="Times New Roman"/>
              </a:rPr>
              <a:t>kiểm</a:t>
            </a:r>
            <a:r>
              <a:rPr lang="vi" sz="1100" spc="50" dirty="0" smtClean="0">
                <a:solidFill>
                  <a:srgbClr val="8D0000"/>
                </a:solidFill>
                <a:latin typeface="Times New Roman"/>
              </a:rPr>
              <a:t> </a:t>
            </a:r>
            <a:r>
              <a:rPr lang="vi" sz="1100" spc="50" dirty="0">
                <a:solidFill>
                  <a:srgbClr val="8D0000"/>
                </a:solidFill>
                <a:latin typeface="Times New Roman"/>
              </a:rPr>
              <a:t>soát </a:t>
            </a:r>
            <a:r>
              <a:rPr lang="vi" sz="1100" spc="50" dirty="0">
                <a:latin typeface="Times New Roman"/>
              </a:rPr>
              <a:t>quyền (đọc, ghi, thực thi, </a:t>
            </a:r>
            <a:r>
              <a:rPr lang="vi" sz="1100" spc="200" dirty="0">
                <a:latin typeface="Times New Roman"/>
              </a:rPr>
              <a:t>...)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56" y="777240"/>
            <a:ext cx="2483368" cy="180900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44475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 algn="just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Kết hợp phân trang VÀ phân đoạn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316758"/>
            <a:ext cx="3416808" cy="2072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KẾT HỢP PHÂN TRANG VÀ 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731520"/>
            <a:ext cx="4267200" cy="23500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68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Nhằm giải quyết trường hợp bảng phân đoạn quá lớn.</a:t>
            </a:r>
          </a:p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Ý tưởng: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đoạn bảng phân trang </a:t>
            </a:r>
            <a:r>
              <a:rPr lang="en-US" sz="1200" dirty="0">
                <a:latin typeface="Times New Roman" panose="02020603050405020304" pitchFamily="18" charset="0"/>
              </a:rPr>
              <a:t>(segmented paging)</a:t>
            </a:r>
          </a:p>
          <a:p>
            <a:pPr marL="310388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tiến trình sẽ có 1 bảng phân đoạn và nhiều bảng phân trang.</a:t>
            </a:r>
          </a:p>
          <a:p>
            <a:pPr marL="310388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mục bảng phân đoạn sẽ ánh xạ vào 1 bảng phân trang.</a:t>
            </a:r>
          </a:p>
          <a:p>
            <a:pPr marL="310388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Cấu trúc một địa chỉ luận lý: </a:t>
            </a:r>
            <a:r>
              <a:rPr lang="vi" sz="1200" i="1" dirty="0">
                <a:latin typeface="Times New Roman"/>
              </a:rPr>
              <a:t>{seg_number</a:t>
            </a:r>
            <a:r>
              <a:rPr lang="vi" sz="1200" dirty="0">
                <a:latin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/>
              </a:rPr>
              <a:t>page</a:t>
            </a:r>
            <a:r>
              <a:rPr lang="vi" sz="1200" i="1" dirty="0">
                <a:latin typeface="Times New Roman"/>
              </a:rPr>
              <a:t>_number</a:t>
            </a:r>
            <a:r>
              <a:rPr lang="vi" sz="1200" dirty="0">
                <a:latin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/>
              </a:rPr>
              <a:t>offset)</a:t>
            </a:r>
          </a:p>
          <a:p>
            <a:pPr marL="716788" indent="-127000">
              <a:lnSpc>
                <a:spcPts val="1080"/>
              </a:lnSpc>
              <a:spcAft>
                <a:spcPts val="210"/>
              </a:spcAft>
            </a:pPr>
            <a:r>
              <a:rPr lang="vi" sz="1200" i="1" dirty="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000" i="1" dirty="0">
                <a:latin typeface="Times New Roman"/>
              </a:rPr>
              <a:t>seg_number</a:t>
            </a:r>
            <a:r>
              <a:rPr lang="vi" sz="1000" dirty="0">
                <a:latin typeface="Times New Roman" panose="02020603050405020304" pitchFamily="18" charset="0"/>
              </a:rPr>
              <a:t>: chỉ số của các mục trong bảng phân đoạn, dùng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xác </a:t>
            </a:r>
            <a:r>
              <a:rPr lang="vi" sz="1000" dirty="0">
                <a:latin typeface="Times New Roman" panose="02020603050405020304" pitchFamily="18" charset="0"/>
              </a:rPr>
              <a:t>định địa chỉ bảng phân trang.</a:t>
            </a:r>
          </a:p>
          <a:p>
            <a:pPr marL="716788" indent="-127000">
              <a:lnSpc>
                <a:spcPts val="1104"/>
              </a:lnSpc>
              <a:spcAft>
                <a:spcPts val="21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i="1" dirty="0">
                <a:latin typeface="Times New Roman"/>
              </a:rPr>
              <a:t>page_number</a:t>
            </a:r>
            <a:r>
              <a:rPr lang="vi" sz="1000" dirty="0">
                <a:latin typeface="Times New Roman" panose="02020603050405020304" pitchFamily="18" charset="0"/>
              </a:rPr>
              <a:t>: chỉ số các mục trong bảng phân trang, dùng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xác </a:t>
            </a:r>
            <a:r>
              <a:rPr lang="vi" sz="1000" dirty="0">
                <a:latin typeface="Times New Roman" panose="02020603050405020304" pitchFamily="18" charset="0"/>
              </a:rPr>
              <a:t>định số khung.</a:t>
            </a:r>
          </a:p>
          <a:p>
            <a:pPr marL="589788" indent="0" algn="just"/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000" i="1" dirty="0">
                <a:latin typeface="Times New Roman"/>
              </a:rPr>
              <a:t>offset:</a:t>
            </a:r>
            <a:r>
              <a:rPr lang="en-US" sz="1000" dirty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xác định địa chỉ nhớ vật lý.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228600"/>
            <a:ext cx="4101670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THANH GHI NỀN &amp; THANH GHI GIỚI HẠN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" y="658368"/>
            <a:ext cx="2063496" cy="22463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-215900">
              <a:lnSpc>
                <a:spcPts val="139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Hỗ trợ việc phân chia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cho các tiến trình.</a:t>
            </a:r>
          </a:p>
          <a:p>
            <a:pPr marL="215900" indent="-215900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 nền </a:t>
            </a:r>
            <a:r>
              <a:rPr lang="en-US" sz="1200" dirty="0">
                <a:latin typeface="Times New Roman" panose="02020603050405020304" pitchFamily="18" charset="0"/>
              </a:rPr>
              <a:t>(base): </a:t>
            </a:r>
            <a:r>
              <a:rPr lang="vi" sz="1200" dirty="0">
                <a:latin typeface="Times New Roman" panose="02020603050405020304" pitchFamily="18" charset="0"/>
              </a:rPr>
              <a:t>xác định </a:t>
            </a:r>
            <a:r>
              <a:rPr lang="vi" sz="1200" dirty="0" smtClean="0">
                <a:latin typeface="Times New Roman" panose="02020603050405020304" pitchFamily="18" charset="0"/>
              </a:rPr>
              <a:t>gi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hạn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 thấp nhất.</a:t>
            </a:r>
          </a:p>
          <a:p>
            <a:pPr marL="215900" indent="-215900">
              <a:lnSpc>
                <a:spcPts val="136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gi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i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hạn </a:t>
            </a:r>
            <a:r>
              <a:rPr lang="en-US" sz="1200" dirty="0">
                <a:latin typeface="Times New Roman" panose="02020603050405020304" pitchFamily="18" charset="0"/>
              </a:rPr>
              <a:t>(limit): </a:t>
            </a:r>
            <a:r>
              <a:rPr lang="vi" sz="1200" dirty="0">
                <a:latin typeface="Times New Roman" panose="02020603050405020304" pitchFamily="18" charset="0"/>
              </a:rPr>
              <a:t>xác định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của </a:t>
            </a:r>
            <a:r>
              <a:rPr lang="vi" sz="1200" dirty="0">
                <a:latin typeface="Times New Roman" panose="02020603050405020304" pitchFamily="18" charset="0"/>
              </a:rPr>
              <a:t>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215900" indent="-215900">
              <a:lnSpc>
                <a:spcPts val="1368"/>
              </a:lnSpc>
            </a:pPr>
            <a:r>
              <a:rPr lang="en-US" sz="1200" dirty="0" smtClean="0">
                <a:solidFill>
                  <a:srgbClr val="3333B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vi" sz="1200" dirty="0" smtClean="0">
                <a:latin typeface="Times New Roman" panose="02020603050405020304" pitchFamily="18" charset="0"/>
              </a:rPr>
              <a:t>Địa </a:t>
            </a:r>
            <a:r>
              <a:rPr lang="vi" sz="1200" dirty="0">
                <a:latin typeface="Times New Roman" panose="02020603050405020304" pitchFamily="18" charset="0"/>
              </a:rPr>
              <a:t>chỉ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mà một tiến trình có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truy xuất: </a:t>
            </a:r>
            <a:r>
              <a:rPr lang="en-US" sz="1200" dirty="0">
                <a:latin typeface="Times New Roman" panose="02020603050405020304" pitchFamily="18" charset="0"/>
              </a:rPr>
              <a:t>[base, base</a:t>
            </a:r>
            <a:r>
              <a:rPr lang="vi" sz="1200" i="1" dirty="0">
                <a:latin typeface="Times New Roman"/>
              </a:rPr>
              <a:t>+</a:t>
            </a:r>
            <a:r>
              <a:rPr lang="en-US" sz="1200" i="1" dirty="0">
                <a:latin typeface="Times New Roman"/>
              </a:rPr>
              <a:t>limit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43" y="658368"/>
            <a:ext cx="1968248" cy="212318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6" y="658368"/>
            <a:ext cx="3913632" cy="23561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44475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Kết hợp phân trang VÀ phân đoạn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824" y="346300"/>
            <a:ext cx="1207008" cy="1920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DỊCH ĐỊA CHỈ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44475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00" cap="small">
                <a:solidFill>
                  <a:srgbClr val="FFFFFF"/>
                </a:solidFill>
                <a:latin typeface="Segoe UI"/>
              </a:rPr>
              <a:t>I—kết hợp phân trang và phân đoạn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872" y="335280"/>
            <a:ext cx="557784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VÍ DỤ</a:t>
            </a:r>
            <a:endParaRPr lang="vi" sz="1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4" y="627888"/>
            <a:ext cx="3330174" cy="23410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968" y="1286256"/>
            <a:ext cx="1027176" cy="2499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2100" dirty="0" smtClean="0">
                <a:latin typeface="Times New Roman" panose="02020603050405020304" pitchFamily="18" charset="0"/>
              </a:rPr>
              <a:t>Ph</a:t>
            </a:r>
            <a:r>
              <a:rPr lang="en-US" sz="2100" dirty="0">
                <a:latin typeface="Times New Roman" panose="02020603050405020304" pitchFamily="18" charset="0"/>
              </a:rPr>
              <a:t>ụ</a:t>
            </a:r>
            <a:r>
              <a:rPr lang="vi" sz="2100" dirty="0" smtClean="0">
                <a:latin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</a:rPr>
              <a:t>Lục</a:t>
            </a:r>
            <a:r>
              <a:rPr lang="en-US" sz="2100" dirty="0" smtClean="0">
                <a:latin typeface="Times New Roman" panose="02020603050405020304" pitchFamily="18" charset="0"/>
              </a:rPr>
              <a:t> – </a:t>
            </a:r>
            <a:r>
              <a:rPr lang="en-US" sz="2100" dirty="0" err="1" smtClean="0">
                <a:latin typeface="Times New Roman" panose="02020603050405020304" pitchFamily="18" charset="0"/>
              </a:rPr>
              <a:t>ví</a:t>
            </a:r>
            <a:r>
              <a:rPr lang="en-US" sz="2100" dirty="0" smtClean="0">
                <a:latin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</a:rPr>
              <a:t>dụ</a:t>
            </a:r>
            <a:endParaRPr lang="en-US" sz="210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066800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I— Phụ lục 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361188"/>
            <a:ext cx="3675888" cy="1645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  <a:spcAft>
                <a:spcPts val="1890"/>
              </a:spcAft>
            </a:pPr>
            <a:r>
              <a:rPr lang="vi" sz="14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 TRONG BXL INTEL PENTIUM</a:t>
            </a:r>
            <a:endParaRPr lang="vi" sz="1400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655320"/>
            <a:ext cx="4044696" cy="777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89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Sử dụng 2 sơ đồ: phân đoạn và kết hợp phân đoạn vói phân trang.</a:t>
            </a:r>
          </a:p>
          <a:p>
            <a:pPr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Sơ đồ dịch địa chỉ và phân đoạn: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" y="1432560"/>
            <a:ext cx="3726879" cy="137195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6" y="12192"/>
            <a:ext cx="1219200" cy="1036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688" y="134112"/>
            <a:ext cx="1042416" cy="7924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-Phụ lục 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" y="451104"/>
            <a:ext cx="1103376" cy="2011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  <a:spcAft>
                <a:spcPts val="252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4" y="716878"/>
            <a:ext cx="3438367" cy="22383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56" y="12192"/>
            <a:ext cx="1219200" cy="1036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688" y="134112"/>
            <a:ext cx="1042416" cy="7924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-Phụ lục 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" y="457200"/>
            <a:ext cx="1207008" cy="1706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49" y="680244"/>
            <a:ext cx="2543310" cy="241996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4" y="938784"/>
            <a:ext cx="3599688" cy="21976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066800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L- Phụ lục 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463296"/>
            <a:ext cx="2106168" cy="1950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  <a:spcAft>
                <a:spcPts val="105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MỞ RỘNG ĐỊA CHỈ PAE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944" y="826008"/>
            <a:ext cx="569976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050"/>
              </a:spcBef>
            </a:pPr>
            <a:r>
              <a:rPr lang="en-US" sz="550" b="1" dirty="0">
                <a:solidFill>
                  <a:srgbClr val="443D4B"/>
                </a:solidFill>
                <a:latin typeface="Times New Roman" panose="02020603050405020304" pitchFamily="18" charset="0"/>
              </a:rPr>
              <a:t>Linear address: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5448" y="2023872"/>
            <a:ext cx="103632" cy="627888"/>
          </a:xfrm>
          <a:prstGeom prst="rect">
            <a:avLst/>
          </a:prstGeom>
        </p:spPr>
        <p:txBody>
          <a:bodyPr vert="vert270" wrap="none" lIns="0" tIns="0" rIns="0" bIns="0">
            <a:noAutofit/>
          </a:bodyPr>
          <a:lstStyle/>
          <a:p>
            <a:pPr indent="0"/>
            <a:r>
              <a:rPr lang="vi" sz="550" b="1" dirty="0">
                <a:solidFill>
                  <a:srgbClr val="231F20"/>
                </a:solidFill>
                <a:latin typeface="Times New Roman" panose="02020603050405020304" pitchFamily="18" charset="0"/>
              </a:rPr>
              <a:t>4K </a:t>
            </a:r>
            <a:r>
              <a:rPr lang="en-US" sz="550" b="1" dirty="0">
                <a:solidFill>
                  <a:srgbClr val="231F20"/>
                </a:solidFill>
                <a:latin typeface="Times New Roman" panose="02020603050405020304" pitchFamily="18" charset="0"/>
              </a:rPr>
              <a:t>memory page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005840"/>
            <a:ext cx="3524596" cy="19202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501" y="12469"/>
            <a:ext cx="1221971" cy="997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890" y="133003"/>
            <a:ext cx="606830" cy="78971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01" y="436418"/>
            <a:ext cx="2930237" cy="1911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 3 CẤP TRÊN LINUX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42" y="788670"/>
            <a:ext cx="2290572" cy="1485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u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ản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lý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b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ộ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n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qư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anv</a:t>
            </a:r>
            <a:r>
              <a:rPr lang="vi" sz="550" cap="small">
                <a:solidFill>
                  <a:srgbClr val="FFFFFF"/>
                </a:solidFill>
                <a:latin typeface="Times New Roman"/>
              </a:rPr>
              <a:t>ề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Bộ </a:t>
            </a:r>
            <a:r>
              <a:rPr lang="vi" sz="550" cap="small">
                <a:solidFill>
                  <a:srgbClr val="FFFFFF"/>
                </a:solidFill>
                <a:latin typeface="Times New Roman"/>
              </a:rPr>
              <a:t>n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ý</a:t>
            </a:r>
            <a:r>
              <a:rPr lang="vi" sz="550" cap="small" baseline="30000">
                <a:solidFill>
                  <a:srgbClr val="231F20"/>
                </a:solidFill>
                <a:latin typeface="Times New Roman"/>
              </a:rPr>
              <a:t>ớ</a:t>
            </a:r>
            <a:r>
              <a:rPr lang="vi" sz="550" cap="small">
                <a:solidFill>
                  <a:srgbClr val="FFFFFF"/>
                </a:solidFill>
                <a:latin typeface="Times New Roman"/>
              </a:rPr>
              <a:t>và Tến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týì</a:t>
            </a:r>
            <a:r>
              <a:rPr lang="vi" sz="550" cap="small">
                <a:solidFill>
                  <a:srgbClr val="FFFFFF"/>
                </a:solidFill>
                <a:latin typeface="Times New Roman"/>
              </a:rPr>
              <a:t>nh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4297680" cy="3059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vi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BẢO VỆ KHÔNG</a:t>
            </a:r>
            <a:r>
              <a:rPr lang="en-US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vi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GIAN NHỚ BẰNG PHẦN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CỨNG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" y="750371"/>
            <a:ext cx="4261719" cy="20772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523744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GẮN KẾT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(BINDING)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ĐỊA CHỈ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849" y="632460"/>
            <a:ext cx="4163568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Tập hợp các chương trình chờ đợi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được nạp vào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tạo thành một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hàng đợi vào </a:t>
            </a:r>
            <a:r>
              <a:rPr lang="en-US" sz="1200" dirty="0">
                <a:latin typeface="Times New Roman" panose="02020603050405020304" pitchFamily="18" charset="0"/>
              </a:rPr>
              <a:t>(input queue).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4849" y="1037844"/>
            <a:ext cx="4078224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được </a:t>
            </a:r>
            <a:r>
              <a:rPr lang="vi" sz="1200" dirty="0">
                <a:latin typeface="Times New Roman" panose="02020603050405020304" pitchFamily="18" charset="0"/>
              </a:rPr>
              <a:t>nạp vào bất kỳ vùng nào (sẵn sàng) trên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, </a:t>
            </a:r>
            <a:r>
              <a:rPr lang="vi" sz="1200" dirty="0">
                <a:latin typeface="Times New Roman" panose="02020603050405020304" pitchFamily="18" charset="0"/>
              </a:rPr>
              <a:t>không nhất thiết từ địa chỉ 00000.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849" y="1464564"/>
            <a:ext cx="4123944" cy="329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chương trình thường </a:t>
            </a:r>
            <a:r>
              <a:rPr lang="vi" sz="1200" dirty="0" smtClean="0">
                <a:latin typeface="Times New Roman" panose="02020603050405020304" pitchFamily="18" charset="0"/>
              </a:rPr>
              <a:t>tr</a:t>
            </a:r>
            <a:r>
              <a:rPr lang="en-US" sz="1200" dirty="0" smtClean="0">
                <a:latin typeface="Times New Roman" panose="02020603050405020304" pitchFamily="18" charset="0"/>
              </a:rPr>
              <a:t>ả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qua 1 số </a:t>
            </a:r>
            <a:r>
              <a:rPr lang="vi-VN" sz="1200" dirty="0" smtClean="0">
                <a:latin typeface="Times New Roman" panose="02020603050405020304" pitchFamily="18" charset="0"/>
              </a:rPr>
              <a:t>bước trước </a:t>
            </a:r>
            <a:r>
              <a:rPr lang="vi" sz="1200" dirty="0" smtClean="0">
                <a:latin typeface="Times New Roman" panose="02020603050405020304" pitchFamily="18" charset="0"/>
              </a:rPr>
              <a:t>khi </a:t>
            </a:r>
            <a:r>
              <a:rPr lang="vi" sz="1200" dirty="0">
                <a:latin typeface="Times New Roman" panose="02020603050405020304" pitchFamily="18" charset="0"/>
              </a:rPr>
              <a:t>được thực thi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Sự </a:t>
            </a:r>
            <a:r>
              <a:rPr lang="en-US" sz="1200" dirty="0" err="1" smtClean="0">
                <a:latin typeface="Times New Roman" panose="02020603050405020304" pitchFamily="18" charset="0"/>
              </a:rPr>
              <a:t>biểu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diễn </a:t>
            </a:r>
            <a:r>
              <a:rPr lang="vi" sz="1200" dirty="0">
                <a:latin typeface="Times New Roman" panose="02020603050405020304" pitchFamily="18" charset="0"/>
              </a:rPr>
              <a:t>địa chỉ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trong từng g/đoạn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khác </a:t>
            </a:r>
            <a:r>
              <a:rPr lang="vi" sz="1200" dirty="0">
                <a:latin typeface="Times New Roman" panose="02020603050405020304" pitchFamily="18" charset="0"/>
              </a:rPr>
              <a:t>nhau: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409" y="1903476"/>
            <a:ext cx="2819400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địa chỉ tượng trưng trong chương trình nguồn.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409" y="2159508"/>
            <a:ext cx="2404872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địa chỉ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tái </a:t>
            </a:r>
            <a:r>
              <a:rPr lang="vi" sz="1200" dirty="0">
                <a:latin typeface="Times New Roman" panose="02020603050405020304" pitchFamily="18" charset="0"/>
              </a:rPr>
              <a:t>định vị khi biên dịch.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409" y="2375916"/>
            <a:ext cx="3380232" cy="1432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địa chỉ tuyệt đối khi nạp </a:t>
            </a:r>
            <a:r>
              <a:rPr lang="en-US" sz="1200" dirty="0">
                <a:latin typeface="Times New Roman" panose="02020603050405020304" pitchFamily="18" charset="0"/>
              </a:rPr>
              <a:t>(loading) </a:t>
            </a:r>
            <a:r>
              <a:rPr lang="vi" sz="1200" dirty="0">
                <a:latin typeface="Times New Roman" panose="02020603050405020304" pitchFamily="18" charset="0"/>
              </a:rPr>
              <a:t>hoặc kết nối </a:t>
            </a:r>
            <a:r>
              <a:rPr lang="en-US" sz="1200" dirty="0">
                <a:latin typeface="Times New Roman" panose="02020603050405020304" pitchFamily="18" charset="0"/>
              </a:rPr>
              <a:t>(linking).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4849" y="2647188"/>
            <a:ext cx="4023360" cy="1310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Binding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ánh xạ địa chỉ từ không gian này sang 1 không gian khác.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404360" cy="2910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GẮN KẾT DỮ LIÊU &amp; CHỈ THỊ VÀO BỘ NHỚ</a:t>
            </a:r>
          </a:p>
          <a:p>
            <a:pPr marL="152400" indent="0">
              <a:spcAft>
                <a:spcPts val="420"/>
              </a:spcAft>
            </a:pPr>
            <a:r>
              <a:rPr lang="vi" sz="95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diễn </a:t>
            </a:r>
            <a:r>
              <a:rPr lang="vi" sz="1200" dirty="0">
                <a:latin typeface="Times New Roman" panose="02020603050405020304" pitchFamily="18" charset="0"/>
              </a:rPr>
              <a:t>ra tại 3 giai đoạn khác nhau:</a:t>
            </a:r>
          </a:p>
          <a:p>
            <a:pPr marL="571500" marR="152400" indent="-127000" algn="just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biên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dịch</a:t>
            </a:r>
            <a:r>
              <a:rPr lang="vi" sz="1200" dirty="0">
                <a:latin typeface="Times New Roman" panose="02020603050405020304" pitchFamily="18" charset="0"/>
              </a:rPr>
              <a:t>: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sinh </a:t>
            </a:r>
            <a:r>
              <a:rPr lang="vi" sz="1200" dirty="0">
                <a:latin typeface="Times New Roman" panose="02020603050405020304" pitchFamily="18" charset="0"/>
              </a:rPr>
              <a:t>ra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mã lệnh tuyệt đối </a:t>
            </a:r>
            <a:r>
              <a:rPr lang="en-US" sz="1200" dirty="0">
                <a:latin typeface="Times New Roman" panose="02020603050405020304" pitchFamily="18" charset="0"/>
              </a:rPr>
              <a:t>(absolute code) </a:t>
            </a:r>
            <a:r>
              <a:rPr lang="vi" sz="1200" dirty="0">
                <a:latin typeface="Times New Roman" panose="02020603050405020304" pitchFamily="18" charset="0"/>
              </a:rPr>
              <a:t>nếu biết trước vị trí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 </a:t>
            </a:r>
            <a:r>
              <a:rPr lang="vi" sz="1200" dirty="0">
                <a:latin typeface="Times New Roman" panose="02020603050405020304" pitchFamily="18" charset="0"/>
              </a:rPr>
              <a:t>Tuy nhiên, phải biên dịch lại nếu vị trí </a:t>
            </a:r>
            <a:r>
              <a:rPr lang="en-US" sz="1200" dirty="0" err="1" smtClean="0">
                <a:latin typeface="Times New Roman" panose="02020603050405020304" pitchFamily="18" charset="0"/>
              </a:rPr>
              <a:t>bắt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u </a:t>
            </a:r>
            <a:r>
              <a:rPr lang="vi" sz="1200" dirty="0">
                <a:latin typeface="Times New Roman" panose="02020603050405020304" pitchFamily="18" charset="0"/>
              </a:rPr>
              <a:t>của vùng nhớ thay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err="1" smtClean="0">
                <a:latin typeface="Times New Roman" panose="02020603050405020304" pitchFamily="18" charset="0"/>
              </a:rPr>
              <a:t>ổi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571500" indent="-127000">
              <a:lnSpc>
                <a:spcPts val="1176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nạp</a:t>
            </a:r>
            <a:r>
              <a:rPr lang="vi" sz="1200" dirty="0">
                <a:latin typeface="Times New Roman" panose="02020603050405020304" pitchFamily="18" charset="0"/>
              </a:rPr>
              <a:t>: việc </a:t>
            </a:r>
            <a:r>
              <a:rPr lang="vi" sz="1200" dirty="0" smtClean="0">
                <a:latin typeface="Times New Roman" panose="02020603050405020304" pitchFamily="18" charset="0"/>
              </a:rPr>
              <a:t>g</a:t>
            </a:r>
            <a:r>
              <a:rPr lang="en-US" sz="1200" dirty="0" smtClean="0">
                <a:latin typeface="Times New Roman" panose="02020603050405020304" pitchFamily="18" charset="0"/>
              </a:rPr>
              <a:t>ắ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kết xảy ra ở thời </a:t>
            </a:r>
            <a:r>
              <a:rPr lang="en-US" sz="1200" dirty="0" err="1" smtClean="0"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nạp </a:t>
            </a:r>
            <a:r>
              <a:rPr lang="vi" sz="1200" dirty="0">
                <a:latin typeface="Times New Roman" panose="02020603050405020304" pitchFamily="18" charset="0"/>
              </a:rPr>
              <a:t>nếu trình biên dịch sinh ra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mã lệnh có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tái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định vị </a:t>
            </a:r>
            <a:r>
              <a:rPr lang="en-US" sz="1200" dirty="0">
                <a:latin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</a:rPr>
              <a:t>relocatable</a:t>
            </a:r>
            <a:r>
              <a:rPr lang="en-US" sz="1200" dirty="0">
                <a:latin typeface="Times New Roman" panose="02020603050405020304" pitchFamily="18" charset="0"/>
              </a:rPr>
              <a:t> code) </a:t>
            </a:r>
            <a:r>
              <a:rPr lang="vi" sz="1200" dirty="0">
                <a:latin typeface="Times New Roman" panose="02020603050405020304" pitchFamily="18" charset="0"/>
              </a:rPr>
              <a:t>- khi nó không biết vị trí vùng nhớ khi biên dịch.</a:t>
            </a:r>
          </a:p>
          <a:p>
            <a:pPr marL="571500" indent="-127000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thực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thi</a:t>
            </a:r>
            <a:r>
              <a:rPr lang="vi" sz="1200" dirty="0">
                <a:latin typeface="Times New Roman" panose="02020603050405020304" pitchFamily="18" charset="0"/>
              </a:rPr>
              <a:t>: việc </a:t>
            </a:r>
            <a:r>
              <a:rPr lang="vi" sz="1200" dirty="0" smtClean="0">
                <a:latin typeface="Times New Roman" panose="02020603050405020304" pitchFamily="18" charset="0"/>
              </a:rPr>
              <a:t>g</a:t>
            </a:r>
            <a:r>
              <a:rPr lang="en-US" sz="1200" dirty="0" smtClean="0">
                <a:latin typeface="Times New Roman" panose="02020603050405020304" pitchFamily="18" charset="0"/>
              </a:rPr>
              <a:t>ắ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kết xảy ra ở thời </a:t>
            </a:r>
            <a:r>
              <a:rPr lang="en-US" sz="1200" dirty="0" err="1" smtClean="0"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này </a:t>
            </a:r>
            <a:r>
              <a:rPr lang="vi" sz="1200" dirty="0">
                <a:latin typeface="Times New Roman" panose="02020603050405020304" pitchFamily="18" charset="0"/>
              </a:rPr>
              <a:t>nếu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bị </a:t>
            </a:r>
            <a:r>
              <a:rPr lang="vi" sz="1200" dirty="0">
                <a:latin typeface="Times New Roman" panose="02020603050405020304" pitchFamily="18" charset="0"/>
              </a:rPr>
              <a:t>di </a:t>
            </a:r>
            <a:r>
              <a:rPr lang="en-US" sz="1200" dirty="0" err="1" smtClean="0">
                <a:latin typeface="Times New Roman" panose="02020603050405020304" pitchFamily="18" charset="0"/>
              </a:rPr>
              <a:t>chuyển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từ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đoạn </a:t>
            </a:r>
            <a:r>
              <a:rPr lang="en-US" sz="1200" dirty="0">
                <a:latin typeface="Times New Roman" panose="02020603050405020304" pitchFamily="18" charset="0"/>
              </a:rPr>
              <a:t>(segment) </a:t>
            </a:r>
            <a:r>
              <a:rPr lang="vi" sz="1200" dirty="0">
                <a:latin typeface="Times New Roman" panose="02020603050405020304" pitchFamily="18" charset="0"/>
              </a:rPr>
              <a:t>bộ nhớ này sang phân đoạn bộ nhớ khác khi nó đang thực thi.</a:t>
            </a:r>
          </a:p>
          <a:p>
            <a:pPr marL="723900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sự hỗ trợ của </a:t>
            </a:r>
            <a:r>
              <a:rPr lang="en-US" sz="1200" dirty="0" err="1" smtClean="0"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cứng </a:t>
            </a:r>
            <a:r>
              <a:rPr lang="vi" sz="1200" dirty="0">
                <a:latin typeface="Times New Roman" panose="02020603050405020304" pitchFamily="18" charset="0"/>
              </a:rPr>
              <a:t>(e.g. t/ghi nền và t/ghi giới hạn)</a:t>
            </a:r>
          </a:p>
          <a:p>
            <a:pPr marL="723900"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Được sử dụng bởi nhiều HĐH.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6750</Words>
  <Application>Microsoft Office PowerPoint</Application>
  <PresentationFormat>Custom</PresentationFormat>
  <Paragraphs>562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*-0.5cm   CT107. Hệ Điều Hành   0.5ex Chương 7. Quản lý bộ nhớ</dc:title>
  <dc:subject/>
  <dc:creator>Giảng viên  Trần Công Án tcan@cit.ctu.edu.vn</dc:creator>
  <cp:keywords/>
  <cp:lastModifiedBy>Windows User</cp:lastModifiedBy>
  <cp:revision>61</cp:revision>
  <dcterms:modified xsi:type="dcterms:W3CDTF">2018-11-01T01:34:00Z</dcterms:modified>
</cp:coreProperties>
</file>