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66667" autoAdjust="0"/>
    <p:restoredTop sz="86322" autoAdjust="0"/>
  </p:normalViewPr>
  <p:slideViewPr>
    <p:cSldViewPr snapToGrid="0">
      <p:cViewPr varScale="1">
        <p:scale>
          <a:sx n="13" d="100"/>
          <a:sy n="13" d="100"/>
        </p:scale>
        <p:origin x="54" y="1134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7073-19E4-405E-A07A-D9F981A2E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5146F-41EF-448F-A67F-DBBDC57BC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E0DA-C9C4-42EF-9CAE-BC562669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ADB4-F3A7-4AA4-B4CD-99E9DB5211D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D95DA-61AF-4DE3-B5A9-67759BFB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DB34-2254-48FA-B5C5-63D68789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AD85-4EB3-49A1-B3A0-24963E8F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A656-FAB8-4B6A-8339-5A56C686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1C46C-84B9-4328-82E2-C880DA55A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9B7D-50A0-4283-A80D-DAE62E69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ADB4-F3A7-4AA4-B4CD-99E9DB5211D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9F05-3EF8-4613-AF66-5963AF7C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E38CB-9778-4C64-87BC-CA216D87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AD85-4EB3-49A1-B3A0-24963E8F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8AF0F-11F9-483F-9D6C-2D2A9457D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BC0A7-B79E-4CD6-90F2-2561D9A36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37669-33AC-4801-B153-82B7D571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ADB4-F3A7-4AA4-B4CD-99E9DB5211D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4ECC-BD52-44E6-B200-5ECF4B5A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CF791-8FE6-4B08-BD03-F1CF2A0F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AD85-4EB3-49A1-B3A0-24963E8F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1FDA-5488-462F-8787-E07DAD00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5F444-69D8-49A1-874E-E9FAD030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F2A17-9F87-4796-B377-6DC9F181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ADB4-F3A7-4AA4-B4CD-99E9DB5211D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533B-C15B-481B-8C38-6D13A2C0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9195-AF0A-4C1C-93DD-16966B98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AD85-4EB3-49A1-B3A0-24963E8F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20BB-4FD4-4A4E-A9B1-0C3D278B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3969-F9DC-4797-AEF3-E5541B829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CFC7-D64F-4056-BD01-53E24B1E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ADB4-F3A7-4AA4-B4CD-99E9DB5211D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133F-BA5D-4BB3-9743-76FD385F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A69E-35A2-465F-8993-408EE78D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AD85-4EB3-49A1-B3A0-24963E8F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0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3439-C5DA-482A-8CB7-1E19AB35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1EE5-0FDC-453A-8BA3-F2EE66F82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8BD94-024E-490E-8BA8-339E4E29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DD3B7-B73B-4E21-8CF7-A57F75C0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ADB4-F3A7-4AA4-B4CD-99E9DB5211D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E9364-A4B9-4533-B6E7-14DCFFD8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7E6FB-1C83-47DC-9F24-4B30BF5F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AD85-4EB3-49A1-B3A0-24963E8F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754E-26E0-46FF-879C-CE9EB4C2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A91A7-D659-45BA-A17B-40CAFCB7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113A0-627E-42C5-9BB9-BA976D54B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ECA38-E301-40FC-9DD8-3EC6CBF65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7062A-AD0C-4E94-8CA7-A7B2DEF70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11677-0485-4C39-A486-08C9D3E7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ADB4-F3A7-4AA4-B4CD-99E9DB5211D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5D5DF-FACB-4A8C-A79C-E67B0264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E2290-32ED-4027-9985-33DD0FCF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AD85-4EB3-49A1-B3A0-24963E8F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3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E55C-7AE3-47BB-931C-CDA8CCD6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7B9A0-582A-4A36-9BBF-647E1F02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ADB4-F3A7-4AA4-B4CD-99E9DB5211D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0D204-6BBB-43DB-9B00-2657B84E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76F2F-F380-4A55-9499-4A98DBA0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AD85-4EB3-49A1-B3A0-24963E8F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1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ACCF4-C564-4571-9033-F2F4E1B5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ADB4-F3A7-4AA4-B4CD-99E9DB5211D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E787B-579C-4D3D-95D9-A3E0C2E8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F969C-AB18-4E5C-AA06-65C32CA1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AD85-4EB3-49A1-B3A0-24963E8F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4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F98A-F65C-4803-B7F5-B97D8321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DA0C-2E3F-4CF7-A93B-ACF47FD1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84EB4-7CFE-4B0E-9625-F2056052A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0C34C-7CCD-48F6-92F4-ED490163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ADB4-F3A7-4AA4-B4CD-99E9DB5211D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E51B6-0E55-4034-9C10-2272521D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4CAFD-16D4-4A6C-AC70-8FA1177A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AD85-4EB3-49A1-B3A0-24963E8F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4F23-5314-43AC-9ABB-A2ADAF5A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825DD-01BD-4E2D-B81B-178ABEE3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AE69C-E052-4CED-969E-C6D91C586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1090-5BF9-4E94-9353-C3BFD143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ADB4-F3A7-4AA4-B4CD-99E9DB5211D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03525-FD7E-437B-B532-33466E5C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04654-B933-459E-9B20-3AAFE2D7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AD85-4EB3-49A1-B3A0-24963E8F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97FEA-3974-460D-A317-0151B68A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B8807-68F2-48A8-8E3B-51B9FB502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0A0D-BF77-47A3-9FDB-C1125550B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ADB4-F3A7-4AA4-B4CD-99E9DB5211D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01ECA-7572-4F37-953D-626B4FEAF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7BFD-952D-47B9-BCFD-C828E1FB4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AD85-4EB3-49A1-B3A0-24963E8F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7F3A-A05E-4244-8B48-AC65393B1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Cẩm</a:t>
            </a:r>
            <a:r>
              <a:rPr lang="en-US" baseline="0"/>
              <a:t> Nang Hướng Dẫn Làm Bài Thi B1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D6F98-52DD-4570-9901-318E47086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774D-9CBC-409D-AF59-2EBFAE64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</a:t>
            </a:r>
            <a:r>
              <a:rPr lang="en-US" baseline="0"/>
              <a:t> loại chứng chỉ B1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1CA5-44B3-4D71-8DA5-97F851336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Khung NLNN 6 bậc.</a:t>
            </a:r>
            <a:r>
              <a:rPr lang="en-US" baseline="0"/>
              <a:t> </a:t>
            </a:r>
            <a:r>
              <a:rPr lang="en-US"/>
              <a:t>Có</a:t>
            </a:r>
            <a:r>
              <a:rPr lang="en-US" baseline="0"/>
              <a:t> 2 dạng</a:t>
            </a:r>
          </a:p>
          <a:p>
            <a:pPr lvl="1"/>
            <a:r>
              <a:rPr lang="en-US" baseline="0"/>
              <a:t>Dạng sau đại học(thang điểm 100)</a:t>
            </a:r>
          </a:p>
          <a:p>
            <a:pPr lvl="1"/>
            <a:r>
              <a:rPr lang="en-US" baseline="0"/>
              <a:t>Dạng Vstep(thang điểm 10)</a:t>
            </a:r>
          </a:p>
          <a:p>
            <a:pPr lvl="0"/>
            <a:r>
              <a:rPr lang="en-US" baseline="0"/>
              <a:t>Khung Chuẩn châu âu(do Cambrade cấp)</a:t>
            </a:r>
          </a:p>
        </p:txBody>
      </p:sp>
    </p:spTree>
    <p:extLst>
      <p:ext uri="{BB962C8B-B14F-4D97-AF65-F5344CB8AC3E}">
        <p14:creationId xmlns:p14="http://schemas.microsoft.com/office/powerpoint/2010/main" val="100832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404E-4DFF-48B0-A5B7-C22C7C05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Đối</a:t>
            </a:r>
            <a:r>
              <a:rPr lang="en-US" baseline="0"/>
              <a:t> tượng cần B1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CEEB-9B5C-41DA-82B6-B78EC659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Miễn</a:t>
            </a:r>
            <a:r>
              <a:rPr lang="en-US" baseline="0"/>
              <a:t> tiếng anh đầu vào cho học cao học</a:t>
            </a:r>
          </a:p>
          <a:p>
            <a:r>
              <a:rPr lang="en-US" baseline="0"/>
              <a:t>Chuẩn bị bảo vệ luận án, luận văn thạc sĩ</a:t>
            </a:r>
          </a:p>
          <a:p>
            <a:r>
              <a:rPr lang="en-US" baseline="0"/>
              <a:t>Sinh viên cần B1 để xét tốt nghiệp</a:t>
            </a:r>
          </a:p>
          <a:p>
            <a:r>
              <a:rPr lang="en-US" baseline="0"/>
              <a:t>Học sinh cấp 3 cần B1 để miễn thi tiếng Anh tốt nghiệp</a:t>
            </a:r>
          </a:p>
          <a:p>
            <a:r>
              <a:rPr lang="en-US" baseline="0"/>
              <a:t>B1 cho một số ngành nghề để được chuyển công chức</a:t>
            </a:r>
          </a:p>
          <a:p>
            <a:r>
              <a:rPr lang="en-US" baseline="0"/>
              <a:t>Du học hoặc định cư nước ngoài.</a:t>
            </a:r>
          </a:p>
        </p:txBody>
      </p:sp>
    </p:spTree>
    <p:extLst>
      <p:ext uri="{BB962C8B-B14F-4D97-AF65-F5344CB8AC3E}">
        <p14:creationId xmlns:p14="http://schemas.microsoft.com/office/powerpoint/2010/main" val="97015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1C75-CB4A-406A-AC55-C3040D08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Đặc điểm</a:t>
            </a:r>
            <a:r>
              <a:rPr lang="en-US" baseline="0"/>
              <a:t> k</a:t>
            </a:r>
            <a:r>
              <a:rPr lang="en-US"/>
              <a:t>hung</a:t>
            </a:r>
            <a:r>
              <a:rPr lang="en-US" baseline="0"/>
              <a:t> NLNN 6 bậc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21DA-0B22-4AEB-A2BF-3BF16348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B1 Vtep</a:t>
            </a:r>
          </a:p>
          <a:p>
            <a:pPr lvl="1"/>
            <a:r>
              <a:rPr lang="en-US"/>
              <a:t>Không</a:t>
            </a:r>
            <a:r>
              <a:rPr lang="en-US" baseline="0"/>
              <a:t> có điểm liệt kỹ năng</a:t>
            </a:r>
          </a:p>
          <a:p>
            <a:pPr lvl="1"/>
            <a:r>
              <a:rPr lang="en-US" baseline="0"/>
              <a:t>Nghe đọc trắc nghiệm hoàn toàn</a:t>
            </a:r>
          </a:p>
          <a:p>
            <a:pPr lvl="1"/>
            <a:r>
              <a:rPr lang="en-US" baseline="0"/>
              <a:t>Không có bài kiểm tra ngữ pháp</a:t>
            </a:r>
          </a:p>
          <a:p>
            <a:pPr lvl="1"/>
            <a:r>
              <a:rPr lang="en-US" baseline="0"/>
              <a:t>3.75 là tròn 4.0. 4.0/10 đạt chứng chỉ. Nếu đạt điểm số cao hơn sẽ đạt chứng chỉ cao hơn</a:t>
            </a:r>
          </a:p>
          <a:p>
            <a:pPr lvl="1"/>
            <a:r>
              <a:rPr lang="en-US" baseline="0"/>
              <a:t>Kỹ năng viết thư 120 từ, viết luận 250 từ</a:t>
            </a:r>
          </a:p>
          <a:p>
            <a:pPr lvl="1"/>
            <a:r>
              <a:rPr lang="en-US" baseline="0"/>
              <a:t>Mức độ khó hơn B1sdh</a:t>
            </a:r>
            <a:endParaRPr lang="en-US"/>
          </a:p>
          <a:p>
            <a:r>
              <a:rPr lang="en-US"/>
              <a:t>B1</a:t>
            </a:r>
            <a:r>
              <a:rPr lang="en-US" baseline="0"/>
              <a:t> sau đại học</a:t>
            </a:r>
          </a:p>
        </p:txBody>
      </p:sp>
    </p:spTree>
    <p:extLst>
      <p:ext uri="{BB962C8B-B14F-4D97-AF65-F5344CB8AC3E}">
        <p14:creationId xmlns:p14="http://schemas.microsoft.com/office/powerpoint/2010/main" val="107996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83D9-499A-4694-A318-ABF0F782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</a:t>
            </a:r>
            <a:r>
              <a:rPr lang="en-US" baseline="0"/>
              <a:t> trúc B1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3F52-2A0F-4418-A947-7DD269A2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Nghe</a:t>
            </a:r>
          </a:p>
          <a:p>
            <a:pPr lvl="1"/>
            <a:r>
              <a:rPr lang="en-US"/>
              <a:t>Độ</a:t>
            </a:r>
            <a:r>
              <a:rPr lang="en-US" baseline="0"/>
              <a:t> khó từ bậc 3 đến bậc 5</a:t>
            </a:r>
          </a:p>
          <a:p>
            <a:pPr lvl="1"/>
            <a:r>
              <a:rPr lang="en-US" baseline="0"/>
              <a:t>Khoảng 40 phút</a:t>
            </a:r>
          </a:p>
          <a:p>
            <a:pPr lvl="1"/>
            <a:r>
              <a:rPr lang="en-US" baseline="0"/>
              <a:t>3 phần 35 câu hỏi</a:t>
            </a:r>
          </a:p>
          <a:p>
            <a:pPr lvl="1"/>
            <a:r>
              <a:rPr lang="en-US" baseline="0"/>
              <a:t>Dạng</a:t>
            </a:r>
          </a:p>
          <a:p>
            <a:pPr lvl="2"/>
            <a:r>
              <a:rPr lang="en-US"/>
              <a:t>Trao đổi</a:t>
            </a:r>
            <a:r>
              <a:rPr lang="en-US" baseline="0"/>
              <a:t> ngắn</a:t>
            </a:r>
          </a:p>
          <a:p>
            <a:pPr lvl="2"/>
            <a:r>
              <a:rPr lang="en-US" baseline="0"/>
              <a:t>Hướng dẫn</a:t>
            </a:r>
          </a:p>
          <a:p>
            <a:pPr lvl="2"/>
            <a:r>
              <a:rPr lang="en-US" baseline="0"/>
              <a:t>Thông báo</a:t>
            </a:r>
          </a:p>
          <a:p>
            <a:pPr lvl="2"/>
            <a:r>
              <a:rPr lang="en-US" baseline="0"/>
              <a:t>Các đoạn hội thoại</a:t>
            </a:r>
          </a:p>
          <a:p>
            <a:pPr lvl="2"/>
            <a:r>
              <a:rPr lang="en-US" baseline="0"/>
              <a:t>Các bài nói chuyện</a:t>
            </a:r>
          </a:p>
          <a:p>
            <a:pPr lvl="2"/>
            <a:r>
              <a:rPr lang="en-US" baseline="0"/>
              <a:t>Bài giảng</a:t>
            </a:r>
          </a:p>
          <a:p>
            <a:pPr lvl="2"/>
            <a:r>
              <a:rPr lang="en-US" baseline="0"/>
              <a:t>Trả lời câu hỏi nhiều lựa chọn</a:t>
            </a:r>
            <a:endParaRPr lang="en-US"/>
          </a:p>
          <a:p>
            <a:r>
              <a:rPr lang="en-US"/>
              <a:t>Đọc</a:t>
            </a:r>
          </a:p>
          <a:p>
            <a:pPr lvl="1"/>
            <a:r>
              <a:rPr lang="en-US"/>
              <a:t>Độ</a:t>
            </a:r>
            <a:r>
              <a:rPr lang="en-US" baseline="0"/>
              <a:t> khó từ bậc 3 đến bậc 5</a:t>
            </a:r>
          </a:p>
          <a:p>
            <a:pPr lvl="1"/>
            <a:r>
              <a:rPr lang="en-US" baseline="0"/>
              <a:t>60 phút</a:t>
            </a:r>
          </a:p>
          <a:p>
            <a:pPr lvl="1"/>
            <a:r>
              <a:rPr lang="en-US" baseline="0"/>
              <a:t>4 bài đọc 40 câu hỏi nhiều lựa chọn</a:t>
            </a:r>
          </a:p>
          <a:p>
            <a:pPr lvl="1"/>
            <a:r>
              <a:rPr lang="en-US" baseline="0"/>
              <a:t>Tổng số từ giao động từ 1900-2050 từ</a:t>
            </a:r>
            <a:endParaRPr lang="en-US"/>
          </a:p>
          <a:p>
            <a:r>
              <a:rPr lang="en-US" baseline="0"/>
              <a:t>Viết</a:t>
            </a:r>
          </a:p>
          <a:p>
            <a:pPr lvl="1"/>
            <a:r>
              <a:rPr lang="en-US" baseline="0"/>
              <a:t>Viết tương tác và viết tự luận</a:t>
            </a:r>
          </a:p>
          <a:p>
            <a:pPr lvl="1"/>
            <a:r>
              <a:rPr lang="en-US" baseline="0"/>
              <a:t>60 phút</a:t>
            </a:r>
          </a:p>
          <a:p>
            <a:pPr lvl="1"/>
            <a:r>
              <a:rPr lang="en-US" baseline="0"/>
              <a:t>2 bài viết</a:t>
            </a:r>
          </a:p>
          <a:p>
            <a:pPr lvl="1"/>
            <a:r>
              <a:rPr lang="en-US" baseline="0"/>
              <a:t>Viết một bức thư điện tử có độ dài 120 từ. </a:t>
            </a:r>
          </a:p>
          <a:p>
            <a:pPr lvl="1"/>
            <a:r>
              <a:rPr lang="en-US" baseline="0"/>
              <a:t>Bài 1 chiếm 1/3 số điểm của bài thi viết</a:t>
            </a:r>
          </a:p>
          <a:p>
            <a:pPr lvl="1"/>
            <a:r>
              <a:rPr lang="en-US" baseline="0"/>
              <a:t>Bài 2: viết một bài luận khoảng 250 từ về một chủ đề cho sẵn, sử dụng lí do và ví dụ cụ thể để minh họa cho các lập luận.</a:t>
            </a:r>
          </a:p>
          <a:p>
            <a:r>
              <a:rPr lang="en-US" baseline="0"/>
              <a:t>Nói</a:t>
            </a:r>
          </a:p>
          <a:p>
            <a:pPr lvl="1"/>
            <a:r>
              <a:rPr lang="en-US"/>
              <a:t>Nói</a:t>
            </a:r>
            <a:r>
              <a:rPr lang="en-US" baseline="0"/>
              <a:t> tương tác, thảo luận, trình bày một vấn đề.</a:t>
            </a:r>
          </a:p>
          <a:p>
            <a:pPr lvl="1"/>
            <a:r>
              <a:rPr lang="en-US" baseline="0"/>
              <a:t>12 phút</a:t>
            </a:r>
          </a:p>
          <a:p>
            <a:pPr lvl="1"/>
            <a:r>
              <a:rPr lang="en-US" baseline="0"/>
              <a:t>3 phần</a:t>
            </a:r>
          </a:p>
          <a:p>
            <a:pPr lvl="2"/>
            <a:r>
              <a:rPr lang="en-US"/>
              <a:t>Tương</a:t>
            </a:r>
            <a:r>
              <a:rPr lang="en-US" baseline="0"/>
              <a:t> tác xã hội. Trả lời từ 3-6 câu hỏi về 2 chủ đề khác nhau.</a:t>
            </a:r>
          </a:p>
          <a:p>
            <a:pPr lvl="2"/>
            <a:r>
              <a:rPr lang="en-US" baseline="0"/>
              <a:t>Thảo luận giải pháp</a:t>
            </a:r>
          </a:p>
          <a:p>
            <a:pPr lvl="2"/>
            <a:r>
              <a:rPr lang="en-US" baseline="0"/>
              <a:t>Phát triển chủ đề</a:t>
            </a:r>
          </a:p>
          <a:p>
            <a:pPr lvl="3"/>
            <a:r>
              <a:rPr lang="en-US"/>
              <a:t>Kết thúc</a:t>
            </a:r>
            <a:r>
              <a:rPr lang="en-US" baseline="0"/>
              <a:t> với một số câu hỏi thảo luận về chủ đề trên</a:t>
            </a:r>
          </a:p>
        </p:txBody>
      </p:sp>
    </p:spTree>
    <p:extLst>
      <p:ext uri="{BB962C8B-B14F-4D97-AF65-F5344CB8AC3E}">
        <p14:creationId xmlns:p14="http://schemas.microsoft.com/office/powerpoint/2010/main" val="379147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36AE-968F-427D-BFE9-69FB6E4D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</a:t>
            </a:r>
            <a:r>
              <a:rPr lang="en-US" baseline="0"/>
              <a:t> tính điểm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985A-934F-4B0F-9A01-865A9AD1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Mỗi</a:t>
            </a:r>
            <a:r>
              <a:rPr lang="en-US" baseline="0"/>
              <a:t> kỹ năng được đánh giá thang điểm 10</a:t>
            </a:r>
          </a:p>
          <a:p>
            <a:r>
              <a:rPr lang="en-US" baseline="0"/>
              <a:t>Điểm trung bình 4 kỹ năng được xác định nặng lực sử dụng tiếng Anh</a:t>
            </a:r>
          </a:p>
        </p:txBody>
      </p:sp>
    </p:spTree>
    <p:extLst>
      <p:ext uri="{BB962C8B-B14F-4D97-AF65-F5344CB8AC3E}">
        <p14:creationId xmlns:p14="http://schemas.microsoft.com/office/powerpoint/2010/main" val="239600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D0CC-10FC-469F-9488-B64EA54C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</a:t>
            </a:r>
            <a:r>
              <a:rPr lang="en-US" baseline="0"/>
              <a:t> tính điểm phần đọc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5103-E348-4162-AE0F-CCFA278C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Phần</a:t>
            </a:r>
            <a:r>
              <a:rPr lang="en-US" baseline="0"/>
              <a:t> 1 10 câu hỏi(10điểm). Điền từ vào chỗ trống -&gt; kiểm tra về ngữ pháp, từ vựng, ngữ nghĩa và kiến thức xã hội</a:t>
            </a:r>
          </a:p>
          <a:p>
            <a:r>
              <a:rPr lang="en-US" baseline="0"/>
              <a:t>Phần 2: 5 câu hỏi(5 điểm).</a:t>
            </a:r>
          </a:p>
          <a:p>
            <a:pPr lvl="1"/>
            <a:r>
              <a:rPr lang="en-US"/>
              <a:t>1 đọc</a:t>
            </a:r>
            <a:r>
              <a:rPr lang="en-US" baseline="0"/>
              <a:t> 5 biển báo, bảng báo hiệu trong đời sống hằng ngày. Dạng ảnh không có chữ hoặc có ít chữ) hoặc thông báo ngắn, sau đó chọn câu trả lời đúng</a:t>
            </a:r>
          </a:p>
          <a:p>
            <a:pPr lvl="1"/>
            <a:r>
              <a:rPr lang="en-US" baseline="0"/>
              <a:t>2 đọc 5 đoạn mô tả ngắn mỗi đoạn khoảng 3 câu, sau đó chọn các bứ tranh tương ứng với đoạn mô tả, 5 bức tranh. Nội dung có liên quan đến đời sống hằng ngày.</a:t>
            </a:r>
          </a:p>
          <a:p>
            <a:pPr lvl="0"/>
            <a:r>
              <a:rPr lang="en-US"/>
              <a:t>Phần</a:t>
            </a:r>
            <a:r>
              <a:rPr lang="en-US" baseline="0"/>
              <a:t> 3: 5 câu hỏi(5 điểm): đọc bài khoảng 200-250 từ, chọn các câu trả lời thích hợp</a:t>
            </a:r>
          </a:p>
          <a:p>
            <a:pPr lvl="0"/>
            <a:r>
              <a:rPr lang="en-US" baseline="0"/>
              <a:t>Phần 4: 10 câu(10 điểm) Bài đọc khoảng 150 từ trong đó có 10 từ bỏ trống.</a:t>
            </a:r>
          </a:p>
        </p:txBody>
      </p:sp>
    </p:spTree>
    <p:extLst>
      <p:ext uri="{BB962C8B-B14F-4D97-AF65-F5344CB8AC3E}">
        <p14:creationId xmlns:p14="http://schemas.microsoft.com/office/powerpoint/2010/main" val="2547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A4F7-128F-41F5-A30F-CE28BFA9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</a:t>
            </a:r>
            <a:r>
              <a:rPr lang="en-US" baseline="0"/>
              <a:t> pháp làm t</a:t>
            </a:r>
            <a:r>
              <a:rPr lang="en-US"/>
              <a:t>ừ</a:t>
            </a:r>
            <a:r>
              <a:rPr lang="en-US" baseline="0"/>
              <a:t> vựng ngữ pháp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DA8B-756E-4C29-A85F-6E980D49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Đọc các</a:t>
            </a:r>
            <a:r>
              <a:rPr lang="en-US" baseline="0"/>
              <a:t> phương án trả lời</a:t>
            </a:r>
          </a:p>
          <a:p>
            <a:pPr lvl="1"/>
            <a:r>
              <a:rPr lang="en-US"/>
              <a:t>Dạng thức</a:t>
            </a:r>
            <a:r>
              <a:rPr lang="en-US" baseline="0"/>
              <a:t> của một động từ</a:t>
            </a:r>
          </a:p>
          <a:p>
            <a:pPr lvl="2"/>
            <a:r>
              <a:rPr lang="en-US"/>
              <a:t>Thì, chủ</a:t>
            </a:r>
            <a:r>
              <a:rPr lang="en-US" baseline="0"/>
              <a:t> động/bị động, động từ nguyên thể, động tính từ,...</a:t>
            </a:r>
          </a:p>
          <a:p>
            <a:pPr lvl="1"/>
            <a:r>
              <a:rPr lang="en-US"/>
              <a:t>Các</a:t>
            </a:r>
            <a:r>
              <a:rPr lang="en-US" baseline="0"/>
              <a:t> động từ khác nhau</a:t>
            </a:r>
          </a:p>
          <a:p>
            <a:pPr lvl="2"/>
            <a:r>
              <a:rPr lang="en-US"/>
              <a:t>Đứng sau cấu</a:t>
            </a:r>
            <a:r>
              <a:rPr lang="en-US" baseline="0"/>
              <a:t> trúc nào, kết hợp với các từ loại nào, giới từ nào,… sau cùng là xét đến nghĩa từ</a:t>
            </a:r>
          </a:p>
          <a:p>
            <a:pPr lvl="1"/>
            <a:r>
              <a:rPr lang="en-US" baseline="0"/>
              <a:t>Phương pháp chọn các từ loại khác trong cùng gốc từ:</a:t>
            </a:r>
          </a:p>
          <a:p>
            <a:pPr lvl="2"/>
            <a:r>
              <a:rPr lang="en-US" baseline="0"/>
              <a:t>Đọc câu hỏi để xem từ cần điển thuộc từ loại nào. Cần nhớ vị trị của từ</a:t>
            </a:r>
          </a:p>
          <a:p>
            <a:pPr lvl="1"/>
            <a:r>
              <a:rPr lang="en-US" baseline="0"/>
              <a:t>Phương án lựa chọn là các liên từ: Xem các liên từ này dung để liên kết loại từ, cụm từ hay mệnh đề. </a:t>
            </a:r>
          </a:p>
          <a:p>
            <a:pPr lvl="2"/>
            <a:r>
              <a:rPr lang="en-US" baseline="0"/>
              <a:t>Cần nắm các cấu trúc câu, cấu trúc song song, cấu trúc đối lập</a:t>
            </a:r>
          </a:p>
          <a:p>
            <a:pPr lvl="0"/>
            <a:r>
              <a:rPr lang="en-US" baseline="0"/>
              <a:t>Mẹo</a:t>
            </a:r>
          </a:p>
          <a:p>
            <a:pPr lvl="1"/>
            <a:r>
              <a:rPr lang="en-US" baseline="0"/>
              <a:t>Không bao giờ kiểm tra 2 kiến thức trong cùng 1 câu hỏi</a:t>
            </a:r>
          </a:p>
          <a:p>
            <a:pPr lvl="1"/>
            <a:r>
              <a:rPr lang="en-US" baseline="0"/>
              <a:t>Đọc hết cả 4 lựa chọn(tránh lỗi bất cẩn)</a:t>
            </a:r>
          </a:p>
          <a:p>
            <a:pPr lvl="1"/>
            <a:r>
              <a:rPr lang="en-US" baseline="0"/>
              <a:t>Đọc toàn bộ câu với phần trả lời vừa chọn.</a:t>
            </a:r>
          </a:p>
          <a:p>
            <a:pPr lvl="1"/>
            <a:r>
              <a:rPr lang="en-US" baseline="0"/>
              <a:t>Xem xét các lựa chọn khác nếu lựa chọn đang được chọn:</a:t>
            </a:r>
          </a:p>
          <a:p>
            <a:pPr lvl="2"/>
            <a:r>
              <a:rPr lang="en-US" baseline="0"/>
              <a:t>Có từ không cần thiết</a:t>
            </a:r>
          </a:p>
          <a:p>
            <a:pPr lvl="2"/>
            <a:r>
              <a:rPr lang="en-US" baseline="0"/>
              <a:t>Không hoàn chỉnh</a:t>
            </a:r>
          </a:p>
          <a:p>
            <a:pPr lvl="2"/>
            <a:r>
              <a:rPr lang="en-US" baseline="0"/>
              <a:t>Sai ngữ pháp</a:t>
            </a:r>
          </a:p>
          <a:p>
            <a:pPr lvl="2"/>
            <a:endParaRPr lang="en-US" baseline="0"/>
          </a:p>
        </p:txBody>
      </p:sp>
    </p:spTree>
    <p:extLst>
      <p:ext uri="{BB962C8B-B14F-4D97-AF65-F5344CB8AC3E}">
        <p14:creationId xmlns:p14="http://schemas.microsoft.com/office/powerpoint/2010/main" val="276455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774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Cẩm Nang Hướng Dẫn Làm Bài Thi B1</vt:lpstr>
      <vt:lpstr>Các loại chứng chỉ B1</vt:lpstr>
      <vt:lpstr>Đối tượng cần B1</vt:lpstr>
      <vt:lpstr>Đặc điểm khung NLNN 6 bậc</vt:lpstr>
      <vt:lpstr>Cấu trúc B1</vt:lpstr>
      <vt:lpstr>Cách tính điểm</vt:lpstr>
      <vt:lpstr>Cách tính điểm phần đọc</vt:lpstr>
      <vt:lpstr>Phương pháp làm từ vựng ngữ pháp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Cẩm Nang Hướng Dẫn Làm Bài Thi B1</dc:title>
  <dc:creator>MY-PC</dc:creator>
  <cp:lastModifiedBy>MY-PC</cp:lastModifiedBy>
  <cp:revision>9</cp:revision>
  <dcterms:created xsi:type="dcterms:W3CDTF">2021-05-04T09:39:24Z</dcterms:created>
  <dcterms:modified xsi:type="dcterms:W3CDTF">2021-05-04T13:03:38Z</dcterms:modified>
</cp:coreProperties>
</file>