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356" r:id="rId5"/>
    <p:sldId id="357" r:id="rId6"/>
    <p:sldId id="358" r:id="rId7"/>
    <p:sldId id="363" r:id="rId8"/>
    <p:sldId id="360" r:id="rId9"/>
    <p:sldId id="364" r:id="rId10"/>
    <p:sldId id="365" r:id="rId11"/>
    <p:sldId id="366" r:id="rId12"/>
    <p:sldId id="367" r:id="rId13"/>
    <p:sldId id="368" r:id="rId14"/>
    <p:sldId id="359" r:id="rId15"/>
    <p:sldId id="369" r:id="rId16"/>
    <p:sldId id="373" r:id="rId17"/>
    <p:sldId id="374" r:id="rId18"/>
    <p:sldId id="328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9" roundtripDataSignature="AMtx7miBoikMJheKjyya+7EvCRHFNElT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F9B2-4BE6-4980-BE40-F6C8F65D9E69}">
  <a:tblStyle styleId="{D87CF9B2-4BE6-4980-BE40-F6C8F65D9E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4E9C30-BE78-46D5-8510-B476E527A886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5E9175-4B41-4CC6-8D4E-BB8CE453D608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6" autoAdjust="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9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0F4135-3456-4919-B7C2-C17DCECF200C}" type="doc">
      <dgm:prSet loTypeId="urn:microsoft.com/office/officeart/2005/8/layout/hierarchy4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E651430-6144-4A0D-B667-9395CF03B184}">
      <dgm:prSet phldrT="[Text]"/>
      <dgm:spPr/>
      <dgm:t>
        <a:bodyPr/>
        <a:lstStyle/>
        <a:p>
          <a:r>
            <a:rPr lang="en-US"/>
            <a:t>Build and maintain websites</a:t>
          </a:r>
        </a:p>
      </dgm:t>
    </dgm:pt>
    <dgm:pt modelId="{8DB064A3-27BD-473F-8FE1-55F76E5B952A}" type="parTrans" cxnId="{EEBF59E8-3F30-42C3-91F3-6FC25EC22033}">
      <dgm:prSet/>
      <dgm:spPr/>
      <dgm:t>
        <a:bodyPr/>
        <a:lstStyle/>
        <a:p>
          <a:endParaRPr lang="en-US"/>
        </a:p>
      </dgm:t>
    </dgm:pt>
    <dgm:pt modelId="{D2FCBB6A-A70E-4FD9-8889-24E957243A7F}" type="sibTrans" cxnId="{EEBF59E8-3F30-42C3-91F3-6FC25EC22033}">
      <dgm:prSet/>
      <dgm:spPr/>
      <dgm:t>
        <a:bodyPr/>
        <a:lstStyle/>
        <a:p>
          <a:endParaRPr lang="en-US"/>
        </a:p>
      </dgm:t>
    </dgm:pt>
    <dgm:pt modelId="{722A1984-20F9-47A9-870E-8F430229329A}">
      <dgm:prSet phldrT="[Text]"/>
      <dgm:spPr/>
      <dgm:t>
        <a:bodyPr/>
        <a:lstStyle/>
        <a:p>
          <a:r>
            <a:rPr lang="en-US"/>
            <a:t>Write high-quality code</a:t>
          </a:r>
        </a:p>
      </dgm:t>
    </dgm:pt>
    <dgm:pt modelId="{315BAF11-6356-414F-A9FD-AD614716469D}" type="parTrans" cxnId="{E21D2035-4807-4BF7-B49D-BE94184D456C}">
      <dgm:prSet/>
      <dgm:spPr/>
      <dgm:t>
        <a:bodyPr/>
        <a:lstStyle/>
        <a:p>
          <a:endParaRPr lang="en-US"/>
        </a:p>
      </dgm:t>
    </dgm:pt>
    <dgm:pt modelId="{FDEB3334-2EB6-4223-80F2-6189A8944D5A}" type="sibTrans" cxnId="{E21D2035-4807-4BF7-B49D-BE94184D456C}">
      <dgm:prSet/>
      <dgm:spPr/>
      <dgm:t>
        <a:bodyPr/>
        <a:lstStyle/>
        <a:p>
          <a:endParaRPr lang="en-US"/>
        </a:p>
      </dgm:t>
    </dgm:pt>
    <dgm:pt modelId="{20444024-7884-427E-97EA-5F5070BBC008}">
      <dgm:prSet phldrT="[Text]"/>
      <dgm:spPr/>
      <dgm:t>
        <a:bodyPr/>
        <a:lstStyle/>
        <a:p>
          <a:r>
            <a:rPr lang="en-US"/>
            <a:t>Perform quality assurance (QA) testing</a:t>
          </a:r>
        </a:p>
      </dgm:t>
    </dgm:pt>
    <dgm:pt modelId="{15FBDDC4-E1B2-47C5-B88A-BCC7C80A28E1}" type="parTrans" cxnId="{E643DF12-14B9-4C1A-85EA-80888DF1F1DE}">
      <dgm:prSet/>
      <dgm:spPr/>
      <dgm:t>
        <a:bodyPr/>
        <a:lstStyle/>
        <a:p>
          <a:endParaRPr lang="en-US"/>
        </a:p>
      </dgm:t>
    </dgm:pt>
    <dgm:pt modelId="{598969BC-EA8D-416E-B8C6-8E89EBB3CFEB}" type="sibTrans" cxnId="{E643DF12-14B9-4C1A-85EA-80888DF1F1DE}">
      <dgm:prSet/>
      <dgm:spPr/>
      <dgm:t>
        <a:bodyPr/>
        <a:lstStyle/>
        <a:p>
          <a:endParaRPr lang="en-US"/>
        </a:p>
      </dgm:t>
    </dgm:pt>
    <dgm:pt modelId="{835E00D8-C883-4583-B8DA-A4A2BB1339E5}">
      <dgm:prSet phldrT="[Text]"/>
      <dgm:spPr/>
      <dgm:t>
        <a:bodyPr/>
        <a:lstStyle/>
        <a:p>
          <a:r>
            <a:rPr lang="en-US"/>
            <a:t>Assess efficiency and speed</a:t>
          </a:r>
        </a:p>
      </dgm:t>
    </dgm:pt>
    <dgm:pt modelId="{9069C0E0-4539-4FC5-B2D3-2547AFF2F8D1}" type="parTrans" cxnId="{BD6279DB-36B4-44BC-B8BE-5BD3EE283D88}">
      <dgm:prSet/>
      <dgm:spPr/>
      <dgm:t>
        <a:bodyPr/>
        <a:lstStyle/>
        <a:p>
          <a:endParaRPr lang="en-US"/>
        </a:p>
      </dgm:t>
    </dgm:pt>
    <dgm:pt modelId="{BD5C9A83-C34D-4A6F-9E41-03534BAD9957}" type="sibTrans" cxnId="{BD6279DB-36B4-44BC-B8BE-5BD3EE283D88}">
      <dgm:prSet/>
      <dgm:spPr/>
      <dgm:t>
        <a:bodyPr/>
        <a:lstStyle/>
        <a:p>
          <a:endParaRPr lang="en-US"/>
        </a:p>
      </dgm:t>
    </dgm:pt>
    <dgm:pt modelId="{19360524-A8AA-405E-BC67-51462C648DCD}">
      <dgm:prSet phldrT="[Text]"/>
      <dgm:spPr/>
      <dgm:t>
        <a:bodyPr/>
        <a:lstStyle/>
        <a:p>
          <a:r>
            <a:rPr lang="en-US"/>
            <a:t>Troubleshoot and debug</a:t>
          </a:r>
        </a:p>
      </dgm:t>
    </dgm:pt>
    <dgm:pt modelId="{28647A82-42CA-40EC-8AB8-29563441C8C1}" type="parTrans" cxnId="{AD08D37F-E5EE-4744-A3B9-E5C5DED7CDC2}">
      <dgm:prSet/>
      <dgm:spPr/>
      <dgm:t>
        <a:bodyPr/>
        <a:lstStyle/>
        <a:p>
          <a:endParaRPr lang="en-US"/>
        </a:p>
      </dgm:t>
    </dgm:pt>
    <dgm:pt modelId="{47C6A5AD-7AF6-41AF-933E-14CDD93739C7}" type="sibTrans" cxnId="{AD08D37F-E5EE-4744-A3B9-E5C5DED7CDC2}">
      <dgm:prSet/>
      <dgm:spPr/>
      <dgm:t>
        <a:bodyPr/>
        <a:lstStyle/>
        <a:p>
          <a:endParaRPr lang="en-US"/>
        </a:p>
      </dgm:t>
    </dgm:pt>
    <dgm:pt modelId="{721C1EBA-5834-4440-95B3-CE2CBB908950}">
      <dgm:prSet phldrT="[Text]"/>
      <dgm:spPr/>
      <dgm:t>
        <a:bodyPr/>
        <a:lstStyle/>
        <a:p>
          <a:r>
            <a:rPr lang="en-US"/>
            <a:t>Train and support</a:t>
          </a:r>
        </a:p>
      </dgm:t>
    </dgm:pt>
    <dgm:pt modelId="{29626C4E-5674-418E-9D7D-E7B0BEACBF2E}" type="parTrans" cxnId="{37E781D1-3002-4359-96BC-6BB8E4FB0772}">
      <dgm:prSet/>
      <dgm:spPr/>
      <dgm:t>
        <a:bodyPr/>
        <a:lstStyle/>
        <a:p>
          <a:endParaRPr lang="en-US"/>
        </a:p>
      </dgm:t>
    </dgm:pt>
    <dgm:pt modelId="{E88B0D8A-16C9-437B-BFD6-976244C51518}" type="sibTrans" cxnId="{37E781D1-3002-4359-96BC-6BB8E4FB0772}">
      <dgm:prSet/>
      <dgm:spPr/>
      <dgm:t>
        <a:bodyPr/>
        <a:lstStyle/>
        <a:p>
          <a:endParaRPr lang="en-US"/>
        </a:p>
      </dgm:t>
    </dgm:pt>
    <dgm:pt modelId="{A9725E35-8C1C-4D4F-A6C8-74DC66E1C330}" type="pres">
      <dgm:prSet presAssocID="{B50F4135-3456-4919-B7C2-C17DCECF200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94C3D7-578D-43A6-BACB-EA37BF31B08B}" type="pres">
      <dgm:prSet presAssocID="{8E651430-6144-4A0D-B667-9395CF03B184}" presName="vertOne" presStyleCnt="0"/>
      <dgm:spPr/>
    </dgm:pt>
    <dgm:pt modelId="{C6ED3761-6FE6-4BD6-9723-E02FE10396D4}" type="pres">
      <dgm:prSet presAssocID="{8E651430-6144-4A0D-B667-9395CF03B184}" presName="txOne" presStyleLbl="node0" presStyleIdx="0" presStyleCnt="3">
        <dgm:presLayoutVars>
          <dgm:chPref val="3"/>
        </dgm:presLayoutVars>
      </dgm:prSet>
      <dgm:spPr/>
    </dgm:pt>
    <dgm:pt modelId="{C231D73F-8FFB-464A-AD44-14429B8AE7E0}" type="pres">
      <dgm:prSet presAssocID="{8E651430-6144-4A0D-B667-9395CF03B184}" presName="parTransOne" presStyleCnt="0"/>
      <dgm:spPr/>
    </dgm:pt>
    <dgm:pt modelId="{C604CD7F-EE41-4004-A9E9-799A008CD1BF}" type="pres">
      <dgm:prSet presAssocID="{8E651430-6144-4A0D-B667-9395CF03B184}" presName="horzOne" presStyleCnt="0"/>
      <dgm:spPr/>
    </dgm:pt>
    <dgm:pt modelId="{B46B3480-81FA-4833-AD12-339399DD9D16}" type="pres">
      <dgm:prSet presAssocID="{722A1984-20F9-47A9-870E-8F430229329A}" presName="vertTwo" presStyleCnt="0"/>
      <dgm:spPr/>
    </dgm:pt>
    <dgm:pt modelId="{0354FB27-95B2-42DC-AF85-E00E23C9405E}" type="pres">
      <dgm:prSet presAssocID="{722A1984-20F9-47A9-870E-8F430229329A}" presName="txTwo" presStyleLbl="node2" presStyleIdx="0" presStyleCnt="3">
        <dgm:presLayoutVars>
          <dgm:chPref val="3"/>
        </dgm:presLayoutVars>
      </dgm:prSet>
      <dgm:spPr/>
    </dgm:pt>
    <dgm:pt modelId="{838B3A11-3596-42BB-B624-F2B738A69169}" type="pres">
      <dgm:prSet presAssocID="{722A1984-20F9-47A9-870E-8F430229329A}" presName="horzTwo" presStyleCnt="0"/>
      <dgm:spPr/>
    </dgm:pt>
    <dgm:pt modelId="{72146A6A-199D-4D1E-8CD5-AAE09773FCE4}" type="pres">
      <dgm:prSet presAssocID="{D2FCBB6A-A70E-4FD9-8889-24E957243A7F}" presName="sibSpaceOne" presStyleCnt="0"/>
      <dgm:spPr/>
    </dgm:pt>
    <dgm:pt modelId="{7800E3E2-3578-4589-9169-C0F794E0B946}" type="pres">
      <dgm:prSet presAssocID="{20444024-7884-427E-97EA-5F5070BBC008}" presName="vertOne" presStyleCnt="0"/>
      <dgm:spPr/>
    </dgm:pt>
    <dgm:pt modelId="{8875B7C3-0142-40CF-974E-64C5D62F4127}" type="pres">
      <dgm:prSet presAssocID="{20444024-7884-427E-97EA-5F5070BBC008}" presName="txOne" presStyleLbl="node0" presStyleIdx="1" presStyleCnt="3">
        <dgm:presLayoutVars>
          <dgm:chPref val="3"/>
        </dgm:presLayoutVars>
      </dgm:prSet>
      <dgm:spPr/>
    </dgm:pt>
    <dgm:pt modelId="{D47D35C8-0371-479E-A0E6-E0537E17E83D}" type="pres">
      <dgm:prSet presAssocID="{20444024-7884-427E-97EA-5F5070BBC008}" presName="parTransOne" presStyleCnt="0"/>
      <dgm:spPr/>
    </dgm:pt>
    <dgm:pt modelId="{D2E2B876-DEBC-4BA2-92BD-A615CC9AE2FD}" type="pres">
      <dgm:prSet presAssocID="{20444024-7884-427E-97EA-5F5070BBC008}" presName="horzOne" presStyleCnt="0"/>
      <dgm:spPr/>
    </dgm:pt>
    <dgm:pt modelId="{0DC02976-2482-4F35-A106-A3D8FFE579D7}" type="pres">
      <dgm:prSet presAssocID="{835E00D8-C883-4583-B8DA-A4A2BB1339E5}" presName="vertTwo" presStyleCnt="0"/>
      <dgm:spPr/>
    </dgm:pt>
    <dgm:pt modelId="{E5395D10-D53A-4E6B-A0E9-4076FECDA117}" type="pres">
      <dgm:prSet presAssocID="{835E00D8-C883-4583-B8DA-A4A2BB1339E5}" presName="txTwo" presStyleLbl="node2" presStyleIdx="1" presStyleCnt="3">
        <dgm:presLayoutVars>
          <dgm:chPref val="3"/>
        </dgm:presLayoutVars>
      </dgm:prSet>
      <dgm:spPr/>
    </dgm:pt>
    <dgm:pt modelId="{4A4CB8E9-299A-45D8-9B62-301A019B2923}" type="pres">
      <dgm:prSet presAssocID="{835E00D8-C883-4583-B8DA-A4A2BB1339E5}" presName="horzTwo" presStyleCnt="0"/>
      <dgm:spPr/>
    </dgm:pt>
    <dgm:pt modelId="{BE6B4A50-C2F6-47AF-B24A-85D2E375EDC2}" type="pres">
      <dgm:prSet presAssocID="{598969BC-EA8D-416E-B8C6-8E89EBB3CFEB}" presName="sibSpaceOne" presStyleCnt="0"/>
      <dgm:spPr/>
    </dgm:pt>
    <dgm:pt modelId="{4F3803AA-1952-4B92-BC7E-FFBC64C56473}" type="pres">
      <dgm:prSet presAssocID="{19360524-A8AA-405E-BC67-51462C648DCD}" presName="vertOne" presStyleCnt="0"/>
      <dgm:spPr/>
    </dgm:pt>
    <dgm:pt modelId="{6EF8546A-53BA-4303-A8AB-69B6F1EEFA03}" type="pres">
      <dgm:prSet presAssocID="{19360524-A8AA-405E-BC67-51462C648DCD}" presName="txOne" presStyleLbl="node0" presStyleIdx="2" presStyleCnt="3">
        <dgm:presLayoutVars>
          <dgm:chPref val="3"/>
        </dgm:presLayoutVars>
      </dgm:prSet>
      <dgm:spPr/>
    </dgm:pt>
    <dgm:pt modelId="{B0A6FF2E-164B-4F79-97C5-CDED594B8C9D}" type="pres">
      <dgm:prSet presAssocID="{19360524-A8AA-405E-BC67-51462C648DCD}" presName="parTransOne" presStyleCnt="0"/>
      <dgm:spPr/>
    </dgm:pt>
    <dgm:pt modelId="{0AA9E562-2889-4CAE-B04E-2F9441CFC6AF}" type="pres">
      <dgm:prSet presAssocID="{19360524-A8AA-405E-BC67-51462C648DCD}" presName="horzOne" presStyleCnt="0"/>
      <dgm:spPr/>
    </dgm:pt>
    <dgm:pt modelId="{4C4BD50B-E9BA-41B0-9601-2E4DDF20FE8D}" type="pres">
      <dgm:prSet presAssocID="{721C1EBA-5834-4440-95B3-CE2CBB908950}" presName="vertTwo" presStyleCnt="0"/>
      <dgm:spPr/>
    </dgm:pt>
    <dgm:pt modelId="{C2501CA7-FAB4-493E-963D-C40AFCCC93EA}" type="pres">
      <dgm:prSet presAssocID="{721C1EBA-5834-4440-95B3-CE2CBB908950}" presName="txTwo" presStyleLbl="node2" presStyleIdx="2" presStyleCnt="3">
        <dgm:presLayoutVars>
          <dgm:chPref val="3"/>
        </dgm:presLayoutVars>
      </dgm:prSet>
      <dgm:spPr/>
    </dgm:pt>
    <dgm:pt modelId="{0908A0AA-4FC4-4CC3-84F3-957F64C67D4C}" type="pres">
      <dgm:prSet presAssocID="{721C1EBA-5834-4440-95B3-CE2CBB908950}" presName="horzTwo" presStyleCnt="0"/>
      <dgm:spPr/>
    </dgm:pt>
  </dgm:ptLst>
  <dgm:cxnLst>
    <dgm:cxn modelId="{D636200B-3BB1-4266-A917-D98F3BBD9A99}" type="presOf" srcId="{722A1984-20F9-47A9-870E-8F430229329A}" destId="{0354FB27-95B2-42DC-AF85-E00E23C9405E}" srcOrd="0" destOrd="0" presId="urn:microsoft.com/office/officeart/2005/8/layout/hierarchy4"/>
    <dgm:cxn modelId="{E643DF12-14B9-4C1A-85EA-80888DF1F1DE}" srcId="{B50F4135-3456-4919-B7C2-C17DCECF200C}" destId="{20444024-7884-427E-97EA-5F5070BBC008}" srcOrd="1" destOrd="0" parTransId="{15FBDDC4-E1B2-47C5-B88A-BCC7C80A28E1}" sibTransId="{598969BC-EA8D-416E-B8C6-8E89EBB3CFEB}"/>
    <dgm:cxn modelId="{E21D2035-4807-4BF7-B49D-BE94184D456C}" srcId="{8E651430-6144-4A0D-B667-9395CF03B184}" destId="{722A1984-20F9-47A9-870E-8F430229329A}" srcOrd="0" destOrd="0" parTransId="{315BAF11-6356-414F-A9FD-AD614716469D}" sibTransId="{FDEB3334-2EB6-4223-80F2-6189A8944D5A}"/>
    <dgm:cxn modelId="{F9AEA46E-7213-4FBC-9AA7-F4B3E6C617D7}" type="presOf" srcId="{B50F4135-3456-4919-B7C2-C17DCECF200C}" destId="{A9725E35-8C1C-4D4F-A6C8-74DC66E1C330}" srcOrd="0" destOrd="0" presId="urn:microsoft.com/office/officeart/2005/8/layout/hierarchy4"/>
    <dgm:cxn modelId="{61F0E96E-3FC7-41B6-AB91-180029EF41C1}" type="presOf" srcId="{835E00D8-C883-4583-B8DA-A4A2BB1339E5}" destId="{E5395D10-D53A-4E6B-A0E9-4076FECDA117}" srcOrd="0" destOrd="0" presId="urn:microsoft.com/office/officeart/2005/8/layout/hierarchy4"/>
    <dgm:cxn modelId="{9214C174-BBC8-4DD9-A488-DB56EC18E659}" type="presOf" srcId="{721C1EBA-5834-4440-95B3-CE2CBB908950}" destId="{C2501CA7-FAB4-493E-963D-C40AFCCC93EA}" srcOrd="0" destOrd="0" presId="urn:microsoft.com/office/officeart/2005/8/layout/hierarchy4"/>
    <dgm:cxn modelId="{87212E56-79D3-4FF5-AA6C-5405A732B9D0}" type="presOf" srcId="{19360524-A8AA-405E-BC67-51462C648DCD}" destId="{6EF8546A-53BA-4303-A8AB-69B6F1EEFA03}" srcOrd="0" destOrd="0" presId="urn:microsoft.com/office/officeart/2005/8/layout/hierarchy4"/>
    <dgm:cxn modelId="{AD08D37F-E5EE-4744-A3B9-E5C5DED7CDC2}" srcId="{B50F4135-3456-4919-B7C2-C17DCECF200C}" destId="{19360524-A8AA-405E-BC67-51462C648DCD}" srcOrd="2" destOrd="0" parTransId="{28647A82-42CA-40EC-8AB8-29563441C8C1}" sibTransId="{47C6A5AD-7AF6-41AF-933E-14CDD93739C7}"/>
    <dgm:cxn modelId="{DAA0F196-8160-426A-8E13-5F377616F209}" type="presOf" srcId="{20444024-7884-427E-97EA-5F5070BBC008}" destId="{8875B7C3-0142-40CF-974E-64C5D62F4127}" srcOrd="0" destOrd="0" presId="urn:microsoft.com/office/officeart/2005/8/layout/hierarchy4"/>
    <dgm:cxn modelId="{37E781D1-3002-4359-96BC-6BB8E4FB0772}" srcId="{19360524-A8AA-405E-BC67-51462C648DCD}" destId="{721C1EBA-5834-4440-95B3-CE2CBB908950}" srcOrd="0" destOrd="0" parTransId="{29626C4E-5674-418E-9D7D-E7B0BEACBF2E}" sibTransId="{E88B0D8A-16C9-437B-BFD6-976244C51518}"/>
    <dgm:cxn modelId="{BD6279DB-36B4-44BC-B8BE-5BD3EE283D88}" srcId="{20444024-7884-427E-97EA-5F5070BBC008}" destId="{835E00D8-C883-4583-B8DA-A4A2BB1339E5}" srcOrd="0" destOrd="0" parTransId="{9069C0E0-4539-4FC5-B2D3-2547AFF2F8D1}" sibTransId="{BD5C9A83-C34D-4A6F-9E41-03534BAD9957}"/>
    <dgm:cxn modelId="{2B01EFE4-A165-465E-AF3F-51F1AC2D5BE0}" type="presOf" srcId="{8E651430-6144-4A0D-B667-9395CF03B184}" destId="{C6ED3761-6FE6-4BD6-9723-E02FE10396D4}" srcOrd="0" destOrd="0" presId="urn:microsoft.com/office/officeart/2005/8/layout/hierarchy4"/>
    <dgm:cxn modelId="{EEBF59E8-3F30-42C3-91F3-6FC25EC22033}" srcId="{B50F4135-3456-4919-B7C2-C17DCECF200C}" destId="{8E651430-6144-4A0D-B667-9395CF03B184}" srcOrd="0" destOrd="0" parTransId="{8DB064A3-27BD-473F-8FE1-55F76E5B952A}" sibTransId="{D2FCBB6A-A70E-4FD9-8889-24E957243A7F}"/>
    <dgm:cxn modelId="{7153EC08-395E-43FB-9A41-0C0E0D36EFA7}" type="presParOf" srcId="{A9725E35-8C1C-4D4F-A6C8-74DC66E1C330}" destId="{1B94C3D7-578D-43A6-BACB-EA37BF31B08B}" srcOrd="0" destOrd="0" presId="urn:microsoft.com/office/officeart/2005/8/layout/hierarchy4"/>
    <dgm:cxn modelId="{2B4AC3B3-50DC-4CA9-B7B7-FC39ACBB8625}" type="presParOf" srcId="{1B94C3D7-578D-43A6-BACB-EA37BF31B08B}" destId="{C6ED3761-6FE6-4BD6-9723-E02FE10396D4}" srcOrd="0" destOrd="0" presId="urn:microsoft.com/office/officeart/2005/8/layout/hierarchy4"/>
    <dgm:cxn modelId="{BAC330E4-61A4-4449-A342-8FEB006846FD}" type="presParOf" srcId="{1B94C3D7-578D-43A6-BACB-EA37BF31B08B}" destId="{C231D73F-8FFB-464A-AD44-14429B8AE7E0}" srcOrd="1" destOrd="0" presId="urn:microsoft.com/office/officeart/2005/8/layout/hierarchy4"/>
    <dgm:cxn modelId="{220FBB0C-AE23-422E-BC27-F83DC4B83733}" type="presParOf" srcId="{1B94C3D7-578D-43A6-BACB-EA37BF31B08B}" destId="{C604CD7F-EE41-4004-A9E9-799A008CD1BF}" srcOrd="2" destOrd="0" presId="urn:microsoft.com/office/officeart/2005/8/layout/hierarchy4"/>
    <dgm:cxn modelId="{E8E09369-3408-4706-9321-EF3B5B28B84F}" type="presParOf" srcId="{C604CD7F-EE41-4004-A9E9-799A008CD1BF}" destId="{B46B3480-81FA-4833-AD12-339399DD9D16}" srcOrd="0" destOrd="0" presId="urn:microsoft.com/office/officeart/2005/8/layout/hierarchy4"/>
    <dgm:cxn modelId="{29679784-24B5-4B1F-B041-6F10B2B9D6D9}" type="presParOf" srcId="{B46B3480-81FA-4833-AD12-339399DD9D16}" destId="{0354FB27-95B2-42DC-AF85-E00E23C9405E}" srcOrd="0" destOrd="0" presId="urn:microsoft.com/office/officeart/2005/8/layout/hierarchy4"/>
    <dgm:cxn modelId="{8D65E691-EB18-461E-8BDE-ADD67F13D3F1}" type="presParOf" srcId="{B46B3480-81FA-4833-AD12-339399DD9D16}" destId="{838B3A11-3596-42BB-B624-F2B738A69169}" srcOrd="1" destOrd="0" presId="urn:microsoft.com/office/officeart/2005/8/layout/hierarchy4"/>
    <dgm:cxn modelId="{F96E6DC2-3324-41BD-AD71-5511A1BE4AFA}" type="presParOf" srcId="{A9725E35-8C1C-4D4F-A6C8-74DC66E1C330}" destId="{72146A6A-199D-4D1E-8CD5-AAE09773FCE4}" srcOrd="1" destOrd="0" presId="urn:microsoft.com/office/officeart/2005/8/layout/hierarchy4"/>
    <dgm:cxn modelId="{99AF252A-D4A8-401C-B488-0F4D25509421}" type="presParOf" srcId="{A9725E35-8C1C-4D4F-A6C8-74DC66E1C330}" destId="{7800E3E2-3578-4589-9169-C0F794E0B946}" srcOrd="2" destOrd="0" presId="urn:microsoft.com/office/officeart/2005/8/layout/hierarchy4"/>
    <dgm:cxn modelId="{739C6303-A63B-42B7-BDF3-D533FC487522}" type="presParOf" srcId="{7800E3E2-3578-4589-9169-C0F794E0B946}" destId="{8875B7C3-0142-40CF-974E-64C5D62F4127}" srcOrd="0" destOrd="0" presId="urn:microsoft.com/office/officeart/2005/8/layout/hierarchy4"/>
    <dgm:cxn modelId="{3085BF33-C947-4197-B9D1-8288B1C4FD2F}" type="presParOf" srcId="{7800E3E2-3578-4589-9169-C0F794E0B946}" destId="{D47D35C8-0371-479E-A0E6-E0537E17E83D}" srcOrd="1" destOrd="0" presId="urn:microsoft.com/office/officeart/2005/8/layout/hierarchy4"/>
    <dgm:cxn modelId="{A21F96E8-7783-4185-B45F-C560F80C6F52}" type="presParOf" srcId="{7800E3E2-3578-4589-9169-C0F794E0B946}" destId="{D2E2B876-DEBC-4BA2-92BD-A615CC9AE2FD}" srcOrd="2" destOrd="0" presId="urn:microsoft.com/office/officeart/2005/8/layout/hierarchy4"/>
    <dgm:cxn modelId="{665715BF-26FA-4D61-A879-7F567A4C9576}" type="presParOf" srcId="{D2E2B876-DEBC-4BA2-92BD-A615CC9AE2FD}" destId="{0DC02976-2482-4F35-A106-A3D8FFE579D7}" srcOrd="0" destOrd="0" presId="urn:microsoft.com/office/officeart/2005/8/layout/hierarchy4"/>
    <dgm:cxn modelId="{1974A08B-CDBD-44F0-ADBB-3E4265884331}" type="presParOf" srcId="{0DC02976-2482-4F35-A106-A3D8FFE579D7}" destId="{E5395D10-D53A-4E6B-A0E9-4076FECDA117}" srcOrd="0" destOrd="0" presId="urn:microsoft.com/office/officeart/2005/8/layout/hierarchy4"/>
    <dgm:cxn modelId="{A2127AB0-A4F9-41B6-8F79-69985D5680C9}" type="presParOf" srcId="{0DC02976-2482-4F35-A106-A3D8FFE579D7}" destId="{4A4CB8E9-299A-45D8-9B62-301A019B2923}" srcOrd="1" destOrd="0" presId="urn:microsoft.com/office/officeart/2005/8/layout/hierarchy4"/>
    <dgm:cxn modelId="{0237C1CC-D348-482C-9A2B-37A570BE25E2}" type="presParOf" srcId="{A9725E35-8C1C-4D4F-A6C8-74DC66E1C330}" destId="{BE6B4A50-C2F6-47AF-B24A-85D2E375EDC2}" srcOrd="3" destOrd="0" presId="urn:microsoft.com/office/officeart/2005/8/layout/hierarchy4"/>
    <dgm:cxn modelId="{33F780F8-C427-43C9-89A9-EB1A46B627CC}" type="presParOf" srcId="{A9725E35-8C1C-4D4F-A6C8-74DC66E1C330}" destId="{4F3803AA-1952-4B92-BC7E-FFBC64C56473}" srcOrd="4" destOrd="0" presId="urn:microsoft.com/office/officeart/2005/8/layout/hierarchy4"/>
    <dgm:cxn modelId="{DF445443-AE6B-4A47-9B96-621256C5F9D4}" type="presParOf" srcId="{4F3803AA-1952-4B92-BC7E-FFBC64C56473}" destId="{6EF8546A-53BA-4303-A8AB-69B6F1EEFA03}" srcOrd="0" destOrd="0" presId="urn:microsoft.com/office/officeart/2005/8/layout/hierarchy4"/>
    <dgm:cxn modelId="{01706F14-0538-404F-8365-9A43B65C19EA}" type="presParOf" srcId="{4F3803AA-1952-4B92-BC7E-FFBC64C56473}" destId="{B0A6FF2E-164B-4F79-97C5-CDED594B8C9D}" srcOrd="1" destOrd="0" presId="urn:microsoft.com/office/officeart/2005/8/layout/hierarchy4"/>
    <dgm:cxn modelId="{37207821-8D22-44F9-A9B1-E0B267BA7512}" type="presParOf" srcId="{4F3803AA-1952-4B92-BC7E-FFBC64C56473}" destId="{0AA9E562-2889-4CAE-B04E-2F9441CFC6AF}" srcOrd="2" destOrd="0" presId="urn:microsoft.com/office/officeart/2005/8/layout/hierarchy4"/>
    <dgm:cxn modelId="{459A9EE5-8662-4F75-BD08-67F935C835BC}" type="presParOf" srcId="{0AA9E562-2889-4CAE-B04E-2F9441CFC6AF}" destId="{4C4BD50B-E9BA-41B0-9601-2E4DDF20FE8D}" srcOrd="0" destOrd="0" presId="urn:microsoft.com/office/officeart/2005/8/layout/hierarchy4"/>
    <dgm:cxn modelId="{456CD51D-5AE3-43BC-B2C2-092B35C56546}" type="presParOf" srcId="{4C4BD50B-E9BA-41B0-9601-2E4DDF20FE8D}" destId="{C2501CA7-FAB4-493E-963D-C40AFCCC93EA}" srcOrd="0" destOrd="0" presId="urn:microsoft.com/office/officeart/2005/8/layout/hierarchy4"/>
    <dgm:cxn modelId="{08BC7AD9-20D7-42D4-8B6A-00A89AEB54FF}" type="presParOf" srcId="{4C4BD50B-E9BA-41B0-9601-2E4DDF20FE8D}" destId="{0908A0AA-4FC4-4CC3-84F3-957F64C67D4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D3761-6FE6-4BD6-9723-E02FE10396D4}">
      <dsp:nvSpPr>
        <dsp:cNvPr id="0" name=""/>
        <dsp:cNvSpPr/>
      </dsp:nvSpPr>
      <dsp:spPr>
        <a:xfrm>
          <a:off x="6826" y="487"/>
          <a:ext cx="2760492" cy="14971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Build and maintain websites</a:t>
          </a:r>
        </a:p>
      </dsp:txBody>
      <dsp:txXfrm>
        <a:off x="50675" y="44336"/>
        <a:ext cx="2672794" cy="1409411"/>
      </dsp:txXfrm>
    </dsp:sp>
    <dsp:sp modelId="{0354FB27-95B2-42DC-AF85-E00E23C9405E}">
      <dsp:nvSpPr>
        <dsp:cNvPr id="0" name=""/>
        <dsp:cNvSpPr/>
      </dsp:nvSpPr>
      <dsp:spPr>
        <a:xfrm>
          <a:off x="6826" y="1736665"/>
          <a:ext cx="2760492" cy="14971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Write high-quality code</a:t>
          </a:r>
        </a:p>
      </dsp:txBody>
      <dsp:txXfrm>
        <a:off x="50675" y="1780514"/>
        <a:ext cx="2672794" cy="1409411"/>
      </dsp:txXfrm>
    </dsp:sp>
    <dsp:sp modelId="{8875B7C3-0142-40CF-974E-64C5D62F4127}">
      <dsp:nvSpPr>
        <dsp:cNvPr id="0" name=""/>
        <dsp:cNvSpPr/>
      </dsp:nvSpPr>
      <dsp:spPr>
        <a:xfrm>
          <a:off x="3231082" y="487"/>
          <a:ext cx="2760492" cy="14971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Perform quality assurance (QA) testing</a:t>
          </a:r>
        </a:p>
      </dsp:txBody>
      <dsp:txXfrm>
        <a:off x="3274931" y="44336"/>
        <a:ext cx="2672794" cy="1409411"/>
      </dsp:txXfrm>
    </dsp:sp>
    <dsp:sp modelId="{E5395D10-D53A-4E6B-A0E9-4076FECDA117}">
      <dsp:nvSpPr>
        <dsp:cNvPr id="0" name=""/>
        <dsp:cNvSpPr/>
      </dsp:nvSpPr>
      <dsp:spPr>
        <a:xfrm>
          <a:off x="3231082" y="1736665"/>
          <a:ext cx="2760492" cy="14971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Assess efficiency and speed</a:t>
          </a:r>
        </a:p>
      </dsp:txBody>
      <dsp:txXfrm>
        <a:off x="3274931" y="1780514"/>
        <a:ext cx="2672794" cy="1409411"/>
      </dsp:txXfrm>
    </dsp:sp>
    <dsp:sp modelId="{6EF8546A-53BA-4303-A8AB-69B6F1EEFA03}">
      <dsp:nvSpPr>
        <dsp:cNvPr id="0" name=""/>
        <dsp:cNvSpPr/>
      </dsp:nvSpPr>
      <dsp:spPr>
        <a:xfrm>
          <a:off x="6455338" y="487"/>
          <a:ext cx="2760492" cy="14971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Troubleshoot and debug</a:t>
          </a:r>
        </a:p>
      </dsp:txBody>
      <dsp:txXfrm>
        <a:off x="6499187" y="44336"/>
        <a:ext cx="2672794" cy="1409411"/>
      </dsp:txXfrm>
    </dsp:sp>
    <dsp:sp modelId="{C2501CA7-FAB4-493E-963D-C40AFCCC93EA}">
      <dsp:nvSpPr>
        <dsp:cNvPr id="0" name=""/>
        <dsp:cNvSpPr/>
      </dsp:nvSpPr>
      <dsp:spPr>
        <a:xfrm>
          <a:off x="6455338" y="1736665"/>
          <a:ext cx="2760492" cy="14971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Train and support</a:t>
          </a:r>
        </a:p>
      </dsp:txBody>
      <dsp:txXfrm>
        <a:off x="6499187" y="1780514"/>
        <a:ext cx="2672794" cy="1409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508B1E-BCDC-4F90-9C1E-C7B276EA60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1425F-CBA9-4265-8AF0-B743669AE9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E2D4D-34F6-41F9-904A-E60CD98BCEC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0D42-42A6-4F19-8AD2-F7FC1F3FDF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236DB-36BD-4332-A986-779CF67260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BB3E4-C17D-40E4-AD74-3A5C5AD1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81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 backend developer should, of course, have non-technical skills such as problem-solving, critical thinking, effective communication, and analytical abilities. It is important for a backend developer to also be able to work both as part of a team, and independently.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520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Some of the popular Backend developer roles are as follows-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Back End Developer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Java Developer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Full-Stack Developer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DevOps Engineer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Software Engineer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iOS Developer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9658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2" name="Google Shape;752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5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5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B789E-06DF-411F-8242-E7D2E5504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92" y="23662"/>
            <a:ext cx="932284" cy="5127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6"/>
          <p:cNvSpPr txBox="1">
            <a:spLocks noGrp="1"/>
          </p:cNvSpPr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2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6"/>
          <p:cNvSpPr txBox="1"/>
          <p:nvPr/>
        </p:nvSpPr>
        <p:spPr>
          <a:xfrm>
            <a:off x="0" y="6461294"/>
            <a:ext cx="12192000" cy="3692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6"/>
          <p:cNvSpPr txBox="1">
            <a:spLocks noGrp="1"/>
          </p:cNvSpPr>
          <p:nvPr>
            <p:ph type="body" idx="1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6"/>
          <p:cNvSpPr txBox="1">
            <a:spLocks noGrp="1"/>
          </p:cNvSpPr>
          <p:nvPr>
            <p:ph type="dt" idx="10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7/23/2023</a:t>
            </a:r>
          </a:p>
        </p:txBody>
      </p:sp>
      <p:sp>
        <p:nvSpPr>
          <p:cNvPr id="26" name="Google Shape;26;p76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Google Shape;27;p76"/>
          <p:cNvSpPr txBox="1"/>
          <p:nvPr/>
        </p:nvSpPr>
        <p:spPr>
          <a:xfrm>
            <a:off x="670250" y="620209"/>
            <a:ext cx="167950" cy="5754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C0079A-50EB-4403-9633-A50D70AC1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619"/>
            <a:ext cx="932284" cy="512756"/>
          </a:xfrm>
          <a:prstGeom prst="rect">
            <a:avLst/>
          </a:prstGeom>
        </p:spPr>
      </p:pic>
      <p:pic>
        <p:nvPicPr>
          <p:cNvPr id="10" name="Picture 2" descr="Node.jsで開発環境を切り替え - Libra Studio Log">
            <a:extLst>
              <a:ext uri="{FF2B5EF4-FFF2-40B4-BE49-F238E27FC236}">
                <a16:creationId xmlns:a16="http://schemas.microsoft.com/office/drawing/2014/main" id="{F6CEBA01-7B0B-4759-83BE-E80638FD6C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840" y="27415"/>
            <a:ext cx="492960" cy="49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7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8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8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1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161393" y="2241458"/>
            <a:ext cx="9869214" cy="177436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Back-end development</a:t>
            </a:r>
            <a:endParaRPr sz="44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MongoDB with Node.js, CRUD Operation - DEV Community">
            <a:extLst>
              <a:ext uri="{FF2B5EF4-FFF2-40B4-BE49-F238E27FC236}">
                <a16:creationId xmlns:a16="http://schemas.microsoft.com/office/drawing/2014/main" id="{F8408E9B-56A6-4E6F-8A9C-30AA7CEEB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619" b="25606"/>
          <a:stretch/>
        </p:blipFill>
        <p:spPr bwMode="auto">
          <a:xfrm>
            <a:off x="1161393" y="570270"/>
            <a:ext cx="9869214" cy="167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2C18-D2FB-4851-8DE1-07767799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Languages and Frameworks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22869-5E6C-4BDF-9433-4C6FAA3E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0"/>
            <a:ext cx="6172200" cy="4944889"/>
          </a:xfrm>
        </p:spPr>
        <p:txBody>
          <a:bodyPr/>
          <a:lstStyle/>
          <a:p>
            <a:pPr algn="just"/>
            <a:r>
              <a:rPr lang="en-US"/>
              <a:t>Programming languages and frameworks are next on the list. </a:t>
            </a:r>
          </a:p>
          <a:p>
            <a:pPr algn="just"/>
            <a:r>
              <a:rPr lang="en-US"/>
              <a:t>An in-depth understanding of backend programming languages is one of the most important skills of a backend developer. This comprises the items listed below.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B08A4-B67C-4DBD-9288-58CFCCD4DB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 descr="Programming_Languages">
            <a:extLst>
              <a:ext uri="{FF2B5EF4-FFF2-40B4-BE49-F238E27FC236}">
                <a16:creationId xmlns:a16="http://schemas.microsoft.com/office/drawing/2014/main" id="{CF50751D-A3A8-4882-B873-0B17D2502D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" r="3765"/>
          <a:stretch/>
        </p:blipFill>
        <p:spPr bwMode="auto">
          <a:xfrm>
            <a:off x="7128387" y="1671485"/>
            <a:ext cx="5063613" cy="320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56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8D79-ED97-4587-B9E6-73F01F38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209"/>
            <a:ext cx="10370574" cy="575433"/>
          </a:xfrm>
        </p:spPr>
        <p:txBody>
          <a:bodyPr/>
          <a:lstStyle/>
          <a:p>
            <a:r>
              <a:rPr lang="en-US"/>
              <a:t>Programming Languages and Frameworks – cont’d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F6C52-34B1-424D-ADBC-F9937CCB3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0"/>
            <a:ext cx="10515600" cy="4944889"/>
          </a:xfrm>
        </p:spPr>
        <p:txBody>
          <a:bodyPr>
            <a:normAutofit/>
          </a:bodyPr>
          <a:lstStyle/>
          <a:p>
            <a:pPr algn="just"/>
            <a:r>
              <a:rPr lang="en-US" sz="2400" b="1"/>
              <a:t>NodeJS</a:t>
            </a:r>
            <a:r>
              <a:rPr lang="en-US" sz="2400"/>
              <a:t> and </a:t>
            </a:r>
            <a:r>
              <a:rPr lang="en-US" sz="2400" b="1"/>
              <a:t>ExpressJS</a:t>
            </a:r>
            <a:r>
              <a:rPr lang="en-US" sz="2400"/>
              <a:t> are examples of JavaScript environments.</a:t>
            </a:r>
          </a:p>
          <a:p>
            <a:pPr algn="just"/>
            <a:r>
              <a:rPr lang="en-US" sz="2400" b="1"/>
              <a:t>Java</a:t>
            </a:r>
            <a:r>
              <a:rPr lang="en-US" sz="2400"/>
              <a:t>, in particular, was designed from the start to be used on the server. Spring and Java Server Faces are two popular Java frameworks.</a:t>
            </a:r>
          </a:p>
          <a:p>
            <a:pPr algn="just"/>
            <a:r>
              <a:rPr lang="en-US" sz="2400" b="1"/>
              <a:t>Python</a:t>
            </a:r>
            <a:r>
              <a:rPr lang="en-US" sz="2400"/>
              <a:t> is the most widely used programming language. It's adaptable and simple to use. Backend development is done with Python frameworks like Django and Flask.</a:t>
            </a:r>
          </a:p>
          <a:p>
            <a:pPr algn="just"/>
            <a:r>
              <a:rPr lang="en-US" sz="2400" b="1"/>
              <a:t>C# language </a:t>
            </a:r>
            <a:r>
              <a:rPr lang="en-US" sz="2400"/>
              <a:t>is the recommended architecture for backend programming.</a:t>
            </a:r>
          </a:p>
          <a:p>
            <a:pPr algn="just"/>
            <a:r>
              <a:rPr lang="en-US" sz="2400" b="1"/>
              <a:t>PHP, Perl</a:t>
            </a:r>
            <a:r>
              <a:rPr lang="en-US" sz="2400"/>
              <a:t>, and </a:t>
            </a:r>
            <a:r>
              <a:rPr lang="en-US" sz="2400" b="1"/>
              <a:t>Ruby</a:t>
            </a:r>
            <a:r>
              <a:rPr lang="en-US" sz="2400"/>
              <a:t> are some of the other languages available. Because backend and frontend developers collaborate so closely, having a basic understanding of front-end web technologies like HTML and CSS is also beneficial.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6DED9-7E12-41CA-BE05-1D5AEE4905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0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9354-7627-4C4B-A191-7D9D8BE1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E1A80-A41C-48C9-B46C-83D5D1FDA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Version control systems aid in the management of project files and the tracking of the user's whole history. Git, GitHub, and Subversion are some of the most popular ones.</a:t>
            </a:r>
          </a:p>
          <a:p>
            <a:pPr algn="just"/>
            <a:r>
              <a:rPr lang="en-US"/>
              <a:t>Git aids in the management of project files. It maintains track of everything the user has worked on in the past. GitHub is a web-based version control service using Git. </a:t>
            </a:r>
          </a:p>
          <a:p>
            <a:pPr algn="just"/>
            <a:r>
              <a:rPr lang="en-US"/>
              <a:t>The user can examine other people's code, spot errors, and even suggest modifications.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C12C1-D7C4-4C18-863B-D646C28396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 descr="Version_Control.">
            <a:extLst>
              <a:ext uri="{FF2B5EF4-FFF2-40B4-BE49-F238E27FC236}">
                <a16:creationId xmlns:a16="http://schemas.microsoft.com/office/drawing/2014/main" id="{E46C6148-A6CA-4846-99D4-AE20D98EF6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99" b="6663"/>
          <a:stretch/>
        </p:blipFill>
        <p:spPr bwMode="auto">
          <a:xfrm>
            <a:off x="7199392" y="4785935"/>
            <a:ext cx="4308526" cy="110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258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83BC-8460-44EF-B7C8-DE4E8545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Hosting Platforms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3FBD8-241D-454F-819B-52E9747CC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6703142" cy="4351338"/>
          </a:xfrm>
        </p:spPr>
        <p:txBody>
          <a:bodyPr/>
          <a:lstStyle/>
          <a:p>
            <a:pPr algn="just"/>
            <a:r>
              <a:rPr lang="en-US"/>
              <a:t>Web hosting solutions enable you to place your product on a cloud service provider and access it via the internet. </a:t>
            </a:r>
          </a:p>
          <a:p>
            <a:pPr lvl="1" algn="just"/>
            <a:r>
              <a:rPr lang="en-US"/>
              <a:t>Amazon Web Services(AWS)</a:t>
            </a:r>
          </a:p>
          <a:p>
            <a:pPr lvl="1" algn="just"/>
            <a:r>
              <a:rPr lang="en-US"/>
              <a:t>Google Cloud Platform(GCP)</a:t>
            </a:r>
          </a:p>
          <a:p>
            <a:pPr lvl="1" algn="just"/>
            <a:r>
              <a:rPr lang="en-US"/>
              <a:t>Microsoft Azure.</a:t>
            </a:r>
          </a:p>
          <a:p>
            <a:pPr lvl="1" algn="just"/>
            <a:r>
              <a:rPr lang="en-US"/>
              <a:t>Heroku.</a:t>
            </a:r>
          </a:p>
          <a:p>
            <a:pPr lvl="1" algn="just"/>
            <a:r>
              <a:rPr lang="en-US"/>
              <a:t>Firebase.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C9876-3A10-49E9-8369-74683F4AAD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098" name="Picture 2" descr="Web_Hosting">
            <a:extLst>
              <a:ext uri="{FF2B5EF4-FFF2-40B4-BE49-F238E27FC236}">
                <a16:creationId xmlns:a16="http://schemas.microsoft.com/office/drawing/2014/main" id="{4AEB3D05-3EEC-4AA3-B362-7A7B0920E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048" y="1859968"/>
            <a:ext cx="4344476" cy="253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88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60D1-0EC0-4443-9180-C5CABD3C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0209"/>
            <a:ext cx="10183761" cy="575433"/>
          </a:xfrm>
        </p:spPr>
        <p:txBody>
          <a:bodyPr/>
          <a:lstStyle/>
          <a:p>
            <a:r>
              <a:rPr lang="en-US"/>
              <a:t>Back-End Developer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1F890-1160-4B53-9422-19D323F01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Back-end developers are required to have technical expertise, analytical thinking, and excellent collaboration skills. Here’s what many back-end developers do on a day-to-day basis:</a:t>
            </a:r>
          </a:p>
          <a:p>
            <a:pPr lvl="1" algn="just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A904A-E476-40AB-BBDA-C463F2D804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F062C79-54CD-42DA-9B31-C519064E11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3113509"/>
              </p:ext>
            </p:extLst>
          </p:nvPr>
        </p:nvGraphicFramePr>
        <p:xfrm>
          <a:off x="1297857" y="3003529"/>
          <a:ext cx="9222658" cy="3234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8099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5F92-B9C6-4F17-BFA2-58D9E7C1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End Developer Responsibilities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2F933-62AF-4506-9B7E-5AA721C7F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535811"/>
            <a:ext cx="10931013" cy="494489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/>
              <a:t>To design effective and efficient solutions</a:t>
            </a:r>
          </a:p>
          <a:p>
            <a:pPr algn="just"/>
            <a:r>
              <a:rPr lang="en-US"/>
              <a:t>Application Programming Interfaces (APIs) development and administration.</a:t>
            </a:r>
          </a:p>
          <a:p>
            <a:pPr algn="just"/>
            <a:r>
              <a:rPr lang="en-US"/>
              <a:t>Develop data acceptance and storage solutions for websites, particularly for those involved in payment processing.</a:t>
            </a:r>
          </a:p>
          <a:p>
            <a:pPr algn="just"/>
            <a:r>
              <a:rPr lang="en-US"/>
              <a:t>Write, test, and maintain development solutions for code-related problems are all part of the job.</a:t>
            </a:r>
          </a:p>
          <a:p>
            <a:pPr algn="just"/>
            <a:r>
              <a:rPr lang="en-US"/>
              <a:t>To identify new features, communicate effectively with developers, designers, and system administrators.</a:t>
            </a:r>
          </a:p>
          <a:p>
            <a:pPr algn="just"/>
            <a:r>
              <a:rPr lang="en-US"/>
              <a:t>Create a website architecture by utilizing correct product lifecycle approaches, such as Agile Scrum and frameworks.</a:t>
            </a:r>
          </a:p>
          <a:p>
            <a:pPr algn="just"/>
            <a:r>
              <a:rPr lang="en-US"/>
              <a:t>Organize the system logic.</a:t>
            </a:r>
          </a:p>
          <a:p>
            <a:pPr algn="just"/>
            <a:r>
              <a:rPr lang="en-US"/>
              <a:t>Provide remedies to difficulties with the system.</a:t>
            </a:r>
          </a:p>
          <a:p>
            <a:pPr algn="just"/>
            <a:r>
              <a:rPr lang="en-US"/>
              <a:t>Debug and troubleshoot apps.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C2175-1DF5-4CC7-9D27-11FB349009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1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FB89-6E06-4029-9DEC-44DA4F1C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209"/>
            <a:ext cx="8978660" cy="575433"/>
          </a:xfrm>
        </p:spPr>
        <p:txBody>
          <a:bodyPr/>
          <a:lstStyle/>
          <a:p>
            <a:r>
              <a:rPr lang="en-US" sz="2800"/>
              <a:t>Common skills needed for Back-End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2D5D9-656B-401C-AEFB-4B60659BF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/>
              <a:t>Having a fundamental understanding of HTML, JavaScript, and CSS.</a:t>
            </a:r>
          </a:p>
          <a:p>
            <a:pPr algn="just"/>
            <a:r>
              <a:rPr lang="en-US"/>
              <a:t>Practical experience with back-end development (configuration, administration, and management of databases and servers).</a:t>
            </a:r>
          </a:p>
          <a:p>
            <a:pPr algn="just"/>
            <a:r>
              <a:rPr lang="en-US"/>
              <a:t>Languages used on servers, such as JavaScript (Node.js), PHP, C#, and Java. </a:t>
            </a:r>
          </a:p>
          <a:p>
            <a:pPr algn="just"/>
            <a:r>
              <a:rPr lang="en-US"/>
              <a:t>Database engineering (e.g., MySQL and SQL). </a:t>
            </a:r>
          </a:p>
          <a:p>
            <a:pPr algn="just"/>
            <a:r>
              <a:rPr lang="en-US"/>
              <a:t>Best practices for security and authentication. Proficiency in creating RESTful APIs</a:t>
            </a:r>
          </a:p>
          <a:p>
            <a:pPr algn="just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93481-B426-4374-A381-79600F3A39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3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A3F4-727A-41AF-B365-E19538ED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CI/CD?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0C134-F742-462C-BB89-18A789F4C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10515600" cy="3424116"/>
          </a:xfrm>
        </p:spPr>
        <p:txBody>
          <a:bodyPr>
            <a:normAutofit fontScale="92500"/>
          </a:bodyPr>
          <a:lstStyle/>
          <a:p>
            <a:pPr algn="just"/>
            <a:r>
              <a:rPr lang="en-US"/>
              <a:t>CI/CD, which stands for continuous integration and continuous delivery/deployment, aims to streamline and accelerate the software development lifecycle.</a:t>
            </a:r>
          </a:p>
          <a:p>
            <a:pPr algn="just"/>
            <a:r>
              <a:rPr lang="en-US" b="1"/>
              <a:t>Continuous integration (CI) </a:t>
            </a:r>
            <a:r>
              <a:rPr lang="en-US"/>
              <a:t>refers to the practice of automatically and frequently integrating code changes into a shared source code repository. </a:t>
            </a:r>
          </a:p>
          <a:p>
            <a:pPr algn="just"/>
            <a:r>
              <a:rPr lang="en-US" b="1"/>
              <a:t>Continuous delivery and/or deployment (CD) </a:t>
            </a:r>
            <a:r>
              <a:rPr lang="en-US"/>
              <a:t>is a 2 part process that refers to the integration, testing, and delivery of code changes.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76647-E2F7-4F66-90CE-2CEF1D8394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 descr="CI/CD Flow">
            <a:extLst>
              <a:ext uri="{FF2B5EF4-FFF2-40B4-BE49-F238E27FC236}">
                <a16:creationId xmlns:a16="http://schemas.microsoft.com/office/drawing/2014/main" id="{ED19688C-98AA-4266-B013-7D22B2B29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4865832"/>
            <a:ext cx="78676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080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3"/>
          <p:cNvSpPr txBox="1">
            <a:spLocks noGrp="1"/>
          </p:cNvSpPr>
          <p:nvPr>
            <p:ph type="title"/>
          </p:nvPr>
        </p:nvSpPr>
        <p:spPr>
          <a:xfrm>
            <a:off x="1008993" y="679111"/>
            <a:ext cx="9850820" cy="592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Summary</a:t>
            </a:r>
            <a:endParaRPr/>
          </a:p>
        </p:txBody>
      </p:sp>
      <p:sp>
        <p:nvSpPr>
          <p:cNvPr id="755" name="Google Shape;755;p73"/>
          <p:cNvSpPr txBox="1">
            <a:spLocks noGrp="1"/>
          </p:cNvSpPr>
          <p:nvPr>
            <p:ph type="body" idx="1"/>
          </p:nvPr>
        </p:nvSpPr>
        <p:spPr>
          <a:xfrm>
            <a:off x="762739" y="1149006"/>
            <a:ext cx="11538305" cy="5331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 sz="3000"/>
              <a:t>Concepts were introduced: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What is Front-End?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What is Back-End?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What is FullStack?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Understand the basic of Data Structures and Algorithms.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Understand the basic of Programming language and Framework.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What is Web Hosting?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What is CI/CD?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ct val="50000"/>
              <a:buFont typeface="Noto Sans Symbols"/>
              <a:buChar char="◆"/>
            </a:pPr>
            <a:endParaRPr/>
          </a:p>
        </p:txBody>
      </p:sp>
      <p:sp>
        <p:nvSpPr>
          <p:cNvPr id="756" name="Google Shape;756;p73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714703" y="1424123"/>
            <a:ext cx="11066792" cy="4933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What is Front-End, Back-End, FullStack?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Understand the basic of Data Structures and Algorithms.</a:t>
            </a:r>
          </a:p>
          <a:p>
            <a:pPr marL="342900">
              <a:lnSpc>
                <a:spcPct val="120000"/>
              </a:lnSpc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Understand the basic of Programming language and Framework.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What is Web Hosting?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What is CI/CD?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endParaRPr lang="en-US"/>
          </a:p>
        </p:txBody>
      </p:sp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838200" y="611076"/>
            <a:ext cx="10379025" cy="7480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Objectives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630621" y="1601664"/>
            <a:ext cx="5209740" cy="48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algn="just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50000"/>
                </a:schemeClr>
              </a:buClr>
              <a:buSzPct val="50000"/>
              <a:buFont typeface="Noto Sans Symbols"/>
              <a:buChar char="◆"/>
            </a:pPr>
            <a:r>
              <a:rPr lang="en-US" sz="2400"/>
              <a:t>Front End development and Front End programming languages create what a user interacts.</a:t>
            </a:r>
          </a:p>
          <a:p>
            <a:pPr marL="342900" algn="just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50000"/>
                </a:schemeClr>
              </a:buClr>
              <a:buSzPct val="50000"/>
              <a:buFont typeface="Noto Sans Symbols"/>
              <a:buChar char="◆"/>
            </a:pPr>
            <a:r>
              <a:rPr lang="en-US" sz="2400"/>
              <a:t>HTML, CSS, and JavaScript are the three Front End languages</a:t>
            </a:r>
          </a:p>
          <a:p>
            <a:pPr marL="342900" algn="just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50000"/>
                </a:schemeClr>
              </a:buClr>
              <a:buSzPct val="50000"/>
              <a:buFont typeface="Noto Sans Symbols"/>
              <a:buChar char="◆"/>
            </a:pPr>
            <a:r>
              <a:rPr lang="en-US" sz="2400"/>
              <a:t>Each language has a specific function.</a:t>
            </a:r>
          </a:p>
          <a:p>
            <a:pPr marL="342900" algn="just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50000"/>
                </a:schemeClr>
              </a:buClr>
              <a:buSzPct val="50000"/>
              <a:buFont typeface="Noto Sans Symbols"/>
              <a:buChar char="◆"/>
            </a:pPr>
            <a:r>
              <a:rPr lang="en-US" sz="2400"/>
              <a:t>Developers use frameworks and code libraries for efficiency as BootStrap, Jquery,…</a:t>
            </a:r>
          </a:p>
        </p:txBody>
      </p:sp>
      <p:sp>
        <p:nvSpPr>
          <p:cNvPr id="110" name="Google Shape;110;p3"/>
          <p:cNvSpPr txBox="1"/>
          <p:nvPr/>
        </p:nvSpPr>
        <p:spPr>
          <a:xfrm>
            <a:off x="838200" y="676908"/>
            <a:ext cx="10712668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32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lang="en-US" sz="3200" b="1">
                <a:solidFill>
                  <a:srgbClr val="002060"/>
                </a:solidFill>
              </a:rPr>
              <a:t>Front-End Develoment</a:t>
            </a:r>
            <a:endParaRPr sz="32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FA73BB-9410-4F54-B759-D57EE1A0C8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80715"/>
            <a:ext cx="5715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15E2-3AB1-461A-83FB-160F826E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lang="en-US" sz="3200" b="1">
                <a:solidFill>
                  <a:srgbClr val="002060"/>
                </a:solidFill>
              </a:rPr>
              <a:t>Back-End Develoment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548E2-9D5B-4110-8030-CA6A66E7A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5464277" cy="504197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30000"/>
              </a:lnSpc>
            </a:pPr>
            <a:r>
              <a:rPr lang="en-US" sz="2400"/>
              <a:t>A Back End dev uses a set of Back End developer languages to bring the Front End language of a developer to life. </a:t>
            </a:r>
          </a:p>
          <a:p>
            <a:pPr algn="just">
              <a:lnSpc>
                <a:spcPct val="130000"/>
              </a:lnSpc>
            </a:pPr>
            <a:r>
              <a:rPr lang="en-US" sz="2400"/>
              <a:t>Back End dev is creating the brains and logic of the website.</a:t>
            </a:r>
          </a:p>
          <a:p>
            <a:pPr algn="just">
              <a:lnSpc>
                <a:spcPct val="130000"/>
              </a:lnSpc>
            </a:pPr>
            <a:r>
              <a:rPr lang="en-US" sz="2400"/>
              <a:t>Back End languages retrieve information from a database stored in a server that’s then processed through an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8E65C-D935-48EC-B558-9082574F7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 descr="Developers Gif developers working coding-gif web developers | App  development, Mobile app development companies, Programmer">
            <a:extLst>
              <a:ext uri="{FF2B5EF4-FFF2-40B4-BE49-F238E27FC236}">
                <a16:creationId xmlns:a16="http://schemas.microsoft.com/office/drawing/2014/main" id="{E02285AC-AA0F-4ADA-A438-22D5D1BF3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699" y="1838631"/>
            <a:ext cx="5584726" cy="418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18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70A5-4B43-4875-A1B9-C1ECAB90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Full Stack?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9AEA9-C833-4FEE-9662-57D1917A2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535811"/>
            <a:ext cx="5257800" cy="435133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400"/>
              <a:t>Full Stack development covers the full range of web development</a:t>
            </a:r>
          </a:p>
          <a:p>
            <a:pPr algn="just">
              <a:lnSpc>
                <a:spcPct val="120000"/>
              </a:lnSpc>
            </a:pPr>
            <a:r>
              <a:rPr lang="en-US" sz="2400"/>
              <a:t>Full Stack devs are not experts in both Front End and Back End development</a:t>
            </a:r>
          </a:p>
          <a:p>
            <a:pPr algn="just">
              <a:lnSpc>
                <a:spcPct val="120000"/>
              </a:lnSpc>
            </a:pPr>
            <a:r>
              <a:rPr lang="en-US" sz="2400"/>
              <a:t>Startups and smaller companies have popularized the role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63E9D-9893-42B1-8EB6-66F198FD20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 descr="front-end, back-end and full stack web development | Full stack, Development,  Web development">
            <a:extLst>
              <a:ext uri="{FF2B5EF4-FFF2-40B4-BE49-F238E27FC236}">
                <a16:creationId xmlns:a16="http://schemas.microsoft.com/office/drawing/2014/main" id="{6A577227-8C3D-48FF-B6F5-E75C0386651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58" y="1739817"/>
            <a:ext cx="5568745" cy="334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14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63E-CEA1-4091-A717-96B50E70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 End vs. Back End vs. Full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8DE25-A243-43A1-BDE9-209B70E2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0"/>
            <a:ext cx="5018944" cy="4796163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/>
              <a:t>Three very popular developer roles</a:t>
            </a:r>
          </a:p>
          <a:p>
            <a:pPr algn="just">
              <a:lnSpc>
                <a:spcPct val="130000"/>
              </a:lnSpc>
            </a:pPr>
            <a:r>
              <a:rPr lang="en-US" sz="2400"/>
              <a:t>Front End and Back End are specialized while Full Stack is generalized</a:t>
            </a:r>
          </a:p>
          <a:p>
            <a:pPr algn="just">
              <a:lnSpc>
                <a:spcPct val="130000"/>
              </a:lnSpc>
            </a:pPr>
            <a:r>
              <a:rPr lang="en-US" sz="2400"/>
              <a:t>Full Stack uses Front End and Back End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22949-2582-4994-AECD-59E071A927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A3A9860-FDA8-41A3-8945-D1D39C5621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23" y="1845809"/>
            <a:ext cx="5805207" cy="309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op Backend Web Development Services Company | OnePatch">
            <a:extLst>
              <a:ext uri="{FF2B5EF4-FFF2-40B4-BE49-F238E27FC236}">
                <a16:creationId xmlns:a16="http://schemas.microsoft.com/office/drawing/2014/main" id="{BC4DAD24-8C37-4D64-A18F-37A10CA7CE3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325" y="4438340"/>
            <a:ext cx="4864854" cy="254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29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C7AC-91E1-47CE-9FD4-86631B83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End Developer Skills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A5ABB-5A90-4D53-A68F-3F2AB0996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/>
              <a:t>Array of skills are needed to be successful as a backend developer:</a:t>
            </a:r>
          </a:p>
          <a:p>
            <a:pPr lvl="1" algn="just"/>
            <a:r>
              <a:rPr lang="en-US"/>
              <a:t>Python</a:t>
            </a:r>
          </a:p>
          <a:p>
            <a:pPr lvl="1"/>
            <a:r>
              <a:rPr lang="en-US"/>
              <a:t>Java</a:t>
            </a:r>
          </a:p>
          <a:p>
            <a:pPr lvl="1"/>
            <a:r>
              <a:rPr lang="en-US"/>
              <a:t>PHP</a:t>
            </a:r>
          </a:p>
          <a:p>
            <a:pPr lvl="1"/>
            <a:r>
              <a:rPr lang="en-US"/>
              <a:t>SQL</a:t>
            </a:r>
          </a:p>
          <a:p>
            <a:pPr lvl="1"/>
            <a:r>
              <a:rPr lang="en-US"/>
              <a:t>Git</a:t>
            </a:r>
          </a:p>
          <a:p>
            <a:pPr lvl="1"/>
            <a:r>
              <a:rPr lang="en-US"/>
              <a:t>HTML</a:t>
            </a:r>
          </a:p>
          <a:p>
            <a:pPr lvl="1"/>
            <a:r>
              <a:rPr lang="en-US"/>
              <a:t>CSS</a:t>
            </a:r>
          </a:p>
          <a:p>
            <a:pPr lvl="1"/>
            <a:r>
              <a:rPr lang="en-US"/>
              <a:t>JavaScript</a:t>
            </a:r>
          </a:p>
          <a:p>
            <a:pPr lvl="1"/>
            <a:r>
              <a:rPr lang="en-US"/>
              <a:t>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1DF89-C268-4612-9CDD-51EBC09895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9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8D49-0204-4017-B468-DAB2DBDC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Back-End Tool and 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CB04A-A61A-4DFF-BFEC-AA89AD349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0"/>
            <a:ext cx="10515600" cy="4944889"/>
          </a:xfrm>
        </p:spPr>
        <p:txBody>
          <a:bodyPr>
            <a:normAutofit/>
          </a:bodyPr>
          <a:lstStyle/>
          <a:p>
            <a:pPr algn="just"/>
            <a:r>
              <a:rPr lang="en-US"/>
              <a:t>Servers</a:t>
            </a:r>
          </a:p>
          <a:p>
            <a:pPr lvl="1" algn="just"/>
            <a:r>
              <a:rPr lang="en-US"/>
              <a:t>The server is the engine of the network out of the four parts of your back-end stack, whether it's on-premises or in the cloud. </a:t>
            </a:r>
          </a:p>
          <a:p>
            <a:pPr lvl="1" algn="just"/>
            <a:r>
              <a:rPr lang="en-US"/>
              <a:t>These powerful computers provide the shared resources such as file storage, security and encryption, databases, email, and web services that networks require to function.</a:t>
            </a:r>
          </a:p>
          <a:p>
            <a:pPr algn="just"/>
            <a:r>
              <a:rPr lang="en-US"/>
              <a:t>Databases</a:t>
            </a:r>
          </a:p>
          <a:p>
            <a:pPr lvl="1" algn="just"/>
            <a:r>
              <a:rPr lang="en-US"/>
              <a:t>Databases serve as the brains that give websites their dynamic nature</a:t>
            </a:r>
          </a:p>
          <a:p>
            <a:pPr lvl="1" algn="just"/>
            <a:r>
              <a:rPr lang="en-US"/>
              <a:t>SQL vs. NoSQL</a:t>
            </a:r>
          </a:p>
          <a:p>
            <a:pPr lvl="1" algn="just"/>
            <a:r>
              <a:rPr lang="en-US"/>
              <a:t>How to choose the right database for your web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55A6B-C0E0-4161-B8D2-4AC197F41D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0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BC05-4224-44ED-BFAC-DAD1CA32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Structures and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EF242-2009-4F3D-B6F5-1BFA922CF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0"/>
            <a:ext cx="5395452" cy="4944889"/>
          </a:xfrm>
        </p:spPr>
        <p:txBody>
          <a:bodyPr>
            <a:normAutofit/>
          </a:bodyPr>
          <a:lstStyle/>
          <a:p>
            <a:pPr algn="just"/>
            <a:r>
              <a:rPr lang="en-US"/>
              <a:t>A backend developer creates code that does relational mapping to retrieve data from a database. </a:t>
            </a:r>
          </a:p>
          <a:p>
            <a:pPr algn="just"/>
            <a:r>
              <a:rPr lang="en-US"/>
              <a:t>MySQL, PostgreSQL, SQL SERVER, MongoDB, and Oracle Database are some of the most widely used DBMS. It's crucial to have a good understanding of how they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7A574-0F89-480D-B3C2-46DD2AE7D6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Skills_Backend_Developer">
            <a:extLst>
              <a:ext uri="{FF2B5EF4-FFF2-40B4-BE49-F238E27FC236}">
                <a16:creationId xmlns:a16="http://schemas.microsoft.com/office/drawing/2014/main" id="{92B17FAE-20EB-4582-A3E9-D4855736E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" r="3008"/>
          <a:stretch/>
        </p:blipFill>
        <p:spPr bwMode="auto">
          <a:xfrm>
            <a:off x="6312308" y="1704428"/>
            <a:ext cx="5781369" cy="344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58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1137</Words>
  <Application>Microsoft Office PowerPoint</Application>
  <PresentationFormat>Widescreen</PresentationFormat>
  <Paragraphs>133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Noto Sans Symbols</vt:lpstr>
      <vt:lpstr>Roboto</vt:lpstr>
      <vt:lpstr>Office Theme</vt:lpstr>
      <vt:lpstr>Back-end development</vt:lpstr>
      <vt:lpstr>Objectives </vt:lpstr>
      <vt:lpstr>PowerPoint Presentation</vt:lpstr>
      <vt:lpstr>What is Back-End Develoment</vt:lpstr>
      <vt:lpstr>What is Full Stack?</vt:lpstr>
      <vt:lpstr>Front End vs. Back End vs. Full Stack</vt:lpstr>
      <vt:lpstr>Back End Developer Skills</vt:lpstr>
      <vt:lpstr>Back-End Tool and Technology</vt:lpstr>
      <vt:lpstr>Data Structures and Algorithms</vt:lpstr>
      <vt:lpstr>Programming Languages and Frameworks</vt:lpstr>
      <vt:lpstr>Programming Languages and Frameworks – cont’d</vt:lpstr>
      <vt:lpstr>Version Control</vt:lpstr>
      <vt:lpstr>Web Hosting Platforms</vt:lpstr>
      <vt:lpstr>Back-End Developer Tasks</vt:lpstr>
      <vt:lpstr>Back End Developer Responsibilities </vt:lpstr>
      <vt:lpstr>Common skills needed for Back-End Development</vt:lpstr>
      <vt:lpstr>What is CI/CD?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</dc:title>
  <dc:creator>ADMIN</dc:creator>
  <cp:lastModifiedBy>Quang Le Thien Nhat</cp:lastModifiedBy>
  <cp:revision>176</cp:revision>
  <dcterms:created xsi:type="dcterms:W3CDTF">2021-01-25T08:25:31Z</dcterms:created>
  <dcterms:modified xsi:type="dcterms:W3CDTF">2024-05-03T03:27:07Z</dcterms:modified>
</cp:coreProperties>
</file>