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iBoikMJheKjyya+7EvCRHFNElTx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uang Le Thien Nhat" initials="QLTN" lastIdx="1" clrIdx="0">
    <p:extLst>
      <p:ext uri="{19B8F6BF-5375-455C-9EA6-DF929625EA0E}">
        <p15:presenceInfo xmlns:p15="http://schemas.microsoft.com/office/powerpoint/2012/main" userId="S::QuangLTN3@fe.edu.vn::965a0404-5ce2-4050-8135-91dae804bb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F9B2-4BE6-4980-BE40-F6C8F65D9E69}">
  <a:tblStyle styleId="{D87CF9B2-4BE6-4980-BE40-F6C8F65D9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4E9C30-BE78-46D5-8510-B476E527A886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5E9175-4B41-4CC6-8D4E-BB8CE453D608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0392" autoAdjust="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508B1E-BCDC-4F90-9C1E-C7B276EA60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81425F-CBA9-4265-8AF0-B743669AE9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E2D4D-34F6-41F9-904A-E60CD98BCEC5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D42-42A6-4F19-8AD2-F7FC1F3FDF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36DB-36BD-4332-A986-779CF67260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3E4-C17D-40E4-AD74-3A5C5AD10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81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5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5"/>
          <p:cNvSpPr txBox="1"/>
          <p:nvPr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2B789E-06DF-411F-8242-E7D2E5504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292" y="23662"/>
            <a:ext cx="932284" cy="5127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C79AE-B9F0-124E-B4CF-9C9F9974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CA60-B9A6-FE46-92DE-07C311FF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83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9B54F0-ACAA-B148-9265-2A8F79BF8221}" type="slidenum"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B34EB-B4A1-8A48-BB7C-17EAA2B1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81037"/>
            <a:ext cx="11824854" cy="7159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33363" indent="0">
              <a:tabLst/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7AA1-749B-1C46-AEA0-4E04E44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627563"/>
          </a:xfrm>
          <a:prstGeom prst="rect">
            <a:avLst/>
          </a:prstGeom>
        </p:spPr>
        <p:txBody>
          <a:bodyPr/>
          <a:lstStyle>
            <a:lvl1pPr marL="344488" indent="-344488">
              <a:buClr>
                <a:srgbClr val="892912"/>
              </a:buClr>
              <a:buSzPct val="60000"/>
              <a:buFont typeface=".Lucida Grande UI Regular"/>
              <a:buChar char="◆"/>
              <a:tabLst/>
              <a:defRPr/>
            </a:lvl1pPr>
            <a:lvl2pPr marL="685800" indent="-341313">
              <a:buClr>
                <a:srgbClr val="C00000"/>
              </a:buClr>
              <a:buSzPct val="80000"/>
              <a:buFont typeface="Wingdings" pitchFamily="2" charset="2"/>
              <a:buChar char="§"/>
              <a:tabLst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9D8BF2-FB3D-BC40-8840-5E148547656B}"/>
              </a:ext>
            </a:extLst>
          </p:cNvPr>
          <p:cNvSpPr txBox="1"/>
          <p:nvPr userDrawn="1"/>
        </p:nvSpPr>
        <p:spPr>
          <a:xfrm>
            <a:off x="0" y="681037"/>
            <a:ext cx="228600" cy="715963"/>
          </a:xfrm>
          <a:prstGeom prst="rect">
            <a:avLst/>
          </a:prstGeom>
          <a:solidFill>
            <a:srgbClr val="4E8F0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8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 b="1">
                <a:solidFill>
                  <a:srgbClr val="00206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C07AF-DEB7-4BC5-BB66-344B428AA10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38200" y="0"/>
            <a:ext cx="1102589" cy="606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124699/worldwide-developer-survey-most-used-frameworks-web/" TargetMode="External"/><Relationship Id="rId2" Type="http://schemas.openxmlformats.org/officeDocument/2006/relationships/hyperlink" Target="https://statisticsanddata.org/data/most-popular-backend-frameworks-2012-2023/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161393" y="2241458"/>
            <a:ext cx="9869214" cy="1774360"/>
          </a:xfrm>
          <a:prstGeom prst="rect">
            <a:avLst/>
          </a:prstGeom>
          <a:gradFill>
            <a:gsLst>
              <a:gs pos="0">
                <a:srgbClr val="F6F9FC"/>
              </a:gs>
              <a:gs pos="74000">
                <a:srgbClr val="B3D1EC"/>
              </a:gs>
              <a:gs pos="83000">
                <a:srgbClr val="B3D1EC"/>
              </a:gs>
              <a:gs pos="100000">
                <a:srgbClr val="CCE0F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Server-side Development with NodeJS, Express and MongoDB</a:t>
            </a:r>
          </a:p>
        </p:txBody>
      </p:sp>
      <p:pic>
        <p:nvPicPr>
          <p:cNvPr id="2" name="Picture 2" descr="MongoDB with Node.js, CRUD Operation - DEV Community">
            <a:extLst>
              <a:ext uri="{FF2B5EF4-FFF2-40B4-BE49-F238E27FC236}">
                <a16:creationId xmlns:a16="http://schemas.microsoft.com/office/drawing/2014/main" id="{F8408E9B-56A6-4E6F-8A9C-30AA7CEEB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619" b="25606"/>
          <a:stretch/>
        </p:blipFill>
        <p:spPr bwMode="auto">
          <a:xfrm>
            <a:off x="1161393" y="570270"/>
            <a:ext cx="9869214" cy="167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9268D-3B0C-FD4E-8757-7B99BF0B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773AF-420B-794C-B4A9-1024B619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65E912-19EC-AF42-8BD5-DBB6E396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Environments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B4067-717F-884D-9261-3A9A56EBA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/>
              <a:t>NodeJS </a:t>
            </a:r>
            <a:r>
              <a:rPr lang="en-US"/>
              <a:t>– v20.12.2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NPM</a:t>
            </a:r>
            <a:r>
              <a:rPr lang="en-US" dirty="0"/>
              <a:t> (Node Package Management</a:t>
            </a:r>
            <a:r>
              <a:rPr lang="en-US"/>
              <a:t>) – v10.5.0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Express</a:t>
            </a:r>
            <a:r>
              <a:rPr lang="en-US" dirty="0"/>
              <a:t> </a:t>
            </a:r>
            <a:r>
              <a:rPr lang="en-US"/>
              <a:t>- v4.19.2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Postman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MongoDB </a:t>
            </a:r>
            <a:r>
              <a:rPr lang="en-US" dirty="0"/>
              <a:t>(Community) - v6.0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Visual Studio Code</a:t>
            </a:r>
            <a:r>
              <a:rPr lang="en-US" dirty="0"/>
              <a:t> (</a:t>
            </a:r>
            <a:r>
              <a:rPr lang="en-US"/>
              <a:t>version 1.88 </a:t>
            </a:r>
            <a:r>
              <a:rPr lang="en-US" dirty="0"/>
              <a:t>or later) (</a:t>
            </a:r>
            <a:r>
              <a:rPr lang="en-US" dirty="0">
                <a:hlinkClick r:id="rId2"/>
              </a:rPr>
              <a:t>https://code.visualstudio.com/Download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A Notebook for reports of labs and assignments.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5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1F640-2FD6-7B4F-A895-C625F2D1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E593EE-95B5-6047-B470-F2CBE514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6A34A-DC40-A64E-A966-F9D030570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A89366-FB00-BD49-986E-22DF5AEA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cs typeface="Times New Roman" pitchFamily="18" charset="0"/>
              </a:rPr>
              <a:t>How to conduct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Prepare contents of the next session at home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Following lessons in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Completing module assessments in time and Quizzes (</a:t>
            </a:r>
            <a:r>
              <a:rPr lang="en-US" sz="3200">
                <a:cs typeface="Times New Roman" pitchFamily="18" charset="0"/>
              </a:rPr>
              <a:t>via LMS</a:t>
            </a:r>
            <a:r>
              <a:rPr lang="en-US" sz="3200" dirty="0"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b="1" i="1" dirty="0">
                <a:solidFill>
                  <a:srgbClr val="FF0000"/>
                </a:solidFill>
                <a:cs typeface="Times New Roman" pitchFamily="18" charset="0"/>
              </a:rPr>
              <a:t>Write reports</a:t>
            </a:r>
            <a:r>
              <a:rPr lang="en-US" sz="3200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sz="3200" dirty="0">
                <a:cs typeface="Times New Roman" pitchFamily="18" charset="0"/>
              </a:rPr>
              <a:t>of </a:t>
            </a:r>
            <a:r>
              <a:rPr lang="en-US" sz="3200">
                <a:cs typeface="Times New Roman" pitchFamily="18" charset="0"/>
              </a:rPr>
              <a:t>all exercises </a:t>
            </a:r>
            <a:r>
              <a:rPr lang="en-US" sz="3200" dirty="0">
                <a:cs typeface="Times New Roman" pitchFamily="18" charset="0"/>
              </a:rPr>
              <a:t>and assignments to your notebook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cs typeface="Times New Roman" pitchFamily="18" charset="0"/>
              </a:rPr>
              <a:t>Communication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Interchange </a:t>
            </a:r>
            <a:r>
              <a:rPr lang="en-US" sz="3200">
                <a:cs typeface="Times New Roman" pitchFamily="18" charset="0"/>
              </a:rPr>
              <a:t>by FU LMS</a:t>
            </a:r>
            <a:r>
              <a:rPr lang="en-US" sz="3200" dirty="0">
                <a:cs typeface="Times New Roman" pitchFamily="18" charset="0"/>
              </a:rPr>
              <a:t>, Forum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Discussing actively in your team and classroom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Free to question and answer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4000" b="1" dirty="0"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Off phone, no game, no chat in class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3200" dirty="0">
                <a:cs typeface="Times New Roman" pitchFamily="18" charset="0"/>
              </a:rPr>
              <a:t>Use laptop under teacher’s instruction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38E5D6-D838-BF40-9AA1-139974A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F5553-8E7F-D04A-8A16-BBBC1498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8E9DE-6407-3740-B130-6C3A56D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Strategy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E791B-906F-A047-8BC9-79D64FEE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93395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cs typeface="Times New Roman" pitchFamily="18" charset="0"/>
              </a:rPr>
              <a:t>Must attend more than 80% of contact hours (if not, not allow to take exam).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cs typeface="Times New Roman" pitchFamily="18" charset="0"/>
              </a:rPr>
              <a:t>Evaluating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03 Progress Test 		(PT: 15%)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04 Assignment 		(AS</a:t>
            </a:r>
            <a:r>
              <a:rPr lang="en-US" sz="1800">
                <a:cs typeface="Times New Roman" pitchFamily="18" charset="0"/>
              </a:rPr>
              <a:t>: 20%)</a:t>
            </a:r>
            <a:endParaRPr lang="en-US" sz="1800" dirty="0"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01 Project			(PR</a:t>
            </a:r>
            <a:r>
              <a:rPr lang="en-US" sz="1800">
                <a:cs typeface="Times New Roman" pitchFamily="18" charset="0"/>
              </a:rPr>
              <a:t>: 15%)</a:t>
            </a:r>
            <a:endParaRPr lang="en-US" sz="1800" dirty="0"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01 Practical Exam 		(PE</a:t>
            </a:r>
            <a:r>
              <a:rPr lang="en-US" sz="1800">
                <a:cs typeface="Times New Roman" pitchFamily="18" charset="0"/>
              </a:rPr>
              <a:t>: 25%)</a:t>
            </a:r>
            <a:endParaRPr lang="en-US" sz="1800" dirty="0"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Final Exam 		(FE</a:t>
            </a:r>
            <a:r>
              <a:rPr lang="en-US" sz="1800">
                <a:cs typeface="Times New Roman" pitchFamily="18" charset="0"/>
              </a:rPr>
              <a:t>: 25%)</a:t>
            </a:r>
            <a:endParaRPr lang="en-US" sz="1800" dirty="0"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cs typeface="Times New Roman" pitchFamily="18" charset="0"/>
              </a:rPr>
              <a:t>Final result = 15%(PT) </a:t>
            </a:r>
            <a:r>
              <a:rPr lang="en-US" sz="1800">
                <a:cs typeface="Times New Roman" pitchFamily="18" charset="0"/>
              </a:rPr>
              <a:t>+ 20%(</a:t>
            </a:r>
            <a:r>
              <a:rPr lang="en-US" sz="1800" dirty="0">
                <a:cs typeface="Times New Roman" pitchFamily="18" charset="0"/>
              </a:rPr>
              <a:t>AS) </a:t>
            </a:r>
            <a:r>
              <a:rPr lang="en-US" sz="1800">
                <a:cs typeface="Times New Roman" pitchFamily="18" charset="0"/>
              </a:rPr>
              <a:t>+ 15%(</a:t>
            </a:r>
            <a:r>
              <a:rPr lang="en-US" sz="1800" dirty="0">
                <a:cs typeface="Times New Roman" pitchFamily="18" charset="0"/>
              </a:rPr>
              <a:t>PR) </a:t>
            </a:r>
            <a:r>
              <a:rPr lang="en-US" sz="1800">
                <a:cs typeface="Times New Roman" pitchFamily="18" charset="0"/>
              </a:rPr>
              <a:t>+ 25%(</a:t>
            </a:r>
            <a:r>
              <a:rPr lang="en-US" sz="1800" dirty="0">
                <a:cs typeface="Times New Roman" pitchFamily="18" charset="0"/>
              </a:rPr>
              <a:t>PE) </a:t>
            </a:r>
            <a:r>
              <a:rPr lang="en-US" sz="1800">
                <a:cs typeface="Times New Roman" pitchFamily="18" charset="0"/>
              </a:rPr>
              <a:t>+ 25% </a:t>
            </a:r>
            <a:r>
              <a:rPr lang="en-US" sz="1800" dirty="0">
                <a:cs typeface="Times New Roman" pitchFamily="18" charset="0"/>
              </a:rPr>
              <a:t>(FE)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cs typeface="Times New Roman" pitchFamily="18" charset="0"/>
              </a:rPr>
              <a:t>Pass: 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Every on-going assessment component &gt; 0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smtClean="0">
                <a:solidFill>
                  <a:srgbClr val="FF0000"/>
                </a:solidFill>
                <a:cs typeface="Times New Roman" pitchFamily="18" charset="0"/>
              </a:rPr>
              <a:t>Final Exam score 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&gt;= 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4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, </a:t>
            </a:r>
            <a:r>
              <a:rPr lang="en-US" sz="1800" smtClean="0">
                <a:solidFill>
                  <a:srgbClr val="FF0000"/>
                </a:solidFill>
                <a:cs typeface="Times New Roman" pitchFamily="18" charset="0"/>
              </a:rPr>
              <a:t>Practical 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Exam score </a:t>
            </a:r>
            <a:r>
              <a:rPr lang="en-US" sz="1800">
                <a:solidFill>
                  <a:srgbClr val="FF0000"/>
                </a:solidFill>
                <a:cs typeface="Times New Roman" pitchFamily="18" charset="0"/>
              </a:rPr>
              <a:t>&gt;= </a:t>
            </a:r>
            <a:r>
              <a:rPr lang="en-US" sz="1800" smtClean="0">
                <a:solidFill>
                  <a:srgbClr val="FF0000"/>
                </a:solidFill>
                <a:cs typeface="Times New Roman" pitchFamily="18" charset="0"/>
              </a:rPr>
              <a:t>4</a:t>
            </a:r>
            <a:endParaRPr lang="en-US" sz="1800" dirty="0">
              <a:solidFill>
                <a:srgbClr val="FF0000"/>
              </a:solidFill>
              <a:cs typeface="Times New Roman" pitchFamily="18" charset="0"/>
            </a:endParaRP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sz="1800" dirty="0">
                <a:solidFill>
                  <a:srgbClr val="FF0000"/>
                </a:solidFill>
                <a:cs typeface="Times New Roman" pitchFamily="18" charset="0"/>
              </a:rPr>
              <a:t>Final result &gt;= 5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100" b="1" dirty="0">
                <a:cs typeface="Times New Roman" pitchFamily="18" charset="0"/>
              </a:rPr>
              <a:t>Final exam retake only when not passed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37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0675D-CE19-C145-BD39-5C2E8173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24AF0F-9551-A24B-A5B8-AFE6164D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651FA6-0B15-3643-A919-3E3576898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study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356396-BA9D-8C40-AD66-44A5CE36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5" y="1549400"/>
            <a:ext cx="11942619" cy="4755147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500" dirty="0">
                <a:cs typeface="Times New Roman" pitchFamily="18" charset="0"/>
              </a:rPr>
              <a:t>This course is complex knowledge (however, it’s attractive and exciting), so you need to keep a tight grip on it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100" b="1" dirty="0">
                <a:cs typeface="Times New Roman" pitchFamily="18" charset="0"/>
              </a:rPr>
              <a:t>Read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On the books to get the general concept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100" b="1" dirty="0">
                <a:cs typeface="Times New Roman" pitchFamily="18" charset="0"/>
              </a:rPr>
              <a:t>Attend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Listen, understand, then make your notes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Give your explanation about some topic in lectures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Ask questions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Give some examples that do not exist in your 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</a:pPr>
            <a:r>
              <a:rPr lang="en-US" dirty="0">
                <a:cs typeface="Times New Roman" pitchFamily="18" charset="0"/>
              </a:rPr>
              <a:t>Practice all the exercises, demo to make your sense </a:t>
            </a:r>
          </a:p>
          <a:p>
            <a:pPr lvl="1" algn="just">
              <a:lnSpc>
                <a:spcPct val="11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sz="2100" b="1" dirty="0">
                <a:cs typeface="Times New Roman" pitchFamily="18" charset="0"/>
              </a:rPr>
              <a:t>After classes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Discuss your classmate indirectly, on the forum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Analyze, design, and </a:t>
            </a:r>
            <a:r>
              <a:rPr lang="en-US">
                <a:cs typeface="Times New Roman" pitchFamily="18" charset="0"/>
              </a:rPr>
              <a:t>implement exercise </a:t>
            </a:r>
            <a:r>
              <a:rPr lang="en-US" dirty="0">
                <a:cs typeface="Times New Roman" pitchFamily="18" charset="0"/>
              </a:rPr>
              <a:t>and assignment. </a:t>
            </a:r>
            <a:r>
              <a:rPr lang="en-US" b="1" dirty="0">
                <a:cs typeface="Times New Roman" pitchFamily="18" charset="0"/>
              </a:rPr>
              <a:t>Write reports </a:t>
            </a:r>
            <a:r>
              <a:rPr lang="en-US" dirty="0">
                <a:cs typeface="Times New Roman" pitchFamily="18" charset="0"/>
              </a:rPr>
              <a:t>in your notebook</a:t>
            </a:r>
          </a:p>
          <a:p>
            <a:pPr lvl="2" algn="just">
              <a:lnSpc>
                <a:spcPct val="120000"/>
              </a:lnSpc>
              <a:spcBef>
                <a:spcPts val="300"/>
              </a:spcBef>
              <a:tabLst>
                <a:tab pos="1371600" algn="l"/>
              </a:tabLst>
            </a:pPr>
            <a:r>
              <a:rPr lang="en-US" dirty="0">
                <a:cs typeface="Times New Roman" pitchFamily="18" charset="0"/>
              </a:rPr>
              <a:t>Build your team in yourselves to support together in studying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1CE99-E6BD-AC4D-B033-BF70788B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0FDB2C-289C-844A-9AA1-0DD56158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2018D9-9280-4844-B76C-6640D625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policy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7FCF80-31C0-7545-9CDB-40F8ACB9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600" dirty="0"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spcBef>
                <a:spcPts val="600"/>
              </a:spcBef>
              <a:buClr>
                <a:schemeClr val="accent2"/>
              </a:buClr>
            </a:pPr>
            <a:r>
              <a:rPr lang="en-US" b="1" dirty="0"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b="1" dirty="0"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en-US" b="1" dirty="0"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en-US" sz="2100" dirty="0">
                <a:cs typeface="Times New Roman" pitchFamily="18" charset="0"/>
              </a:rPr>
              <a:t>If you photocopy a textbook without the copyright holder's permission, you violate copyright law.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9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BB7CA-EFEB-8249-9C4E-A7E98CAF4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562482-EAC6-5F48-ADBC-642010FC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7C471-A92E-AA4C-9647-B8DCDAA4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Install tools for programming if needed</a:t>
            </a:r>
            <a:endParaRPr lang="en-US" sz="35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BE5635D-4763-F844-BD51-D90DD6FC4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2767012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4081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4125F-55FB-A643-AE5B-FA902532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1FD186-9FC5-0549-8805-19D5F9D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C53D3A-C553-2241-8098-57BEDE6C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should you study this course?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DB28A-0980-4043-915F-1349E0787031}"/>
              </a:ext>
            </a:extLst>
          </p:cNvPr>
          <p:cNvSpPr txBox="1"/>
          <p:nvPr/>
        </p:nvSpPr>
        <p:spPr>
          <a:xfrm>
            <a:off x="-157536" y="5567288"/>
            <a:ext cx="6504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Source</a:t>
            </a:r>
            <a:r>
              <a:rPr lang="en-US" sz="2000" b="1"/>
              <a:t>: </a:t>
            </a:r>
            <a:r>
              <a:rPr lang="en-US" sz="2000" b="1">
                <a:hlinkClick r:id="rId2"/>
              </a:rPr>
              <a:t>https://statisticsanddata.org/data/most-popular-backend-frameworks-2012-2023/</a:t>
            </a:r>
            <a:r>
              <a:rPr lang="en-US" sz="2000" b="1"/>
              <a:t> 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2162D-E80A-D10E-AA45-08BB9338B1FE}"/>
              </a:ext>
            </a:extLst>
          </p:cNvPr>
          <p:cNvSpPr/>
          <p:nvPr/>
        </p:nvSpPr>
        <p:spPr>
          <a:xfrm>
            <a:off x="6887184" y="5433179"/>
            <a:ext cx="5894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effectLst/>
                <a:latin typeface="Open Sans"/>
              </a:rPr>
              <a:t>Most used web frameworks among developers worldwide, as </a:t>
            </a:r>
            <a:r>
              <a:rPr lang="en-US" sz="2000" b="1" i="0" u="none" strike="noStrike">
                <a:effectLst/>
                <a:latin typeface="Open Sans"/>
              </a:rPr>
              <a:t>of 2023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2860F-ED5D-1C7C-7593-8F064F9B808C}"/>
              </a:ext>
            </a:extLst>
          </p:cNvPr>
          <p:cNvSpPr txBox="1"/>
          <p:nvPr/>
        </p:nvSpPr>
        <p:spPr>
          <a:xfrm>
            <a:off x="6674210" y="6034537"/>
            <a:ext cx="5102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https://www.statista.com/statistics/1124699/worldwide-developer-survey-most-used-frameworks-web/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DF800-957A-4B1C-B3C5-CDEB13319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070" y="1527684"/>
            <a:ext cx="5102348" cy="3813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593A3D-A197-45E8-BC9F-F8A71464C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5" y="1675796"/>
            <a:ext cx="6671753" cy="37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6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013C2-8A8E-3947-B5E2-8DF2A6D4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DF1D49-4EB3-284A-928B-177F4BB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B58AFC-B2B3-3D4B-9E89-DED3425D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CCD461-3EE4-FF48-821D-F65113D6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Completed:</a:t>
            </a:r>
          </a:p>
          <a:p>
            <a:pPr lvl="1"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12529"/>
                </a:solidFill>
                <a:effectLst/>
              </a:rPr>
              <a:t>DBI202</a:t>
            </a:r>
            <a:r>
              <a:rPr lang="en-US" b="0" i="0" u="none" strike="noStrike">
                <a:solidFill>
                  <a:srgbClr val="212529"/>
                </a:solidFill>
                <a:effectLst/>
              </a:rPr>
              <a:t>; FER202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2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13CB8-E7C5-2A4F-A16D-389568AC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3C2242-0CAA-2943-87C9-36D8D1AF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7DC89-0E66-804F-9FA3-7203482B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DF5371-A397-4C40-8DC2-6A16F683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Demonstrate an understanding of server-side concepts, CRUD, and REST </a:t>
            </a:r>
          </a:p>
          <a:p>
            <a:pPr>
              <a:lnSpc>
                <a:spcPct val="130000"/>
              </a:lnSpc>
            </a:pPr>
            <a:r>
              <a:rPr lang="en-US" dirty="0"/>
              <a:t>Build and configure a backend server using the NodeJS framework </a:t>
            </a:r>
          </a:p>
          <a:p>
            <a:pPr>
              <a:lnSpc>
                <a:spcPct val="130000"/>
              </a:lnSpc>
            </a:pPr>
            <a:r>
              <a:rPr lang="en-US" dirty="0"/>
              <a:t>Build a RESTful API for the front-end to access backend services</a:t>
            </a:r>
          </a:p>
        </p:txBody>
      </p:sp>
    </p:spTree>
    <p:extLst>
      <p:ext uri="{BB962C8B-B14F-4D97-AF65-F5344CB8AC3E}">
        <p14:creationId xmlns:p14="http://schemas.microsoft.com/office/powerpoint/2010/main" val="37188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B925C-D45C-C845-935A-437F818F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67930-0629-F04C-8513-D32234C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BAC83-1CBE-E84F-95CC-F05178D0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EC1D-B49C-CB45-A642-448FD8EB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49400"/>
            <a:ext cx="10734368" cy="46275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Why should you learn Node.js and take this course?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Node.js will allow you to use your JavaScript skills to build applications on the back-end. That itself is a huge gain, which makes your full-stack development process so much easier and faster.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Popularity and opportunities for Node.js are off the charts. It's a modern, proven, and reliable technology, used by tech giants (and 6-figure-salary-paying companies) like Netflix, PayPal, Uber, and many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4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B925C-D45C-C845-935A-437F818F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67930-0629-F04C-8513-D32234C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BAC83-1CBE-E84F-95CC-F05178D0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EC1D-B49C-CB45-A642-448FD8EB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49400"/>
            <a:ext cx="10734368" cy="46275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Overview of Web protocols: HTTP and HTTPS.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Introduction of NodeJS and NodeJS: Express modules to build a web server.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Deploy the application on a web server with basic CRUD operations. Work with NoSQL databases, specifically MongoDB and </a:t>
            </a:r>
            <a:r>
              <a:rPr lang="en-US"/>
              <a:t>Mongoose, </a:t>
            </a:r>
            <a:r>
              <a:rPr lang="en-US" dirty="0"/>
              <a:t>to access MongoDB </a:t>
            </a:r>
            <a:r>
              <a:rPr lang="en-US"/>
              <a:t>from NodeJS, MVC Pattern.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dirty="0"/>
              <a:t>Overview of REST and building a RESTful API.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Learn Authentication and security-related issues for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8964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B925C-D45C-C845-935A-437F818F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67930-0629-F04C-8513-D32234C8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EBAC83-1CBE-E84F-95CC-F05178D0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0EC1D-B49C-CB45-A642-448FD8EB7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1549400"/>
            <a:ext cx="10734368" cy="48514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/>
              <a:t>After finishing this course, you will: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Be building your own fast, scalable, and powerful Node.js RESTful APIs or web applications;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Truly understand how Node.js works behind the scenes;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Be able to work with NoSQL data and model data in real-world situations (a hugely important skill);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Know how modern back-end development works, and how all the different technologies fit together;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Have experience in professionally used tools and libraries like Express, Mongoose, Atlas, Compass, Git, Render, Vercel, and many more;</a:t>
            </a:r>
          </a:p>
          <a:p>
            <a:pPr lvl="1" algn="just">
              <a:lnSpc>
                <a:spcPct val="150000"/>
              </a:lnSpc>
            </a:pPr>
            <a:r>
              <a:rPr lang="en-US"/>
              <a:t>Have built a complete application, which is a perfect starting point for your own applications in the future.</a:t>
            </a:r>
          </a:p>
          <a:p>
            <a:pPr algn="just">
              <a:lnSpc>
                <a:spcPct val="150000"/>
              </a:lnSpc>
            </a:pPr>
            <a:r>
              <a:rPr lang="en-US"/>
              <a:t>Please note that this course is NOT for absolute web development beginners, so you should already be familiar with basic JavaScript. NO back-end experience required though!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4930C-A032-EE47-AEA4-4042754E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B05CCC-3B0E-294F-88CD-2A805711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229921-D84B-FC4A-B212-6EF0805C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2D7519-596F-924B-A1E3-3D4DF292D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0948"/>
            <a:ext cx="10515600" cy="859993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0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See course plan on FLM</a:t>
            </a:r>
          </a:p>
          <a:p>
            <a:pPr algn="ctr" eaLnBrk="1" hangingPunct="1">
              <a:lnSpc>
                <a:spcPct val="10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(https://</a:t>
            </a:r>
            <a:r>
              <a:rPr lang="en-US" sz="3000" b="1" dirty="0" err="1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flm.fpt.edu.vn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7782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03A4D-3F69-884B-A73E-F33F0077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A47EC-3873-914E-9C12-333496D18D75}" type="datetime1">
              <a:t>1/6/2025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9A832-9A93-1846-9A4B-9AC84DA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B54F0-ACAA-B148-9265-2A8F79BF8221}" type="slidenum">
              <a:rPr lang="en-US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B0581-4E89-354A-A37E-46C162E4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Materials/ References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929F1-4A8E-CC40-8A4D-C48AA0B5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32" y="1549400"/>
            <a:ext cx="11285621" cy="4933950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Full Stack Web Development Guide_ Everything Node JS, Express, APIs, EJS, React JS, Database Fundamentals, SQL Databases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Ultimate Full-Stack Web Development with MERN_ Design, Build, Test and Deploy Production-Grade Web Applications with MongoDB, Express, React and NodeJS-Orange Education PVT Ltd (2023)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https://www.mongodb.com/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https://ejs.co/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https://expressjs.com/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https://nodejs.org/docs/latest/api/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https://handlebarsjs.com/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NestJS - A progressive Node.js framework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Hono - Ultrafast web framework for the Edges</a:t>
            </a:r>
          </a:p>
          <a:p>
            <a:pPr marL="514350" indent="-514350">
              <a:lnSpc>
                <a:spcPct val="100000"/>
              </a:lnSpc>
              <a:buClr>
                <a:schemeClr val="tx1"/>
              </a:buClr>
              <a:buSzPct val="100000"/>
              <a:buAutoNum type="arabicParenR"/>
            </a:pPr>
            <a:r>
              <a:rPr lang="en-US" sz="2000"/>
              <a:t>LMS </a:t>
            </a:r>
            <a:r>
              <a:rPr lang="en-US" sz="2000" dirty="0"/>
              <a:t>forum</a:t>
            </a:r>
          </a:p>
        </p:txBody>
      </p:sp>
    </p:spTree>
    <p:extLst>
      <p:ext uri="{BB962C8B-B14F-4D97-AF65-F5344CB8AC3E}">
        <p14:creationId xmlns:p14="http://schemas.microsoft.com/office/powerpoint/2010/main" val="2881795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20364</TotalTime>
  <Words>886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.Lucida Grande UI Regular</vt:lpstr>
      <vt:lpstr>Arial</vt:lpstr>
      <vt:lpstr>Calibri</vt:lpstr>
      <vt:lpstr>Open Sans</vt:lpstr>
      <vt:lpstr>Times New Roman</vt:lpstr>
      <vt:lpstr>Wingdings</vt:lpstr>
      <vt:lpstr>Office Theme</vt:lpstr>
      <vt:lpstr>Server-side Development with NodeJS, Express and MongoDB</vt:lpstr>
      <vt:lpstr>Why should you study this course?</vt:lpstr>
      <vt:lpstr>Prerequisites</vt:lpstr>
      <vt:lpstr>Course Objectives </vt:lpstr>
      <vt:lpstr>Course Description</vt:lpstr>
      <vt:lpstr>Course Description</vt:lpstr>
      <vt:lpstr>Course Description</vt:lpstr>
      <vt:lpstr>Course Plan</vt:lpstr>
      <vt:lpstr>Materials/ References</vt:lpstr>
      <vt:lpstr>Learning Environments</vt:lpstr>
      <vt:lpstr>Course Rules</vt:lpstr>
      <vt:lpstr>Evaluation Strategy</vt:lpstr>
      <vt:lpstr>How to study</vt:lpstr>
      <vt:lpstr>Academic policy</vt:lpstr>
      <vt:lpstr>Install tools for programming if needed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React</dc:title>
  <dc:creator>ADMIN</dc:creator>
  <cp:lastModifiedBy>chu hung</cp:lastModifiedBy>
  <cp:revision>459</cp:revision>
  <dcterms:created xsi:type="dcterms:W3CDTF">2021-01-25T08:25:31Z</dcterms:created>
  <dcterms:modified xsi:type="dcterms:W3CDTF">2025-01-06T01:46:55Z</dcterms:modified>
</cp:coreProperties>
</file>