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8" r:id="rId5"/>
    <p:sldId id="283" r:id="rId6"/>
    <p:sldId id="300" r:id="rId7"/>
    <p:sldId id="293" r:id="rId8"/>
    <p:sldId id="297" r:id="rId9"/>
    <p:sldId id="284" r:id="rId10"/>
    <p:sldId id="292" r:id="rId11"/>
    <p:sldId id="256"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5" autoAdjust="0"/>
    <p:restoredTop sz="94712" autoAdjust="0"/>
  </p:normalViewPr>
  <p:slideViewPr>
    <p:cSldViewPr snapToGrid="0">
      <p:cViewPr varScale="1">
        <p:scale>
          <a:sx n="78" d="100"/>
          <a:sy n="78" d="100"/>
        </p:scale>
        <p:origin x="43" y="197"/>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10/30/2021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10/30/2021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743200" y="1334394"/>
            <a:ext cx="9301843" cy="1261295"/>
          </a:xfrm>
        </p:spPr>
        <p:txBody>
          <a:bodyPr/>
          <a:lstStyle/>
          <a:p>
            <a:pPr algn="ctr"/>
            <a:r>
              <a:rPr lang="en-GB" altLang="en-US" sz="6000" b="1" dirty="0" err="1">
                <a:solidFill>
                  <a:srgbClr val="00B0F0"/>
                </a:solidFill>
                <a:latin typeface="Times New Roman" panose="02020603050405020304" pitchFamily="18" charset="0"/>
                <a:cs typeface="Times New Roman" panose="02020603050405020304" pitchFamily="18" charset="0"/>
              </a:rPr>
              <a:t>Welcom</a:t>
            </a:r>
            <a:r>
              <a:rPr lang="en-GB" altLang="en-US" sz="6000" b="1" dirty="0">
                <a:solidFill>
                  <a:srgbClr val="00B0F0"/>
                </a:solidFill>
                <a:latin typeface="Times New Roman" panose="02020603050405020304" pitchFamily="18" charset="0"/>
                <a:cs typeface="Times New Roman" panose="02020603050405020304" pitchFamily="18" charset="0"/>
              </a:rPr>
              <a:t> To Group 10</a:t>
            </a:r>
            <a:endParaRPr lang="en-US" b="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2743200" y="2775621"/>
            <a:ext cx="6890431" cy="1833575"/>
          </a:xfrm>
        </p:spPr>
        <p:txBody>
          <a:bodyPr/>
          <a:lstStyle/>
          <a:p>
            <a:pPr algn="ctr"/>
            <a:r>
              <a:rPr lang="en-US" sz="4000" dirty="0" err="1">
                <a:solidFill>
                  <a:schemeClr val="bg1"/>
                </a:solidFill>
                <a:latin typeface="Times New Roman" panose="02020603050405020304" pitchFamily="18" charset="0"/>
                <a:cs typeface="Times New Roman" panose="02020603050405020304" pitchFamily="18" charset="0"/>
              </a:rPr>
              <a:t>Chủ</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đề</a:t>
            </a:r>
            <a:r>
              <a:rPr lang="en-US" sz="4000" dirty="0">
                <a:solidFill>
                  <a:schemeClr val="bg1"/>
                </a:solidFill>
                <a:latin typeface="Times New Roman" panose="02020603050405020304" pitchFamily="18" charset="0"/>
                <a:cs typeface="Times New Roman" panose="02020603050405020304" pitchFamily="18" charset="0"/>
              </a:rPr>
              <a:t> : </a:t>
            </a:r>
          </a:p>
          <a:p>
            <a:pPr algn="ctr"/>
            <a:r>
              <a:rPr lang="en-US" sz="4000" dirty="0" err="1">
                <a:solidFill>
                  <a:schemeClr val="bg1"/>
                </a:solidFill>
                <a:latin typeface="Times New Roman" panose="02020603050405020304" pitchFamily="18" charset="0"/>
                <a:cs typeface="Times New Roman" panose="02020603050405020304" pitchFamily="18" charset="0"/>
              </a:rPr>
              <a:t>Vai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trò</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của</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kỹ</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năng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giao</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tiếp</a:t>
            </a:r>
            <a:endParaRPr lang="en-US" sz="4000" dirty="0">
              <a:solidFill>
                <a:schemeClr val="bg1"/>
              </a:solidFill>
              <a:latin typeface="Times New Roman" panose="02020603050405020304" pitchFamily="18" charset="0"/>
              <a:cs typeface="Times New Roman" panose="02020603050405020304" pitchFamily="18" charset="0"/>
            </a:endParaRPr>
          </a:p>
          <a:p>
            <a:endParaRPr lang="en-US" sz="4000" b="1" dirty="0"/>
          </a:p>
        </p:txBody>
      </p:sp>
      <p:sp>
        <p:nvSpPr>
          <p:cNvPr id="6" name="TextBox 2">
            <a:extLst>
              <a:ext uri="{FF2B5EF4-FFF2-40B4-BE49-F238E27FC236}">
                <a16:creationId xmlns:a16="http://schemas.microsoft.com/office/drawing/2014/main" id="{2D9F9ECC-C26D-4D4A-B526-D87181452269}"/>
              </a:ext>
            </a:extLst>
          </p:cNvPr>
          <p:cNvSpPr txBox="1">
            <a:spLocks noChangeArrowheads="1"/>
          </p:cNvSpPr>
          <p:nvPr/>
        </p:nvSpPr>
        <p:spPr bwMode="auto">
          <a:xfrm>
            <a:off x="3202649" y="5151950"/>
            <a:ext cx="5786702" cy="1077218"/>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dirty="0" err="1">
                <a:latin typeface="Times New Roman" panose="02020603050405020304" pitchFamily="18" charset="0"/>
                <a:cs typeface="Times New Roman" panose="02020603050405020304" pitchFamily="18" charset="0"/>
              </a:rPr>
              <a:t>Thành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viên</a:t>
            </a:r>
            <a:r>
              <a:rPr lang="en-GB" altLang="en-US" dirty="0">
                <a:latin typeface="Times New Roman" panose="02020603050405020304" pitchFamily="18" charset="0"/>
                <a:cs typeface="Times New Roman" panose="02020603050405020304" pitchFamily="18" charset="0"/>
              </a:rPr>
              <a:t>:   </a:t>
            </a:r>
            <a:r>
              <a:rPr lang="en-GB" altLang="en-US" dirty="0">
                <a:solidFill>
                  <a:srgbClr val="FF0000"/>
                </a:solidFill>
                <a:latin typeface="Times New Roman" panose="02020603050405020304" pitchFamily="18" charset="0"/>
                <a:cs typeface="Times New Roman" panose="02020603050405020304" pitchFamily="18" charset="0"/>
              </a:rPr>
              <a:t>Trần Minh Đức</a:t>
            </a:r>
          </a:p>
          <a:p>
            <a:pPr eaLnBrk="1" hangingPunct="1">
              <a:spcBef>
                <a:spcPct val="0"/>
              </a:spcBef>
              <a:buFontTx/>
              <a:buNone/>
            </a:pPr>
            <a:r>
              <a:rPr lang="en-GB" altLang="en-US" dirty="0">
                <a:solidFill>
                  <a:schemeClr val="bg1"/>
                </a:solidFill>
                <a:latin typeface="Times New Roman" panose="02020603050405020304" pitchFamily="18" charset="0"/>
                <a:cs typeface="Times New Roman" panose="02020603050405020304" pitchFamily="18" charset="0"/>
              </a:rPr>
              <a:t>                      </a:t>
            </a:r>
            <a:r>
              <a:rPr lang="en-GB" altLang="en-US" dirty="0" err="1">
                <a:solidFill>
                  <a:srgbClr val="00B0F0"/>
                </a:solidFill>
                <a:latin typeface="Times New Roman" panose="02020603050405020304" pitchFamily="18" charset="0"/>
                <a:cs typeface="Times New Roman" panose="02020603050405020304" pitchFamily="18" charset="0"/>
              </a:rPr>
              <a:t>Trần</a:t>
            </a:r>
            <a:r>
              <a:rPr lang="en-GB" altLang="en-US" dirty="0">
                <a:solidFill>
                  <a:srgbClr val="00B0F0"/>
                </a:solidFill>
                <a:latin typeface="Times New Roman" panose="02020603050405020304" pitchFamily="18" charset="0"/>
                <a:cs typeface="Times New Roman" panose="02020603050405020304" pitchFamily="18" charset="0"/>
              </a:rPr>
              <a:t> </a:t>
            </a:r>
            <a:r>
              <a:rPr lang="en-GB" altLang="en-US" dirty="0" err="1">
                <a:solidFill>
                  <a:srgbClr val="00B0F0"/>
                </a:solidFill>
                <a:latin typeface="Times New Roman" panose="02020603050405020304" pitchFamily="18" charset="0"/>
                <a:cs typeface="Times New Roman" panose="02020603050405020304" pitchFamily="18" charset="0"/>
              </a:rPr>
              <a:t>Trường</a:t>
            </a:r>
            <a:r>
              <a:rPr lang="en-GB" altLang="en-US" dirty="0">
                <a:solidFill>
                  <a:srgbClr val="00B0F0"/>
                </a:solidFill>
                <a:latin typeface="Times New Roman" panose="02020603050405020304" pitchFamily="18" charset="0"/>
                <a:cs typeface="Times New Roman" panose="02020603050405020304" pitchFamily="18" charset="0"/>
              </a:rPr>
              <a:t> </a:t>
            </a:r>
            <a:r>
              <a:rPr lang="en-GB" altLang="en-US" dirty="0" err="1">
                <a:solidFill>
                  <a:srgbClr val="00B0F0"/>
                </a:solidFill>
                <a:latin typeface="Times New Roman" panose="02020603050405020304" pitchFamily="18" charset="0"/>
                <a:cs typeface="Times New Roman" panose="02020603050405020304" pitchFamily="18" charset="0"/>
              </a:rPr>
              <a:t>Phước</a:t>
            </a:r>
            <a:endParaRPr lang="en-GB" alt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8" name="TextBox 1">
            <a:extLst>
              <a:ext uri="{FF2B5EF4-FFF2-40B4-BE49-F238E27FC236}">
                <a16:creationId xmlns:a16="http://schemas.microsoft.com/office/drawing/2014/main" id="{6D8B6396-080A-454F-A52B-B8ED49151575}"/>
              </a:ext>
            </a:extLst>
          </p:cNvPr>
          <p:cNvSpPr txBox="1">
            <a:spLocks noChangeArrowheads="1"/>
          </p:cNvSpPr>
          <p:nvPr/>
        </p:nvSpPr>
        <p:spPr bwMode="auto">
          <a:xfrm>
            <a:off x="804906" y="573458"/>
            <a:ext cx="5482445" cy="923330"/>
          </a:xfrm>
          <a:prstGeom prst="rect">
            <a:avLst/>
          </a:prstGeom>
          <a:noFill/>
          <a:ln>
            <a:noFill/>
          </a:ln>
        </p:spPr>
        <p:txBody>
          <a:bodyPr wrap="squar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5400" b="1" dirty="0">
                <a:latin typeface="Times New Roman" panose="02020603050405020304" pitchFamily="18" charset="0"/>
                <a:cs typeface="Times New Roman" panose="02020603050405020304" pitchFamily="18" charset="0"/>
              </a:rPr>
              <a:t>Giao </a:t>
            </a:r>
            <a:r>
              <a:rPr lang="en-GB" altLang="en-US" sz="5400" b="1" dirty="0" err="1">
                <a:latin typeface="Times New Roman" panose="02020603050405020304" pitchFamily="18" charset="0"/>
                <a:cs typeface="Times New Roman" panose="02020603050405020304" pitchFamily="18" charset="0"/>
              </a:rPr>
              <a:t>tiếp</a:t>
            </a:r>
            <a:r>
              <a:rPr lang="en-GB" altLang="en-US" sz="5400" b="1" dirty="0">
                <a:latin typeface="Times New Roman" panose="02020603050405020304" pitchFamily="18" charset="0"/>
                <a:cs typeface="Times New Roman" panose="02020603050405020304" pitchFamily="18" charset="0"/>
              </a:rPr>
              <a:t> </a:t>
            </a:r>
            <a:r>
              <a:rPr lang="en-GB" altLang="en-US" sz="5400" dirty="0" err="1">
                <a:latin typeface="Times New Roman" panose="02020603050405020304" pitchFamily="18" charset="0"/>
                <a:cs typeface="Times New Roman" panose="02020603050405020304" pitchFamily="18" charset="0"/>
              </a:rPr>
              <a:t>là</a:t>
            </a:r>
            <a:r>
              <a:rPr lang="en-GB" altLang="en-US" sz="5400" dirty="0">
                <a:latin typeface="Times New Roman" panose="02020603050405020304" pitchFamily="18" charset="0"/>
                <a:cs typeface="Times New Roman" panose="02020603050405020304" pitchFamily="18" charset="0"/>
              </a:rPr>
              <a:t> </a:t>
            </a:r>
            <a:r>
              <a:rPr lang="en-GB" altLang="en-US" sz="5400" dirty="0" err="1">
                <a:latin typeface="Times New Roman" panose="02020603050405020304" pitchFamily="18" charset="0"/>
                <a:cs typeface="Times New Roman" panose="02020603050405020304" pitchFamily="18" charset="0"/>
              </a:rPr>
              <a:t>gì</a:t>
            </a:r>
            <a:r>
              <a:rPr lang="en-GB" altLang="en-US" sz="5400" dirty="0">
                <a:latin typeface="Times New Roman" panose="02020603050405020304" pitchFamily="18" charset="0"/>
                <a:cs typeface="Times New Roman" panose="02020603050405020304" pitchFamily="18" charset="0"/>
              </a:rPr>
              <a:t> ?</a:t>
            </a:r>
          </a:p>
        </p:txBody>
      </p:sp>
      <p:pic>
        <p:nvPicPr>
          <p:cNvPr id="19" name="Picture Placeholder 18">
            <a:extLst>
              <a:ext uri="{FF2B5EF4-FFF2-40B4-BE49-F238E27FC236}">
                <a16:creationId xmlns:a16="http://schemas.microsoft.com/office/drawing/2014/main" id="{DB30A1DF-351E-4CC3-9EEC-9C1447E79FEA}"/>
              </a:ext>
            </a:extLst>
          </p:cNvPr>
          <p:cNvPicPr>
            <a:picLocks noGrp="1" noChangeAspect="1"/>
          </p:cNvPicPr>
          <p:nvPr>
            <p:ph type="pic" sz="quarter" idx="14"/>
          </p:nvPr>
        </p:nvPicPr>
        <p:blipFill>
          <a:blip r:embed="rId2"/>
          <a:srcRect l="18529" r="18529"/>
          <a:stretch>
            <a:fillRect/>
          </a:stretch>
        </p:blipFill>
        <p:spPr>
          <a:xfrm>
            <a:off x="6972300" y="-1"/>
            <a:ext cx="5219700" cy="6858001"/>
          </a:xfrm>
        </p:spPr>
      </p:pic>
      <p:sp>
        <p:nvSpPr>
          <p:cNvPr id="21" name="Hộp Văn bản 1">
            <a:extLst>
              <a:ext uri="{FF2B5EF4-FFF2-40B4-BE49-F238E27FC236}">
                <a16:creationId xmlns:a16="http://schemas.microsoft.com/office/drawing/2014/main" id="{F491F6DF-6D57-47D3-9744-77A0F32D35FB}"/>
              </a:ext>
            </a:extLst>
          </p:cNvPr>
          <p:cNvSpPr txBox="1"/>
          <p:nvPr/>
        </p:nvSpPr>
        <p:spPr>
          <a:xfrm>
            <a:off x="119960" y="4124581"/>
            <a:ext cx="660741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Để giao tiếp, con người sử dụng ngôn ngữ ( lời nói, chữ viết ) và các dấu hiệu phi ngôn ngữ ( nét mặt, cử chỉ,…) nhằm tạo dựng mối liên hệ, sự tương tác trong cuộc sống, kinh doanh, quản trị.</a:t>
            </a:r>
          </a:p>
        </p:txBody>
      </p:sp>
      <p:sp>
        <p:nvSpPr>
          <p:cNvPr id="22" name="TextBox 1">
            <a:extLst>
              <a:ext uri="{FF2B5EF4-FFF2-40B4-BE49-F238E27FC236}">
                <a16:creationId xmlns:a16="http://schemas.microsoft.com/office/drawing/2014/main" id="{4F47EA0A-7BE9-43B3-8460-F4B141BCD3EE}"/>
              </a:ext>
            </a:extLst>
          </p:cNvPr>
          <p:cNvSpPr txBox="1">
            <a:spLocks noChangeArrowheads="1"/>
          </p:cNvSpPr>
          <p:nvPr/>
        </p:nvSpPr>
        <p:spPr bwMode="auto">
          <a:xfrm>
            <a:off x="119960" y="2044005"/>
            <a:ext cx="685233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vi-VN" sz="2800" dirty="0">
                <a:latin typeface="Times New Roman" panose="02020603050405020304" pitchFamily="18" charset="0"/>
                <a:cs typeface="Times New Roman" panose="02020603050405020304" pitchFamily="18" charset="0"/>
              </a:rPr>
              <a:t>+  Là hành vi và quá trình , trong đó con người gia</a:t>
            </a:r>
            <a:r>
              <a:rPr lang="en-US" sz="2800" dirty="0">
                <a:latin typeface="Times New Roman" panose="02020603050405020304" pitchFamily="18" charset="0"/>
                <a:cs typeface="Times New Roman" panose="02020603050405020304" pitchFamily="18" charset="0"/>
              </a:rPr>
              <a:t>o</a:t>
            </a:r>
            <a:r>
              <a:rPr lang="vi-VN" sz="2800" dirty="0">
                <a:latin typeface="Times New Roman" panose="02020603050405020304" pitchFamily="18" charset="0"/>
                <a:cs typeface="Times New Roman" panose="02020603050405020304" pitchFamily="18" charset="0"/>
              </a:rPr>
              <a:t> tiếp và trao đổi thông tin với nhau nhận thức, đánh giá về nhau, tác động qua lại, ảnh hưởng lẫn nhau.</a:t>
            </a:r>
          </a:p>
        </p:txBody>
      </p:sp>
    </p:spTree>
    <p:extLst>
      <p:ext uri="{BB962C8B-B14F-4D97-AF65-F5344CB8AC3E}">
        <p14:creationId xmlns:p14="http://schemas.microsoft.com/office/powerpoint/2010/main" val="13297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ADB0EE17-8719-46C8-8683-2C275B56F700}"/>
              </a:ext>
            </a:extLst>
          </p:cNvPr>
          <p:cNvSpPr txBox="1">
            <a:spLocks noChangeArrowheads="1"/>
          </p:cNvSpPr>
          <p:nvPr/>
        </p:nvSpPr>
        <p:spPr bwMode="auto">
          <a:xfrm>
            <a:off x="740599" y="1074003"/>
            <a:ext cx="63367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4800" dirty="0" err="1">
                <a:latin typeface="Times New Roman" panose="02020603050405020304" pitchFamily="18" charset="0"/>
                <a:cs typeface="Times New Roman" panose="02020603050405020304" pitchFamily="18" charset="0"/>
              </a:rPr>
              <a:t>Kĩ</a:t>
            </a:r>
            <a:r>
              <a:rPr lang="en-GB" altLang="en-US" sz="4800" dirty="0">
                <a:latin typeface="Times New Roman" panose="02020603050405020304" pitchFamily="18" charset="0"/>
                <a:cs typeface="Times New Roman" panose="02020603050405020304" pitchFamily="18" charset="0"/>
              </a:rPr>
              <a:t> </a:t>
            </a:r>
            <a:r>
              <a:rPr lang="en-GB" altLang="en-US" sz="4800" dirty="0" err="1">
                <a:latin typeface="Times New Roman" panose="02020603050405020304" pitchFamily="18" charset="0"/>
                <a:cs typeface="Times New Roman" panose="02020603050405020304" pitchFamily="18" charset="0"/>
              </a:rPr>
              <a:t>năng</a:t>
            </a:r>
            <a:r>
              <a:rPr lang="en-GB" altLang="en-US" sz="4800" dirty="0">
                <a:latin typeface="Times New Roman" panose="02020603050405020304" pitchFamily="18" charset="0"/>
                <a:cs typeface="Times New Roman" panose="02020603050405020304" pitchFamily="18" charset="0"/>
              </a:rPr>
              <a:t> </a:t>
            </a:r>
            <a:r>
              <a:rPr lang="en-GB" altLang="en-US" sz="4800" dirty="0" err="1">
                <a:latin typeface="Times New Roman" panose="02020603050405020304" pitchFamily="18" charset="0"/>
                <a:cs typeface="Times New Roman" panose="02020603050405020304" pitchFamily="18" charset="0"/>
              </a:rPr>
              <a:t>giao</a:t>
            </a:r>
            <a:r>
              <a:rPr lang="en-GB" altLang="en-US" sz="4800" dirty="0">
                <a:latin typeface="Times New Roman" panose="02020603050405020304" pitchFamily="18" charset="0"/>
                <a:cs typeface="Times New Roman" panose="02020603050405020304" pitchFamily="18" charset="0"/>
              </a:rPr>
              <a:t> </a:t>
            </a:r>
            <a:r>
              <a:rPr lang="en-GB" altLang="en-US" sz="4800" dirty="0" err="1">
                <a:latin typeface="Times New Roman" panose="02020603050405020304" pitchFamily="18" charset="0"/>
                <a:cs typeface="Times New Roman" panose="02020603050405020304" pitchFamily="18" charset="0"/>
              </a:rPr>
              <a:t>tiếp</a:t>
            </a:r>
            <a:r>
              <a:rPr lang="en-GB" altLang="en-US" sz="4800" dirty="0">
                <a:latin typeface="Times New Roman" panose="02020603050405020304" pitchFamily="18" charset="0"/>
                <a:cs typeface="Times New Roman" panose="02020603050405020304" pitchFamily="18" charset="0"/>
              </a:rPr>
              <a:t> </a:t>
            </a:r>
            <a:r>
              <a:rPr lang="en-GB" altLang="en-US" sz="4800" dirty="0" err="1">
                <a:latin typeface="Times New Roman" panose="02020603050405020304" pitchFamily="18" charset="0"/>
                <a:cs typeface="Times New Roman" panose="02020603050405020304" pitchFamily="18" charset="0"/>
              </a:rPr>
              <a:t>là</a:t>
            </a:r>
            <a:r>
              <a:rPr lang="en-GB" altLang="en-US" sz="4800" dirty="0">
                <a:latin typeface="Times New Roman" panose="02020603050405020304" pitchFamily="18" charset="0"/>
                <a:cs typeface="Times New Roman" panose="02020603050405020304" pitchFamily="18" charset="0"/>
              </a:rPr>
              <a:t> </a:t>
            </a:r>
            <a:r>
              <a:rPr lang="en-GB" altLang="en-US" sz="4800" dirty="0" err="1">
                <a:latin typeface="Times New Roman" panose="02020603050405020304" pitchFamily="18" charset="0"/>
                <a:cs typeface="Times New Roman" panose="02020603050405020304" pitchFamily="18" charset="0"/>
              </a:rPr>
              <a:t>gì</a:t>
            </a:r>
            <a:r>
              <a:rPr lang="en-GB" altLang="en-US" sz="4800" dirty="0">
                <a:latin typeface="Times New Roman" panose="02020603050405020304" pitchFamily="18" charset="0"/>
                <a:cs typeface="Times New Roman" panose="02020603050405020304" pitchFamily="18" charset="0"/>
              </a:rPr>
              <a:t> ?</a:t>
            </a:r>
          </a:p>
        </p:txBody>
      </p:sp>
      <p:sp>
        <p:nvSpPr>
          <p:cNvPr id="12" name="TextBox 1">
            <a:extLst>
              <a:ext uri="{FF2B5EF4-FFF2-40B4-BE49-F238E27FC236}">
                <a16:creationId xmlns:a16="http://schemas.microsoft.com/office/drawing/2014/main" id="{FC0CAD67-7B62-4957-BC4D-D996A8F722C0}"/>
              </a:ext>
            </a:extLst>
          </p:cNvPr>
          <p:cNvSpPr txBox="1">
            <a:spLocks noChangeArrowheads="1"/>
          </p:cNvSpPr>
          <p:nvPr/>
        </p:nvSpPr>
        <p:spPr bwMode="auto">
          <a:xfrm>
            <a:off x="203345" y="2509224"/>
            <a:ext cx="754907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ĩ </a:t>
            </a:r>
            <a:r>
              <a:rPr lang="vi-VN" dirty="0">
                <a:latin typeface="Times New Roman" panose="02020603050405020304" pitchFamily="18" charset="0"/>
                <a:cs typeface="Times New Roman" panose="02020603050405020304" pitchFamily="18" charset="0"/>
              </a:rPr>
              <a:t>năng giao 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địch</a:t>
            </a:r>
            <a:r>
              <a:rPr lang="en-US" dirty="0">
                <a:latin typeface="Times New Roman" panose="02020603050405020304" pitchFamily="18" charset="0"/>
                <a:cs typeface="Times New Roman" panose="02020603050405020304" pitchFamily="18" charset="0"/>
              </a:rPr>
              <a:t>.</a:t>
            </a:r>
            <a:endParaRPr lang="en-GB" altLang="en-US"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C1D992D-2238-4C18-90F0-5AD1AF121AB5}"/>
              </a:ext>
            </a:extLst>
          </p:cNvPr>
          <p:cNvPicPr>
            <a:picLocks noChangeAspect="1"/>
          </p:cNvPicPr>
          <p:nvPr/>
        </p:nvPicPr>
        <p:blipFill>
          <a:blip r:embed="rId2"/>
          <a:stretch>
            <a:fillRect/>
          </a:stretch>
        </p:blipFill>
        <p:spPr>
          <a:xfrm>
            <a:off x="7752424" y="0"/>
            <a:ext cx="5715000" cy="6858000"/>
          </a:xfrm>
          <a:prstGeom prst="rect">
            <a:avLst/>
          </a:prstGeom>
        </p:spPr>
      </p:pic>
    </p:spTree>
    <p:extLst>
      <p:ext uri="{BB962C8B-B14F-4D97-AF65-F5344CB8AC3E}">
        <p14:creationId xmlns:p14="http://schemas.microsoft.com/office/powerpoint/2010/main" val="42035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7198"/>
            <a:ext cx="5088935" cy="6803351"/>
          </a:xfrm>
        </p:spPr>
      </p:pic>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5809485" y="6371351"/>
            <a:ext cx="432000" cy="432000"/>
          </a:xfrm>
          <a:solidFill>
            <a:schemeClr val="tx1">
              <a:lumMod val="95000"/>
              <a:lumOff val="5000"/>
            </a:schemeClr>
          </a:solidFill>
        </p:spPr>
        <p:txBody>
          <a:bodyPr/>
          <a:lstStyle/>
          <a:p>
            <a:fld id="{19B51A1E-902D-48AF-9020-955120F399B6}" type="slidenum">
              <a:rPr lang="en-US" smtClean="0">
                <a:solidFill>
                  <a:schemeClr val="tx1"/>
                </a:solidFill>
              </a:rPr>
              <a:pPr/>
              <a:t>4</a:t>
            </a:fld>
            <a:endParaRPr lang="en-US" dirty="0">
              <a:solidFill>
                <a:schemeClr val="tx1"/>
              </a:solidFill>
            </a:endParaRPr>
          </a:p>
        </p:txBody>
      </p:sp>
      <p:sp>
        <p:nvSpPr>
          <p:cNvPr id="11" name="TextBox 10">
            <a:extLst>
              <a:ext uri="{FF2B5EF4-FFF2-40B4-BE49-F238E27FC236}">
                <a16:creationId xmlns:a16="http://schemas.microsoft.com/office/drawing/2014/main" id="{A7F00B5A-6C74-4D8B-BD58-423567A7A846}"/>
              </a:ext>
            </a:extLst>
          </p:cNvPr>
          <p:cNvSpPr txBox="1"/>
          <p:nvPr/>
        </p:nvSpPr>
        <p:spPr>
          <a:xfrm>
            <a:off x="5088935" y="688363"/>
            <a:ext cx="7347993"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còn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282E9798-2886-4568-AA3D-F36EE8D5A8B2}"/>
              </a:ext>
            </a:extLst>
          </p:cNvPr>
          <p:cNvSpPr txBox="1"/>
          <p:nvPr/>
        </p:nvSpPr>
        <p:spPr>
          <a:xfrm>
            <a:off x="5358001" y="2696313"/>
            <a:ext cx="6480720"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nghe</a:t>
            </a: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6296D8D-A98B-4E0C-92F5-D318F598CE15}"/>
              </a:ext>
            </a:extLst>
          </p:cNvPr>
          <p:cNvSpPr txBox="1"/>
          <p:nvPr/>
        </p:nvSpPr>
        <p:spPr>
          <a:xfrm>
            <a:off x="5358001" y="3458741"/>
            <a:ext cx="6480720"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endParaRPr lang="en-US" sz="2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BE8C3DE-890D-48AF-B2F2-61F266ECC58B}"/>
              </a:ext>
            </a:extLst>
          </p:cNvPr>
          <p:cNvSpPr txBox="1"/>
          <p:nvPr/>
        </p:nvSpPr>
        <p:spPr>
          <a:xfrm>
            <a:off x="5358001" y="4221170"/>
            <a:ext cx="6480720"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âm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endParaRPr lang="en-US"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1166A56-252E-4020-9E14-261E82200926}"/>
              </a:ext>
            </a:extLst>
          </p:cNvPr>
          <p:cNvSpPr txBox="1"/>
          <p:nvPr/>
        </p:nvSpPr>
        <p:spPr>
          <a:xfrm>
            <a:off x="5358001" y="4983599"/>
            <a:ext cx="6480720"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a:t>
            </a:r>
          </a:p>
        </p:txBody>
      </p:sp>
    </p:spTree>
    <p:extLst>
      <p:ext uri="{BB962C8B-B14F-4D97-AF65-F5344CB8AC3E}">
        <p14:creationId xmlns:p14="http://schemas.microsoft.com/office/powerpoint/2010/main" val="21176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TextBox 1">
            <a:extLst>
              <a:ext uri="{FF2B5EF4-FFF2-40B4-BE49-F238E27FC236}">
                <a16:creationId xmlns:a16="http://schemas.microsoft.com/office/drawing/2014/main" id="{A59C0CCC-7970-4DE6-830B-C7D9ACDBF074}"/>
              </a:ext>
            </a:extLst>
          </p:cNvPr>
          <p:cNvSpPr txBox="1">
            <a:spLocks noChangeArrowheads="1"/>
          </p:cNvSpPr>
          <p:nvPr/>
        </p:nvSpPr>
        <p:spPr bwMode="auto">
          <a:xfrm>
            <a:off x="0" y="195071"/>
            <a:ext cx="62238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4000" dirty="0" err="1">
                <a:latin typeface="Times New Roman" panose="02020603050405020304" pitchFamily="18" charset="0"/>
                <a:cs typeface="Times New Roman" panose="02020603050405020304" pitchFamily="18" charset="0"/>
              </a:rPr>
              <a:t>Vai</a:t>
            </a:r>
            <a:r>
              <a:rPr lang="en-GB" altLang="en-US" sz="4000" dirty="0">
                <a:latin typeface="Times New Roman" panose="02020603050405020304" pitchFamily="18" charset="0"/>
                <a:cs typeface="Times New Roman" panose="02020603050405020304" pitchFamily="18" charset="0"/>
              </a:rPr>
              <a:t> </a:t>
            </a:r>
            <a:r>
              <a:rPr lang="en-GB" altLang="en-US" sz="4000" dirty="0" err="1">
                <a:latin typeface="Times New Roman" panose="02020603050405020304" pitchFamily="18" charset="0"/>
                <a:cs typeface="Times New Roman" panose="02020603050405020304" pitchFamily="18" charset="0"/>
              </a:rPr>
              <a:t>trò</a:t>
            </a:r>
            <a:r>
              <a:rPr lang="en-GB" altLang="en-US" sz="4000" dirty="0">
                <a:latin typeface="Times New Roman" panose="02020603050405020304" pitchFamily="18" charset="0"/>
                <a:cs typeface="Times New Roman" panose="02020603050405020304" pitchFamily="18" charset="0"/>
              </a:rPr>
              <a:t> </a:t>
            </a:r>
            <a:r>
              <a:rPr lang="en-GB" altLang="en-US" sz="4000" dirty="0" err="1">
                <a:latin typeface="Times New Roman" panose="02020603050405020304" pitchFamily="18" charset="0"/>
                <a:cs typeface="Times New Roman" panose="02020603050405020304" pitchFamily="18" charset="0"/>
              </a:rPr>
              <a:t>của</a:t>
            </a:r>
            <a:r>
              <a:rPr lang="en-GB" altLang="en-US" sz="4000" dirty="0">
                <a:latin typeface="Times New Roman" panose="02020603050405020304" pitchFamily="18" charset="0"/>
                <a:cs typeface="Times New Roman" panose="02020603050405020304" pitchFamily="18" charset="0"/>
              </a:rPr>
              <a:t> </a:t>
            </a:r>
            <a:r>
              <a:rPr lang="en-GB" altLang="en-US" sz="4000" dirty="0" err="1">
                <a:latin typeface="Times New Roman" panose="02020603050405020304" pitchFamily="18" charset="0"/>
                <a:cs typeface="Times New Roman" panose="02020603050405020304" pitchFamily="18" charset="0"/>
              </a:rPr>
              <a:t>Kỹ</a:t>
            </a:r>
            <a:r>
              <a:rPr lang="en-GB" altLang="en-US" sz="4000" dirty="0">
                <a:latin typeface="Times New Roman" panose="02020603050405020304" pitchFamily="18" charset="0"/>
                <a:cs typeface="Times New Roman" panose="02020603050405020304" pitchFamily="18" charset="0"/>
              </a:rPr>
              <a:t> </a:t>
            </a:r>
            <a:r>
              <a:rPr lang="en-GB" altLang="en-US" sz="4000" dirty="0" err="1">
                <a:latin typeface="Times New Roman" panose="02020603050405020304" pitchFamily="18" charset="0"/>
                <a:cs typeface="Times New Roman" panose="02020603050405020304" pitchFamily="18" charset="0"/>
              </a:rPr>
              <a:t>năng</a:t>
            </a:r>
            <a:r>
              <a:rPr lang="en-GB" altLang="en-US" sz="4000" dirty="0">
                <a:latin typeface="Times New Roman" panose="02020603050405020304" pitchFamily="18" charset="0"/>
                <a:cs typeface="Times New Roman" panose="02020603050405020304" pitchFamily="18" charset="0"/>
              </a:rPr>
              <a:t> </a:t>
            </a:r>
            <a:r>
              <a:rPr lang="en-GB" altLang="en-US" sz="4000" dirty="0" err="1">
                <a:latin typeface="Times New Roman" panose="02020603050405020304" pitchFamily="18" charset="0"/>
                <a:cs typeface="Times New Roman" panose="02020603050405020304" pitchFamily="18" charset="0"/>
              </a:rPr>
              <a:t>giao</a:t>
            </a:r>
            <a:r>
              <a:rPr lang="en-GB" altLang="en-US" sz="4000" dirty="0">
                <a:latin typeface="Times New Roman" panose="02020603050405020304" pitchFamily="18" charset="0"/>
                <a:cs typeface="Times New Roman" panose="02020603050405020304" pitchFamily="18" charset="0"/>
              </a:rPr>
              <a:t> </a:t>
            </a:r>
            <a:r>
              <a:rPr lang="en-GB" altLang="en-US" sz="4000" dirty="0" err="1">
                <a:latin typeface="Times New Roman" panose="02020603050405020304" pitchFamily="18" charset="0"/>
                <a:cs typeface="Times New Roman" panose="02020603050405020304" pitchFamily="18" charset="0"/>
              </a:rPr>
              <a:t>tiếp</a:t>
            </a:r>
            <a:endParaRPr lang="en-GB" altLang="en-US" sz="4000" dirty="0">
              <a:latin typeface="Times New Roman" panose="02020603050405020304" pitchFamily="18" charset="0"/>
              <a:cs typeface="Times New Roman" panose="02020603050405020304" pitchFamily="18" charset="0"/>
            </a:endParaRPr>
          </a:p>
        </p:txBody>
      </p:sp>
      <p:sp>
        <p:nvSpPr>
          <p:cNvPr id="16" name="TextBox 1">
            <a:extLst>
              <a:ext uri="{FF2B5EF4-FFF2-40B4-BE49-F238E27FC236}">
                <a16:creationId xmlns:a16="http://schemas.microsoft.com/office/drawing/2014/main" id="{DCBC45B1-019A-4B63-879B-31C3B53F91D0}"/>
              </a:ext>
            </a:extLst>
          </p:cNvPr>
          <p:cNvSpPr txBox="1">
            <a:spLocks noChangeArrowheads="1"/>
          </p:cNvSpPr>
          <p:nvPr/>
        </p:nvSpPr>
        <p:spPr bwMode="auto">
          <a:xfrm>
            <a:off x="75823" y="1430728"/>
            <a:ext cx="584348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Vai trò của kỹ năng giao tiếp trong cuộc sống là giúp mỗi người trong chúng ta có thể xác định được các mức độ nhu cầu, tư tưởng, tình cảm, vốn sống, kinh nghiệm…của đối tượng giao tiếp, nhờ đó mà chủ thể giao tiếp đáp ứng kịp thời, phù hợp với mục đích và nhiệm vụ giao tiếp.</a:t>
            </a:r>
          </a:p>
        </p:txBody>
      </p:sp>
      <p:pic>
        <p:nvPicPr>
          <p:cNvPr id="2050" name="Picture 2" descr="Kỹ năng giao tiếp là gì">
            <a:extLst>
              <a:ext uri="{FF2B5EF4-FFF2-40B4-BE49-F238E27FC236}">
                <a16:creationId xmlns:a16="http://schemas.microsoft.com/office/drawing/2014/main" id="{6C6FFF0A-52B3-4C4C-B685-0A7980B10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0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0112C2B-DA4D-466F-ABE0-E3D0360BCFEF}"/>
              </a:ext>
            </a:extLst>
          </p:cNvPr>
          <p:cNvPicPr>
            <a:picLocks noChangeAspect="1"/>
          </p:cNvPicPr>
          <p:nvPr/>
        </p:nvPicPr>
        <p:blipFill>
          <a:blip r:embed="rId2"/>
          <a:stretch>
            <a:fillRect/>
          </a:stretch>
        </p:blipFill>
        <p:spPr>
          <a:xfrm>
            <a:off x="5943600" y="1"/>
            <a:ext cx="6248400" cy="6858000"/>
          </a:xfrm>
          <a:prstGeom prst="rect">
            <a:avLst/>
          </a:prstGeom>
        </p:spPr>
      </p:pic>
      <p:sp>
        <p:nvSpPr>
          <p:cNvPr id="27" name="TextBox 26">
            <a:extLst>
              <a:ext uri="{FF2B5EF4-FFF2-40B4-BE49-F238E27FC236}">
                <a16:creationId xmlns:a16="http://schemas.microsoft.com/office/drawing/2014/main" id="{B6D67099-BB08-46D6-9F94-6915B4561651}"/>
              </a:ext>
            </a:extLst>
          </p:cNvPr>
          <p:cNvSpPr txBox="1"/>
          <p:nvPr/>
        </p:nvSpPr>
        <p:spPr>
          <a:xfrm>
            <a:off x="26195" y="141547"/>
            <a:ext cx="6164034" cy="1323439"/>
          </a:xfrm>
          <a:prstGeom prst="rect">
            <a:avLst/>
          </a:prstGeom>
          <a:noFill/>
        </p:spPr>
        <p:txBody>
          <a:bodyPr wrap="square">
            <a:spAutoFit/>
          </a:bodyPr>
          <a:lstStyle/>
          <a:p>
            <a:pPr algn="just"/>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Vai</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trò</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của</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kỹ</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năng</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giao</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tiếp</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trong</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công</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11843C"/>
                </a:solidFill>
                <a:effectLst/>
                <a:latin typeface="Times New Roman" panose="02020603050405020304" pitchFamily="18" charset="0"/>
                <a:cs typeface="Times New Roman" panose="02020603050405020304" pitchFamily="18" charset="0"/>
              </a:rPr>
              <a:t>việc</a:t>
            </a:r>
            <a:r>
              <a:rPr lang="en-US" sz="4000" b="1" i="0" u="none" strike="noStrike" dirty="0">
                <a:solidFill>
                  <a:srgbClr val="11843C"/>
                </a:solidFill>
                <a:effectLst/>
                <a:latin typeface="Times New Roman" panose="02020603050405020304" pitchFamily="18" charset="0"/>
                <a:cs typeface="Times New Roman" panose="02020603050405020304" pitchFamily="18" charset="0"/>
              </a:rPr>
              <a:t>: </a:t>
            </a:r>
          </a:p>
        </p:txBody>
      </p:sp>
      <p:sp>
        <p:nvSpPr>
          <p:cNvPr id="29" name="TextBox 28">
            <a:extLst>
              <a:ext uri="{FF2B5EF4-FFF2-40B4-BE49-F238E27FC236}">
                <a16:creationId xmlns:a16="http://schemas.microsoft.com/office/drawing/2014/main" id="{C1966AA5-3499-454A-AA49-9918668C36DC}"/>
              </a:ext>
            </a:extLst>
          </p:cNvPr>
          <p:cNvSpPr txBox="1"/>
          <p:nvPr/>
        </p:nvSpPr>
        <p:spPr>
          <a:xfrm>
            <a:off x="26195" y="1791556"/>
            <a:ext cx="6106884" cy="1938992"/>
          </a:xfrm>
          <a:prstGeom prst="rect">
            <a:avLst/>
          </a:prstGeom>
          <a:noFill/>
        </p:spPr>
        <p:txBody>
          <a:bodyPr wrap="square">
            <a:spAutoFit/>
          </a:bodyPr>
          <a:lstStyle/>
          <a:p>
            <a:pPr algn="just"/>
            <a:r>
              <a:rPr lang="en-US" sz="4000" b="1" dirty="0">
                <a:solidFill>
                  <a:srgbClr val="333333"/>
                </a:solidFill>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Kỹ</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năng</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giao</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tiếp</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thúc</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đẩy</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hiệu</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suất</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công</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việc</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và</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tạo</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những</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đội</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nhóm</a:t>
            </a:r>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333333"/>
                </a:solidFill>
                <a:effectLst/>
                <a:latin typeface="Times New Roman" panose="02020603050405020304" pitchFamily="18" charset="0"/>
                <a:cs typeface="Times New Roman" panose="02020603050405020304" pitchFamily="18" charset="0"/>
              </a:rPr>
              <a:t>mạnh</a:t>
            </a:r>
            <a:endParaRPr lang="en-US" sz="4000" b="0" i="0" u="none" strike="noStrike" dirty="0">
              <a:solidFill>
                <a:srgbClr val="333333"/>
              </a:solidFill>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61BE373-1E30-4218-91B6-C13A4E2B48FB}"/>
              </a:ext>
            </a:extLst>
          </p:cNvPr>
          <p:cNvSpPr txBox="1"/>
          <p:nvPr/>
        </p:nvSpPr>
        <p:spPr>
          <a:xfrm>
            <a:off x="13097" y="4112798"/>
            <a:ext cx="6133079" cy="1938992"/>
          </a:xfrm>
          <a:prstGeom prst="rect">
            <a:avLst/>
          </a:prstGeom>
          <a:noFill/>
        </p:spPr>
        <p:txBody>
          <a:bodyPr wrap="square">
            <a:spAutoFit/>
          </a:bodyPr>
          <a:lstStyle/>
          <a:p>
            <a:pPr algn="just"/>
            <a:r>
              <a:rPr lang="en-US" sz="4000" b="1" i="0" u="none" strike="noStrike" dirty="0">
                <a:solidFill>
                  <a:srgbClr val="333333"/>
                </a:solidFill>
                <a:effectLst/>
                <a:latin typeface="Times New Roman" panose="02020603050405020304" pitchFamily="18" charset="0"/>
                <a:cs typeface="Times New Roman" panose="02020603050405020304" pitchFamily="18" charset="0"/>
              </a:rPr>
              <a:t>+ </a:t>
            </a:r>
            <a:r>
              <a:rPr lang="vi-VN" sz="4000" b="1" i="0" u="none" strike="noStrike" dirty="0">
                <a:solidFill>
                  <a:srgbClr val="333333"/>
                </a:solidFill>
                <a:effectLst/>
                <a:latin typeface="Times New Roman" panose="02020603050405020304" pitchFamily="18" charset="0"/>
                <a:cs typeface="Times New Roman" panose="02020603050405020304" pitchFamily="18" charset="0"/>
              </a:rPr>
              <a:t>Kỹ năng giao tiếp tốt gia tăng cơ hội thăng tiến trong công việc</a:t>
            </a:r>
            <a:endParaRPr lang="vi-VN" sz="40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8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ỹ năng giao tiếp là gì">
            <a:extLst>
              <a:ext uri="{FF2B5EF4-FFF2-40B4-BE49-F238E27FC236}">
                <a16:creationId xmlns:a16="http://schemas.microsoft.com/office/drawing/2014/main" id="{A89579F9-E3CA-49AC-9973-702C25DB0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8999"/>
            <a:ext cx="6096000" cy="342900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BCF76E3-69CA-42F2-90A9-E2320AB8C443}"/>
              </a:ext>
            </a:extLst>
          </p:cNvPr>
          <p:cNvSpPr txBox="1"/>
          <p:nvPr/>
        </p:nvSpPr>
        <p:spPr>
          <a:xfrm>
            <a:off x="979170" y="78356"/>
            <a:ext cx="9864090" cy="1323439"/>
          </a:xfrm>
          <a:prstGeom prst="rect">
            <a:avLst/>
          </a:prstGeom>
          <a:noFill/>
        </p:spPr>
        <p:txBody>
          <a:bodyPr wrap="square">
            <a:spAutoFit/>
          </a:bodyPr>
          <a:lstStyle/>
          <a:p>
            <a:pPr algn="ctr"/>
            <a:r>
              <a:rPr lang="en-US" sz="4000" dirty="0">
                <a:solidFill>
                  <a:srgbClr val="333333"/>
                </a:solidFill>
                <a:latin typeface="Times New Roman" panose="02020603050405020304" pitchFamily="18" charset="0"/>
                <a:cs typeface="Times New Roman" panose="02020603050405020304" pitchFamily="18" charset="0"/>
              </a:rPr>
              <a:t>7</a:t>
            </a:r>
            <a:r>
              <a:rPr lang="vi-VN" sz="4000" b="0" i="0" u="none" strike="noStrike" dirty="0">
                <a:solidFill>
                  <a:srgbClr val="333333"/>
                </a:solidFill>
                <a:effectLst/>
                <a:latin typeface="Times New Roman" panose="02020603050405020304" pitchFamily="18" charset="0"/>
                <a:cs typeface="Times New Roman" panose="02020603050405020304" pitchFamily="18" charset="0"/>
              </a:rPr>
              <a:t> Đặc Điểm Của Một Người Giỏi Giao Tiếp Mà Bạn Nên Học Hỏi</a:t>
            </a:r>
            <a:endParaRPr lang="vi-VN" sz="4000" b="0" i="0" dirty="0">
              <a:solidFill>
                <a:srgbClr val="333333"/>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8F70D6B-D41A-48B8-9D68-31553D66CDF2}"/>
              </a:ext>
            </a:extLst>
          </p:cNvPr>
          <p:cNvSpPr txBox="1"/>
          <p:nvPr/>
        </p:nvSpPr>
        <p:spPr>
          <a:xfrm>
            <a:off x="1348740" y="1326654"/>
            <a:ext cx="8663940" cy="523220"/>
          </a:xfrm>
          <a:prstGeom prst="rect">
            <a:avLst/>
          </a:prstGeom>
          <a:noFill/>
        </p:spPr>
        <p:txBody>
          <a:bodyPr wrap="square" rtlCol="0">
            <a:spAutoFit/>
          </a:bodyPr>
          <a:lstStyle/>
          <a:p>
            <a:r>
              <a:rPr lang="vi-VN" sz="2800" b="1" i="0" dirty="0">
                <a:solidFill>
                  <a:srgbClr val="333333"/>
                </a:solidFill>
                <a:effectLst/>
                <a:latin typeface="Times New Roman" panose="02020603050405020304" pitchFamily="18" charset="0"/>
                <a:cs typeface="Times New Roman" panose="02020603050405020304" pitchFamily="18" charset="0"/>
              </a:rPr>
              <a:t>Lắng nghe nhiều hơn</a:t>
            </a:r>
            <a:endParaRPr lang="en-US" sz="2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767FCE3-3D16-4A4E-8C69-00C846922BEC}"/>
              </a:ext>
            </a:extLst>
          </p:cNvPr>
          <p:cNvSpPr txBox="1"/>
          <p:nvPr/>
        </p:nvSpPr>
        <p:spPr>
          <a:xfrm>
            <a:off x="1348740" y="2110649"/>
            <a:ext cx="8663940" cy="523220"/>
          </a:xfrm>
          <a:prstGeom prst="rect">
            <a:avLst/>
          </a:prstGeom>
          <a:noFill/>
        </p:spPr>
        <p:txBody>
          <a:bodyPr wrap="square" rtlCol="0">
            <a:spAutoFit/>
          </a:bodyPr>
          <a:lstStyle/>
          <a:p>
            <a:r>
              <a:rPr lang="en-US" sz="2800" b="1" i="0" dirty="0" err="1">
                <a:solidFill>
                  <a:srgbClr val="333333"/>
                </a:solidFill>
                <a:effectLst/>
                <a:latin typeface="Times New Roman" panose="02020603050405020304" pitchFamily="18" charset="0"/>
                <a:cs typeface="Times New Roman" panose="02020603050405020304" pitchFamily="18" charset="0"/>
              </a:rPr>
              <a:t>Không</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nói</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quá</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nhiều</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về</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bản</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thân</a:t>
            </a:r>
            <a:endParaRPr lang="en-US"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41AB421-9582-4502-BF14-0D8559EDF0CC}"/>
              </a:ext>
            </a:extLst>
          </p:cNvPr>
          <p:cNvSpPr txBox="1"/>
          <p:nvPr/>
        </p:nvSpPr>
        <p:spPr>
          <a:xfrm>
            <a:off x="1348740" y="2731308"/>
            <a:ext cx="8663940" cy="523220"/>
          </a:xfrm>
          <a:prstGeom prst="rect">
            <a:avLst/>
          </a:prstGeom>
          <a:noFill/>
        </p:spPr>
        <p:txBody>
          <a:bodyPr wrap="square" rtlCol="0">
            <a:spAutoFit/>
          </a:bodyPr>
          <a:lstStyle/>
          <a:p>
            <a:r>
              <a:rPr lang="en-US" sz="2800" b="1" i="0" dirty="0" err="1">
                <a:solidFill>
                  <a:srgbClr val="333333"/>
                </a:solidFill>
                <a:effectLst/>
                <a:latin typeface="Times New Roman" panose="02020603050405020304" pitchFamily="18" charset="0"/>
                <a:cs typeface="Times New Roman" panose="02020603050405020304" pitchFamily="18" charset="0"/>
              </a:rPr>
              <a:t>Thừa</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nhận</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những</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điều</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mình</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không</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biết</a:t>
            </a:r>
            <a:endParaRPr lang="en-US"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F49F1EC-DA7D-4BAE-8962-DEE6A15C453C}"/>
              </a:ext>
            </a:extLst>
          </p:cNvPr>
          <p:cNvSpPr txBox="1"/>
          <p:nvPr/>
        </p:nvSpPr>
        <p:spPr>
          <a:xfrm>
            <a:off x="1348740" y="3417864"/>
            <a:ext cx="8869680" cy="523220"/>
          </a:xfrm>
          <a:prstGeom prst="rect">
            <a:avLst/>
          </a:prstGeom>
          <a:noFill/>
        </p:spPr>
        <p:txBody>
          <a:bodyPr wrap="square" rtlCol="0">
            <a:spAutoFit/>
          </a:bodyPr>
          <a:lstStyle/>
          <a:p>
            <a:r>
              <a:rPr lang="vi-VN" sz="2800" b="1" i="0" dirty="0">
                <a:solidFill>
                  <a:srgbClr val="333333"/>
                </a:solidFill>
                <a:effectLst/>
                <a:latin typeface="Times New Roman" panose="02020603050405020304" pitchFamily="18" charset="0"/>
                <a:cs typeface="Times New Roman" panose="02020603050405020304" pitchFamily="18" charset="0"/>
              </a:rPr>
              <a:t>Đọc nhiều hơn</a:t>
            </a:r>
            <a:endParaRPr lang="en-US"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25105B-BCBE-4CB5-A321-70ACEC003730}"/>
              </a:ext>
            </a:extLst>
          </p:cNvPr>
          <p:cNvSpPr txBox="1"/>
          <p:nvPr/>
        </p:nvSpPr>
        <p:spPr>
          <a:xfrm>
            <a:off x="1348740" y="4109295"/>
            <a:ext cx="9029700" cy="523220"/>
          </a:xfrm>
          <a:prstGeom prst="rect">
            <a:avLst/>
          </a:prstGeom>
          <a:noFill/>
        </p:spPr>
        <p:txBody>
          <a:bodyPr wrap="square" rtlCol="0">
            <a:spAutoFit/>
          </a:bodyPr>
          <a:lstStyle/>
          <a:p>
            <a:r>
              <a:rPr lang="en-US" sz="2800" b="1" i="0" dirty="0" err="1">
                <a:solidFill>
                  <a:srgbClr val="333333"/>
                </a:solidFill>
                <a:effectLst/>
                <a:latin typeface="Times New Roman" panose="02020603050405020304" pitchFamily="18" charset="0"/>
                <a:cs typeface="Times New Roman" panose="02020603050405020304" pitchFamily="18" charset="0"/>
              </a:rPr>
              <a:t>Lắng</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nghe</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bằng</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đôi</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mắt</a:t>
            </a:r>
            <a:endParaRPr lang="en-US" sz="28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F9B9BE61-288C-42D5-BD29-F9957EC63EAF}"/>
              </a:ext>
            </a:extLst>
          </p:cNvPr>
          <p:cNvSpPr txBox="1"/>
          <p:nvPr/>
        </p:nvSpPr>
        <p:spPr>
          <a:xfrm>
            <a:off x="1348740" y="4799495"/>
            <a:ext cx="9029700" cy="523220"/>
          </a:xfrm>
          <a:prstGeom prst="rect">
            <a:avLst/>
          </a:prstGeom>
          <a:noFill/>
        </p:spPr>
        <p:txBody>
          <a:bodyPr wrap="square" rtlCol="0">
            <a:spAutoFit/>
          </a:bodyPr>
          <a:lstStyle/>
          <a:p>
            <a:r>
              <a:rPr lang="it-IT" sz="2800" b="1" i="0" dirty="0">
                <a:solidFill>
                  <a:srgbClr val="333333"/>
                </a:solidFill>
                <a:effectLst/>
                <a:latin typeface="Times New Roman" panose="02020603050405020304" pitchFamily="18" charset="0"/>
                <a:cs typeface="Times New Roman" panose="02020603050405020304" pitchFamily="18" charset="0"/>
              </a:rPr>
              <a:t>Bỏ qua các chi tiết</a:t>
            </a:r>
            <a:endParaRPr lang="en-US" sz="28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30287B9-B24C-4CD3-86AE-050E475AB2D6}"/>
              </a:ext>
            </a:extLst>
          </p:cNvPr>
          <p:cNvSpPr txBox="1"/>
          <p:nvPr/>
        </p:nvSpPr>
        <p:spPr>
          <a:xfrm>
            <a:off x="1348740" y="5489695"/>
            <a:ext cx="6100916" cy="523220"/>
          </a:xfrm>
          <a:prstGeom prst="rect">
            <a:avLst/>
          </a:prstGeom>
          <a:noFill/>
        </p:spPr>
        <p:txBody>
          <a:bodyPr wrap="square">
            <a:spAutoFit/>
          </a:bodyPr>
          <a:lstStyle/>
          <a:p>
            <a:r>
              <a:rPr lang="vi-VN" sz="2800" b="1" i="0" dirty="0">
                <a:solidFill>
                  <a:srgbClr val="333333"/>
                </a:solidFill>
                <a:effectLst/>
                <a:latin typeface="Times New Roman" panose="02020603050405020304" pitchFamily="18" charset="0"/>
                <a:cs typeface="Times New Roman" panose="02020603050405020304" pitchFamily="18" charset="0"/>
              </a:rPr>
              <a:t>Duy trì thái độ tích cực và tươi cười</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67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 calcmode="lin" valueType="num">
                                      <p:cBhvr additive="base">
                                        <p:cTn id="1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additive="base">
                                        <p:cTn id="42"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P spid="17" grpId="0"/>
      <p:bldP spid="19"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78354A-41D5-43F7-A38D-3C946669B3C8}"/>
              </a:ext>
            </a:extLst>
          </p:cNvPr>
          <p:cNvSpPr>
            <a:spLocks noGrp="1"/>
          </p:cNvSpPr>
          <p:nvPr>
            <p:ph type="sldNum" sz="quarter" idx="13"/>
          </p:nvPr>
        </p:nvSpPr>
        <p:spPr>
          <a:solidFill>
            <a:schemeClr val="tx1">
              <a:lumMod val="95000"/>
              <a:lumOff val="5000"/>
            </a:schemeClr>
          </a:solidFill>
        </p:spPr>
        <p:txBody>
          <a:bodyPr/>
          <a:lstStyle/>
          <a:p>
            <a:fld id="{19B51A1E-902D-48AF-9020-955120F399B6}" type="slidenum">
              <a:rPr lang="en-US" smtClean="0"/>
              <a:pPr/>
              <a:t>8</a:t>
            </a:fld>
            <a:endParaRPr lang="en-US" dirty="0"/>
          </a:p>
        </p:txBody>
      </p:sp>
      <p:sp>
        <p:nvSpPr>
          <p:cNvPr id="7" name="TextBox 6">
            <a:extLst>
              <a:ext uri="{FF2B5EF4-FFF2-40B4-BE49-F238E27FC236}">
                <a16:creationId xmlns:a16="http://schemas.microsoft.com/office/drawing/2014/main" id="{A5D131C7-038E-4F5F-B1F7-7686BB6A5DED}"/>
              </a:ext>
            </a:extLst>
          </p:cNvPr>
          <p:cNvSpPr txBox="1"/>
          <p:nvPr/>
        </p:nvSpPr>
        <p:spPr>
          <a:xfrm>
            <a:off x="152399" y="1199536"/>
            <a:ext cx="12039601" cy="3477875"/>
          </a:xfrm>
          <a:prstGeom prst="rect">
            <a:avLst/>
          </a:prstGeom>
          <a:noFill/>
        </p:spPr>
        <p:txBody>
          <a:bodyPr wrap="square" rtlCol="0">
            <a:spAutoFit/>
          </a:bodyPr>
          <a:lstStyle/>
          <a:p>
            <a:pPr algn="ctr"/>
            <a:r>
              <a:rPr lang="vi-VN" sz="4400" b="1" i="0" dirty="0">
                <a:solidFill>
                  <a:schemeClr val="accent6"/>
                </a:solidFill>
                <a:effectLst/>
                <a:latin typeface="Times New Roman" panose="02020603050405020304" pitchFamily="18" charset="0"/>
              </a:rPr>
              <a:t>Giao tiếp là một kỹ năng bạn có thể học. </a:t>
            </a:r>
            <a:endParaRPr lang="en-US" sz="4400" b="1" i="0" dirty="0">
              <a:solidFill>
                <a:schemeClr val="accent6"/>
              </a:solidFill>
              <a:effectLst/>
              <a:latin typeface="Times New Roman" panose="02020603050405020304" pitchFamily="18" charset="0"/>
            </a:endParaRPr>
          </a:p>
          <a:p>
            <a:pPr algn="ctr"/>
            <a:r>
              <a:rPr lang="vi-VN" sz="4400" b="1" i="0" dirty="0">
                <a:solidFill>
                  <a:schemeClr val="accent6"/>
                </a:solidFill>
                <a:effectLst/>
                <a:latin typeface="Times New Roman" panose="02020603050405020304" pitchFamily="18" charset="0"/>
              </a:rPr>
              <a:t>Nó cũng giống như đi xe đạp hay tập đánh máy. </a:t>
            </a:r>
            <a:endParaRPr lang="en-US" sz="4400" b="1" i="0" dirty="0">
              <a:solidFill>
                <a:schemeClr val="accent6"/>
              </a:solidFill>
              <a:effectLst/>
              <a:latin typeface="Times New Roman" panose="02020603050405020304" pitchFamily="18" charset="0"/>
            </a:endParaRPr>
          </a:p>
          <a:p>
            <a:pPr algn="ctr"/>
            <a:r>
              <a:rPr lang="vi-VN" sz="4400" b="1" i="0" dirty="0">
                <a:solidFill>
                  <a:schemeClr val="accent6"/>
                </a:solidFill>
                <a:effectLst/>
                <a:latin typeface="Times New Roman" panose="02020603050405020304" pitchFamily="18" charset="0"/>
              </a:rPr>
              <a:t>Nếu bạn sẵn sàng nhọc công vì nó, bạn có thể nhanh chóng cải thiện chất lượng của mọi phần trong cuộc sống của mình.</a:t>
            </a:r>
            <a:endParaRPr lang="en-US" sz="4400" b="1" i="0" dirty="0">
              <a:solidFill>
                <a:schemeClr val="accent6"/>
              </a:solidFill>
              <a:effectLst/>
              <a:latin typeface="IBM Plex Sans" panose="020B0604020202020204" pitchFamily="34" charset="0"/>
            </a:endParaRPr>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E0E378B-182B-4623-AAFC-ECD952C940EB}"/>
              </a:ext>
            </a:extLst>
          </p:cNvPr>
          <p:cNvPicPr>
            <a:picLocks noChangeAspect="1"/>
          </p:cNvPicPr>
          <p:nvPr/>
        </p:nvPicPr>
        <p:blipFill>
          <a:blip r:embed="rId2"/>
          <a:stretch>
            <a:fillRect/>
          </a:stretch>
        </p:blipFill>
        <p:spPr>
          <a:xfrm>
            <a:off x="3048000" y="9180"/>
            <a:ext cx="9144000" cy="6848819"/>
          </a:xfrm>
          <a:prstGeom prst="rect">
            <a:avLst/>
          </a:prstGeom>
        </p:spPr>
      </p:pic>
      <p:sp>
        <p:nvSpPr>
          <p:cNvPr id="29" name="Rectangle 3">
            <a:extLst>
              <a:ext uri="{FF2B5EF4-FFF2-40B4-BE49-F238E27FC236}">
                <a16:creationId xmlns:a16="http://schemas.microsoft.com/office/drawing/2014/main" id="{17D5986B-38B6-4275-99F2-3DA71D5F6580}"/>
              </a:ext>
            </a:extLst>
          </p:cNvPr>
          <p:cNvSpPr txBox="1">
            <a:spLocks noChangeArrowheads="1"/>
          </p:cNvSpPr>
          <p:nvPr/>
        </p:nvSpPr>
        <p:spPr>
          <a:xfrm>
            <a:off x="146549" y="1160187"/>
            <a:ext cx="2763800" cy="4109904"/>
          </a:xfrm>
          <a:prstGeom prst="rect">
            <a:avLst/>
          </a:prstGeom>
        </p:spPr>
        <p:txBody>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n-GB" altLang="en-US" sz="4000" dirty="0" err="1">
                <a:solidFill>
                  <a:srgbClr val="00B0F0"/>
                </a:solidFill>
              </a:rPr>
              <a:t>Cảm</a:t>
            </a:r>
            <a:r>
              <a:rPr lang="en-GB" altLang="en-US" sz="4000" dirty="0">
                <a:solidFill>
                  <a:srgbClr val="00B0F0"/>
                </a:solidFill>
              </a:rPr>
              <a:t> </a:t>
            </a:r>
            <a:r>
              <a:rPr lang="en-GB" altLang="en-US" sz="4000" dirty="0" err="1">
                <a:solidFill>
                  <a:srgbClr val="00B0F0"/>
                </a:solidFill>
              </a:rPr>
              <a:t>ơn</a:t>
            </a:r>
            <a:r>
              <a:rPr lang="en-GB" altLang="en-US" sz="4000" dirty="0">
                <a:solidFill>
                  <a:srgbClr val="00B0F0"/>
                </a:solidFill>
              </a:rPr>
              <a:t> </a:t>
            </a:r>
            <a:r>
              <a:rPr lang="en-GB" altLang="en-US" sz="4000" dirty="0" err="1">
                <a:solidFill>
                  <a:srgbClr val="00B0F0"/>
                </a:solidFill>
              </a:rPr>
              <a:t>mọi</a:t>
            </a:r>
            <a:r>
              <a:rPr lang="en-GB" altLang="en-US" sz="4000" dirty="0">
                <a:solidFill>
                  <a:srgbClr val="00B0F0"/>
                </a:solidFill>
              </a:rPr>
              <a:t> </a:t>
            </a:r>
            <a:r>
              <a:rPr lang="en-GB" altLang="en-US" sz="4000" dirty="0" err="1">
                <a:solidFill>
                  <a:srgbClr val="00B0F0"/>
                </a:solidFill>
              </a:rPr>
              <a:t>người</a:t>
            </a:r>
            <a:r>
              <a:rPr lang="en-GB" altLang="en-US" sz="4000" dirty="0">
                <a:solidFill>
                  <a:srgbClr val="00B0F0"/>
                </a:solidFill>
              </a:rPr>
              <a:t> </a:t>
            </a:r>
            <a:r>
              <a:rPr lang="en-GB" altLang="en-US" sz="4000" dirty="0" err="1">
                <a:solidFill>
                  <a:srgbClr val="00B0F0"/>
                </a:solidFill>
              </a:rPr>
              <a:t>đã</a:t>
            </a:r>
            <a:r>
              <a:rPr lang="en-GB" altLang="en-US" sz="4000" dirty="0">
                <a:solidFill>
                  <a:srgbClr val="00B0F0"/>
                </a:solidFill>
              </a:rPr>
              <a:t> </a:t>
            </a:r>
            <a:r>
              <a:rPr lang="en-GB" altLang="en-US" sz="4000" dirty="0" err="1">
                <a:solidFill>
                  <a:srgbClr val="00B0F0"/>
                </a:solidFill>
              </a:rPr>
              <a:t>chú</a:t>
            </a:r>
            <a:r>
              <a:rPr lang="en-GB" altLang="en-US" sz="4000" dirty="0">
                <a:solidFill>
                  <a:srgbClr val="00B0F0"/>
                </a:solidFill>
              </a:rPr>
              <a:t> ý  </a:t>
            </a:r>
            <a:r>
              <a:rPr lang="en-GB" altLang="en-US" sz="4000" dirty="0" err="1">
                <a:solidFill>
                  <a:srgbClr val="00B0F0"/>
                </a:solidFill>
              </a:rPr>
              <a:t>lắng</a:t>
            </a:r>
            <a:r>
              <a:rPr lang="en-GB" altLang="en-US" sz="4000" dirty="0">
                <a:solidFill>
                  <a:srgbClr val="00B0F0"/>
                </a:solidFill>
              </a:rPr>
              <a:t> </a:t>
            </a:r>
            <a:r>
              <a:rPr lang="en-GB" altLang="en-US" sz="4000" dirty="0" err="1">
                <a:solidFill>
                  <a:srgbClr val="00B0F0"/>
                </a:solidFill>
              </a:rPr>
              <a:t>nghe</a:t>
            </a:r>
            <a:r>
              <a:rPr lang="en-GB" altLang="en-US" sz="4000" dirty="0">
                <a:solidFill>
                  <a:srgbClr val="00B0F0"/>
                </a:solidFill>
              </a:rPr>
              <a:t> </a:t>
            </a:r>
            <a:r>
              <a:rPr lang="en-GB" altLang="en-US" sz="4000" dirty="0" err="1">
                <a:solidFill>
                  <a:srgbClr val="00B0F0"/>
                </a:solidFill>
              </a:rPr>
              <a:t>bài</a:t>
            </a:r>
            <a:r>
              <a:rPr lang="en-GB" altLang="en-US" sz="4000" dirty="0">
                <a:solidFill>
                  <a:srgbClr val="00B0F0"/>
                </a:solidFill>
              </a:rPr>
              <a:t> </a:t>
            </a:r>
            <a:r>
              <a:rPr lang="en-GB" altLang="en-US" sz="4000" dirty="0" err="1">
                <a:solidFill>
                  <a:srgbClr val="00B0F0"/>
                </a:solidFill>
              </a:rPr>
              <a:t>thuyết</a:t>
            </a:r>
            <a:r>
              <a:rPr lang="en-GB" altLang="en-US" sz="4000" dirty="0">
                <a:solidFill>
                  <a:srgbClr val="00B0F0"/>
                </a:solidFill>
              </a:rPr>
              <a:t> </a:t>
            </a:r>
            <a:r>
              <a:rPr lang="en-GB" altLang="en-US" sz="4000" dirty="0" err="1">
                <a:solidFill>
                  <a:srgbClr val="00B0F0"/>
                </a:solidFill>
              </a:rPr>
              <a:t>trình</a:t>
            </a:r>
            <a:r>
              <a:rPr lang="en-GB" altLang="en-US" sz="4000" dirty="0">
                <a:solidFill>
                  <a:srgbClr val="00B0F0"/>
                </a:solidFill>
              </a:rPr>
              <a:t> </a:t>
            </a:r>
            <a:r>
              <a:rPr lang="en-GB" altLang="en-US" sz="4000" dirty="0" err="1">
                <a:solidFill>
                  <a:srgbClr val="00B0F0"/>
                </a:solidFill>
              </a:rPr>
              <a:t>của</a:t>
            </a:r>
            <a:r>
              <a:rPr lang="en-GB" altLang="en-US" sz="4000" dirty="0">
                <a:solidFill>
                  <a:srgbClr val="00B0F0"/>
                </a:solidFill>
              </a:rPr>
              <a:t> </a:t>
            </a:r>
            <a:r>
              <a:rPr lang="en-GB" altLang="en-US" sz="4000" dirty="0" err="1">
                <a:solidFill>
                  <a:srgbClr val="00B0F0"/>
                </a:solidFill>
              </a:rPr>
              <a:t>nhóm</a:t>
            </a:r>
            <a:r>
              <a:rPr lang="en-GB" altLang="en-US" sz="4000" dirty="0">
                <a:solidFill>
                  <a:srgbClr val="00B0F0"/>
                </a:solidFill>
              </a:rPr>
              <a:t> </a:t>
            </a:r>
            <a:r>
              <a:rPr lang="en-GB" altLang="en-US" sz="4000" dirty="0" err="1">
                <a:solidFill>
                  <a:srgbClr val="00B0F0"/>
                </a:solidFill>
              </a:rPr>
              <a:t>mình</a:t>
            </a:r>
            <a:r>
              <a:rPr lang="en-GB" altLang="en-US" sz="4000" dirty="0">
                <a:solidFill>
                  <a:srgbClr val="00B0F0"/>
                </a:solidFill>
              </a:rPr>
              <a:t>.</a:t>
            </a:r>
            <a:endParaRPr lang="en-US" altLang="en-US" sz="4000" dirty="0">
              <a:solidFill>
                <a:srgbClr val="00B0F0"/>
              </a:solidFill>
            </a:endParaRPr>
          </a:p>
        </p:txBody>
      </p:sp>
    </p:spTree>
    <p:extLst>
      <p:ext uri="{BB962C8B-B14F-4D97-AF65-F5344CB8AC3E}">
        <p14:creationId xmlns:p14="http://schemas.microsoft.com/office/powerpoint/2010/main" val="415367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36</TotalTime>
  <Words>498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Candara</vt:lpstr>
      <vt:lpstr>Corbel</vt:lpstr>
      <vt:lpstr>IBM Plex Sans</vt:lpstr>
      <vt:lpstr>Times New Roman</vt:lpstr>
      <vt:lpstr>Office Theme</vt:lpstr>
      <vt:lpstr>Welcom To Group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 To Group 10</dc:title>
  <dc:creator>15069645 Trần Minh Đức</dc:creator>
  <cp:lastModifiedBy>15069645 Trần Minh Đức</cp:lastModifiedBy>
  <cp:revision>1</cp:revision>
  <dcterms:created xsi:type="dcterms:W3CDTF">2021-10-30T13:22:24Z</dcterms:created>
  <dcterms:modified xsi:type="dcterms:W3CDTF">2021-10-30T13:58:33Z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