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84" r:id="rId8"/>
    <p:sldId id="313" r:id="rId9"/>
    <p:sldId id="314" r:id="rId10"/>
    <p:sldId id="315" r:id="rId11"/>
    <p:sldId id="260" r:id="rId12"/>
    <p:sldId id="263" r:id="rId13"/>
    <p:sldId id="316" r:id="rId14"/>
    <p:sldId id="317" r:id="rId15"/>
    <p:sldId id="318" r:id="rId16"/>
    <p:sldId id="290" r:id="rId17"/>
  </p:sldIdLst>
  <p:sldSz cx="9144000" cy="5143500" type="screen16x9"/>
  <p:notesSz cx="6858000" cy="9144000"/>
  <p:embeddedFontLst>
    <p:embeddedFont>
      <p:font typeface="Bebas Neue" panose="020B0606020202050201"/>
      <p:regular r:id="rId21"/>
    </p:embeddedFont>
    <p:embeddedFont>
      <p:font typeface="Arimo" panose="020B0604020202020204"/>
      <p:regular r:id="rId22"/>
    </p:embeddedFont>
    <p:embeddedFont>
      <p:font typeface="Sitka Subheading Semibold" pitchFamily="2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99E"/>
    <a:srgbClr val="316B9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f5e77e654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f5e77e654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 panose="020B0604020202020204"/>
              <a:buChar char="●"/>
              <a:defRPr sz="18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○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■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●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○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■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●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○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■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594277" y="3332892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657359" y="797782"/>
            <a:ext cx="6152716" cy="2805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solidFill>
                  <a:schemeClr val="lt2"/>
                </a:solidFill>
              </a:rPr>
              <a:t>Zomato Restaurants data</a:t>
            </a:r>
            <a:r>
              <a:rPr lang="en-GB" sz="6000" dirty="0"/>
              <a:t> </a:t>
            </a:r>
            <a:br>
              <a:rPr lang="vi-VN" sz="6000" dirty="0"/>
            </a:br>
            <a:endParaRPr sz="60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1052602" y="3471342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 R Programming for Analytics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4"/>
          <p:cNvSpPr txBox="1"/>
          <p:nvPr/>
        </p:nvSpPr>
        <p:spPr>
          <a:xfrm>
            <a:off x="7417799" y="212749"/>
            <a:ext cx="1011901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113401" y="800392"/>
            <a:ext cx="3701871" cy="3762679"/>
            <a:chOff x="5041963" y="757530"/>
            <a:chExt cx="3701871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940"/>
              <a:ext cx="2293204" cy="1725010"/>
              <a:chOff x="1062800" y="1986854"/>
              <a:chExt cx="2169540" cy="1631987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20008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87" name="Picture 86" descr="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" y="59309"/>
            <a:ext cx="521754" cy="60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114028" y="2639873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954675" y="77985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6" name="Google Shape;706;p41"/>
          <p:cNvSpPr/>
          <p:nvPr/>
        </p:nvSpPr>
        <p:spPr>
          <a:xfrm>
            <a:off x="6893797" y="312972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41"/>
          <p:cNvSpPr/>
          <p:nvPr/>
        </p:nvSpPr>
        <p:spPr>
          <a:xfrm>
            <a:off x="8130129" y="1252842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41"/>
          <p:cNvSpPr/>
          <p:nvPr/>
        </p:nvSpPr>
        <p:spPr>
          <a:xfrm>
            <a:off x="8454522" y="66266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41"/>
          <p:cNvSpPr/>
          <p:nvPr/>
        </p:nvSpPr>
        <p:spPr>
          <a:xfrm>
            <a:off x="8654102" y="2261156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41"/>
          <p:cNvSpPr/>
          <p:nvPr/>
        </p:nvSpPr>
        <p:spPr>
          <a:xfrm>
            <a:off x="5307133" y="483485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41"/>
          <p:cNvSpPr/>
          <p:nvPr/>
        </p:nvSpPr>
        <p:spPr>
          <a:xfrm rot="-1685758">
            <a:off x="5857580" y="495586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41"/>
          <p:cNvSpPr/>
          <p:nvPr/>
        </p:nvSpPr>
        <p:spPr>
          <a:xfrm>
            <a:off x="7234712" y="21274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984098" y="35920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41"/>
          <p:cNvSpPr/>
          <p:nvPr/>
        </p:nvSpPr>
        <p:spPr>
          <a:xfrm>
            <a:off x="6439169" y="33994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41"/>
          <p:cNvSpPr/>
          <p:nvPr/>
        </p:nvSpPr>
        <p:spPr>
          <a:xfrm>
            <a:off x="3597925" y="480516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41"/>
          <p:cNvSpPr/>
          <p:nvPr/>
        </p:nvSpPr>
        <p:spPr>
          <a:xfrm rot="7201932">
            <a:off x="329596" y="407802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41"/>
          <p:cNvSpPr/>
          <p:nvPr/>
        </p:nvSpPr>
        <p:spPr>
          <a:xfrm>
            <a:off x="1986016" y="48911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504;p38"/>
          <p:cNvSpPr/>
          <p:nvPr/>
        </p:nvSpPr>
        <p:spPr>
          <a:xfrm>
            <a:off x="4599176" y="689805"/>
            <a:ext cx="522000" cy="47382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508;p38"/>
          <p:cNvSpPr txBox="1"/>
          <p:nvPr/>
        </p:nvSpPr>
        <p:spPr>
          <a:xfrm>
            <a:off x="4572000" y="780601"/>
            <a:ext cx="561053" cy="32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800" dirty="0">
                <a:solidFill>
                  <a:srgbClr val="FF0000"/>
                </a:solidFill>
              </a:rPr>
              <a:t>Q.2</a:t>
            </a:r>
            <a:endParaRPr lang="vi-VN" sz="18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847" y="745098"/>
            <a:ext cx="3422265" cy="210267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rcRect b="3054"/>
          <a:stretch>
            <a:fillRect/>
          </a:stretch>
        </p:blipFill>
        <p:spPr>
          <a:xfrm>
            <a:off x="5544195" y="3042287"/>
            <a:ext cx="2914858" cy="439725"/>
          </a:xfrm>
          <a:custGeom>
            <a:avLst/>
            <a:gdLst>
              <a:gd name="connsiteX0" fmla="*/ 245850 w 3259388"/>
              <a:gd name="connsiteY0" fmla="*/ 0 h 491700"/>
              <a:gd name="connsiteX1" fmla="*/ 3013539 w 3259388"/>
              <a:gd name="connsiteY1" fmla="*/ 0 h 491700"/>
              <a:gd name="connsiteX2" fmla="*/ 3240069 w 3259388"/>
              <a:gd name="connsiteY2" fmla="*/ 150154 h 491700"/>
              <a:gd name="connsiteX3" fmla="*/ 3259388 w 3259388"/>
              <a:gd name="connsiteY3" fmla="*/ 245845 h 491700"/>
              <a:gd name="connsiteX4" fmla="*/ 3259388 w 3259388"/>
              <a:gd name="connsiteY4" fmla="*/ 245855 h 491700"/>
              <a:gd name="connsiteX5" fmla="*/ 3240069 w 3259388"/>
              <a:gd name="connsiteY5" fmla="*/ 341546 h 491700"/>
              <a:gd name="connsiteX6" fmla="*/ 3013539 w 3259388"/>
              <a:gd name="connsiteY6" fmla="*/ 491700 h 491700"/>
              <a:gd name="connsiteX7" fmla="*/ 245850 w 3259388"/>
              <a:gd name="connsiteY7" fmla="*/ 491700 h 491700"/>
              <a:gd name="connsiteX8" fmla="*/ 0 w 3259388"/>
              <a:gd name="connsiteY8" fmla="*/ 245850 h 491700"/>
              <a:gd name="connsiteX9" fmla="*/ 245850 w 3259388"/>
              <a:gd name="connsiteY9" fmla="*/ 0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9388" h="491700">
                <a:moveTo>
                  <a:pt x="245850" y="0"/>
                </a:moveTo>
                <a:lnTo>
                  <a:pt x="3013539" y="0"/>
                </a:lnTo>
                <a:cubicBezTo>
                  <a:pt x="3115373" y="0"/>
                  <a:pt x="3202747" y="61915"/>
                  <a:pt x="3240069" y="150154"/>
                </a:cubicBezTo>
                <a:lnTo>
                  <a:pt x="3259388" y="245845"/>
                </a:lnTo>
                <a:lnTo>
                  <a:pt x="3259388" y="245855"/>
                </a:lnTo>
                <a:lnTo>
                  <a:pt x="3240069" y="341546"/>
                </a:lnTo>
                <a:cubicBezTo>
                  <a:pt x="3202747" y="429785"/>
                  <a:pt x="3115373" y="491700"/>
                  <a:pt x="3013539" y="491700"/>
                </a:cubicBezTo>
                <a:lnTo>
                  <a:pt x="245850" y="491700"/>
                </a:lnTo>
                <a:cubicBezTo>
                  <a:pt x="110071" y="491700"/>
                  <a:pt x="0" y="381629"/>
                  <a:pt x="0" y="245850"/>
                </a:cubicBezTo>
                <a:cubicBezTo>
                  <a:pt x="0" y="110071"/>
                  <a:pt x="110071" y="0"/>
                  <a:pt x="245850" y="0"/>
                </a:cubicBezTo>
                <a:close/>
              </a:path>
            </a:pathLst>
          </a:custGeom>
        </p:spPr>
      </p:pic>
      <p:sp>
        <p:nvSpPr>
          <p:cNvPr id="85" name="Google Shape;2067;p65"/>
          <p:cNvSpPr/>
          <p:nvPr/>
        </p:nvSpPr>
        <p:spPr>
          <a:xfrm rot="5400000">
            <a:off x="5557793" y="3948618"/>
            <a:ext cx="159595" cy="664573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753;p42"/>
          <p:cNvSpPr txBox="1"/>
          <p:nvPr/>
        </p:nvSpPr>
        <p:spPr>
          <a:xfrm>
            <a:off x="5233414" y="4034729"/>
            <a:ext cx="3657772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2000" dirty="0">
                <a:solidFill>
                  <a:schemeClr val="tx2">
                    <a:lumMod val="75000"/>
                  </a:schemeClr>
                </a:solidFill>
              </a:rPr>
              <a:t>reject hypothesis H</a:t>
            </a:r>
            <a:r>
              <a:rPr lang="vi-VN" sz="1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vi-V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Google Shape;504;p38"/>
          <p:cNvSpPr/>
          <p:nvPr/>
        </p:nvSpPr>
        <p:spPr>
          <a:xfrm>
            <a:off x="424249" y="725470"/>
            <a:ext cx="522000" cy="47382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508;p38"/>
          <p:cNvSpPr txBox="1"/>
          <p:nvPr/>
        </p:nvSpPr>
        <p:spPr>
          <a:xfrm>
            <a:off x="397073" y="816266"/>
            <a:ext cx="561053" cy="32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800" dirty="0">
                <a:solidFill>
                  <a:srgbClr val="FF0000"/>
                </a:solidFill>
              </a:rPr>
              <a:t>Q.1</a:t>
            </a:r>
            <a:endParaRPr lang="vi-VN" sz="18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43" y="748285"/>
            <a:ext cx="3460163" cy="209949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6209" y="3035434"/>
            <a:ext cx="2892443" cy="491699"/>
          </a:xfrm>
          <a:custGeom>
            <a:avLst/>
            <a:gdLst>
              <a:gd name="connsiteX0" fmla="*/ 245850 w 2892443"/>
              <a:gd name="connsiteY0" fmla="*/ 0 h 491699"/>
              <a:gd name="connsiteX1" fmla="*/ 2646593 w 2892443"/>
              <a:gd name="connsiteY1" fmla="*/ 0 h 491699"/>
              <a:gd name="connsiteX2" fmla="*/ 2892443 w 2892443"/>
              <a:gd name="connsiteY2" fmla="*/ 245850 h 491699"/>
              <a:gd name="connsiteX3" fmla="*/ 2696140 w 2892443"/>
              <a:gd name="connsiteY3" fmla="*/ 486705 h 491699"/>
              <a:gd name="connsiteX4" fmla="*/ 2646603 w 2892443"/>
              <a:gd name="connsiteY4" fmla="*/ 491699 h 491699"/>
              <a:gd name="connsiteX5" fmla="*/ 245840 w 2892443"/>
              <a:gd name="connsiteY5" fmla="*/ 491699 h 491699"/>
              <a:gd name="connsiteX6" fmla="*/ 196303 w 2892443"/>
              <a:gd name="connsiteY6" fmla="*/ 486705 h 491699"/>
              <a:gd name="connsiteX7" fmla="*/ 0 w 2892443"/>
              <a:gd name="connsiteY7" fmla="*/ 245850 h 491699"/>
              <a:gd name="connsiteX8" fmla="*/ 245850 w 2892443"/>
              <a:gd name="connsiteY8" fmla="*/ 0 h 49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2443" h="491699">
                <a:moveTo>
                  <a:pt x="245850" y="0"/>
                </a:moveTo>
                <a:lnTo>
                  <a:pt x="2646593" y="0"/>
                </a:lnTo>
                <a:cubicBezTo>
                  <a:pt x="2782372" y="0"/>
                  <a:pt x="2892443" y="110071"/>
                  <a:pt x="2892443" y="245850"/>
                </a:cubicBezTo>
                <a:cubicBezTo>
                  <a:pt x="2892443" y="364657"/>
                  <a:pt x="2808170" y="463781"/>
                  <a:pt x="2696140" y="486705"/>
                </a:cubicBezTo>
                <a:lnTo>
                  <a:pt x="2646603" y="491699"/>
                </a:lnTo>
                <a:lnTo>
                  <a:pt x="245840" y="491699"/>
                </a:lnTo>
                <a:lnTo>
                  <a:pt x="196303" y="486705"/>
                </a:lnTo>
                <a:cubicBezTo>
                  <a:pt x="84273" y="463781"/>
                  <a:pt x="0" y="364657"/>
                  <a:pt x="0" y="245850"/>
                </a:cubicBezTo>
                <a:cubicBezTo>
                  <a:pt x="0" y="110071"/>
                  <a:pt x="110071" y="0"/>
                  <a:pt x="245850" y="0"/>
                </a:cubicBezTo>
                <a:close/>
              </a:path>
            </a:pathLst>
          </a:custGeom>
        </p:spPr>
      </p:pic>
      <p:sp>
        <p:nvSpPr>
          <p:cNvPr id="97" name="Google Shape;2067;p65"/>
          <p:cNvSpPr/>
          <p:nvPr/>
        </p:nvSpPr>
        <p:spPr>
          <a:xfrm rot="5400000">
            <a:off x="1207164" y="3983131"/>
            <a:ext cx="159595" cy="664573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753;p42"/>
          <p:cNvSpPr txBox="1"/>
          <p:nvPr/>
        </p:nvSpPr>
        <p:spPr>
          <a:xfrm>
            <a:off x="882785" y="4069242"/>
            <a:ext cx="3657772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2000" dirty="0">
                <a:solidFill>
                  <a:schemeClr val="tx2">
                    <a:lumMod val="75000"/>
                  </a:schemeClr>
                </a:solidFill>
              </a:rPr>
              <a:t>reject hypothesis H</a:t>
            </a:r>
            <a:r>
              <a:rPr lang="vi-VN" sz="1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vi-V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1" name="Google Shape;753;p42"/>
          <p:cNvSpPr txBox="1"/>
          <p:nvPr/>
        </p:nvSpPr>
        <p:spPr>
          <a:xfrm>
            <a:off x="1301249" y="3602961"/>
            <a:ext cx="187128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P-</a:t>
            </a:r>
            <a:r>
              <a:rPr lang="vi-VN" sz="1600" i="1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value 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</a:rPr>
              <a:t> &lt;  </a:t>
            </a:r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vi-VN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2" name="Google Shape;753;p42"/>
          <p:cNvSpPr txBox="1"/>
          <p:nvPr/>
        </p:nvSpPr>
        <p:spPr>
          <a:xfrm>
            <a:off x="5958155" y="3602961"/>
            <a:ext cx="187128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P-</a:t>
            </a:r>
            <a:r>
              <a:rPr lang="vi-VN" sz="1600" i="1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value 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</a:rPr>
              <a:t> &lt;  </a:t>
            </a:r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vi-VN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114028" y="2639873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41"/>
          <p:cNvSpPr/>
          <p:nvPr/>
        </p:nvSpPr>
        <p:spPr>
          <a:xfrm>
            <a:off x="6893797" y="312972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41"/>
          <p:cNvSpPr/>
          <p:nvPr/>
        </p:nvSpPr>
        <p:spPr>
          <a:xfrm>
            <a:off x="8130129" y="1252842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41"/>
          <p:cNvSpPr/>
          <p:nvPr/>
        </p:nvSpPr>
        <p:spPr>
          <a:xfrm>
            <a:off x="8454522" y="66266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41"/>
          <p:cNvSpPr/>
          <p:nvPr/>
        </p:nvSpPr>
        <p:spPr>
          <a:xfrm>
            <a:off x="8654102" y="2261156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41"/>
          <p:cNvSpPr/>
          <p:nvPr/>
        </p:nvSpPr>
        <p:spPr>
          <a:xfrm>
            <a:off x="5307133" y="483485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41"/>
          <p:cNvSpPr/>
          <p:nvPr/>
        </p:nvSpPr>
        <p:spPr>
          <a:xfrm rot="-1685758">
            <a:off x="5857580" y="495586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41"/>
          <p:cNvSpPr/>
          <p:nvPr/>
        </p:nvSpPr>
        <p:spPr>
          <a:xfrm>
            <a:off x="7234712" y="21274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984098" y="35920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41"/>
          <p:cNvSpPr/>
          <p:nvPr/>
        </p:nvSpPr>
        <p:spPr>
          <a:xfrm>
            <a:off x="6439169" y="33994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41"/>
          <p:cNvSpPr/>
          <p:nvPr/>
        </p:nvSpPr>
        <p:spPr>
          <a:xfrm>
            <a:off x="3597925" y="480516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41"/>
          <p:cNvSpPr/>
          <p:nvPr/>
        </p:nvSpPr>
        <p:spPr>
          <a:xfrm rot="7201932">
            <a:off x="329596" y="407802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41"/>
          <p:cNvSpPr/>
          <p:nvPr/>
        </p:nvSpPr>
        <p:spPr>
          <a:xfrm>
            <a:off x="1986016" y="48911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504;p38"/>
          <p:cNvSpPr/>
          <p:nvPr/>
        </p:nvSpPr>
        <p:spPr>
          <a:xfrm>
            <a:off x="725530" y="742699"/>
            <a:ext cx="522000" cy="47382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508;p38"/>
          <p:cNvSpPr txBox="1"/>
          <p:nvPr/>
        </p:nvSpPr>
        <p:spPr>
          <a:xfrm>
            <a:off x="698354" y="833495"/>
            <a:ext cx="561053" cy="32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800" dirty="0">
                <a:solidFill>
                  <a:srgbClr val="FF0000"/>
                </a:solidFill>
              </a:rPr>
              <a:t>Q.3</a:t>
            </a:r>
            <a:endParaRPr lang="vi-VN" sz="1800" dirty="0">
              <a:solidFill>
                <a:srgbClr val="FF0000"/>
              </a:solidFill>
            </a:endParaRPr>
          </a:p>
        </p:txBody>
      </p:sp>
      <p:sp>
        <p:nvSpPr>
          <p:cNvPr id="97" name="Google Shape;2067;p65"/>
          <p:cNvSpPr/>
          <p:nvPr/>
        </p:nvSpPr>
        <p:spPr>
          <a:xfrm rot="5400000">
            <a:off x="5779334" y="4089359"/>
            <a:ext cx="135171" cy="664573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753;p42"/>
          <p:cNvSpPr txBox="1"/>
          <p:nvPr/>
        </p:nvSpPr>
        <p:spPr>
          <a:xfrm>
            <a:off x="5405826" y="4191891"/>
            <a:ext cx="3657772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2000" dirty="0">
                <a:solidFill>
                  <a:schemeClr val="tx2">
                    <a:lumMod val="75000"/>
                  </a:schemeClr>
                </a:solidFill>
              </a:rPr>
              <a:t>accept hypothesis H</a:t>
            </a:r>
            <a:r>
              <a:rPr lang="vi-VN" sz="1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vi-V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545" y="776305"/>
            <a:ext cx="5739098" cy="28541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rcRect t="5163"/>
          <a:stretch>
            <a:fillRect/>
          </a:stretch>
        </p:blipFill>
        <p:spPr>
          <a:xfrm>
            <a:off x="1851660" y="3754120"/>
            <a:ext cx="4273550" cy="462915"/>
          </a:xfrm>
          <a:custGeom>
            <a:avLst/>
            <a:gdLst>
              <a:gd name="connsiteX0" fmla="*/ 221700 w 3880848"/>
              <a:gd name="connsiteY0" fmla="*/ 0 h 420505"/>
              <a:gd name="connsiteX1" fmla="*/ 3659148 w 3880848"/>
              <a:gd name="connsiteY1" fmla="*/ 0 h 420505"/>
              <a:gd name="connsiteX2" fmla="*/ 3880848 w 3880848"/>
              <a:gd name="connsiteY2" fmla="*/ 221700 h 420505"/>
              <a:gd name="connsiteX3" fmla="*/ 3783103 w 3880848"/>
              <a:gd name="connsiteY3" fmla="*/ 405537 h 420505"/>
              <a:gd name="connsiteX4" fmla="*/ 3755527 w 3880848"/>
              <a:gd name="connsiteY4" fmla="*/ 420505 h 420505"/>
              <a:gd name="connsiteX5" fmla="*/ 125321 w 3880848"/>
              <a:gd name="connsiteY5" fmla="*/ 420505 h 420505"/>
              <a:gd name="connsiteX6" fmla="*/ 97745 w 3880848"/>
              <a:gd name="connsiteY6" fmla="*/ 405537 h 420505"/>
              <a:gd name="connsiteX7" fmla="*/ 0 w 3880848"/>
              <a:gd name="connsiteY7" fmla="*/ 221700 h 420505"/>
              <a:gd name="connsiteX8" fmla="*/ 221700 w 3880848"/>
              <a:gd name="connsiteY8" fmla="*/ 0 h 42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848" h="420505">
                <a:moveTo>
                  <a:pt x="221700" y="0"/>
                </a:moveTo>
                <a:lnTo>
                  <a:pt x="3659148" y="0"/>
                </a:lnTo>
                <a:cubicBezTo>
                  <a:pt x="3781590" y="0"/>
                  <a:pt x="3880848" y="99258"/>
                  <a:pt x="3880848" y="221700"/>
                </a:cubicBezTo>
                <a:cubicBezTo>
                  <a:pt x="3880848" y="298226"/>
                  <a:pt x="3842076" y="365696"/>
                  <a:pt x="3783103" y="405537"/>
                </a:cubicBezTo>
                <a:lnTo>
                  <a:pt x="3755527" y="420505"/>
                </a:lnTo>
                <a:lnTo>
                  <a:pt x="125321" y="420505"/>
                </a:lnTo>
                <a:lnTo>
                  <a:pt x="97745" y="405537"/>
                </a:lnTo>
                <a:cubicBezTo>
                  <a:pt x="38773" y="365696"/>
                  <a:pt x="0" y="298226"/>
                  <a:pt x="0" y="221700"/>
                </a:cubicBezTo>
                <a:cubicBezTo>
                  <a:pt x="0" y="99258"/>
                  <a:pt x="99258" y="0"/>
                  <a:pt x="221700" y="0"/>
                </a:cubicBezTo>
                <a:close/>
              </a:path>
            </a:pathLst>
          </a:custGeom>
        </p:spPr>
      </p:pic>
      <p:sp>
        <p:nvSpPr>
          <p:cNvPr id="42" name="Google Shape;753;p42"/>
          <p:cNvSpPr txBox="1"/>
          <p:nvPr/>
        </p:nvSpPr>
        <p:spPr>
          <a:xfrm>
            <a:off x="3258637" y="4199035"/>
            <a:ext cx="187128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P-</a:t>
            </a:r>
            <a:r>
              <a:rPr lang="vi-VN" sz="1600" i="1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value 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</a:rPr>
              <a:t> &gt;  </a:t>
            </a:r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vi-VN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516372" y="158587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954675" y="77985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6" name="Google Shape;706;p41"/>
          <p:cNvSpPr/>
          <p:nvPr/>
        </p:nvSpPr>
        <p:spPr>
          <a:xfrm>
            <a:off x="6893797" y="312972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41"/>
          <p:cNvSpPr/>
          <p:nvPr/>
        </p:nvSpPr>
        <p:spPr>
          <a:xfrm>
            <a:off x="8130129" y="1252842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41"/>
          <p:cNvSpPr/>
          <p:nvPr/>
        </p:nvSpPr>
        <p:spPr>
          <a:xfrm>
            <a:off x="8454522" y="66266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41"/>
          <p:cNvSpPr/>
          <p:nvPr/>
        </p:nvSpPr>
        <p:spPr>
          <a:xfrm>
            <a:off x="8654102" y="2261156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41"/>
          <p:cNvSpPr/>
          <p:nvPr/>
        </p:nvSpPr>
        <p:spPr>
          <a:xfrm>
            <a:off x="5307133" y="483485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41"/>
          <p:cNvSpPr/>
          <p:nvPr/>
        </p:nvSpPr>
        <p:spPr>
          <a:xfrm rot="-1685758">
            <a:off x="5857580" y="495586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41"/>
          <p:cNvSpPr/>
          <p:nvPr/>
        </p:nvSpPr>
        <p:spPr>
          <a:xfrm>
            <a:off x="7234712" y="21274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984098" y="359205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41"/>
          <p:cNvSpPr/>
          <p:nvPr/>
        </p:nvSpPr>
        <p:spPr>
          <a:xfrm>
            <a:off x="6439169" y="339944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41"/>
          <p:cNvSpPr/>
          <p:nvPr/>
        </p:nvSpPr>
        <p:spPr>
          <a:xfrm>
            <a:off x="3597925" y="480516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41"/>
          <p:cNvSpPr/>
          <p:nvPr/>
        </p:nvSpPr>
        <p:spPr>
          <a:xfrm>
            <a:off x="1986016" y="48911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504;p38"/>
          <p:cNvSpPr/>
          <p:nvPr/>
        </p:nvSpPr>
        <p:spPr>
          <a:xfrm>
            <a:off x="221466" y="589268"/>
            <a:ext cx="451360" cy="35054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508;p38"/>
          <p:cNvSpPr txBox="1"/>
          <p:nvPr/>
        </p:nvSpPr>
        <p:spPr>
          <a:xfrm>
            <a:off x="182413" y="642770"/>
            <a:ext cx="490413" cy="25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800" dirty="0">
                <a:solidFill>
                  <a:srgbClr val="FF0000"/>
                </a:solidFill>
              </a:rPr>
              <a:t>Q.4</a:t>
            </a:r>
            <a:endParaRPr lang="vi-VN" sz="1800" dirty="0">
              <a:solidFill>
                <a:srgbClr val="FF0000"/>
              </a:solidFill>
            </a:endParaRPr>
          </a:p>
        </p:txBody>
      </p:sp>
      <p:sp>
        <p:nvSpPr>
          <p:cNvPr id="97" name="Google Shape;2067;p65"/>
          <p:cNvSpPr/>
          <p:nvPr/>
        </p:nvSpPr>
        <p:spPr>
          <a:xfrm rot="5400000">
            <a:off x="488683" y="4148830"/>
            <a:ext cx="153158" cy="456575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753;p42"/>
          <p:cNvSpPr txBox="1"/>
          <p:nvPr/>
        </p:nvSpPr>
        <p:spPr>
          <a:xfrm>
            <a:off x="672826" y="4168661"/>
            <a:ext cx="2079217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2">
                    <a:lumMod val="75000"/>
                  </a:schemeClr>
                </a:solidFill>
              </a:rPr>
              <a:t>reject hypothesis H</a:t>
            </a:r>
            <a:r>
              <a:rPr lang="vi-VN" sz="105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vi-V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11" y="1363936"/>
            <a:ext cx="2809264" cy="195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25" y="1348028"/>
            <a:ext cx="2809264" cy="1956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00" y="1348028"/>
            <a:ext cx="2711671" cy="19599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rcRect t="305" b="2619"/>
          <a:stretch>
            <a:fillRect/>
          </a:stretch>
        </p:blipFill>
        <p:spPr>
          <a:xfrm>
            <a:off x="350520" y="3441065"/>
            <a:ext cx="2754630" cy="377825"/>
          </a:xfrm>
          <a:custGeom>
            <a:avLst/>
            <a:gdLst>
              <a:gd name="connsiteX0" fmla="*/ 151507 w 2426049"/>
              <a:gd name="connsiteY0" fmla="*/ 0 h 332902"/>
              <a:gd name="connsiteX1" fmla="*/ 2259598 w 2426049"/>
              <a:gd name="connsiteY1" fmla="*/ 0 h 332902"/>
              <a:gd name="connsiteX2" fmla="*/ 2426049 w 2426049"/>
              <a:gd name="connsiteY2" fmla="*/ 166451 h 332902"/>
              <a:gd name="connsiteX3" fmla="*/ 2259598 w 2426049"/>
              <a:gd name="connsiteY3" fmla="*/ 332902 h 332902"/>
              <a:gd name="connsiteX4" fmla="*/ 151507 w 2426049"/>
              <a:gd name="connsiteY4" fmla="*/ 332902 h 332902"/>
              <a:gd name="connsiteX5" fmla="*/ 33809 w 2426049"/>
              <a:gd name="connsiteY5" fmla="*/ 284150 h 332902"/>
              <a:gd name="connsiteX6" fmla="*/ 0 w 2426049"/>
              <a:gd name="connsiteY6" fmla="*/ 234005 h 332902"/>
              <a:gd name="connsiteX7" fmla="*/ 0 w 2426049"/>
              <a:gd name="connsiteY7" fmla="*/ 98897 h 332902"/>
              <a:gd name="connsiteX8" fmla="*/ 33809 w 2426049"/>
              <a:gd name="connsiteY8" fmla="*/ 48753 h 332902"/>
              <a:gd name="connsiteX9" fmla="*/ 151507 w 2426049"/>
              <a:gd name="connsiteY9" fmla="*/ 0 h 3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6049" h="332902">
                <a:moveTo>
                  <a:pt x="151507" y="0"/>
                </a:moveTo>
                <a:lnTo>
                  <a:pt x="2259598" y="0"/>
                </a:lnTo>
                <a:cubicBezTo>
                  <a:pt x="2351526" y="0"/>
                  <a:pt x="2426049" y="74523"/>
                  <a:pt x="2426049" y="166451"/>
                </a:cubicBezTo>
                <a:cubicBezTo>
                  <a:pt x="2426049" y="258379"/>
                  <a:pt x="2351526" y="332902"/>
                  <a:pt x="2259598" y="332902"/>
                </a:cubicBezTo>
                <a:lnTo>
                  <a:pt x="151507" y="332902"/>
                </a:lnTo>
                <a:cubicBezTo>
                  <a:pt x="105543" y="332902"/>
                  <a:pt x="63930" y="314271"/>
                  <a:pt x="33809" y="284150"/>
                </a:cubicBezTo>
                <a:lnTo>
                  <a:pt x="0" y="234005"/>
                </a:lnTo>
                <a:lnTo>
                  <a:pt x="0" y="98897"/>
                </a:lnTo>
                <a:lnTo>
                  <a:pt x="33809" y="48753"/>
                </a:lnTo>
                <a:cubicBezTo>
                  <a:pt x="63930" y="18631"/>
                  <a:pt x="105543" y="0"/>
                  <a:pt x="151507" y="0"/>
                </a:cubicBezTo>
                <a:close/>
              </a:path>
            </a:pathLst>
          </a:cu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rcRect t="4501"/>
          <a:stretch>
            <a:fillRect/>
          </a:stretch>
        </p:blipFill>
        <p:spPr>
          <a:xfrm>
            <a:off x="3423780" y="3469926"/>
            <a:ext cx="2440993" cy="317917"/>
          </a:xfrm>
          <a:custGeom>
            <a:avLst/>
            <a:gdLst>
              <a:gd name="connsiteX0" fmla="*/ 166451 w 2440993"/>
              <a:gd name="connsiteY0" fmla="*/ 0 h 317917"/>
              <a:gd name="connsiteX1" fmla="*/ 2274542 w 2440993"/>
              <a:gd name="connsiteY1" fmla="*/ 0 h 317917"/>
              <a:gd name="connsiteX2" fmla="*/ 2440993 w 2440993"/>
              <a:gd name="connsiteY2" fmla="*/ 166451 h 317917"/>
              <a:gd name="connsiteX3" fmla="*/ 2392241 w 2440993"/>
              <a:gd name="connsiteY3" fmla="*/ 284150 h 317917"/>
              <a:gd name="connsiteX4" fmla="*/ 2342157 w 2440993"/>
              <a:gd name="connsiteY4" fmla="*/ 317917 h 317917"/>
              <a:gd name="connsiteX5" fmla="*/ 98836 w 2440993"/>
              <a:gd name="connsiteY5" fmla="*/ 317917 h 317917"/>
              <a:gd name="connsiteX6" fmla="*/ 48753 w 2440993"/>
              <a:gd name="connsiteY6" fmla="*/ 284150 h 317917"/>
              <a:gd name="connsiteX7" fmla="*/ 0 w 2440993"/>
              <a:gd name="connsiteY7" fmla="*/ 166451 h 317917"/>
              <a:gd name="connsiteX8" fmla="*/ 166451 w 2440993"/>
              <a:gd name="connsiteY8" fmla="*/ 0 h 31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0993" h="317917">
                <a:moveTo>
                  <a:pt x="166451" y="0"/>
                </a:moveTo>
                <a:lnTo>
                  <a:pt x="2274542" y="0"/>
                </a:lnTo>
                <a:cubicBezTo>
                  <a:pt x="2366470" y="0"/>
                  <a:pt x="2440993" y="74523"/>
                  <a:pt x="2440993" y="166451"/>
                </a:cubicBezTo>
                <a:cubicBezTo>
                  <a:pt x="2440993" y="212415"/>
                  <a:pt x="2422362" y="254028"/>
                  <a:pt x="2392241" y="284150"/>
                </a:cubicBezTo>
                <a:lnTo>
                  <a:pt x="2342157" y="317917"/>
                </a:lnTo>
                <a:lnTo>
                  <a:pt x="98836" y="317917"/>
                </a:lnTo>
                <a:lnTo>
                  <a:pt x="48753" y="284150"/>
                </a:lnTo>
                <a:cubicBezTo>
                  <a:pt x="18631" y="254028"/>
                  <a:pt x="0" y="212415"/>
                  <a:pt x="0" y="166451"/>
                </a:cubicBezTo>
                <a:cubicBezTo>
                  <a:pt x="0" y="74523"/>
                  <a:pt x="74523" y="0"/>
                  <a:pt x="166451" y="0"/>
                </a:cubicBezTo>
                <a:close/>
              </a:path>
            </a:pathLst>
          </a:cu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rcRect b="1292"/>
          <a:stretch>
            <a:fillRect/>
          </a:stretch>
        </p:blipFill>
        <p:spPr>
          <a:xfrm>
            <a:off x="6439169" y="3438446"/>
            <a:ext cx="2426048" cy="323454"/>
          </a:xfrm>
          <a:custGeom>
            <a:avLst/>
            <a:gdLst>
              <a:gd name="connsiteX0" fmla="*/ 104709 w 2426048"/>
              <a:gd name="connsiteY0" fmla="*/ 0 h 323454"/>
              <a:gd name="connsiteX1" fmla="*/ 2306394 w 2426048"/>
              <a:gd name="connsiteY1" fmla="*/ 0 h 323454"/>
              <a:gd name="connsiteX2" fmla="*/ 2324387 w 2426048"/>
              <a:gd name="connsiteY2" fmla="*/ 3633 h 323454"/>
              <a:gd name="connsiteX3" fmla="*/ 2426048 w 2426048"/>
              <a:gd name="connsiteY3" fmla="*/ 157003 h 323454"/>
              <a:gd name="connsiteX4" fmla="*/ 2259597 w 2426048"/>
              <a:gd name="connsiteY4" fmla="*/ 323454 h 323454"/>
              <a:gd name="connsiteX5" fmla="*/ 151506 w 2426048"/>
              <a:gd name="connsiteY5" fmla="*/ 323454 h 323454"/>
              <a:gd name="connsiteX6" fmla="*/ 33808 w 2426048"/>
              <a:gd name="connsiteY6" fmla="*/ 274702 h 323454"/>
              <a:gd name="connsiteX7" fmla="*/ 0 w 2426048"/>
              <a:gd name="connsiteY7" fmla="*/ 224558 h 323454"/>
              <a:gd name="connsiteX8" fmla="*/ 0 w 2426048"/>
              <a:gd name="connsiteY8" fmla="*/ 89448 h 323454"/>
              <a:gd name="connsiteX9" fmla="*/ 33808 w 2426048"/>
              <a:gd name="connsiteY9" fmla="*/ 39305 h 323454"/>
              <a:gd name="connsiteX10" fmla="*/ 86716 w 2426048"/>
              <a:gd name="connsiteY10" fmla="*/ 3633 h 3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6048" h="323454">
                <a:moveTo>
                  <a:pt x="104709" y="0"/>
                </a:moveTo>
                <a:lnTo>
                  <a:pt x="2306394" y="0"/>
                </a:lnTo>
                <a:lnTo>
                  <a:pt x="2324387" y="3633"/>
                </a:lnTo>
                <a:cubicBezTo>
                  <a:pt x="2384129" y="28901"/>
                  <a:pt x="2426048" y="88057"/>
                  <a:pt x="2426048" y="157003"/>
                </a:cubicBezTo>
                <a:cubicBezTo>
                  <a:pt x="2426048" y="248931"/>
                  <a:pt x="2351525" y="323454"/>
                  <a:pt x="2259597" y="323454"/>
                </a:cubicBezTo>
                <a:lnTo>
                  <a:pt x="151506" y="323454"/>
                </a:lnTo>
                <a:cubicBezTo>
                  <a:pt x="105542" y="323454"/>
                  <a:pt x="63930" y="304823"/>
                  <a:pt x="33808" y="274702"/>
                </a:cubicBezTo>
                <a:lnTo>
                  <a:pt x="0" y="224558"/>
                </a:lnTo>
                <a:lnTo>
                  <a:pt x="0" y="89448"/>
                </a:lnTo>
                <a:lnTo>
                  <a:pt x="33808" y="39305"/>
                </a:lnTo>
                <a:cubicBezTo>
                  <a:pt x="48869" y="24244"/>
                  <a:pt x="66802" y="12056"/>
                  <a:pt x="86716" y="3633"/>
                </a:cubicBezTo>
                <a:close/>
              </a:path>
            </a:pathLst>
          </a:custGeom>
        </p:spPr>
      </p:pic>
      <p:sp>
        <p:nvSpPr>
          <p:cNvPr id="54" name="Google Shape;753;p42"/>
          <p:cNvSpPr txBox="1"/>
          <p:nvPr/>
        </p:nvSpPr>
        <p:spPr>
          <a:xfrm>
            <a:off x="672826" y="3810986"/>
            <a:ext cx="187128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P-</a:t>
            </a:r>
            <a:r>
              <a:rPr lang="vi-VN" sz="1600" i="1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value 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</a:rPr>
              <a:t> &lt;  </a:t>
            </a:r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vi-VN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6" name="Google Shape;2067;p65"/>
          <p:cNvSpPr/>
          <p:nvPr/>
        </p:nvSpPr>
        <p:spPr>
          <a:xfrm rot="5400000">
            <a:off x="3554029" y="4156504"/>
            <a:ext cx="153158" cy="456575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753;p42"/>
          <p:cNvSpPr txBox="1"/>
          <p:nvPr/>
        </p:nvSpPr>
        <p:spPr>
          <a:xfrm>
            <a:off x="3738172" y="4176335"/>
            <a:ext cx="2079217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2">
                    <a:lumMod val="75000"/>
                  </a:schemeClr>
                </a:solidFill>
              </a:rPr>
              <a:t>accept hypothesis H</a:t>
            </a:r>
            <a:r>
              <a:rPr lang="vi-VN" sz="105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vi-V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Google Shape;753;p42"/>
          <p:cNvSpPr txBox="1"/>
          <p:nvPr/>
        </p:nvSpPr>
        <p:spPr>
          <a:xfrm>
            <a:off x="3738172" y="3818660"/>
            <a:ext cx="187128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P-</a:t>
            </a:r>
            <a:r>
              <a:rPr lang="vi-VN" sz="1600" i="1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value 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</a:rPr>
              <a:t> &gt;  </a:t>
            </a:r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vi-VN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9" name="Google Shape;2067;p65"/>
          <p:cNvSpPr/>
          <p:nvPr/>
        </p:nvSpPr>
        <p:spPr>
          <a:xfrm rot="5400000">
            <a:off x="6516790" y="4148404"/>
            <a:ext cx="153158" cy="456575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753;p42"/>
          <p:cNvSpPr txBox="1"/>
          <p:nvPr/>
        </p:nvSpPr>
        <p:spPr>
          <a:xfrm>
            <a:off x="6700933" y="4168235"/>
            <a:ext cx="2079217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2">
                    <a:lumMod val="75000"/>
                  </a:schemeClr>
                </a:solidFill>
              </a:rPr>
              <a:t>reject hypothesis H</a:t>
            </a:r>
            <a:r>
              <a:rPr lang="vi-VN" sz="1050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vi-V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Google Shape;753;p42"/>
          <p:cNvSpPr txBox="1"/>
          <p:nvPr/>
        </p:nvSpPr>
        <p:spPr>
          <a:xfrm>
            <a:off x="6700933" y="3810560"/>
            <a:ext cx="187128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algn="ctr"/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P-</a:t>
            </a:r>
            <a:r>
              <a:rPr lang="vi-VN" sz="1600" i="1" dirty="0">
                <a:solidFill>
                  <a:schemeClr val="tx1">
                    <a:lumMod val="85000"/>
                  </a:schemeClr>
                </a:solidFill>
                <a:latin typeface="Sitka Subheading Semibold" pitchFamily="2" charset="0"/>
              </a:rPr>
              <a:t>value 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</a:rPr>
              <a:t> &lt;  </a:t>
            </a:r>
            <a:r>
              <a:rPr lang="el-GR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vi-VN" sz="1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0,05</a:t>
            </a:r>
            <a:endParaRPr lang="vi-VN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5" name="Google Shape;860;p43"/>
          <p:cNvSpPr txBox="1"/>
          <p:nvPr/>
        </p:nvSpPr>
        <p:spPr>
          <a:xfrm>
            <a:off x="-365833" y="1022220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Price range 1,2</a:t>
            </a:r>
            <a:endParaRPr sz="1800" dirty="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66" name="Google Shape;860;p43"/>
          <p:cNvSpPr txBox="1"/>
          <p:nvPr/>
        </p:nvSpPr>
        <p:spPr>
          <a:xfrm>
            <a:off x="2537865" y="982195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Price range 3,4</a:t>
            </a:r>
            <a:endParaRPr sz="1800" dirty="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67" name="Google Shape;860;p43"/>
          <p:cNvSpPr txBox="1"/>
          <p:nvPr/>
        </p:nvSpPr>
        <p:spPr>
          <a:xfrm>
            <a:off x="5453535" y="989241"/>
            <a:ext cx="19743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Price range 2,3</a:t>
            </a:r>
            <a:endParaRPr sz="1800" dirty="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792029" y="1414603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Statistical testing almost always gives a very small p-value, which indicates that the evidence provided by the data is strong enough to reject the H</a:t>
            </a:r>
            <a:r>
              <a:rPr lang="en-US" sz="1050" dirty="0"/>
              <a:t>0</a:t>
            </a:r>
            <a:r>
              <a:rPr lang="en-US" dirty="0"/>
              <a:t> hypothesis.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This is an observational study, no causal conclusions can be drawn. 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The only case where the word association implies causation is when the study is a randomized experiment.</a:t>
            </a:r>
            <a:endParaRPr dirty="0"/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2078906" cy="725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Conclusion</a:t>
            </a:r>
            <a:endParaRPr dirty="0"/>
          </a:p>
        </p:txBody>
      </p:sp>
      <p:pic>
        <p:nvPicPr>
          <p:cNvPr id="1257" name="Google Shape;1257;p50"/>
          <p:cNvPicPr preferRelativeResize="0"/>
          <p:nvPr/>
        </p:nvPicPr>
        <p:blipFill rotWithShape="1">
          <a:blip r:embed="rId1"/>
          <a:srcRect l="17481" r="15847"/>
          <a:stretch>
            <a:fillRect/>
          </a:stretch>
        </p:blipFill>
        <p:spPr>
          <a:xfrm>
            <a:off x="5327475" y="1194600"/>
            <a:ext cx="2754300" cy="275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8" name="Google Shape;1258;p5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68"/>
          <p:cNvSpPr txBox="1">
            <a:spLocks noGrp="1"/>
          </p:cNvSpPr>
          <p:nvPr>
            <p:ph type="title"/>
          </p:nvPr>
        </p:nvSpPr>
        <p:spPr>
          <a:xfrm>
            <a:off x="807273" y="753883"/>
            <a:ext cx="3923626" cy="2140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r>
              <a:rPr lang="vi-VN" dirty="0"/>
              <a:t> For Listening</a:t>
            </a:r>
            <a:r>
              <a:rPr lang="en-GB" dirty="0"/>
              <a:t>!</a:t>
            </a:r>
            <a:endParaRPr dirty="0"/>
          </a:p>
        </p:txBody>
      </p:sp>
      <p:cxnSp>
        <p:nvCxnSpPr>
          <p:cNvPr id="2268" name="Google Shape;2268;p68"/>
          <p:cNvCxnSpPr/>
          <p:nvPr/>
        </p:nvCxnSpPr>
        <p:spPr>
          <a:xfrm>
            <a:off x="846260" y="2898437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3" name="Google Shape;2273;p68"/>
          <p:cNvSpPr/>
          <p:nvPr/>
        </p:nvSpPr>
        <p:spPr>
          <a:xfrm rot="1685758" flipH="1">
            <a:off x="4833278" y="2828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74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2275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2276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7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8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9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81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82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2283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4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5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6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7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8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228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95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06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2307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8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9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0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11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3" name="Google Shape;2313;p68"/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4" name="Google Shape;2314;p68"/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Group member</a:t>
            </a:r>
            <a:endParaRPr dirty="0"/>
          </a:p>
        </p:txBody>
      </p:sp>
      <p:sp>
        <p:nvSpPr>
          <p:cNvPr id="2097" name="Google Shape;2097;p66"/>
          <p:cNvSpPr txBox="1">
            <a:spLocks noGrp="1"/>
          </p:cNvSpPr>
          <p:nvPr>
            <p:ph type="title" idx="2"/>
          </p:nvPr>
        </p:nvSpPr>
        <p:spPr>
          <a:xfrm>
            <a:off x="1262367" y="2809991"/>
            <a:ext cx="2675563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latin typeface="+mj-lt"/>
              </a:rPr>
              <a:t>Trần Văn Thắng</a:t>
            </a:r>
            <a:endParaRPr sz="2000" b="1" dirty="0">
              <a:latin typeface="+mj-lt"/>
            </a:endParaRPr>
          </a:p>
        </p:txBody>
      </p:sp>
      <p:sp>
        <p:nvSpPr>
          <p:cNvPr id="2098" name="Google Shape;2098;p66"/>
          <p:cNvSpPr txBox="1">
            <a:spLocks noGrp="1"/>
          </p:cNvSpPr>
          <p:nvPr>
            <p:ph type="subTitle" idx="1"/>
          </p:nvPr>
        </p:nvSpPr>
        <p:spPr>
          <a:xfrm>
            <a:off x="2059112" y="3293332"/>
            <a:ext cx="1007450" cy="396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20133121</a:t>
            </a:r>
            <a:endParaRPr dirty="0"/>
          </a:p>
        </p:txBody>
      </p:sp>
      <p:cxnSp>
        <p:nvCxnSpPr>
          <p:cNvPr id="2101" name="Google Shape;2101;p66"/>
          <p:cNvCxnSpPr/>
          <p:nvPr/>
        </p:nvCxnSpPr>
        <p:spPr>
          <a:xfrm>
            <a:off x="1610950" y="3264086"/>
            <a:ext cx="1903775" cy="30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3" name="Google Shape;2103;p6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106" name="Google Shape;2106;p66"/>
          <p:cNvGrpSpPr/>
          <p:nvPr/>
        </p:nvGrpSpPr>
        <p:grpSpPr>
          <a:xfrm>
            <a:off x="6621972" y="734402"/>
            <a:ext cx="695830" cy="243805"/>
            <a:chOff x="2271950" y="2722775"/>
            <a:chExt cx="575875" cy="201775"/>
          </a:xfrm>
        </p:grpSpPr>
        <p:sp>
          <p:nvSpPr>
            <p:cNvPr id="2107" name="Google Shape;2107;p6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6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6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6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6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2" name="Google Shape;2112;p66"/>
          <p:cNvSpPr/>
          <p:nvPr/>
        </p:nvSpPr>
        <p:spPr>
          <a:xfrm rot="7198898">
            <a:off x="435400" y="2250683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3" name="Google Shape;2113;p66"/>
          <p:cNvSpPr/>
          <p:nvPr/>
        </p:nvSpPr>
        <p:spPr>
          <a:xfrm rot="7201932">
            <a:off x="1171737" y="9753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4" name="Google Shape;2114;p66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5" name="Google Shape;2115;p66"/>
          <p:cNvSpPr/>
          <p:nvPr/>
        </p:nvSpPr>
        <p:spPr>
          <a:xfrm>
            <a:off x="1110026" y="1711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16" name="Google Shape;2116;p66"/>
          <p:cNvGrpSpPr/>
          <p:nvPr/>
        </p:nvGrpSpPr>
        <p:grpSpPr>
          <a:xfrm>
            <a:off x="7476107" y="1145704"/>
            <a:ext cx="953591" cy="334099"/>
            <a:chOff x="2271950" y="2722775"/>
            <a:chExt cx="575875" cy="201775"/>
          </a:xfrm>
        </p:grpSpPr>
        <p:sp>
          <p:nvSpPr>
            <p:cNvPr id="2117" name="Google Shape;2117;p6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6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6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6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6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22" name="Google Shape;2122;p66"/>
          <p:cNvSpPr/>
          <p:nvPr/>
        </p:nvSpPr>
        <p:spPr>
          <a:xfrm>
            <a:off x="8184694" y="2453625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3" name="Google Shape;2123;p66"/>
          <p:cNvSpPr/>
          <p:nvPr/>
        </p:nvSpPr>
        <p:spPr>
          <a:xfrm>
            <a:off x="706038" y="3427165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4" name="Google Shape;2124;p66"/>
          <p:cNvSpPr/>
          <p:nvPr/>
        </p:nvSpPr>
        <p:spPr>
          <a:xfrm>
            <a:off x="797127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5" name="Google Shape;2125;p66"/>
          <p:cNvSpPr/>
          <p:nvPr/>
        </p:nvSpPr>
        <p:spPr>
          <a:xfrm rot="-1685758">
            <a:off x="77162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6" name="Google Shape;2126;p66"/>
          <p:cNvSpPr/>
          <p:nvPr/>
        </p:nvSpPr>
        <p:spPr>
          <a:xfrm>
            <a:off x="797126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7" name="Google Shape;2127;p66"/>
          <p:cNvSpPr/>
          <p:nvPr/>
        </p:nvSpPr>
        <p:spPr>
          <a:xfrm rot="-1685758">
            <a:off x="732891" y="1614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8" name="Google Shape;2128;p66"/>
          <p:cNvSpPr/>
          <p:nvPr/>
        </p:nvSpPr>
        <p:spPr>
          <a:xfrm>
            <a:off x="722227" y="11061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9" name="Google Shape;2129;p66"/>
          <p:cNvSpPr/>
          <p:nvPr/>
        </p:nvSpPr>
        <p:spPr>
          <a:xfrm>
            <a:off x="8184699" y="34271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0" name="Google Shape;2130;p6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1" name="Google Shape;2131;p6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2097;p66"/>
          <p:cNvSpPr txBox="1"/>
          <p:nvPr/>
        </p:nvSpPr>
        <p:spPr>
          <a:xfrm>
            <a:off x="3372237" y="2821845"/>
            <a:ext cx="267556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vi-VN" sz="2000" b="1" dirty="0">
                <a:latin typeface="+mj-lt"/>
              </a:rPr>
              <a:t>Trần Minh Đức</a:t>
            </a:r>
            <a:endParaRPr lang="vi-VN" sz="2000" b="1" dirty="0">
              <a:latin typeface="+mj-lt"/>
            </a:endParaRPr>
          </a:p>
        </p:txBody>
      </p:sp>
      <p:sp>
        <p:nvSpPr>
          <p:cNvPr id="63" name="Google Shape;2098;p66"/>
          <p:cNvSpPr txBox="1"/>
          <p:nvPr/>
        </p:nvSpPr>
        <p:spPr>
          <a:xfrm>
            <a:off x="4114749" y="3312514"/>
            <a:ext cx="1007450" cy="39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9pPr>
          </a:lstStyle>
          <a:p>
            <a:pPr marL="0" indent="0"/>
            <a:r>
              <a:rPr lang="vi-VN" dirty="0"/>
              <a:t>20133037</a:t>
            </a:r>
            <a:endParaRPr lang="vi-VN" dirty="0"/>
          </a:p>
        </p:txBody>
      </p:sp>
      <p:cxnSp>
        <p:nvCxnSpPr>
          <p:cNvPr id="64" name="Google Shape;2101;p66"/>
          <p:cNvCxnSpPr/>
          <p:nvPr/>
        </p:nvCxnSpPr>
        <p:spPr>
          <a:xfrm>
            <a:off x="3937930" y="3265245"/>
            <a:ext cx="161990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2097;p66"/>
          <p:cNvSpPr txBox="1"/>
          <p:nvPr/>
        </p:nvSpPr>
        <p:spPr>
          <a:xfrm>
            <a:off x="5421124" y="2823727"/>
            <a:ext cx="2675563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2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vi-VN" sz="2000" b="1" dirty="0">
                <a:latin typeface="+mj-lt"/>
              </a:rPr>
              <a:t>Lê Minh Hoàng</a:t>
            </a:r>
            <a:endParaRPr lang="vi-VN" sz="2000" b="1" dirty="0">
              <a:latin typeface="+mj-lt"/>
            </a:endParaRPr>
          </a:p>
        </p:txBody>
      </p:sp>
      <p:sp>
        <p:nvSpPr>
          <p:cNvPr id="67" name="Google Shape;2098;p66"/>
          <p:cNvSpPr txBox="1"/>
          <p:nvPr/>
        </p:nvSpPr>
        <p:spPr>
          <a:xfrm>
            <a:off x="6163636" y="3314396"/>
            <a:ext cx="1007450" cy="39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9pPr>
          </a:lstStyle>
          <a:p>
            <a:pPr marL="0" indent="0"/>
            <a:r>
              <a:rPr lang="vi-VN" dirty="0"/>
              <a:t>20161317</a:t>
            </a:r>
            <a:endParaRPr lang="vi-VN" dirty="0"/>
          </a:p>
        </p:txBody>
      </p:sp>
      <p:cxnSp>
        <p:nvCxnSpPr>
          <p:cNvPr id="68" name="Google Shape;2101;p66"/>
          <p:cNvCxnSpPr/>
          <p:nvPr/>
        </p:nvCxnSpPr>
        <p:spPr>
          <a:xfrm>
            <a:off x="5850731" y="3267127"/>
            <a:ext cx="17964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"/>
          <a:srcRect l="17" t="1575" b="3367"/>
          <a:stretch>
            <a:fillRect/>
          </a:stretch>
        </p:blipFill>
        <p:spPr>
          <a:xfrm>
            <a:off x="2000552" y="1418939"/>
            <a:ext cx="1032434" cy="1152812"/>
          </a:xfrm>
          <a:custGeom>
            <a:avLst/>
            <a:gdLst>
              <a:gd name="connsiteX0" fmla="*/ 516305 w 1032434"/>
              <a:gd name="connsiteY0" fmla="*/ 0 h 1152812"/>
              <a:gd name="connsiteX1" fmla="*/ 1022121 w 1032434"/>
              <a:gd name="connsiteY1" fmla="*/ 460240 h 1152812"/>
              <a:gd name="connsiteX2" fmla="*/ 1032434 w 1032434"/>
              <a:gd name="connsiteY2" fmla="*/ 574457 h 1152812"/>
              <a:gd name="connsiteX3" fmla="*/ 1032434 w 1032434"/>
              <a:gd name="connsiteY3" fmla="*/ 578355 h 1152812"/>
              <a:gd name="connsiteX4" fmla="*/ 1022121 w 1032434"/>
              <a:gd name="connsiteY4" fmla="*/ 692572 h 1152812"/>
              <a:gd name="connsiteX5" fmla="*/ 516305 w 1032434"/>
              <a:gd name="connsiteY5" fmla="*/ 1152812 h 1152812"/>
              <a:gd name="connsiteX6" fmla="*/ 0 w 1032434"/>
              <a:gd name="connsiteY6" fmla="*/ 576406 h 1152812"/>
              <a:gd name="connsiteX7" fmla="*/ 516305 w 1032434"/>
              <a:gd name="connsiteY7" fmla="*/ 0 h 11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2434" h="1152812">
                <a:moveTo>
                  <a:pt x="516305" y="0"/>
                </a:moveTo>
                <a:cubicBezTo>
                  <a:pt x="765809" y="0"/>
                  <a:pt x="973977" y="197582"/>
                  <a:pt x="1022121" y="460240"/>
                </a:cubicBezTo>
                <a:lnTo>
                  <a:pt x="1032434" y="574457"/>
                </a:lnTo>
                <a:lnTo>
                  <a:pt x="1032434" y="578355"/>
                </a:lnTo>
                <a:lnTo>
                  <a:pt x="1022121" y="692572"/>
                </a:lnTo>
                <a:cubicBezTo>
                  <a:pt x="973977" y="955230"/>
                  <a:pt x="765809" y="1152812"/>
                  <a:pt x="516305" y="1152812"/>
                </a:cubicBezTo>
                <a:cubicBezTo>
                  <a:pt x="231158" y="1152812"/>
                  <a:pt x="0" y="894746"/>
                  <a:pt x="0" y="576406"/>
                </a:cubicBezTo>
                <a:cubicBezTo>
                  <a:pt x="0" y="258066"/>
                  <a:pt x="231158" y="0"/>
                  <a:pt x="516305" y="0"/>
                </a:cubicBezTo>
                <a:close/>
              </a:path>
            </a:pathLst>
          </a:cu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rcRect l="17727" t="7353" r="9447" b="6109"/>
          <a:stretch>
            <a:fillRect/>
          </a:stretch>
        </p:blipFill>
        <p:spPr>
          <a:xfrm>
            <a:off x="4196300" y="1449764"/>
            <a:ext cx="952652" cy="1152812"/>
          </a:xfrm>
          <a:custGeom>
            <a:avLst/>
            <a:gdLst>
              <a:gd name="connsiteX0" fmla="*/ 476326 w 952652"/>
              <a:gd name="connsiteY0" fmla="*/ 0 h 1152812"/>
              <a:gd name="connsiteX1" fmla="*/ 952652 w 952652"/>
              <a:gd name="connsiteY1" fmla="*/ 576406 h 1152812"/>
              <a:gd name="connsiteX2" fmla="*/ 476326 w 952652"/>
              <a:gd name="connsiteY2" fmla="*/ 1152812 h 1152812"/>
              <a:gd name="connsiteX3" fmla="*/ 0 w 952652"/>
              <a:gd name="connsiteY3" fmla="*/ 576406 h 1152812"/>
              <a:gd name="connsiteX4" fmla="*/ 476326 w 952652"/>
              <a:gd name="connsiteY4" fmla="*/ 0 h 11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652" h="1152812">
                <a:moveTo>
                  <a:pt x="476326" y="0"/>
                </a:moveTo>
                <a:cubicBezTo>
                  <a:pt x="739394" y="0"/>
                  <a:pt x="952652" y="258066"/>
                  <a:pt x="952652" y="576406"/>
                </a:cubicBezTo>
                <a:cubicBezTo>
                  <a:pt x="952652" y="894746"/>
                  <a:pt x="739394" y="1152812"/>
                  <a:pt x="476326" y="1152812"/>
                </a:cubicBezTo>
                <a:cubicBezTo>
                  <a:pt x="213258" y="1152812"/>
                  <a:pt x="0" y="894746"/>
                  <a:pt x="0" y="576406"/>
                </a:cubicBezTo>
                <a:cubicBezTo>
                  <a:pt x="0" y="258066"/>
                  <a:pt x="213258" y="0"/>
                  <a:pt x="476326" y="0"/>
                </a:cubicBezTo>
                <a:close/>
              </a:path>
            </a:pathLst>
          </a:cu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rcRect l="4003" r="7110"/>
          <a:stretch>
            <a:fillRect/>
          </a:stretch>
        </p:blipFill>
        <p:spPr>
          <a:xfrm>
            <a:off x="6303517" y="1470806"/>
            <a:ext cx="878414" cy="1086288"/>
          </a:xfrm>
          <a:custGeom>
            <a:avLst/>
            <a:gdLst>
              <a:gd name="connsiteX0" fmla="*/ 391761 w 878414"/>
              <a:gd name="connsiteY0" fmla="*/ 0 h 1086288"/>
              <a:gd name="connsiteX1" fmla="*/ 486653 w 878414"/>
              <a:gd name="connsiteY1" fmla="*/ 0 h 1086288"/>
              <a:gd name="connsiteX2" fmla="*/ 527723 w 878414"/>
              <a:gd name="connsiteY2" fmla="*/ 5311 h 1086288"/>
              <a:gd name="connsiteX3" fmla="*/ 878414 w 878414"/>
              <a:gd name="connsiteY3" fmla="*/ 557316 h 1086288"/>
              <a:gd name="connsiteX4" fmla="*/ 610166 w 878414"/>
              <a:gd name="connsiteY4" fmla="*/ 1076489 h 1086288"/>
              <a:gd name="connsiteX5" fmla="*/ 585560 w 878414"/>
              <a:gd name="connsiteY5" fmla="*/ 1086288 h 1086288"/>
              <a:gd name="connsiteX6" fmla="*/ 292854 w 878414"/>
              <a:gd name="connsiteY6" fmla="*/ 1086288 h 1086288"/>
              <a:gd name="connsiteX7" fmla="*/ 268248 w 878414"/>
              <a:gd name="connsiteY7" fmla="*/ 1076489 h 1086288"/>
              <a:gd name="connsiteX8" fmla="*/ 0 w 878414"/>
              <a:gd name="connsiteY8" fmla="*/ 557316 h 1086288"/>
              <a:gd name="connsiteX9" fmla="*/ 350692 w 878414"/>
              <a:gd name="connsiteY9" fmla="*/ 5311 h 108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8414" h="1086288">
                <a:moveTo>
                  <a:pt x="391761" y="0"/>
                </a:moveTo>
                <a:lnTo>
                  <a:pt x="486653" y="0"/>
                </a:lnTo>
                <a:lnTo>
                  <a:pt x="527723" y="5311"/>
                </a:lnTo>
                <a:cubicBezTo>
                  <a:pt x="727862" y="57851"/>
                  <a:pt x="878414" y="285028"/>
                  <a:pt x="878414" y="557316"/>
                </a:cubicBezTo>
                <a:cubicBezTo>
                  <a:pt x="878414" y="790706"/>
                  <a:pt x="767804" y="990953"/>
                  <a:pt x="610166" y="1076489"/>
                </a:cubicBezTo>
                <a:lnTo>
                  <a:pt x="585560" y="1086288"/>
                </a:lnTo>
                <a:lnTo>
                  <a:pt x="292854" y="1086288"/>
                </a:lnTo>
                <a:lnTo>
                  <a:pt x="268248" y="1076489"/>
                </a:lnTo>
                <a:cubicBezTo>
                  <a:pt x="110610" y="990953"/>
                  <a:pt x="0" y="790706"/>
                  <a:pt x="0" y="557316"/>
                </a:cubicBezTo>
                <a:cubicBezTo>
                  <a:pt x="0" y="285028"/>
                  <a:pt x="150553" y="57851"/>
                  <a:pt x="350692" y="5311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Zomato restaurants data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48094" cy="2795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vi-VN" dirty="0"/>
              <a:t>Objectives of the study</a:t>
            </a:r>
            <a:r>
              <a:rPr lang="en-GB" dirty="0"/>
              <a:t>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Restaurant dataset analysis obtained from the website “Zomato”</a:t>
            </a:r>
            <a:r>
              <a:rPr lang="en-GB" dirty="0"/>
              <a:t> </a:t>
            </a:r>
            <a:endParaRPr lang="en-GB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Zomato is India's largest food ordering platform</a:t>
            </a:r>
            <a:endParaRPr lang="en-US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This analysis caters to those who want to learn about prices between restaurants</a:t>
            </a:r>
            <a:endParaRPr lang="vi-VN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Help the community find quality food and restaurants</a:t>
            </a:r>
            <a:endParaRPr dirty="0"/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931504" y="3940869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2103;p6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903695" y="1748027"/>
            <a:ext cx="5597260" cy="1411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 dirty="0">
                <a:effectLst/>
                <a:latin typeface="Inter"/>
              </a:rPr>
              <a:t>Restaurant Id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Restaurant Name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Country Code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City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Address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Locality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Locality Verbose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Longitude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Latitude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Cuisines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Average Cost for two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Currency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Has Table booking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Has Online delivery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Is delivering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Switch to order menu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Price range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Aggregate Rating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Rating color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Rating text</a:t>
            </a:r>
            <a:r>
              <a:rPr lang="en-US" b="0" i="0" dirty="0">
                <a:effectLst/>
                <a:latin typeface="Inter"/>
              </a:rPr>
              <a:t>,</a:t>
            </a:r>
            <a:r>
              <a:rPr lang="vi-VN" b="0" i="0" dirty="0">
                <a:effectLst/>
                <a:latin typeface="Inter"/>
              </a:rPr>
              <a:t> Votes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642531" y="1148199"/>
            <a:ext cx="3514964" cy="523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/>
              <a:t>21 </a:t>
            </a:r>
            <a:r>
              <a:rPr lang="en-US" sz="2800" dirty="0"/>
              <a:t>Variables in the dataset:</a:t>
            </a:r>
            <a:endParaRPr sz="28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729687" y="2020844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6897418" y="1248396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508449" y="3249404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8313723" y="2183418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1071135" y="2890171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37"/>
          <p:cNvSpPr/>
          <p:nvPr/>
        </p:nvSpPr>
        <p:spPr>
          <a:xfrm>
            <a:off x="5322889" y="31592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37"/>
          <p:cNvSpPr/>
          <p:nvPr/>
        </p:nvSpPr>
        <p:spPr>
          <a:xfrm rot="-1685758">
            <a:off x="2480938" y="3000113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2" name="Google Shape;442;p37"/>
          <p:cNvGrpSpPr/>
          <p:nvPr/>
        </p:nvGrpSpPr>
        <p:grpSpPr>
          <a:xfrm>
            <a:off x="4476014" y="713501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6689091" y="3891286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37"/>
          <p:cNvSpPr/>
          <p:nvPr/>
        </p:nvSpPr>
        <p:spPr>
          <a:xfrm rot="7201932">
            <a:off x="259806" y="34655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7"/>
          <p:cNvSpPr/>
          <p:nvPr/>
        </p:nvSpPr>
        <p:spPr>
          <a:xfrm>
            <a:off x="7140543" y="3354079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37"/>
          <p:cNvSpPr/>
          <p:nvPr/>
        </p:nvSpPr>
        <p:spPr>
          <a:xfrm rot="7198898">
            <a:off x="95582" y="403578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997915" y="4266704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37"/>
          <p:cNvSpPr/>
          <p:nvPr/>
        </p:nvSpPr>
        <p:spPr>
          <a:xfrm>
            <a:off x="6311080" y="352553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93" name="Google Shape;493;p37"/>
          <p:cNvCxnSpPr/>
          <p:nvPr/>
        </p:nvCxnSpPr>
        <p:spPr>
          <a:xfrm>
            <a:off x="1070130" y="1728463"/>
            <a:ext cx="51592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397;p37"/>
          <p:cNvSpPr txBox="1"/>
          <p:nvPr/>
        </p:nvSpPr>
        <p:spPr>
          <a:xfrm>
            <a:off x="1645986" y="3707317"/>
            <a:ext cx="3765426" cy="64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9pPr>
          </a:lstStyle>
          <a:p>
            <a:pPr marL="0" indent="0" algn="just"/>
            <a:r>
              <a:rPr lang="en-US" b="0" i="0" dirty="0">
                <a:effectLst/>
                <a:latin typeface="Inter"/>
              </a:rPr>
              <a:t>Data has been collected from the Zomato API in the form of .</a:t>
            </a:r>
            <a:r>
              <a:rPr lang="en-US" b="0" i="0" dirty="0" err="1">
                <a:effectLst/>
                <a:latin typeface="Inter"/>
              </a:rPr>
              <a:t>json</a:t>
            </a:r>
            <a:r>
              <a:rPr lang="en-US" b="0" i="0" dirty="0">
                <a:effectLst/>
                <a:latin typeface="Inter"/>
              </a:rPr>
              <a:t> files(raw data)</a:t>
            </a:r>
            <a:endParaRPr lang="en-US" dirty="0"/>
          </a:p>
        </p:txBody>
      </p:sp>
      <p:sp>
        <p:nvSpPr>
          <p:cNvPr id="102" name="Google Shape;398;p37"/>
          <p:cNvSpPr txBox="1"/>
          <p:nvPr/>
        </p:nvSpPr>
        <p:spPr>
          <a:xfrm>
            <a:off x="1240862" y="3211051"/>
            <a:ext cx="2420128" cy="52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107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 panose="020B0606020202050201"/>
              <a:buNone/>
              <a:defRPr sz="39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2800" dirty="0"/>
              <a:t>Data collection: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297" y="465468"/>
            <a:ext cx="1035844" cy="68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EDA</a:t>
            </a:r>
            <a:endParaRPr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1287157" y="1188272"/>
            <a:ext cx="4857828" cy="52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  <a:highlight>
                  <a:srgbClr val="800080"/>
                </a:highlight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TOTAL NUMBER OF RESTAURANTS FOR 2 SERVICES</a:t>
            </a:r>
            <a:endParaRPr b="1" dirty="0">
              <a:solidFill>
                <a:schemeClr val="dk1"/>
              </a:solidFill>
              <a:highlight>
                <a:srgbClr val="800080"/>
              </a:highlight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18" y="1762953"/>
            <a:ext cx="3114753" cy="242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04" y="1742065"/>
            <a:ext cx="3114753" cy="2449786"/>
          </a:xfrm>
          <a:prstGeom prst="rect">
            <a:avLst/>
          </a:prstGeom>
        </p:spPr>
      </p:pic>
      <p:sp>
        <p:nvSpPr>
          <p:cNvPr id="41" name="Google Shape;2814;p72"/>
          <p:cNvSpPr/>
          <p:nvPr/>
        </p:nvSpPr>
        <p:spPr>
          <a:xfrm>
            <a:off x="7804710" y="2578627"/>
            <a:ext cx="322907" cy="3009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2814;p72"/>
          <p:cNvSpPr/>
          <p:nvPr/>
        </p:nvSpPr>
        <p:spPr>
          <a:xfrm>
            <a:off x="7804710" y="3038209"/>
            <a:ext cx="322907" cy="300900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solidFill>
            <a:srgbClr val="2E89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7830432" y="2578627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0</a:t>
            </a:r>
            <a:endParaRPr lang="vi-VN" dirty="0"/>
          </a:p>
        </p:txBody>
      </p:sp>
      <p:sp>
        <p:nvSpPr>
          <p:cNvPr id="45" name="TextBox 44"/>
          <p:cNvSpPr txBox="1"/>
          <p:nvPr/>
        </p:nvSpPr>
        <p:spPr>
          <a:xfrm>
            <a:off x="7830432" y="3045086"/>
            <a:ext cx="292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1</a:t>
            </a:r>
            <a:endParaRPr lang="vi-VN" dirty="0"/>
          </a:p>
        </p:txBody>
      </p:sp>
      <p:sp>
        <p:nvSpPr>
          <p:cNvPr id="47" name="TextBox 46"/>
          <p:cNvSpPr txBox="1"/>
          <p:nvPr/>
        </p:nvSpPr>
        <p:spPr>
          <a:xfrm>
            <a:off x="8191809" y="2571750"/>
            <a:ext cx="475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64" y="3045086"/>
            <a:ext cx="542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899E"/>
                </a:solidFill>
              </a:rPr>
              <a:t>Yes</a:t>
            </a:r>
            <a:endParaRPr lang="vi-VN" dirty="0">
              <a:solidFill>
                <a:srgbClr val="2E899E"/>
              </a:solidFill>
            </a:endParaRPr>
          </a:p>
        </p:txBody>
      </p:sp>
      <p:grpSp>
        <p:nvGrpSpPr>
          <p:cNvPr id="50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1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618;p39"/>
          <p:cNvSpPr/>
          <p:nvPr/>
        </p:nvSpPr>
        <p:spPr>
          <a:xfrm rot="7201932">
            <a:off x="275085" y="4399936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652;p40"/>
          <p:cNvSpPr/>
          <p:nvPr/>
        </p:nvSpPr>
        <p:spPr>
          <a:xfrm>
            <a:off x="8404127" y="1336351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664;p40"/>
          <p:cNvSpPr/>
          <p:nvPr/>
        </p:nvSpPr>
        <p:spPr>
          <a:xfrm>
            <a:off x="7920263" y="1305092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615;p39"/>
          <p:cNvSpPr/>
          <p:nvPr/>
        </p:nvSpPr>
        <p:spPr>
          <a:xfrm>
            <a:off x="8040273" y="4011163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97;p41"/>
          <p:cNvSpPr/>
          <p:nvPr/>
        </p:nvSpPr>
        <p:spPr>
          <a:xfrm rot="7198710">
            <a:off x="114028" y="10225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297" y="465468"/>
            <a:ext cx="1035844" cy="68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EDA</a:t>
            </a:r>
            <a:endParaRPr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1951842" y="975386"/>
            <a:ext cx="4635165" cy="59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800080"/>
                </a:highlight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Restaurants with Has Table Booking service are mainly in cities</a:t>
            </a:r>
            <a:endParaRPr b="1" dirty="0">
              <a:solidFill>
                <a:schemeClr val="dk1"/>
              </a:solidFill>
              <a:highlight>
                <a:srgbClr val="800080"/>
              </a:highlight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618;p39"/>
          <p:cNvSpPr/>
          <p:nvPr/>
        </p:nvSpPr>
        <p:spPr>
          <a:xfrm rot="7201932">
            <a:off x="275085" y="4399936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615;p39"/>
          <p:cNvSpPr/>
          <p:nvPr/>
        </p:nvSpPr>
        <p:spPr>
          <a:xfrm>
            <a:off x="8040273" y="4011163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97;p41"/>
          <p:cNvSpPr/>
          <p:nvPr/>
        </p:nvSpPr>
        <p:spPr>
          <a:xfrm rot="7198710">
            <a:off x="321830" y="3008465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02" y="1598799"/>
            <a:ext cx="4935020" cy="2727222"/>
          </a:xfrm>
          <a:prstGeom prst="rect">
            <a:avLst/>
          </a:prstGeom>
        </p:spPr>
      </p:pic>
      <p:sp>
        <p:nvSpPr>
          <p:cNvPr id="31" name="Google Shape;651;p40"/>
          <p:cNvSpPr/>
          <p:nvPr/>
        </p:nvSpPr>
        <p:spPr>
          <a:xfrm>
            <a:off x="8710756" y="2108949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652;p40"/>
          <p:cNvSpPr/>
          <p:nvPr/>
        </p:nvSpPr>
        <p:spPr>
          <a:xfrm>
            <a:off x="8502191" y="1229037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656;p40"/>
          <p:cNvGrpSpPr/>
          <p:nvPr/>
        </p:nvGrpSpPr>
        <p:grpSpPr>
          <a:xfrm>
            <a:off x="7806361" y="940460"/>
            <a:ext cx="695830" cy="243805"/>
            <a:chOff x="2271950" y="2722775"/>
            <a:chExt cx="575875" cy="201775"/>
          </a:xfrm>
        </p:grpSpPr>
        <p:sp>
          <p:nvSpPr>
            <p:cNvPr id="34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662;p40"/>
          <p:cNvSpPr/>
          <p:nvPr/>
        </p:nvSpPr>
        <p:spPr>
          <a:xfrm rot="7198898">
            <a:off x="7806464" y="1451041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664;p40"/>
          <p:cNvSpPr/>
          <p:nvPr/>
        </p:nvSpPr>
        <p:spPr>
          <a:xfrm>
            <a:off x="7022077" y="996177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297" y="465468"/>
            <a:ext cx="1035844" cy="68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EDA</a:t>
            </a:r>
            <a:endParaRPr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2530495" y="1082868"/>
            <a:ext cx="4584689" cy="34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800080"/>
                </a:highlight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15 restaurants with the highest Votes</a:t>
            </a:r>
            <a:endParaRPr b="1" dirty="0">
              <a:solidFill>
                <a:schemeClr val="dk1"/>
              </a:solidFill>
              <a:highlight>
                <a:srgbClr val="800080"/>
              </a:highlight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618;p39"/>
          <p:cNvSpPr/>
          <p:nvPr/>
        </p:nvSpPr>
        <p:spPr>
          <a:xfrm rot="7201932">
            <a:off x="275085" y="4399936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615;p39"/>
          <p:cNvSpPr/>
          <p:nvPr/>
        </p:nvSpPr>
        <p:spPr>
          <a:xfrm>
            <a:off x="8040273" y="4011163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97;p41"/>
          <p:cNvSpPr/>
          <p:nvPr/>
        </p:nvSpPr>
        <p:spPr>
          <a:xfrm rot="7198710">
            <a:off x="85326" y="22579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651;p40"/>
          <p:cNvSpPr/>
          <p:nvPr/>
        </p:nvSpPr>
        <p:spPr>
          <a:xfrm>
            <a:off x="8710756" y="2108949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652;p40"/>
          <p:cNvSpPr/>
          <p:nvPr/>
        </p:nvSpPr>
        <p:spPr>
          <a:xfrm>
            <a:off x="8502191" y="1229037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656;p40"/>
          <p:cNvGrpSpPr/>
          <p:nvPr/>
        </p:nvGrpSpPr>
        <p:grpSpPr>
          <a:xfrm>
            <a:off x="7806361" y="940460"/>
            <a:ext cx="695830" cy="243805"/>
            <a:chOff x="2271950" y="2722775"/>
            <a:chExt cx="575875" cy="201775"/>
          </a:xfrm>
        </p:grpSpPr>
        <p:sp>
          <p:nvSpPr>
            <p:cNvPr id="34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662;p40"/>
          <p:cNvSpPr/>
          <p:nvPr/>
        </p:nvSpPr>
        <p:spPr>
          <a:xfrm rot="7198898">
            <a:off x="7806464" y="1451041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664;p40"/>
          <p:cNvSpPr/>
          <p:nvPr/>
        </p:nvSpPr>
        <p:spPr>
          <a:xfrm>
            <a:off x="7022077" y="996177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165" y="1616730"/>
            <a:ext cx="5214912" cy="2892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297" y="465468"/>
            <a:ext cx="1035844" cy="68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EDA</a:t>
            </a:r>
            <a:endParaRPr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1750141" y="1113381"/>
            <a:ext cx="5030452" cy="34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800080"/>
                </a:highlight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Average cost for 2 people for popular food Price Range</a:t>
            </a:r>
            <a:endParaRPr b="1" dirty="0">
              <a:solidFill>
                <a:schemeClr val="dk1"/>
              </a:solidFill>
              <a:highlight>
                <a:srgbClr val="800080"/>
              </a:highlight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618;p39"/>
          <p:cNvSpPr/>
          <p:nvPr/>
        </p:nvSpPr>
        <p:spPr>
          <a:xfrm rot="7201932">
            <a:off x="275085" y="4399936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615;p39"/>
          <p:cNvSpPr/>
          <p:nvPr/>
        </p:nvSpPr>
        <p:spPr>
          <a:xfrm>
            <a:off x="8040273" y="4011163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97;p41"/>
          <p:cNvSpPr/>
          <p:nvPr/>
        </p:nvSpPr>
        <p:spPr>
          <a:xfrm rot="7198710">
            <a:off x="114028" y="10225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651;p40"/>
          <p:cNvSpPr/>
          <p:nvPr/>
        </p:nvSpPr>
        <p:spPr>
          <a:xfrm>
            <a:off x="8710756" y="2108949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652;p40"/>
          <p:cNvSpPr/>
          <p:nvPr/>
        </p:nvSpPr>
        <p:spPr>
          <a:xfrm>
            <a:off x="8502191" y="1229037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656;p40"/>
          <p:cNvGrpSpPr/>
          <p:nvPr/>
        </p:nvGrpSpPr>
        <p:grpSpPr>
          <a:xfrm>
            <a:off x="7806361" y="940460"/>
            <a:ext cx="695830" cy="243805"/>
            <a:chOff x="2271950" y="2722775"/>
            <a:chExt cx="575875" cy="201775"/>
          </a:xfrm>
        </p:grpSpPr>
        <p:sp>
          <p:nvSpPr>
            <p:cNvPr id="34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662;p40"/>
          <p:cNvSpPr/>
          <p:nvPr/>
        </p:nvSpPr>
        <p:spPr>
          <a:xfrm rot="7198898">
            <a:off x="7806464" y="1451041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664;p40"/>
          <p:cNvSpPr/>
          <p:nvPr/>
        </p:nvSpPr>
        <p:spPr>
          <a:xfrm>
            <a:off x="7022077" y="996177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765" y="1544638"/>
            <a:ext cx="4979040" cy="27705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3" name="Google Shape;503;p38"/>
          <p:cNvCxnSpPr/>
          <p:nvPr/>
        </p:nvCxnSpPr>
        <p:spPr>
          <a:xfrm>
            <a:off x="5668841" y="2853355"/>
            <a:ext cx="262205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Hypothesis testing</a:t>
            </a:r>
            <a:endParaRPr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22995" y="1401801"/>
            <a:ext cx="2811557" cy="115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Does the data provide evidence that restaurants that do not allow reservations have significantly more Votes than restaurants that do?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Q.</a:t>
            </a:r>
            <a:r>
              <a:rPr lang="en-GB" dirty="0"/>
              <a:t>1</a:t>
            </a:r>
            <a:endParaRPr dirty="0"/>
          </a:p>
        </p:txBody>
      </p:sp>
      <p:cxnSp>
        <p:nvCxnSpPr>
          <p:cNvPr id="509" name="Google Shape;509;p38"/>
          <p:cNvCxnSpPr/>
          <p:nvPr/>
        </p:nvCxnSpPr>
        <p:spPr>
          <a:xfrm>
            <a:off x="1622995" y="2830142"/>
            <a:ext cx="27556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539355" y="1409747"/>
            <a:ext cx="2751538" cy="1169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Does the data provide evidence that restaurants without online delivery have significantly more Votes than restaurants with online delivery?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Q.</a:t>
            </a:r>
            <a:r>
              <a:rPr lang="en-GB" dirty="0"/>
              <a:t>2</a:t>
            </a:r>
            <a:endParaRPr dirty="0"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78889" y="3251749"/>
            <a:ext cx="2755661" cy="139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Does the data provide evidence that the average amount 2 people eat at a restaurant determines the number of Votes in each restaurant?</a:t>
            </a:r>
            <a:endParaRPr lang="en-US"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Q.</a:t>
            </a:r>
            <a:r>
              <a:rPr lang="en-GB" dirty="0"/>
              <a:t>3</a:t>
            </a:r>
            <a:endParaRPr dirty="0"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617443" y="3419370"/>
            <a:ext cx="2580304" cy="1071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Does the data provide evidence of a significant “level effect” on Votes?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Q.</a:t>
            </a:r>
            <a:r>
              <a:rPr lang="en-GB" dirty="0"/>
              <a:t>4</a:t>
            </a:r>
            <a:endParaRPr dirty="0"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R Programming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WPS Presentation</Application>
  <PresentationFormat>On-screen Show (16:9)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Bebas Neue</vt:lpstr>
      <vt:lpstr>Arimo</vt:lpstr>
      <vt:lpstr>Anaheim</vt:lpstr>
      <vt:lpstr>Segoe Print</vt:lpstr>
      <vt:lpstr>Inter</vt:lpstr>
      <vt:lpstr>Sitka Subheading Semibold</vt:lpstr>
      <vt:lpstr>Times New Roman</vt:lpstr>
      <vt:lpstr>Microsoft YaHei</vt:lpstr>
      <vt:lpstr>Arial Unicode MS</vt:lpstr>
      <vt:lpstr>Data Analysis for Business by Slidesgo</vt:lpstr>
      <vt:lpstr>Zomato Restaurants data  </vt:lpstr>
      <vt:lpstr>Trần Văn Thắng</vt:lpstr>
      <vt:lpstr>Zomato restaurants data</vt:lpstr>
      <vt:lpstr>21 Variables in the dataset:</vt:lpstr>
      <vt:lpstr>EDA</vt:lpstr>
      <vt:lpstr>EDA</vt:lpstr>
      <vt:lpstr>EDA</vt:lpstr>
      <vt:lpstr>EDA</vt:lpstr>
      <vt:lpstr>Q.4</vt:lpstr>
      <vt:lpstr>PowerPoint 演示文稿</vt:lpstr>
      <vt:lpstr>PowerPoint 演示文稿</vt:lpstr>
      <vt:lpstr>PowerPoint 演示文稿</vt:lpstr>
      <vt:lpstr>Conclusion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Restaurants data  FOR ANALYtics</dc:title>
  <dc:creator>ThangTran</dc:creator>
  <cp:lastModifiedBy>ASUS</cp:lastModifiedBy>
  <cp:revision>4</cp:revision>
  <dcterms:created xsi:type="dcterms:W3CDTF">2022-12-19T09:17:31Z</dcterms:created>
  <dcterms:modified xsi:type="dcterms:W3CDTF">2022-12-19T10:52:01Z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0B84AC0536AE457E9577A5F19FD52BA5</vt:lpwstr>
  </property>
  <property fmtid="{D5CDD505-2E9C-101B-9397-08002B2CF9AE}" pid="3" name="KSOProductBuildVer">
    <vt:lpwstr>1033-11.2.0.11440</vt:lpwstr>
  </property>
</Properties>
</file>