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58" r:id="rId7"/>
    <p:sldId id="259" r:id="rId8"/>
    <p:sldId id="271" r:id="rId9"/>
    <p:sldId id="272" r:id="rId10"/>
    <p:sldId id="274" r:id="rId11"/>
    <p:sldId id="275" r:id="rId12"/>
    <p:sldId id="273" r:id="rId13"/>
    <p:sldId id="262" r:id="rId14"/>
    <p:sldId id="260" r:id="rId15"/>
    <p:sldId id="265" r:id="rId16"/>
    <p:sldId id="266" r:id="rId17"/>
    <p:sldId id="270" r:id="rId18"/>
    <p:sldId id="263" r:id="rId19"/>
    <p:sldId id="276" r:id="rId20"/>
    <p:sldId id="268" r:id="rId21"/>
    <p:sldId id="277" r:id="rId22"/>
    <p:sldId id="278" r:id="rId23"/>
    <p:sldId id="264" r:id="rId24"/>
    <p:sldId id="269"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74EDCB-1CAD-34DD-A983-95094F968FD3}" v="136" dt="2024-05-29T03:10:01.342"/>
    <p1510:client id="{1DC50302-19E1-46F8-1FDF-DD493579B597}" v="475" dt="2024-05-27T21:02:08.613"/>
    <p1510:client id="{4381D573-4229-FAF7-2D73-4F75CF27F2AE}" v="2199" dt="2024-05-29T02:21:21.614"/>
    <p1510:client id="{4D000B1A-CC9D-998D-F40A-AFBDE5EFFB58}" v="282" dt="2024-05-29T02:54:27.747"/>
    <p1510:client id="{8760EBCE-B51C-F928-8B27-905A37CD15CC}" v="631" dt="2024-05-29T02:36:32.242"/>
    <p1510:client id="{EC449432-EEE5-7299-2DB8-FFB17DA06502}" v="77" dt="2024-05-29T00:43:34.258"/>
    <p1510:client id="{F02A4C34-3694-B88B-2B7C-F3091D834987}" v="364" dt="2024-05-28T16:18:17.065"/>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099ED0-4715-4462-B372-BF5C328131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6BC0286-A8A9-483B-BD48-398B9DEB3EF3}">
      <dgm:prSet/>
      <dgm:spPr/>
      <dgm:t>
        <a:bodyPr/>
        <a:lstStyle/>
        <a:p>
          <a:r>
            <a:rPr lang="vi-VN" b="1" i="0"/>
            <a:t>Đóng </a:t>
          </a:r>
          <a:r>
            <a:rPr lang="vi-VN" b="1" i="0">
              <a:latin typeface="Aptos Display" panose="02110004020202020204"/>
            </a:rPr>
            <a:t>góp</a:t>
          </a:r>
          <a:r>
            <a:rPr lang="vi-VN" b="1" i="0"/>
            <a:t>:</a:t>
          </a:r>
          <a:endParaRPr lang="en-US"/>
        </a:p>
      </dgm:t>
    </dgm:pt>
    <dgm:pt modelId="{FDD40038-F725-4B0E-8382-A1965F0B5C08}" type="parTrans" cxnId="{67DFF58A-84C0-4EAB-A6FA-477695FFF91F}">
      <dgm:prSet/>
      <dgm:spPr/>
      <dgm:t>
        <a:bodyPr/>
        <a:lstStyle/>
        <a:p>
          <a:endParaRPr lang="en-US"/>
        </a:p>
      </dgm:t>
    </dgm:pt>
    <dgm:pt modelId="{8AE8BCBB-4898-4A46-8B03-5A3603DF6F21}" type="sibTrans" cxnId="{67DFF58A-84C0-4EAB-A6FA-477695FFF91F}">
      <dgm:prSet/>
      <dgm:spPr/>
      <dgm:t>
        <a:bodyPr/>
        <a:lstStyle/>
        <a:p>
          <a:endParaRPr lang="en-US"/>
        </a:p>
      </dgm:t>
    </dgm:pt>
    <dgm:pt modelId="{E906BF4A-6614-454F-89BD-5CB6CCDA397C}">
      <dgm:prSet/>
      <dgm:spPr/>
      <dgm:t>
        <a:bodyPr/>
        <a:lstStyle/>
        <a:p>
          <a:pPr rtl="0"/>
          <a:r>
            <a:rPr lang="vi-VN" b="0" i="0">
              <a:latin typeface="Aptos Display" panose="02110004020202020204"/>
            </a:rPr>
            <a:t>Xây</a:t>
          </a:r>
          <a:r>
            <a:rPr lang="vi-VN" b="0" i="0"/>
            <a:t> dựng một mô-đun quản lý khóa an </a:t>
          </a:r>
          <a:r>
            <a:rPr lang="vi-VN" b="0" i="0">
              <a:latin typeface="Aptos Display" panose="02110004020202020204"/>
            </a:rPr>
            <a:t>toàn</a:t>
          </a:r>
          <a:endParaRPr lang="en-US" b="0" i="0">
            <a:latin typeface="Aptos Display" panose="02110004020202020204"/>
          </a:endParaRPr>
        </a:p>
      </dgm:t>
    </dgm:pt>
    <dgm:pt modelId="{AC6A5A9E-4412-4069-8653-A195C5AEC659}" type="parTrans" cxnId="{E5F92594-1069-4299-B601-CF15A87A991A}">
      <dgm:prSet/>
      <dgm:spPr/>
      <dgm:t>
        <a:bodyPr/>
        <a:lstStyle/>
        <a:p>
          <a:endParaRPr lang="en-US"/>
        </a:p>
      </dgm:t>
    </dgm:pt>
    <dgm:pt modelId="{BF5BDBAF-97B8-448A-B264-393F5EF6632C}" type="sibTrans" cxnId="{E5F92594-1069-4299-B601-CF15A87A991A}">
      <dgm:prSet/>
      <dgm:spPr/>
      <dgm:t>
        <a:bodyPr/>
        <a:lstStyle/>
        <a:p>
          <a:endParaRPr lang="en-US"/>
        </a:p>
      </dgm:t>
    </dgm:pt>
    <dgm:pt modelId="{59F763CC-1EED-4164-883D-71AB4D5FD944}">
      <dgm:prSet/>
      <dgm:spPr/>
      <dgm:t>
        <a:bodyPr/>
        <a:lstStyle/>
        <a:p>
          <a:pPr rtl="0"/>
          <a:r>
            <a:rPr lang="vi-VN" b="0" i="0"/>
            <a:t>Nghiên cứu và </a:t>
          </a:r>
          <a:r>
            <a:rPr lang="vi-VN" b="0" i="0">
              <a:latin typeface="Aptos Display" panose="02110004020202020204"/>
            </a:rPr>
            <a:t>ứng dụng </a:t>
          </a:r>
          <a:r>
            <a:rPr lang="vi-VN" b="0" i="0"/>
            <a:t>các thuật toán mã hóa mới</a:t>
          </a:r>
          <a:r>
            <a:rPr lang="vi-VN" b="0" i="0">
              <a:latin typeface="Aptos Display" panose="02110004020202020204"/>
            </a:rPr>
            <a:t> </a:t>
          </a:r>
          <a:endParaRPr lang="en-US"/>
        </a:p>
      </dgm:t>
    </dgm:pt>
    <dgm:pt modelId="{F6ECF483-6D92-4DA3-B6B2-0A8F70D63883}" type="parTrans" cxnId="{F074FC72-C689-43FE-BEDB-7166CA844BE5}">
      <dgm:prSet/>
      <dgm:spPr/>
      <dgm:t>
        <a:bodyPr/>
        <a:lstStyle/>
        <a:p>
          <a:endParaRPr lang="en-US"/>
        </a:p>
      </dgm:t>
    </dgm:pt>
    <dgm:pt modelId="{E1EF523F-53C4-431D-8C86-942B17232F2E}" type="sibTrans" cxnId="{F074FC72-C689-43FE-BEDB-7166CA844BE5}">
      <dgm:prSet/>
      <dgm:spPr/>
      <dgm:t>
        <a:bodyPr/>
        <a:lstStyle/>
        <a:p>
          <a:endParaRPr lang="en-US"/>
        </a:p>
      </dgm:t>
    </dgm:pt>
    <dgm:pt modelId="{098A05CB-AB8A-41F0-AEC1-DF6E177CA57A}">
      <dgm:prSet/>
      <dgm:spPr/>
      <dgm:t>
        <a:bodyPr/>
        <a:lstStyle/>
        <a:p>
          <a:pPr rtl="0"/>
          <a:r>
            <a:rPr lang="vi-VN" b="0" i="0"/>
            <a:t>Tối ưu hóa hiệu suất của hệ thống</a:t>
          </a:r>
          <a:r>
            <a:rPr lang="vi-VN" b="0" i="0">
              <a:latin typeface="Aptos Display" panose="02110004020202020204"/>
            </a:rPr>
            <a:t> </a:t>
          </a:r>
          <a:endParaRPr lang="en-US">
            <a:latin typeface="Aptos Display" panose="02110004020202020204"/>
          </a:endParaRPr>
        </a:p>
      </dgm:t>
    </dgm:pt>
    <dgm:pt modelId="{F89E716D-DC38-4D67-AF48-712F37EE9737}" type="parTrans" cxnId="{3D776793-C675-4955-8535-A34C9F4BE9E7}">
      <dgm:prSet/>
      <dgm:spPr/>
      <dgm:t>
        <a:bodyPr/>
        <a:lstStyle/>
        <a:p>
          <a:endParaRPr lang="en-US"/>
        </a:p>
      </dgm:t>
    </dgm:pt>
    <dgm:pt modelId="{36D62D6E-6C7B-469E-AC8A-ABFD106BDDE5}" type="sibTrans" cxnId="{3D776793-C675-4955-8535-A34C9F4BE9E7}">
      <dgm:prSet/>
      <dgm:spPr/>
      <dgm:t>
        <a:bodyPr/>
        <a:lstStyle/>
        <a:p>
          <a:endParaRPr lang="en-US"/>
        </a:p>
      </dgm:t>
    </dgm:pt>
    <dgm:pt modelId="{5A5F7873-1AF8-440B-B757-9F0B99EEF80E}">
      <dgm:prSet/>
      <dgm:spPr/>
      <dgm:t>
        <a:bodyPr/>
        <a:lstStyle/>
        <a:p>
          <a:pPr rtl="0"/>
          <a:r>
            <a:rPr lang="vi-VN" b="0" i="0"/>
            <a:t>Khảo sát và triển khai các phương pháp bảo vệ dữ liệu tiên </a:t>
          </a:r>
          <a:r>
            <a:rPr lang="vi-VN" b="0" i="0">
              <a:latin typeface="Aptos Display" panose="02110004020202020204"/>
            </a:rPr>
            <a:t>tiến</a:t>
          </a:r>
          <a:endParaRPr lang="en-US" b="0" i="0">
            <a:latin typeface="Aptos Display" panose="02110004020202020204"/>
          </a:endParaRPr>
        </a:p>
      </dgm:t>
    </dgm:pt>
    <dgm:pt modelId="{FF23EC08-75AB-41FC-AC44-2F627212CB8C}" type="parTrans" cxnId="{E8C5FD95-6D75-41B1-8677-BAB4F40EF650}">
      <dgm:prSet/>
      <dgm:spPr/>
      <dgm:t>
        <a:bodyPr/>
        <a:lstStyle/>
        <a:p>
          <a:endParaRPr lang="en-US"/>
        </a:p>
      </dgm:t>
    </dgm:pt>
    <dgm:pt modelId="{947906FF-28CA-4501-87A2-E6DB132330CA}" type="sibTrans" cxnId="{E8C5FD95-6D75-41B1-8677-BAB4F40EF650}">
      <dgm:prSet/>
      <dgm:spPr/>
      <dgm:t>
        <a:bodyPr/>
        <a:lstStyle/>
        <a:p>
          <a:endParaRPr lang="en-US"/>
        </a:p>
      </dgm:t>
    </dgm:pt>
    <dgm:pt modelId="{27E4D094-2D86-49B6-8A13-6F530D3B3BFE}">
      <dgm:prSet phldr="0"/>
      <dgm:spPr/>
      <dgm:t>
        <a:bodyPr/>
        <a:lstStyle/>
        <a:p>
          <a:r>
            <a:rPr lang="vi-VN" b="1" i="0">
              <a:latin typeface="Aptos Display" panose="02110004020202020204"/>
            </a:rPr>
            <a:t>Hướng</a:t>
          </a:r>
          <a:r>
            <a:rPr lang="vi-VN" b="1" i="0"/>
            <a:t> </a:t>
          </a:r>
          <a:r>
            <a:rPr lang="vi-VN" b="1" i="0">
              <a:latin typeface="Aptos Display" panose="02110004020202020204"/>
            </a:rPr>
            <a:t>nghiên</a:t>
          </a:r>
          <a:r>
            <a:rPr lang="vi-VN" b="1" i="0"/>
            <a:t> cứu </a:t>
          </a:r>
          <a:r>
            <a:rPr lang="vi-VN" b="1" i="0">
              <a:latin typeface="Aptos Display" panose="02110004020202020204"/>
            </a:rPr>
            <a:t>tương</a:t>
          </a:r>
          <a:r>
            <a:rPr lang="vi-VN" b="1" i="0"/>
            <a:t> </a:t>
          </a:r>
          <a:r>
            <a:rPr lang="vi-VN" b="1" i="0">
              <a:latin typeface="Aptos Display" panose="02110004020202020204"/>
            </a:rPr>
            <a:t>lai</a:t>
          </a:r>
          <a:r>
            <a:rPr lang="vi-VN" b="1" i="0"/>
            <a:t>:</a:t>
          </a:r>
          <a:endParaRPr lang="vi-VN"/>
        </a:p>
      </dgm:t>
    </dgm:pt>
    <dgm:pt modelId="{63D9FD63-8CA6-4C50-A956-B7C36517CCBE}" type="parTrans" cxnId="{32BFAB85-9A03-4E40-A7FB-AE6CABCEFBB3}">
      <dgm:prSet/>
      <dgm:spPr/>
    </dgm:pt>
    <dgm:pt modelId="{58B88F21-880E-4922-B1BC-9BC2F252BAB3}" type="sibTrans" cxnId="{32BFAB85-9A03-4E40-A7FB-AE6CABCEFBB3}">
      <dgm:prSet/>
      <dgm:spPr/>
    </dgm:pt>
    <dgm:pt modelId="{FB6D788D-3343-4226-BAA4-CE46F85C8011}">
      <dgm:prSet phldr="0"/>
      <dgm:spPr/>
      <dgm:t>
        <a:bodyPr/>
        <a:lstStyle/>
        <a:p>
          <a:r>
            <a:rPr lang="vi-VN" b="0" i="0">
              <a:latin typeface="Aptos Display" panose="02110004020202020204"/>
            </a:rPr>
            <a:t>Mô-đun</a:t>
          </a:r>
          <a:r>
            <a:rPr lang="vi-VN" b="0" i="0"/>
            <a:t> mã hóa và giải mã dữ liệu đã được triển khai một cách thành </a:t>
          </a:r>
          <a:r>
            <a:rPr lang="vi-VN" b="0" i="0">
              <a:latin typeface="Aptos Display" panose="02110004020202020204"/>
            </a:rPr>
            <a:t>công.</a:t>
          </a:r>
          <a:endParaRPr lang="vi-VN"/>
        </a:p>
      </dgm:t>
    </dgm:pt>
    <dgm:pt modelId="{59093861-A22A-400D-9572-1A13AA62D03A}" type="parTrans" cxnId="{98D5DAC3-3EEA-415D-AE41-1290730AF40E}">
      <dgm:prSet/>
      <dgm:spPr/>
    </dgm:pt>
    <dgm:pt modelId="{76CC0924-BC5E-4865-B570-393177EAC45F}" type="sibTrans" cxnId="{98D5DAC3-3EEA-415D-AE41-1290730AF40E}">
      <dgm:prSet/>
      <dgm:spPr/>
    </dgm:pt>
    <dgm:pt modelId="{F0225C01-6B0E-4904-9AA8-026CA9169201}" type="pres">
      <dgm:prSet presAssocID="{B3099ED0-4715-4462-B372-BF5C32813129}" presName="linear" presStyleCnt="0">
        <dgm:presLayoutVars>
          <dgm:animLvl val="lvl"/>
          <dgm:resizeHandles val="exact"/>
        </dgm:presLayoutVars>
      </dgm:prSet>
      <dgm:spPr/>
    </dgm:pt>
    <dgm:pt modelId="{05056C8A-D443-449D-A55C-8A50635C31EB}" type="pres">
      <dgm:prSet presAssocID="{56BC0286-A8A9-483B-BD48-398B9DEB3EF3}" presName="parentText" presStyleLbl="node1" presStyleIdx="0" presStyleCnt="2">
        <dgm:presLayoutVars>
          <dgm:chMax val="0"/>
          <dgm:bulletEnabled val="1"/>
        </dgm:presLayoutVars>
      </dgm:prSet>
      <dgm:spPr/>
    </dgm:pt>
    <dgm:pt modelId="{98523A19-B2B0-486A-AFB2-ED00A0AE4A9A}" type="pres">
      <dgm:prSet presAssocID="{56BC0286-A8A9-483B-BD48-398B9DEB3EF3}" presName="childText" presStyleLbl="revTx" presStyleIdx="0" presStyleCnt="2">
        <dgm:presLayoutVars>
          <dgm:bulletEnabled val="1"/>
        </dgm:presLayoutVars>
      </dgm:prSet>
      <dgm:spPr/>
    </dgm:pt>
    <dgm:pt modelId="{A613C82B-A177-4391-A0DA-C7B9A7A7923E}" type="pres">
      <dgm:prSet presAssocID="{27E4D094-2D86-49B6-8A13-6F530D3B3BFE}" presName="parentText" presStyleLbl="node1" presStyleIdx="1" presStyleCnt="2">
        <dgm:presLayoutVars>
          <dgm:chMax val="0"/>
          <dgm:bulletEnabled val="1"/>
        </dgm:presLayoutVars>
      </dgm:prSet>
      <dgm:spPr/>
    </dgm:pt>
    <dgm:pt modelId="{60F9AC1B-D980-42FE-B60F-C49B55B95BB5}" type="pres">
      <dgm:prSet presAssocID="{27E4D094-2D86-49B6-8A13-6F530D3B3BFE}" presName="childText" presStyleLbl="revTx" presStyleIdx="1" presStyleCnt="2">
        <dgm:presLayoutVars>
          <dgm:bulletEnabled val="1"/>
        </dgm:presLayoutVars>
      </dgm:prSet>
      <dgm:spPr/>
    </dgm:pt>
  </dgm:ptLst>
  <dgm:cxnLst>
    <dgm:cxn modelId="{94D0BE20-973C-47D9-A689-758B49FA5B62}" type="presOf" srcId="{59F763CC-1EED-4164-883D-71AB4D5FD944}" destId="{60F9AC1B-D980-42FE-B60F-C49B55B95BB5}" srcOrd="0" destOrd="0" presId="urn:microsoft.com/office/officeart/2005/8/layout/vList2"/>
    <dgm:cxn modelId="{AC231227-96AA-410E-B905-A799689B7289}" type="presOf" srcId="{B3099ED0-4715-4462-B372-BF5C32813129}" destId="{F0225C01-6B0E-4904-9AA8-026CA9169201}" srcOrd="0" destOrd="0" presId="urn:microsoft.com/office/officeart/2005/8/layout/vList2"/>
    <dgm:cxn modelId="{D1D4B134-AEF4-4B1D-96A7-3E6634564D07}" type="presOf" srcId="{56BC0286-A8A9-483B-BD48-398B9DEB3EF3}" destId="{05056C8A-D443-449D-A55C-8A50635C31EB}" srcOrd="0" destOrd="0" presId="urn:microsoft.com/office/officeart/2005/8/layout/vList2"/>
    <dgm:cxn modelId="{F074FC72-C689-43FE-BEDB-7166CA844BE5}" srcId="{27E4D094-2D86-49B6-8A13-6F530D3B3BFE}" destId="{59F763CC-1EED-4164-883D-71AB4D5FD944}" srcOrd="0" destOrd="0" parTransId="{F6ECF483-6D92-4DA3-B6B2-0A8F70D63883}" sibTransId="{E1EF523F-53C4-431D-8C86-942B17232F2E}"/>
    <dgm:cxn modelId="{32BFAB85-9A03-4E40-A7FB-AE6CABCEFBB3}" srcId="{B3099ED0-4715-4462-B372-BF5C32813129}" destId="{27E4D094-2D86-49B6-8A13-6F530D3B3BFE}" srcOrd="1" destOrd="0" parTransId="{63D9FD63-8CA6-4C50-A956-B7C36517CCBE}" sibTransId="{58B88F21-880E-4922-B1BC-9BC2F252BAB3}"/>
    <dgm:cxn modelId="{67DFF58A-84C0-4EAB-A6FA-477695FFF91F}" srcId="{B3099ED0-4715-4462-B372-BF5C32813129}" destId="{56BC0286-A8A9-483B-BD48-398B9DEB3EF3}" srcOrd="0" destOrd="0" parTransId="{FDD40038-F725-4B0E-8382-A1965F0B5C08}" sibTransId="{8AE8BCBB-4898-4A46-8B03-5A3603DF6F21}"/>
    <dgm:cxn modelId="{3D776793-C675-4955-8535-A34C9F4BE9E7}" srcId="{27E4D094-2D86-49B6-8A13-6F530D3B3BFE}" destId="{098A05CB-AB8A-41F0-AEC1-DF6E177CA57A}" srcOrd="1" destOrd="0" parTransId="{F89E716D-DC38-4D67-AF48-712F37EE9737}" sibTransId="{36D62D6E-6C7B-469E-AC8A-ABFD106BDDE5}"/>
    <dgm:cxn modelId="{E5F92594-1069-4299-B601-CF15A87A991A}" srcId="{56BC0286-A8A9-483B-BD48-398B9DEB3EF3}" destId="{E906BF4A-6614-454F-89BD-5CB6CCDA397C}" srcOrd="0" destOrd="0" parTransId="{AC6A5A9E-4412-4069-8653-A195C5AEC659}" sibTransId="{BF5BDBAF-97B8-448A-B264-393F5EF6632C}"/>
    <dgm:cxn modelId="{E8C5FD95-6D75-41B1-8677-BAB4F40EF650}" srcId="{27E4D094-2D86-49B6-8A13-6F530D3B3BFE}" destId="{5A5F7873-1AF8-440B-B757-9F0B99EEF80E}" srcOrd="2" destOrd="0" parTransId="{FF23EC08-75AB-41FC-AC44-2F627212CB8C}" sibTransId="{947906FF-28CA-4501-87A2-E6DB132330CA}"/>
    <dgm:cxn modelId="{69A28A9A-E0A1-4481-A6AA-CCD4B0B8A601}" type="presOf" srcId="{5A5F7873-1AF8-440B-B757-9F0B99EEF80E}" destId="{60F9AC1B-D980-42FE-B60F-C49B55B95BB5}" srcOrd="0" destOrd="2" presId="urn:microsoft.com/office/officeart/2005/8/layout/vList2"/>
    <dgm:cxn modelId="{84E0F3A9-8135-4EED-8040-D1D04D6A017D}" type="presOf" srcId="{E906BF4A-6614-454F-89BD-5CB6CCDA397C}" destId="{98523A19-B2B0-486A-AFB2-ED00A0AE4A9A}" srcOrd="0" destOrd="0" presId="urn:microsoft.com/office/officeart/2005/8/layout/vList2"/>
    <dgm:cxn modelId="{BB8CAABD-EE77-4F6C-B67F-D53125F50145}" type="presOf" srcId="{27E4D094-2D86-49B6-8A13-6F530D3B3BFE}" destId="{A613C82B-A177-4391-A0DA-C7B9A7A7923E}" srcOrd="0" destOrd="0" presId="urn:microsoft.com/office/officeart/2005/8/layout/vList2"/>
    <dgm:cxn modelId="{98D5DAC3-3EEA-415D-AE41-1290730AF40E}" srcId="{56BC0286-A8A9-483B-BD48-398B9DEB3EF3}" destId="{FB6D788D-3343-4226-BAA4-CE46F85C8011}" srcOrd="1" destOrd="0" parTransId="{59093861-A22A-400D-9572-1A13AA62D03A}" sibTransId="{76CC0924-BC5E-4865-B570-393177EAC45F}"/>
    <dgm:cxn modelId="{F0B4FAF4-B121-428C-B679-8F7C249EF610}" type="presOf" srcId="{FB6D788D-3343-4226-BAA4-CE46F85C8011}" destId="{98523A19-B2B0-486A-AFB2-ED00A0AE4A9A}" srcOrd="0" destOrd="1" presId="urn:microsoft.com/office/officeart/2005/8/layout/vList2"/>
    <dgm:cxn modelId="{BF8968F7-4C42-41EB-B2D4-489403CB3761}" type="presOf" srcId="{098A05CB-AB8A-41F0-AEC1-DF6E177CA57A}" destId="{60F9AC1B-D980-42FE-B60F-C49B55B95BB5}" srcOrd="0" destOrd="1" presId="urn:microsoft.com/office/officeart/2005/8/layout/vList2"/>
    <dgm:cxn modelId="{946A6F82-FD57-4902-9EBC-C4EFE7954953}" type="presParOf" srcId="{F0225C01-6B0E-4904-9AA8-026CA9169201}" destId="{05056C8A-D443-449D-A55C-8A50635C31EB}" srcOrd="0" destOrd="0" presId="urn:microsoft.com/office/officeart/2005/8/layout/vList2"/>
    <dgm:cxn modelId="{6416E449-25A7-4427-8B99-BA4BBBDEDBCC}" type="presParOf" srcId="{F0225C01-6B0E-4904-9AA8-026CA9169201}" destId="{98523A19-B2B0-486A-AFB2-ED00A0AE4A9A}" srcOrd="1" destOrd="0" presId="urn:microsoft.com/office/officeart/2005/8/layout/vList2"/>
    <dgm:cxn modelId="{286A9B31-3AB5-499E-B6B0-8F1502D63330}" type="presParOf" srcId="{F0225C01-6B0E-4904-9AA8-026CA9169201}" destId="{A613C82B-A177-4391-A0DA-C7B9A7A7923E}" srcOrd="2" destOrd="0" presId="urn:microsoft.com/office/officeart/2005/8/layout/vList2"/>
    <dgm:cxn modelId="{F81DB93B-9CA9-40D4-9E69-E25A21A9C63B}" type="presParOf" srcId="{F0225C01-6B0E-4904-9AA8-026CA9169201}" destId="{60F9AC1B-D980-42FE-B60F-C49B55B95BB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56C8A-D443-449D-A55C-8A50635C31EB}">
      <dsp:nvSpPr>
        <dsp:cNvPr id="0" name=""/>
        <dsp:cNvSpPr/>
      </dsp:nvSpPr>
      <dsp:spPr>
        <a:xfrm>
          <a:off x="0" y="23627"/>
          <a:ext cx="10299939" cy="8599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vi-VN" sz="3500" b="1" i="0" kern="1200"/>
            <a:t>Đóng </a:t>
          </a:r>
          <a:r>
            <a:rPr lang="vi-VN" sz="3500" b="1" i="0" kern="1200">
              <a:latin typeface="Aptos Display" panose="02110004020202020204"/>
            </a:rPr>
            <a:t>góp</a:t>
          </a:r>
          <a:r>
            <a:rPr lang="vi-VN" sz="3500" b="1" i="0" kern="1200"/>
            <a:t>:</a:t>
          </a:r>
          <a:endParaRPr lang="en-US" sz="3500" kern="1200"/>
        </a:p>
      </dsp:txBody>
      <dsp:txXfrm>
        <a:off x="41979" y="65606"/>
        <a:ext cx="10215981" cy="775991"/>
      </dsp:txXfrm>
    </dsp:sp>
    <dsp:sp modelId="{98523A19-B2B0-486A-AFB2-ED00A0AE4A9A}">
      <dsp:nvSpPr>
        <dsp:cNvPr id="0" name=""/>
        <dsp:cNvSpPr/>
      </dsp:nvSpPr>
      <dsp:spPr>
        <a:xfrm>
          <a:off x="0" y="883577"/>
          <a:ext cx="10299939" cy="134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23"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vi-VN" sz="2700" b="0" i="0" kern="1200">
              <a:latin typeface="Aptos Display" panose="02110004020202020204"/>
            </a:rPr>
            <a:t>Xây</a:t>
          </a:r>
          <a:r>
            <a:rPr lang="vi-VN" sz="2700" b="0" i="0" kern="1200"/>
            <a:t> dựng một mô-đun quản lý khóa an </a:t>
          </a:r>
          <a:r>
            <a:rPr lang="vi-VN" sz="2700" b="0" i="0" kern="1200">
              <a:latin typeface="Aptos Display" panose="02110004020202020204"/>
            </a:rPr>
            <a:t>toàn</a:t>
          </a:r>
          <a:endParaRPr lang="en-US" sz="2700" b="0" i="0" kern="1200">
            <a:latin typeface="Aptos Display" panose="02110004020202020204"/>
          </a:endParaRPr>
        </a:p>
        <a:p>
          <a:pPr marL="228600" lvl="1" indent="-228600" algn="l" defTabSz="1200150">
            <a:lnSpc>
              <a:spcPct val="90000"/>
            </a:lnSpc>
            <a:spcBef>
              <a:spcPct val="0"/>
            </a:spcBef>
            <a:spcAft>
              <a:spcPct val="20000"/>
            </a:spcAft>
            <a:buChar char="•"/>
          </a:pPr>
          <a:r>
            <a:rPr lang="vi-VN" sz="2700" b="0" i="0" kern="1200">
              <a:latin typeface="Aptos Display" panose="02110004020202020204"/>
            </a:rPr>
            <a:t>Mô-đun</a:t>
          </a:r>
          <a:r>
            <a:rPr lang="vi-VN" sz="2700" b="0" i="0" kern="1200"/>
            <a:t> mã hóa và giải mã dữ liệu đã được triển khai một cách thành </a:t>
          </a:r>
          <a:r>
            <a:rPr lang="vi-VN" sz="2700" b="0" i="0" kern="1200">
              <a:latin typeface="Aptos Display" panose="02110004020202020204"/>
            </a:rPr>
            <a:t>công.</a:t>
          </a:r>
          <a:endParaRPr lang="vi-VN" sz="2700" kern="1200"/>
        </a:p>
      </dsp:txBody>
      <dsp:txXfrm>
        <a:off x="0" y="883577"/>
        <a:ext cx="10299939" cy="1340325"/>
      </dsp:txXfrm>
    </dsp:sp>
    <dsp:sp modelId="{A613C82B-A177-4391-A0DA-C7B9A7A7923E}">
      <dsp:nvSpPr>
        <dsp:cNvPr id="0" name=""/>
        <dsp:cNvSpPr/>
      </dsp:nvSpPr>
      <dsp:spPr>
        <a:xfrm>
          <a:off x="0" y="2223902"/>
          <a:ext cx="10299939" cy="8599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vi-VN" sz="3500" b="1" i="0" kern="1200">
              <a:latin typeface="Aptos Display" panose="02110004020202020204"/>
            </a:rPr>
            <a:t>Hướng</a:t>
          </a:r>
          <a:r>
            <a:rPr lang="vi-VN" sz="3500" b="1" i="0" kern="1200"/>
            <a:t> </a:t>
          </a:r>
          <a:r>
            <a:rPr lang="vi-VN" sz="3500" b="1" i="0" kern="1200">
              <a:latin typeface="Aptos Display" panose="02110004020202020204"/>
            </a:rPr>
            <a:t>nghiên</a:t>
          </a:r>
          <a:r>
            <a:rPr lang="vi-VN" sz="3500" b="1" i="0" kern="1200"/>
            <a:t> cứu </a:t>
          </a:r>
          <a:r>
            <a:rPr lang="vi-VN" sz="3500" b="1" i="0" kern="1200">
              <a:latin typeface="Aptos Display" panose="02110004020202020204"/>
            </a:rPr>
            <a:t>tương</a:t>
          </a:r>
          <a:r>
            <a:rPr lang="vi-VN" sz="3500" b="1" i="0" kern="1200"/>
            <a:t> </a:t>
          </a:r>
          <a:r>
            <a:rPr lang="vi-VN" sz="3500" b="1" i="0" kern="1200">
              <a:latin typeface="Aptos Display" panose="02110004020202020204"/>
            </a:rPr>
            <a:t>lai</a:t>
          </a:r>
          <a:r>
            <a:rPr lang="vi-VN" sz="3500" b="1" i="0" kern="1200"/>
            <a:t>:</a:t>
          </a:r>
          <a:endParaRPr lang="vi-VN" sz="3500" kern="1200"/>
        </a:p>
      </dsp:txBody>
      <dsp:txXfrm>
        <a:off x="41979" y="2265881"/>
        <a:ext cx="10215981" cy="775991"/>
      </dsp:txXfrm>
    </dsp:sp>
    <dsp:sp modelId="{60F9AC1B-D980-42FE-B60F-C49B55B95BB5}">
      <dsp:nvSpPr>
        <dsp:cNvPr id="0" name=""/>
        <dsp:cNvSpPr/>
      </dsp:nvSpPr>
      <dsp:spPr>
        <a:xfrm>
          <a:off x="0" y="3083852"/>
          <a:ext cx="10299939" cy="1775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23"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vi-VN" sz="2700" b="0" i="0" kern="1200"/>
            <a:t>Nghiên cứu và </a:t>
          </a:r>
          <a:r>
            <a:rPr lang="vi-VN" sz="2700" b="0" i="0" kern="1200">
              <a:latin typeface="Aptos Display" panose="02110004020202020204"/>
            </a:rPr>
            <a:t>ứng dụng </a:t>
          </a:r>
          <a:r>
            <a:rPr lang="vi-VN" sz="2700" b="0" i="0" kern="1200"/>
            <a:t>các thuật toán mã hóa mới</a:t>
          </a:r>
          <a:r>
            <a:rPr lang="vi-VN" sz="2700" b="0" i="0" kern="1200">
              <a:latin typeface="Aptos Display" panose="02110004020202020204"/>
            </a:rPr>
            <a:t> </a:t>
          </a:r>
          <a:endParaRPr lang="en-US" sz="2700" kern="1200"/>
        </a:p>
        <a:p>
          <a:pPr marL="228600" lvl="1" indent="-228600" algn="l" defTabSz="1200150" rtl="0">
            <a:lnSpc>
              <a:spcPct val="90000"/>
            </a:lnSpc>
            <a:spcBef>
              <a:spcPct val="0"/>
            </a:spcBef>
            <a:spcAft>
              <a:spcPct val="20000"/>
            </a:spcAft>
            <a:buChar char="•"/>
          </a:pPr>
          <a:r>
            <a:rPr lang="vi-VN" sz="2700" b="0" i="0" kern="1200"/>
            <a:t>Tối ưu hóa hiệu suất của hệ thống</a:t>
          </a:r>
          <a:r>
            <a:rPr lang="vi-VN" sz="2700" b="0" i="0" kern="1200">
              <a:latin typeface="Aptos Display" panose="02110004020202020204"/>
            </a:rPr>
            <a:t> </a:t>
          </a:r>
          <a:endParaRPr lang="en-US" sz="2700" kern="1200">
            <a:latin typeface="Aptos Display" panose="02110004020202020204"/>
          </a:endParaRPr>
        </a:p>
        <a:p>
          <a:pPr marL="228600" lvl="1" indent="-228600" algn="l" defTabSz="1200150" rtl="0">
            <a:lnSpc>
              <a:spcPct val="90000"/>
            </a:lnSpc>
            <a:spcBef>
              <a:spcPct val="0"/>
            </a:spcBef>
            <a:spcAft>
              <a:spcPct val="20000"/>
            </a:spcAft>
            <a:buChar char="•"/>
          </a:pPr>
          <a:r>
            <a:rPr lang="vi-VN" sz="2700" b="0" i="0" kern="1200"/>
            <a:t>Khảo sát và triển khai các phương pháp bảo vệ dữ liệu tiên </a:t>
          </a:r>
          <a:r>
            <a:rPr lang="vi-VN" sz="2700" b="0" i="0" kern="1200">
              <a:latin typeface="Aptos Display" panose="02110004020202020204"/>
            </a:rPr>
            <a:t>tiến</a:t>
          </a:r>
          <a:endParaRPr lang="en-US" sz="2700" b="0" i="0" kern="1200">
            <a:latin typeface="Aptos Display" panose="02110004020202020204"/>
          </a:endParaRPr>
        </a:p>
      </dsp:txBody>
      <dsp:txXfrm>
        <a:off x="0" y="3083852"/>
        <a:ext cx="10299939" cy="17750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6210F-DA66-4A79-BC82-49C5A02397B4}" type="datetimeFigureOut">
              <a:rPr lang="en-US" smtClean="0"/>
              <a:t>5/28/2024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4CD9D-EDD1-4FAB-B3A8-02E6638E23CF}" type="slidenum">
              <a:rPr lang="en-US" smtClean="0"/>
              <a:t>‹#›</a:t>
            </a:fld>
            <a:endParaRPr lang="en-US"/>
          </a:p>
        </p:txBody>
      </p:sp>
    </p:spTree>
    <p:extLst>
      <p:ext uri="{BB962C8B-B14F-4D97-AF65-F5344CB8AC3E}">
        <p14:creationId xmlns:p14="http://schemas.microsoft.com/office/powerpoint/2010/main" val="1502414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D0D0D"/>
                </a:solidFill>
                <a:effectLst/>
                <a:highlight>
                  <a:srgbClr val="FFFFFF"/>
                </a:highlight>
                <a:latin typeface="Söhne"/>
              </a:rPr>
              <a:t>Trong thời đại số hóa ngày nay, dữ liệu người dùng trên thiết bị di động đang ngày càng trở nên quan trọng và đa dạng. Tuy nhiên, với sự phát triển nhanh chóng của môi trường Android, việc bảo vệ dữ liệu trở thành một thách thức đặc biệt đối với các nhà phát triển ứng dụng.</a:t>
            </a:r>
          </a:p>
          <a:p>
            <a:pPr algn="l"/>
            <a:r>
              <a:rPr lang="vi-VN" b="0" i="0">
                <a:solidFill>
                  <a:srgbClr val="0D0D0D"/>
                </a:solidFill>
                <a:effectLst/>
                <a:highlight>
                  <a:srgbClr val="FFFFFF"/>
                </a:highlight>
                <a:latin typeface="Söhne"/>
              </a:rPr>
              <a:t>Ứng dụng di động thường phải xử lý và lưu trữ nhiều loại dữ liệu nhạy cảm của người dùng, bao gồm thông tin tài khoản, thông tin thanh toán, dữ liệu y tế và nhiều loại dữ liệu cá nhân khác. Đối với các tổ chức, việc bảo vệ thông tin khách hàng trở thành một trách nhiệm pháp lý và đạo đức không thể phớt lờ.</a:t>
            </a:r>
          </a:p>
          <a:p>
            <a:pPr algn="l"/>
            <a:r>
              <a:rPr lang="vi-VN" b="0" i="0">
                <a:solidFill>
                  <a:srgbClr val="0D0D0D"/>
                </a:solidFill>
                <a:effectLst/>
                <a:highlight>
                  <a:srgbClr val="FFFFFF"/>
                </a:highlight>
                <a:latin typeface="Söhne"/>
              </a:rPr>
              <a:t>Trong bối cảnh này, việc xây dựng một Kho Dữ liệu An Toàn trên nền tảng Android trở thành một yêu cầu cấp bách. Mục tiêu của chúng ta là tạo ra một giải pháp mạnh mẽ để lưu trữ và truyền dữ liệu nhạy cảm của khách hàng một cách an toàn và bảo mật trong môi trường Android đầy thách thức.</a:t>
            </a:r>
          </a:p>
          <a:p>
            <a:endParaRPr lang="en-US"/>
          </a:p>
        </p:txBody>
      </p:sp>
      <p:sp>
        <p:nvSpPr>
          <p:cNvPr id="4" name="Slide Number Placeholder 3"/>
          <p:cNvSpPr>
            <a:spLocks noGrp="1"/>
          </p:cNvSpPr>
          <p:nvPr>
            <p:ph type="sldNum" sz="quarter" idx="5"/>
          </p:nvPr>
        </p:nvSpPr>
        <p:spPr/>
        <p:txBody>
          <a:bodyPr/>
          <a:lstStyle/>
          <a:p>
            <a:fld id="{B134CD9D-EDD1-4FAB-B3A8-02E6638E23CF}" type="slidenum">
              <a:rPr lang="en-US" smtClean="0"/>
              <a:t>3</a:t>
            </a:fld>
            <a:endParaRPr lang="en-US"/>
          </a:p>
        </p:txBody>
      </p:sp>
    </p:spTree>
    <p:extLst>
      <p:ext uri="{BB962C8B-B14F-4D97-AF65-F5344CB8AC3E}">
        <p14:creationId xmlns:p14="http://schemas.microsoft.com/office/powerpoint/2010/main" val="1073990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vi-VN"/>
              <a:t>Đóng Góp:</a:t>
            </a:r>
            <a:endParaRPr lang="en-US"/>
          </a:p>
          <a:p>
            <a:pPr marL="628650" lvl="1" indent="-171450">
              <a:buFont typeface="Arial"/>
              <a:buChar char="•"/>
            </a:pPr>
            <a:r>
              <a:rPr lang="vi-VN"/>
              <a:t>Xây dựng một mô-đun quản lý khóa an toàn và hiệu quả, đảm bảo việc tạo, lưu trữ và quản lý khóa mã hóa được thực hiện một cách an toàn.</a:t>
            </a:r>
            <a:endParaRPr lang="en-US"/>
          </a:p>
          <a:p>
            <a:pPr marL="628650" lvl="1" indent="-171450">
              <a:buFont typeface="Arial"/>
              <a:buChar char="•"/>
            </a:pPr>
            <a:r>
              <a:rPr lang="vi-VN">
                <a:latin typeface="Arial"/>
                <a:cs typeface="Arial"/>
              </a:rPr>
              <a:t>Mô-đun mã hóa và giải mã dữ liệu đã được triển khai một cách thành công, với việc sử dụng AES-GCM để bảo vệ tính bảo mật và tính toàn vẹn của dữ liệu.</a:t>
            </a:r>
            <a:endParaRPr lang="en-US">
              <a:latin typeface="Arial"/>
              <a:cs typeface="Arial"/>
            </a:endParaRPr>
          </a:p>
          <a:p>
            <a:pPr marL="171450" indent="-171450">
              <a:buFont typeface="Arial"/>
              <a:buChar char="•"/>
            </a:pPr>
            <a:r>
              <a:rPr lang="vi-VN">
                <a:latin typeface="Arial"/>
                <a:cs typeface="Arial"/>
              </a:rPr>
              <a:t>Hướng Nghiên cứu Tương Lai:</a:t>
            </a:r>
            <a:endParaRPr lang="en-US">
              <a:latin typeface="Arial"/>
              <a:cs typeface="Arial"/>
            </a:endParaRPr>
          </a:p>
          <a:p>
            <a:pPr marL="628650" lvl="1" indent="-171450">
              <a:buFont typeface="Arial"/>
              <a:buChar char="•"/>
            </a:pPr>
            <a:r>
              <a:rPr lang="vi-VN">
                <a:latin typeface="Arial"/>
                <a:cs typeface="Arial"/>
              </a:rPr>
              <a:t>Nghiên cứu và phát triển các thuật toán mã hóa mới và cải tiến để nâng cao tính bảo mật của hệ thống.</a:t>
            </a:r>
            <a:endParaRPr lang="en-US">
              <a:latin typeface="Arial"/>
              <a:cs typeface="Arial"/>
            </a:endParaRPr>
          </a:p>
          <a:p>
            <a:pPr marL="628650" lvl="1" indent="-171450">
              <a:buFont typeface="Arial"/>
              <a:buChar char="•"/>
            </a:pPr>
            <a:r>
              <a:rPr lang="vi-VN">
                <a:latin typeface="Arial"/>
                <a:cs typeface="Arial"/>
              </a:rPr>
              <a:t>Tối ưu hóa hiệu suất của hệ thống để đáp ứng được yêu cầu của các ứng dụng di động có khối lượng dữ liệu lớn.</a:t>
            </a:r>
            <a:endParaRPr lang="en-US">
              <a:latin typeface="Arial"/>
              <a:cs typeface="Arial"/>
            </a:endParaRPr>
          </a:p>
          <a:p>
            <a:pPr marL="628650" lvl="1" indent="-171450">
              <a:buFont typeface="Arial"/>
              <a:buChar char="•"/>
            </a:pPr>
            <a:r>
              <a:rPr lang="vi-VN">
                <a:latin typeface="Arial"/>
                <a:cs typeface="Arial"/>
              </a:rPr>
              <a:t>Khảo sát và triển khai các phương pháp bảo vệ dữ liệu tiên tiến </a:t>
            </a:r>
            <a:endParaRPr lang="en-US">
              <a:latin typeface="Arial"/>
              <a:cs typeface="Arial"/>
            </a:endParaRPr>
          </a:p>
          <a:p>
            <a:pPr marL="285750" indent="-285750">
              <a:buFont typeface="Arial"/>
              <a:buChar char="•"/>
            </a:pPr>
            <a:endParaRPr lang="vi-VN">
              <a:latin typeface="Arial"/>
              <a:cs typeface="Arial"/>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21</a:t>
            </a:fld>
            <a:endParaRPr lang="en-US"/>
          </a:p>
        </p:txBody>
      </p:sp>
    </p:spTree>
    <p:extLst>
      <p:ext uri="{BB962C8B-B14F-4D97-AF65-F5344CB8AC3E}">
        <p14:creationId xmlns:p14="http://schemas.microsoft.com/office/powerpoint/2010/main" val="2304938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Calibri"/>
                <a:cs typeface="Calibri"/>
              </a:rPr>
              <a:t>Trên</a:t>
            </a:r>
            <a:r>
              <a:rPr lang="en-US">
                <a:latin typeface="Calibri"/>
                <a:cs typeface="Calibri"/>
              </a:rPr>
              <a:t> </a:t>
            </a:r>
            <a:r>
              <a:rPr lang="en-US" err="1">
                <a:latin typeface="Calibri"/>
                <a:cs typeface="Calibri"/>
              </a:rPr>
              <a:t>đây</a:t>
            </a:r>
            <a:r>
              <a:rPr lang="en-US">
                <a:latin typeface="Calibri"/>
                <a:cs typeface="Calibri"/>
              </a:rPr>
              <a:t> </a:t>
            </a:r>
            <a:r>
              <a:rPr lang="en-US" err="1">
                <a:latin typeface="Calibri"/>
                <a:cs typeface="Calibri"/>
              </a:rPr>
              <a:t>là</a:t>
            </a:r>
            <a:r>
              <a:rPr lang="en-US">
                <a:latin typeface="Calibri"/>
                <a:cs typeface="Calibri"/>
              </a:rPr>
              <a:t> </a:t>
            </a:r>
            <a:r>
              <a:rPr lang="en-US" err="1">
                <a:latin typeface="Calibri"/>
                <a:cs typeface="Calibri"/>
              </a:rPr>
              <a:t>toàn</a:t>
            </a:r>
            <a:r>
              <a:rPr lang="en-US">
                <a:latin typeface="Calibri"/>
                <a:cs typeface="Calibri"/>
              </a:rPr>
              <a:t> </a:t>
            </a:r>
            <a:r>
              <a:rPr lang="en-US" err="1">
                <a:latin typeface="Calibri"/>
                <a:cs typeface="Calibri"/>
              </a:rPr>
              <a:t>bộ</a:t>
            </a:r>
            <a:r>
              <a:rPr lang="en-US">
                <a:latin typeface="Calibri"/>
                <a:cs typeface="Calibri"/>
              </a:rPr>
              <a:t> </a:t>
            </a:r>
            <a:r>
              <a:rPr lang="en-US" err="1">
                <a:latin typeface="Calibri"/>
                <a:cs typeface="Calibri"/>
              </a:rPr>
              <a:t>bài</a:t>
            </a:r>
            <a:r>
              <a:rPr lang="en-US">
                <a:latin typeface="Calibri"/>
                <a:cs typeface="Calibri"/>
              </a:rPr>
              <a:t> </a:t>
            </a:r>
            <a:r>
              <a:rPr lang="en-US" err="1">
                <a:latin typeface="Calibri"/>
                <a:cs typeface="Calibri"/>
              </a:rPr>
              <a:t>thuyết</a:t>
            </a:r>
            <a:r>
              <a:rPr lang="en-US">
                <a:latin typeface="Calibri"/>
                <a:cs typeface="Calibri"/>
              </a:rPr>
              <a:t> </a:t>
            </a:r>
            <a:r>
              <a:rPr lang="en-US" err="1">
                <a:latin typeface="Calibri"/>
                <a:cs typeface="Calibri"/>
              </a:rPr>
              <a:t>trình</a:t>
            </a:r>
            <a:r>
              <a:rPr lang="en-US">
                <a:latin typeface="Calibri"/>
                <a:cs typeface="Calibri"/>
              </a:rPr>
              <a:t> </a:t>
            </a:r>
            <a:r>
              <a:rPr lang="en-US" err="1">
                <a:latin typeface="Calibri"/>
                <a:cs typeface="Calibri"/>
              </a:rPr>
              <a:t>nhóm</a:t>
            </a:r>
            <a:r>
              <a:rPr lang="en-US">
                <a:latin typeface="Calibri"/>
                <a:cs typeface="Calibri"/>
              </a:rPr>
              <a:t> </a:t>
            </a:r>
            <a:r>
              <a:rPr lang="en-US" err="1">
                <a:latin typeface="Calibri"/>
                <a:cs typeface="Calibri"/>
              </a:rPr>
              <a:t>em</a:t>
            </a:r>
            <a:r>
              <a:rPr lang="en-US">
                <a:latin typeface="Calibri"/>
                <a:cs typeface="Calibri"/>
              </a:rPr>
              <a:t>. Xin </a:t>
            </a:r>
            <a:r>
              <a:rPr lang="en-US" err="1">
                <a:latin typeface="Calibri"/>
                <a:cs typeface="Calibri"/>
              </a:rPr>
              <a:t>cảm</a:t>
            </a:r>
            <a:r>
              <a:rPr lang="en-US">
                <a:latin typeface="Calibri"/>
                <a:cs typeface="Calibri"/>
              </a:rPr>
              <a:t> </a:t>
            </a:r>
            <a:r>
              <a:rPr lang="en-US" err="1">
                <a:latin typeface="Calibri"/>
                <a:cs typeface="Calibri"/>
              </a:rPr>
              <a:t>ơn</a:t>
            </a:r>
            <a:r>
              <a:rPr lang="en-US">
                <a:latin typeface="Calibri"/>
                <a:cs typeface="Calibri"/>
              </a:rPr>
              <a:t> </a:t>
            </a:r>
            <a:r>
              <a:rPr lang="en-US" err="1">
                <a:latin typeface="Calibri"/>
                <a:cs typeface="Calibri"/>
              </a:rPr>
              <a:t>mọi</a:t>
            </a:r>
            <a:r>
              <a:rPr lang="en-US">
                <a:latin typeface="Calibri"/>
                <a:cs typeface="Calibri"/>
              </a:rPr>
              <a:t> </a:t>
            </a:r>
            <a:r>
              <a:rPr lang="en-US" err="1">
                <a:latin typeface="Calibri"/>
                <a:cs typeface="Calibri"/>
              </a:rPr>
              <a:t>người</a:t>
            </a:r>
            <a:r>
              <a:rPr lang="en-US">
                <a:latin typeface="Calibri"/>
                <a:cs typeface="Calibri"/>
              </a:rPr>
              <a:t> </a:t>
            </a:r>
            <a:r>
              <a:rPr lang="en-US" err="1">
                <a:latin typeface="Calibri"/>
                <a:cs typeface="Calibri"/>
              </a:rPr>
              <a:t>đã</a:t>
            </a:r>
            <a:r>
              <a:rPr lang="en-US">
                <a:latin typeface="Calibri"/>
                <a:cs typeface="Calibri"/>
              </a:rPr>
              <a:t> </a:t>
            </a:r>
            <a:r>
              <a:rPr lang="en-US" err="1">
                <a:latin typeface="Calibri"/>
                <a:cs typeface="Calibri"/>
              </a:rPr>
              <a:t>lắng</a:t>
            </a:r>
            <a:r>
              <a:rPr lang="en-US">
                <a:latin typeface="Calibri"/>
                <a:cs typeface="Calibri"/>
              </a:rPr>
              <a:t> </a:t>
            </a:r>
            <a:r>
              <a:rPr lang="en-US" err="1">
                <a:latin typeface="Calibri"/>
                <a:cs typeface="Calibri"/>
              </a:rPr>
              <a:t>nghe</a:t>
            </a:r>
            <a:r>
              <a:rPr lang="en-US">
                <a:latin typeface="Calibri"/>
                <a:cs typeface="Calibri"/>
              </a:rPr>
              <a:t>. </a:t>
            </a:r>
            <a:r>
              <a:rPr lang="en-US" err="1">
                <a:latin typeface="Calibri"/>
                <a:cs typeface="Calibri"/>
              </a:rPr>
              <a:t>Nhóm</a:t>
            </a:r>
            <a:r>
              <a:rPr lang="en-US">
                <a:latin typeface="Calibri"/>
                <a:cs typeface="Calibri"/>
              </a:rPr>
              <a:t> </a:t>
            </a:r>
            <a:r>
              <a:rPr lang="en-US" err="1">
                <a:latin typeface="Calibri"/>
                <a:cs typeface="Calibri"/>
              </a:rPr>
              <a:t>rất</a:t>
            </a:r>
            <a:r>
              <a:rPr lang="en-US">
                <a:latin typeface="Calibri"/>
                <a:cs typeface="Calibri"/>
              </a:rPr>
              <a:t> </a:t>
            </a:r>
            <a:r>
              <a:rPr lang="en-US" err="1">
                <a:latin typeface="Calibri"/>
                <a:cs typeface="Calibri"/>
              </a:rPr>
              <a:t>mong</a:t>
            </a:r>
            <a:r>
              <a:rPr lang="en-US">
                <a:latin typeface="Calibri"/>
                <a:cs typeface="Calibri"/>
              </a:rPr>
              <a:t> </a:t>
            </a:r>
            <a:r>
              <a:rPr lang="en-US" err="1">
                <a:latin typeface="Calibri"/>
                <a:cs typeface="Calibri"/>
              </a:rPr>
              <a:t>nhận</a:t>
            </a:r>
            <a:r>
              <a:rPr lang="en-US">
                <a:latin typeface="Calibri"/>
                <a:cs typeface="Calibri"/>
              </a:rPr>
              <a:t> </a:t>
            </a:r>
            <a:r>
              <a:rPr lang="en-US" err="1">
                <a:latin typeface="Calibri"/>
                <a:cs typeface="Calibri"/>
              </a:rPr>
              <a:t>được</a:t>
            </a:r>
            <a:r>
              <a:rPr lang="en-US">
                <a:latin typeface="Calibri"/>
                <a:cs typeface="Calibri"/>
              </a:rPr>
              <a:t> </a:t>
            </a:r>
            <a:r>
              <a:rPr lang="en-US" err="1">
                <a:latin typeface="Calibri"/>
                <a:cs typeface="Calibri"/>
              </a:rPr>
              <a:t>sự</a:t>
            </a:r>
            <a:r>
              <a:rPr lang="en-US">
                <a:latin typeface="Calibri"/>
                <a:cs typeface="Calibri"/>
              </a:rPr>
              <a:t> </a:t>
            </a:r>
            <a:r>
              <a:rPr lang="en-US" err="1">
                <a:latin typeface="Calibri"/>
                <a:cs typeface="Calibri"/>
              </a:rPr>
              <a:t>góp</a:t>
            </a:r>
            <a:r>
              <a:rPr lang="en-US">
                <a:latin typeface="Calibri"/>
                <a:cs typeface="Calibri"/>
              </a:rPr>
              <a:t> ý </a:t>
            </a:r>
            <a:r>
              <a:rPr lang="en-US" err="1">
                <a:latin typeface="Calibri"/>
                <a:cs typeface="Calibri"/>
              </a:rPr>
              <a:t>và</a:t>
            </a:r>
            <a:r>
              <a:rPr lang="en-US">
                <a:latin typeface="Calibri"/>
                <a:cs typeface="Calibri"/>
              </a:rPr>
              <a:t> </a:t>
            </a:r>
            <a:r>
              <a:rPr lang="en-US" err="1">
                <a:latin typeface="Calibri"/>
                <a:cs typeface="Calibri"/>
              </a:rPr>
              <a:t>câu</a:t>
            </a:r>
            <a:r>
              <a:rPr lang="en-US">
                <a:latin typeface="Calibri"/>
                <a:cs typeface="Calibri"/>
              </a:rPr>
              <a:t> </a:t>
            </a:r>
            <a:r>
              <a:rPr lang="en-US" err="1">
                <a:latin typeface="Calibri"/>
                <a:cs typeface="Calibri"/>
              </a:rPr>
              <a:t>hỏi</a:t>
            </a:r>
            <a:r>
              <a:rPr lang="en-US">
                <a:latin typeface="Calibri"/>
                <a:cs typeface="Calibri"/>
              </a:rPr>
              <a:t> </a:t>
            </a:r>
            <a:r>
              <a:rPr lang="en-US" err="1">
                <a:latin typeface="Calibri"/>
                <a:cs typeface="Calibri"/>
              </a:rPr>
              <a:t>từ</a:t>
            </a:r>
            <a:r>
              <a:rPr lang="en-US">
                <a:latin typeface="Calibri"/>
                <a:cs typeface="Calibri"/>
              </a:rPr>
              <a:t> </a:t>
            </a:r>
            <a:r>
              <a:rPr lang="en-US" err="1">
                <a:latin typeface="Calibri"/>
                <a:cs typeface="Calibri"/>
              </a:rPr>
              <a:t>mọi</a:t>
            </a:r>
            <a:r>
              <a:rPr lang="en-US">
                <a:latin typeface="Calibri"/>
                <a:cs typeface="Calibri"/>
              </a:rPr>
              <a:t> </a:t>
            </a:r>
            <a:r>
              <a:rPr lang="en-US" err="1">
                <a:latin typeface="Calibri"/>
                <a:cs typeface="Calibri"/>
              </a:rPr>
              <a:t>người</a:t>
            </a:r>
          </a:p>
        </p:txBody>
      </p:sp>
      <p:sp>
        <p:nvSpPr>
          <p:cNvPr id="4" name="Slide Number Placeholder 3"/>
          <p:cNvSpPr>
            <a:spLocks noGrp="1"/>
          </p:cNvSpPr>
          <p:nvPr>
            <p:ph type="sldNum" sz="quarter" idx="5"/>
          </p:nvPr>
        </p:nvSpPr>
        <p:spPr/>
        <p:txBody>
          <a:bodyPr/>
          <a:lstStyle/>
          <a:p>
            <a:fld id="{B134CD9D-EDD1-4FAB-B3A8-02E6638E23CF}" type="slidenum">
              <a:rPr lang="en-US" smtClean="0"/>
              <a:t>22</a:t>
            </a:fld>
            <a:endParaRPr lang="en-US"/>
          </a:p>
        </p:txBody>
      </p:sp>
    </p:spTree>
    <p:extLst>
      <p:ext uri="{BB962C8B-B14F-4D97-AF65-F5344CB8AC3E}">
        <p14:creationId xmlns:p14="http://schemas.microsoft.com/office/powerpoint/2010/main" val="3188567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a:solidFill>
                  <a:srgbClr val="0D0D0D"/>
                </a:solidFill>
                <a:effectLst/>
                <a:highlight>
                  <a:srgbClr val="FFFFFF"/>
                </a:highlight>
                <a:latin typeface="Söhne"/>
              </a:rPr>
              <a:t>Hệ thống bao gồm ba mô-đun chính: Quản lý Khóa, Mã hóa và Giải mã Dữ liệu, và Lưu trữ Dữ liệu.</a:t>
            </a:r>
          </a:p>
          <a:p>
            <a:pPr algn="l">
              <a:buFont typeface="Arial" panose="020B0604020202020204" pitchFamily="34" charset="0"/>
              <a:buChar char="•"/>
            </a:pPr>
            <a:r>
              <a:rPr lang="vi-VN" b="0" i="0">
                <a:solidFill>
                  <a:srgbClr val="0D0D0D"/>
                </a:solidFill>
                <a:effectLst/>
                <a:highlight>
                  <a:srgbClr val="FFFFFF"/>
                </a:highlight>
                <a:latin typeface="Söhne"/>
              </a:rPr>
              <a:t>Mỗi mô-đun đóng vai trò quan trọng trong việc đảm bảo tính bảo mật và tính toàn vẹn của dữ liệu trong hệ thống.</a:t>
            </a:r>
          </a:p>
          <a:p>
            <a:pPr algn="l">
              <a:buFont typeface="Arial" panose="020B0604020202020204" pitchFamily="34" charset="0"/>
              <a:buChar char="•"/>
            </a:pPr>
            <a:r>
              <a:rPr lang="vi-VN" b="0" i="0">
                <a:solidFill>
                  <a:srgbClr val="0D0D0D"/>
                </a:solidFill>
                <a:effectLst/>
                <a:highlight>
                  <a:srgbClr val="FFFFFF"/>
                </a:highlight>
                <a:latin typeface="Söhne"/>
              </a:rPr>
              <a:t>Sự tương tác giữa các mô-đun này đem lại một hệ thống lưu trữ dữ liệu an toàn và đáng tin cậy trên nền tảng Android.</a:t>
            </a:r>
          </a:p>
          <a:p>
            <a:endParaRPr lang="en-US"/>
          </a:p>
        </p:txBody>
      </p:sp>
      <p:sp>
        <p:nvSpPr>
          <p:cNvPr id="4" name="Slide Number Placeholder 3"/>
          <p:cNvSpPr>
            <a:spLocks noGrp="1"/>
          </p:cNvSpPr>
          <p:nvPr>
            <p:ph type="sldNum" sz="quarter" idx="5"/>
          </p:nvPr>
        </p:nvSpPr>
        <p:spPr/>
        <p:txBody>
          <a:bodyPr/>
          <a:lstStyle/>
          <a:p>
            <a:fld id="{B134CD9D-EDD1-4FAB-B3A8-02E6638E23CF}" type="slidenum">
              <a:rPr lang="en-US" smtClean="0"/>
              <a:t>10</a:t>
            </a:fld>
            <a:endParaRPr lang="en-US"/>
          </a:p>
        </p:txBody>
      </p:sp>
    </p:spTree>
    <p:extLst>
      <p:ext uri="{BB962C8B-B14F-4D97-AF65-F5344CB8AC3E}">
        <p14:creationId xmlns:p14="http://schemas.microsoft.com/office/powerpoint/2010/main" val="227038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a:solidFill>
                  <a:srgbClr val="0D0D0D"/>
                </a:solidFill>
                <a:effectLst/>
                <a:highlight>
                  <a:srgbClr val="FFFFFF"/>
                </a:highlight>
                <a:latin typeface="Söhne"/>
              </a:rPr>
              <a:t>Mô-đun Quản lý Khóa:</a:t>
            </a:r>
            <a:endParaRPr lang="vi-VN" b="0" i="0">
              <a:solidFill>
                <a:srgbClr val="0D0D0D"/>
              </a:solidFill>
              <a:effectLst/>
              <a:highlight>
                <a:srgbClr val="FFFFFF"/>
              </a:highlight>
              <a:latin typeface="Söhne"/>
            </a:endParaRPr>
          </a:p>
          <a:p>
            <a:pPr algn="l"/>
            <a:r>
              <a:rPr lang="vi-VN" b="1" i="0">
                <a:solidFill>
                  <a:srgbClr val="0D0D0D"/>
                </a:solidFill>
                <a:effectLst/>
                <a:highlight>
                  <a:srgbClr val="FFFFFF"/>
                </a:highlight>
                <a:latin typeface="Söhne"/>
              </a:rPr>
              <a:t>Chức năng:</a:t>
            </a:r>
            <a:endParaRPr lang="vi-VN" b="0" i="0">
              <a:solidFill>
                <a:srgbClr val="0D0D0D"/>
              </a:solidFill>
              <a:effectLst/>
              <a:highlight>
                <a:srgbClr val="FFFFFF"/>
              </a:highlight>
              <a:latin typeface="Söhne"/>
            </a:endParaRPr>
          </a:p>
          <a:p>
            <a:pPr algn="l">
              <a:buFont typeface="Arial" panose="020B0604020202020204" pitchFamily="34" charset="0"/>
              <a:buChar char="•"/>
            </a:pPr>
            <a:r>
              <a:rPr lang="vi-VN" b="0" i="0">
                <a:solidFill>
                  <a:srgbClr val="0D0D0D"/>
                </a:solidFill>
                <a:effectLst/>
                <a:highlight>
                  <a:srgbClr val="FFFFFF"/>
                </a:highlight>
                <a:latin typeface="Söhne"/>
              </a:rPr>
              <a:t>Quản lý việc tạo, lưu trữ và quản lý khóa mã hóa cho dữ liệu.</a:t>
            </a:r>
          </a:p>
          <a:p>
            <a:pPr algn="l"/>
            <a:r>
              <a:rPr lang="vi-VN" b="1" i="0">
                <a:solidFill>
                  <a:srgbClr val="0D0D0D"/>
                </a:solidFill>
                <a:effectLst/>
                <a:highlight>
                  <a:srgbClr val="FFFFFF"/>
                </a:highlight>
                <a:latin typeface="Söhne"/>
              </a:rPr>
              <a:t>Nhiệm vụ:</a:t>
            </a:r>
            <a:endParaRPr lang="vi-VN" b="0" i="0">
              <a:solidFill>
                <a:srgbClr val="0D0D0D"/>
              </a:solidFill>
              <a:effectLst/>
              <a:highlight>
                <a:srgbClr val="FFFFFF"/>
              </a:highlight>
              <a:latin typeface="Söhne"/>
            </a:endParaRPr>
          </a:p>
          <a:p>
            <a:pPr algn="l">
              <a:buFont typeface="Arial" panose="020B0604020202020204" pitchFamily="34" charset="0"/>
              <a:buChar char="•"/>
            </a:pPr>
            <a:r>
              <a:rPr lang="vi-VN" b="0" i="0">
                <a:solidFill>
                  <a:srgbClr val="0D0D0D"/>
                </a:solidFill>
                <a:effectLst/>
                <a:highlight>
                  <a:srgbClr val="FFFFFF"/>
                </a:highlight>
                <a:latin typeface="Söhne"/>
              </a:rPr>
              <a:t>Đảm bảo tính bảo mật của hệ thống bằng cách quản lý khóa một cách an toàn và hiệu quả.</a:t>
            </a:r>
          </a:p>
          <a:p>
            <a:pPr algn="l"/>
            <a:r>
              <a:rPr lang="vi-VN" b="1" i="0">
                <a:solidFill>
                  <a:srgbClr val="0D0D0D"/>
                </a:solidFill>
                <a:effectLst/>
                <a:highlight>
                  <a:srgbClr val="FFFFFF"/>
                </a:highlight>
                <a:latin typeface="Söhne"/>
              </a:rPr>
              <a:t>Tính năng:</a:t>
            </a:r>
            <a:endParaRPr lang="vi-VN" b="0" i="0">
              <a:solidFill>
                <a:srgbClr val="0D0D0D"/>
              </a:solidFill>
              <a:effectLst/>
              <a:highlight>
                <a:srgbClr val="FFFFFF"/>
              </a:highlight>
              <a:latin typeface="Söhne"/>
            </a:endParaRPr>
          </a:p>
          <a:p>
            <a:pPr algn="l">
              <a:buFont typeface="+mj-lt"/>
              <a:buAutoNum type="arabicPeriod"/>
            </a:pPr>
            <a:r>
              <a:rPr lang="vi-VN" b="1" i="0">
                <a:solidFill>
                  <a:srgbClr val="0D0D0D"/>
                </a:solidFill>
                <a:effectLst/>
                <a:highlight>
                  <a:srgbClr val="FFFFFF"/>
                </a:highlight>
                <a:latin typeface="Söhne"/>
              </a:rPr>
              <a:t>Tạo khóa:</a:t>
            </a:r>
            <a:r>
              <a:rPr lang="vi-VN" b="0" i="0">
                <a:solidFill>
                  <a:srgbClr val="0D0D0D"/>
                </a:solidFill>
                <a:effectLst/>
                <a:highlight>
                  <a:srgbClr val="FFFFFF"/>
                </a:highlight>
                <a:latin typeface="Söhne"/>
              </a:rPr>
              <a:t> Sử dụng thuật toán scrypt trong thư viện OpenSSL của C++ để tạo ra khóa mã hóa chất lượng cao.</a:t>
            </a:r>
          </a:p>
          <a:p>
            <a:pPr algn="l">
              <a:buFont typeface="+mj-lt"/>
              <a:buAutoNum type="arabicPeriod"/>
            </a:pPr>
            <a:r>
              <a:rPr lang="vi-VN" b="1" i="0">
                <a:solidFill>
                  <a:srgbClr val="0D0D0D"/>
                </a:solidFill>
                <a:effectLst/>
                <a:highlight>
                  <a:srgbClr val="FFFFFF"/>
                </a:highlight>
                <a:latin typeface="Söhne"/>
              </a:rPr>
              <a:t>Lưu trữ khóa:</a:t>
            </a:r>
            <a:r>
              <a:rPr lang="vi-VN" b="0" i="0">
                <a:solidFill>
                  <a:srgbClr val="0D0D0D"/>
                </a:solidFill>
                <a:effectLst/>
                <a:highlight>
                  <a:srgbClr val="FFFFFF"/>
                </a:highlight>
                <a:latin typeface="Söhne"/>
              </a:rPr>
              <a:t> Sử dụng keystore để lưu trữ khóa một cách an toàn trên thiết bị Android.</a:t>
            </a:r>
          </a:p>
          <a:p>
            <a:pPr algn="l">
              <a:buFont typeface="+mj-lt"/>
              <a:buAutoNum type="arabicPeriod"/>
            </a:pPr>
            <a:r>
              <a:rPr lang="vi-VN" b="1" i="0">
                <a:solidFill>
                  <a:srgbClr val="0D0D0D"/>
                </a:solidFill>
                <a:effectLst/>
                <a:highlight>
                  <a:srgbClr val="FFFFFF"/>
                </a:highlight>
                <a:latin typeface="Söhne"/>
              </a:rPr>
              <a:t>Quản lý quyền truy cập vào khóa:</a:t>
            </a:r>
            <a:r>
              <a:rPr lang="vi-VN" b="0" i="0">
                <a:solidFill>
                  <a:srgbClr val="0D0D0D"/>
                </a:solidFill>
                <a:effectLst/>
                <a:highlight>
                  <a:srgbClr val="FFFFFF"/>
                </a:highlight>
                <a:latin typeface="Söhne"/>
              </a:rPr>
              <a:t> Xác định và quản lý các quyền truy cập vào khóa để đảm bảo chỉ người dùng có quyền mới có thể truy cập vào khóa.</a:t>
            </a:r>
          </a:p>
          <a:p>
            <a:pPr algn="l"/>
            <a:r>
              <a:rPr lang="vi-VN" b="0" i="0">
                <a:solidFill>
                  <a:srgbClr val="0D0D0D"/>
                </a:solidFill>
                <a:effectLst/>
                <a:highlight>
                  <a:srgbClr val="FFFFFF"/>
                </a:highlight>
                <a:latin typeface="Söhne"/>
              </a:rPr>
              <a:t>Mô-đun Quản lý Khóa chịu trách nhiệm quan trọng trong việc bảo vệ tính bảo mật của hệ thống bằng cách đảm bảo rằng chỉ các thành phần được ủy quyền mới có thể truy cập vào dữ liệu được mã hóa. Đồng thời, việc sử dụng thuật toán scrypt và keystore giúp tạo ra và lưu trữ khóa một cách an toàn và đáng tin cậy trên nền tảng Android.</a:t>
            </a:r>
          </a:p>
          <a:p>
            <a:endParaRPr lang="en-US"/>
          </a:p>
        </p:txBody>
      </p:sp>
      <p:sp>
        <p:nvSpPr>
          <p:cNvPr id="4" name="Slide Number Placeholder 3"/>
          <p:cNvSpPr>
            <a:spLocks noGrp="1"/>
          </p:cNvSpPr>
          <p:nvPr>
            <p:ph type="sldNum" sz="quarter" idx="5"/>
          </p:nvPr>
        </p:nvSpPr>
        <p:spPr/>
        <p:txBody>
          <a:bodyPr/>
          <a:lstStyle/>
          <a:p>
            <a:fld id="{B134CD9D-EDD1-4FAB-B3A8-02E6638E23CF}" type="slidenum">
              <a:rPr lang="en-US" smtClean="0"/>
              <a:t>12</a:t>
            </a:fld>
            <a:endParaRPr lang="en-US"/>
          </a:p>
        </p:txBody>
      </p:sp>
    </p:spTree>
    <p:extLst>
      <p:ext uri="{BB962C8B-B14F-4D97-AF65-F5344CB8AC3E}">
        <p14:creationId xmlns:p14="http://schemas.microsoft.com/office/powerpoint/2010/main" val="1967428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solidFill>
                  <a:srgbClr val="0D0D0D"/>
                </a:solidFill>
                <a:highlight>
                  <a:srgbClr val="FFFFFF"/>
                </a:highlight>
              </a:rPr>
              <a:t>c. </a:t>
            </a:r>
            <a:r>
              <a:rPr lang="vi-VN" err="1">
                <a:solidFill>
                  <a:srgbClr val="0D0D0D"/>
                </a:solidFill>
                <a:highlight>
                  <a:srgbClr val="FFFFFF"/>
                </a:highlight>
                <a:latin typeface="Arial"/>
                <a:cs typeface="Arial"/>
              </a:rPr>
              <a:t>Module</a:t>
            </a:r>
            <a:r>
              <a:rPr lang="vi-VN">
                <a:solidFill>
                  <a:srgbClr val="0D0D0D"/>
                </a:solidFill>
                <a:highlight>
                  <a:srgbClr val="FFFFFF"/>
                </a:highlight>
                <a:latin typeface="Arial"/>
                <a:cs typeface="Arial"/>
              </a:rPr>
              <a:t> mã </a:t>
            </a:r>
            <a:r>
              <a:rPr lang="vi-VN" i="0">
                <a:solidFill>
                  <a:srgbClr val="0D0D0D"/>
                </a:solidFill>
                <a:effectLst/>
                <a:highlight>
                  <a:srgbClr val="FFFFFF"/>
                </a:highlight>
                <a:latin typeface="Arial"/>
                <a:cs typeface="Arial"/>
              </a:rPr>
              <a:t>hóa</a:t>
            </a:r>
            <a:r>
              <a:rPr lang="vi-VN">
                <a:solidFill>
                  <a:srgbClr val="0D0D0D"/>
                </a:solidFill>
                <a:highlight>
                  <a:srgbClr val="FFFFFF"/>
                </a:highlight>
                <a:latin typeface="Arial"/>
                <a:cs typeface="Arial"/>
              </a:rPr>
              <a:t>, giải</a:t>
            </a:r>
            <a:r>
              <a:rPr lang="vi-VN" i="0">
                <a:solidFill>
                  <a:srgbClr val="0D0D0D"/>
                </a:solidFill>
                <a:effectLst/>
                <a:highlight>
                  <a:srgbClr val="FFFFFF"/>
                </a:highlight>
                <a:latin typeface="Arial"/>
                <a:cs typeface="Arial"/>
              </a:rPr>
              <a:t> mã</a:t>
            </a:r>
            <a:r>
              <a:rPr lang="en-US">
                <a:solidFill>
                  <a:srgbClr val="0D0D0D"/>
                </a:solidFill>
                <a:highlight>
                  <a:srgbClr val="FFFFFF"/>
                </a:highlight>
              </a:rPr>
              <a:t> </a:t>
            </a:r>
            <a:r>
              <a:rPr lang="en-US" err="1">
                <a:solidFill>
                  <a:srgbClr val="0D0D0D"/>
                </a:solidFill>
                <a:highlight>
                  <a:srgbClr val="FFFFFF"/>
                </a:highlight>
              </a:rPr>
              <a:t>dữ</a:t>
            </a:r>
            <a:r>
              <a:rPr lang="en-US">
                <a:solidFill>
                  <a:srgbClr val="0D0D0D"/>
                </a:solidFill>
                <a:highlight>
                  <a:srgbClr val="FFFFFF"/>
                </a:highlight>
              </a:rPr>
              <a:t> </a:t>
            </a:r>
            <a:r>
              <a:rPr lang="en-US" i="0" err="1">
                <a:solidFill>
                  <a:srgbClr val="0D0D0D"/>
                </a:solidFill>
                <a:effectLst/>
                <a:highlight>
                  <a:srgbClr val="FFFFFF"/>
                </a:highlight>
              </a:rPr>
              <a:t>liệu</a:t>
            </a:r>
            <a:r>
              <a:rPr lang="en-US" i="0">
                <a:solidFill>
                  <a:srgbClr val="0D0D0D"/>
                </a:solidFill>
                <a:effectLst/>
                <a:highlight>
                  <a:srgbClr val="FFFFFF"/>
                </a:highlight>
              </a:rPr>
              <a:t>:</a:t>
            </a:r>
            <a:r>
              <a:rPr lang="en-US">
                <a:solidFill>
                  <a:srgbClr val="0D0D0D"/>
                </a:solidFill>
                <a:highlight>
                  <a:srgbClr val="FFFFFF"/>
                </a:highlight>
              </a:rPr>
              <a:t> </a:t>
            </a:r>
            <a:r>
              <a:rPr lang="vi-VN" b="0" i="0">
                <a:solidFill>
                  <a:srgbClr val="0D0D0D"/>
                </a:solidFill>
                <a:effectLst/>
                <a:highlight>
                  <a:srgbClr val="FFFFFF"/>
                </a:highlight>
                <a:latin typeface="Arial"/>
                <a:cs typeface="Arial"/>
              </a:rPr>
              <a:t>Mã hóa và giải mã dữ liệu nhạy cảm theo yêu cầu của ứng dụng.</a:t>
            </a:r>
            <a:endParaRPr lang="en-US" b="0" i="0">
              <a:solidFill>
                <a:srgbClr val="0D0D0D"/>
              </a:solidFill>
              <a:effectLst/>
              <a:highlight>
                <a:srgbClr val="FFFFFF"/>
              </a:highlight>
              <a:latin typeface="Arial"/>
              <a:cs typeface="Arial"/>
            </a:endParaRPr>
          </a:p>
          <a:p>
            <a:pPr algn="l">
              <a:lnSpc>
                <a:spcPct val="90000"/>
              </a:lnSpc>
              <a:spcBef>
                <a:spcPts val="1000"/>
              </a:spcBef>
            </a:pPr>
            <a:r>
              <a:rPr lang="vi-VN" b="1" i="0">
                <a:solidFill>
                  <a:srgbClr val="0D0D0D"/>
                </a:solidFill>
                <a:effectLst/>
                <a:highlight>
                  <a:srgbClr val="FFFFFF"/>
                </a:highlight>
                <a:latin typeface="Arial"/>
                <a:cs typeface="Arial"/>
              </a:rPr>
              <a:t>Nhiệm vụ:</a:t>
            </a:r>
            <a:endParaRPr lang="en-US" b="0" i="0">
              <a:solidFill>
                <a:srgbClr val="0D0D0D"/>
              </a:solidFill>
              <a:effectLst/>
              <a:highlight>
                <a:srgbClr val="FFFFFF"/>
              </a:highlight>
              <a:latin typeface="Arial"/>
              <a:cs typeface="Arial"/>
            </a:endParaRPr>
          </a:p>
          <a:p>
            <a:pPr marL="171450" indent="-171450" algn="l">
              <a:lnSpc>
                <a:spcPct val="90000"/>
              </a:lnSpc>
              <a:spcBef>
                <a:spcPts val="1000"/>
              </a:spcBef>
              <a:buFont typeface="Arial"/>
              <a:buChar char="•"/>
            </a:pPr>
            <a:r>
              <a:rPr lang="vi-VN" b="0" i="0">
                <a:solidFill>
                  <a:srgbClr val="0D0D0D"/>
                </a:solidFill>
                <a:effectLst/>
                <a:highlight>
                  <a:srgbClr val="FFFFFF"/>
                </a:highlight>
              </a:rPr>
              <a:t>Bảo vệ dữ liệu nhạy cảm bằng cách mã hóa trước khi lưu trữ và giải mã khi cần truy xuất.</a:t>
            </a:r>
            <a:endParaRPr lang="en-US" b="0" i="0">
              <a:solidFill>
                <a:srgbClr val="0D0D0D"/>
              </a:solidFill>
              <a:effectLst/>
              <a:highlight>
                <a:srgbClr val="FFFFFF"/>
              </a:highlight>
            </a:endParaRPr>
          </a:p>
          <a:p>
            <a:pPr algn="l">
              <a:lnSpc>
                <a:spcPct val="90000"/>
              </a:lnSpc>
              <a:spcBef>
                <a:spcPts val="1000"/>
              </a:spcBef>
            </a:pPr>
            <a:r>
              <a:rPr lang="vi-VN" b="1" i="0">
                <a:solidFill>
                  <a:srgbClr val="0D0D0D"/>
                </a:solidFill>
                <a:effectLst/>
                <a:highlight>
                  <a:srgbClr val="FFFFFF"/>
                </a:highlight>
              </a:rPr>
              <a:t>Tính năng:</a:t>
            </a:r>
            <a:endParaRPr lang="en-US" b="0" i="0">
              <a:solidFill>
                <a:srgbClr val="0D0D0D"/>
              </a:solidFill>
              <a:effectLst/>
              <a:highlight>
                <a:srgbClr val="FFFFFF"/>
              </a:highlight>
            </a:endParaRPr>
          </a:p>
          <a:p>
            <a:pPr marL="171450" indent="-171450">
              <a:lnSpc>
                <a:spcPct val="90000"/>
              </a:lnSpc>
              <a:spcBef>
                <a:spcPts val="1000"/>
              </a:spcBef>
              <a:buFont typeface="Arial"/>
              <a:buChar char="•"/>
            </a:pPr>
            <a:r>
              <a:rPr lang="vi-VN" i="0">
                <a:solidFill>
                  <a:srgbClr val="0D0D0D"/>
                </a:solidFill>
                <a:effectLst/>
                <a:highlight>
                  <a:srgbClr val="FFFFFF"/>
                </a:highlight>
              </a:rPr>
              <a:t>Mã hóa dữ liệu:</a:t>
            </a:r>
            <a:r>
              <a:rPr lang="vi-VN" b="0" i="0">
                <a:solidFill>
                  <a:srgbClr val="0D0D0D"/>
                </a:solidFill>
                <a:effectLst/>
                <a:highlight>
                  <a:srgbClr val="FFFFFF"/>
                </a:highlight>
              </a:rPr>
              <a:t> Sử dụng thuật toán mã hóa </a:t>
            </a:r>
            <a:r>
              <a:rPr lang="vi-VN">
                <a:solidFill>
                  <a:srgbClr val="0D0D0D"/>
                </a:solidFill>
                <a:highlight>
                  <a:srgbClr val="FFFFFF"/>
                </a:highlight>
              </a:rPr>
              <a:t>GCM </a:t>
            </a:r>
            <a:r>
              <a:rPr lang="vi-VN" b="0" i="0">
                <a:solidFill>
                  <a:srgbClr val="0D0D0D"/>
                </a:solidFill>
                <a:effectLst/>
                <a:highlight>
                  <a:srgbClr val="FFFFFF"/>
                </a:highlight>
              </a:rPr>
              <a:t>để mã hóa dữ liệu</a:t>
            </a:r>
            <a:r>
              <a:rPr lang="vi-VN">
                <a:solidFill>
                  <a:srgbClr val="0D0D0D"/>
                </a:solidFill>
                <a:highlight>
                  <a:srgbClr val="FFFFFF"/>
                </a:highlight>
              </a:rPr>
              <a:t> và kiểm tra tính toàn vẹn</a:t>
            </a:r>
            <a:r>
              <a:rPr lang="vi-VN" b="0" i="0">
                <a:solidFill>
                  <a:srgbClr val="0D0D0D"/>
                </a:solidFill>
                <a:effectLst/>
                <a:highlight>
                  <a:srgbClr val="FFFFFF"/>
                </a:highlight>
              </a:rPr>
              <a:t>.</a:t>
            </a:r>
            <a:endParaRPr lang="en-US" b="0" i="0">
              <a:solidFill>
                <a:srgbClr val="0D0D0D"/>
              </a:solidFill>
              <a:effectLst/>
              <a:highlight>
                <a:srgbClr val="FFFFFF"/>
              </a:highlight>
            </a:endParaRPr>
          </a:p>
          <a:p>
            <a:pPr marL="171450" indent="-171450" algn="l">
              <a:lnSpc>
                <a:spcPct val="90000"/>
              </a:lnSpc>
              <a:spcBef>
                <a:spcPts val="1000"/>
              </a:spcBef>
              <a:buFont typeface="Arial"/>
              <a:buChar char="•"/>
            </a:pPr>
            <a:r>
              <a:rPr lang="vi-VN" i="0">
                <a:solidFill>
                  <a:srgbClr val="0D0D0D"/>
                </a:solidFill>
                <a:effectLst/>
                <a:highlight>
                  <a:srgbClr val="FFFFFF"/>
                </a:highlight>
              </a:rPr>
              <a:t>Giải mã dữ liệu:</a:t>
            </a:r>
            <a:r>
              <a:rPr lang="vi-VN" b="0" i="0">
                <a:solidFill>
                  <a:srgbClr val="0D0D0D"/>
                </a:solidFill>
                <a:effectLst/>
                <a:highlight>
                  <a:srgbClr val="FFFFFF"/>
                </a:highlight>
              </a:rPr>
              <a:t> Thực hiện giải mã dữ liệu khi có yêu cầu truy cập, để trả về dữ liệu gốc cho ứng dụng.</a:t>
            </a:r>
            <a:endParaRPr lang="en-US" b="0" i="0">
              <a:solidFill>
                <a:srgbClr val="0D0D0D"/>
              </a:solidFill>
              <a:effectLst/>
              <a:highlight>
                <a:srgbClr val="FFFFFF"/>
              </a:highlight>
            </a:endParaRPr>
          </a:p>
          <a:p>
            <a:pPr marL="171450" indent="-171450">
              <a:lnSpc>
                <a:spcPct val="90000"/>
              </a:lnSpc>
              <a:spcBef>
                <a:spcPts val="1000"/>
              </a:spcBef>
              <a:buFont typeface="Arial"/>
              <a:buChar char="•"/>
            </a:pPr>
            <a:r>
              <a:rPr lang="vi-VN" i="0">
                <a:solidFill>
                  <a:srgbClr val="0D0D0D"/>
                </a:solidFill>
                <a:effectLst/>
                <a:highlight>
                  <a:srgbClr val="FFFFFF"/>
                </a:highlight>
              </a:rPr>
              <a:t>Quản lý quy trình mã hóa/giải mã:</a:t>
            </a:r>
            <a:r>
              <a:rPr lang="vi-VN" b="0" i="0">
                <a:solidFill>
                  <a:srgbClr val="0D0D0D"/>
                </a:solidFill>
                <a:effectLst/>
                <a:highlight>
                  <a:srgbClr val="FFFFFF"/>
                </a:highlight>
              </a:rPr>
              <a:t> Đảm bảo rằng quy trình mã hóa và giải mã được thực hiện đúng</a:t>
            </a:r>
            <a:r>
              <a:rPr lang="vi-VN">
                <a:solidFill>
                  <a:srgbClr val="0D0D0D"/>
                </a:solidFill>
                <a:highlight>
                  <a:srgbClr val="FFFFFF"/>
                </a:highlight>
              </a:rPr>
              <a:t> </a:t>
            </a:r>
            <a:r>
              <a:rPr lang="vi-VN" b="0" i="0">
                <a:solidFill>
                  <a:srgbClr val="0D0D0D"/>
                </a:solidFill>
                <a:effectLst/>
                <a:highlight>
                  <a:srgbClr val="FFFFFF"/>
                </a:highlight>
              </a:rPr>
              <a:t>cách và an toàn, bao gồm việc xử lý khóa và</a:t>
            </a:r>
            <a:r>
              <a:rPr lang="vi-VN">
                <a:solidFill>
                  <a:srgbClr val="0D0D0D"/>
                </a:solidFill>
                <a:highlight>
                  <a:srgbClr val="FFFFFF"/>
                </a:highlight>
              </a:rPr>
              <a:t> </a:t>
            </a:r>
            <a:r>
              <a:rPr lang="vi-VN" b="0" i="0" err="1">
                <a:solidFill>
                  <a:srgbClr val="0D0D0D"/>
                </a:solidFill>
                <a:effectLst/>
                <a:highlight>
                  <a:srgbClr val="FFFFFF"/>
                </a:highlight>
              </a:rPr>
              <a:t>vectơ</a:t>
            </a:r>
            <a:r>
              <a:rPr lang="vi-VN">
                <a:solidFill>
                  <a:srgbClr val="0D0D0D"/>
                </a:solidFill>
                <a:highlight>
                  <a:srgbClr val="FFFFFF"/>
                </a:highlight>
              </a:rPr>
              <a:t> </a:t>
            </a:r>
            <a:r>
              <a:rPr lang="vi-VN" b="0" i="0">
                <a:solidFill>
                  <a:srgbClr val="0D0D0D"/>
                </a:solidFill>
                <a:effectLst/>
                <a:highlight>
                  <a:srgbClr val="FFFFFF"/>
                </a:highlight>
              </a:rPr>
              <a:t>khởi đầu (IV).</a:t>
            </a:r>
            <a:endParaRPr lang="en-US" b="0" i="0">
              <a:solidFill>
                <a:srgbClr val="0D0D0D"/>
              </a:solidFill>
              <a:effectLst/>
              <a:highlight>
                <a:srgbClr val="FFFFFF"/>
              </a:highlight>
            </a:endParaRPr>
          </a:p>
          <a:p>
            <a:pPr algn="l">
              <a:lnSpc>
                <a:spcPct val="90000"/>
              </a:lnSpc>
              <a:spcBef>
                <a:spcPts val="1000"/>
              </a:spcBef>
            </a:pPr>
            <a:endParaRPr lang="vi-VN" b="0" i="0">
              <a:solidFill>
                <a:srgbClr val="0D0D0D"/>
              </a:solidFill>
              <a:effectLst/>
              <a:highlight>
                <a:srgbClr val="FFFFFF"/>
              </a:highlight>
            </a:endParaRPr>
          </a:p>
          <a:p>
            <a:pPr marL="171450" indent="-171450" algn="l">
              <a:lnSpc>
                <a:spcPct val="90000"/>
              </a:lnSpc>
              <a:spcBef>
                <a:spcPts val="1000"/>
              </a:spcBef>
              <a:buFont typeface="Arial"/>
              <a:buChar char="•"/>
            </a:pPr>
            <a:endParaRPr lang="en-US" b="0" i="0">
              <a:solidFill>
                <a:srgbClr val="0D0D0D"/>
              </a:solidFill>
              <a:effectLst/>
              <a:highlight>
                <a:srgbClr val="FFFFFF"/>
              </a:highlight>
            </a:endParaRPr>
          </a:p>
          <a:p>
            <a:endParaRPr lang="vi-VN" b="1">
              <a:solidFill>
                <a:srgbClr val="0D0D0D"/>
              </a:solidFill>
              <a:highlight>
                <a:srgbClr val="FFFFFF"/>
              </a:highlight>
              <a:latin typeface="Söhne"/>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13</a:t>
            </a:fld>
            <a:endParaRPr lang="en-US"/>
          </a:p>
        </p:txBody>
      </p:sp>
    </p:spTree>
    <p:extLst>
      <p:ext uri="{BB962C8B-B14F-4D97-AF65-F5344CB8AC3E}">
        <p14:creationId xmlns:p14="http://schemas.microsoft.com/office/powerpoint/2010/main" val="2500129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solidFill>
                  <a:srgbClr val="0D0D0D"/>
                </a:solidFill>
                <a:highlight>
                  <a:srgbClr val="FFFFFF"/>
                </a:highlight>
              </a:rPr>
              <a:t>c. </a:t>
            </a:r>
            <a:r>
              <a:rPr lang="vi-VN" err="1">
                <a:solidFill>
                  <a:srgbClr val="0D0D0D"/>
                </a:solidFill>
                <a:highlight>
                  <a:srgbClr val="FFFFFF"/>
                </a:highlight>
                <a:latin typeface="Arial"/>
                <a:cs typeface="Arial"/>
              </a:rPr>
              <a:t>Module</a:t>
            </a:r>
            <a:r>
              <a:rPr lang="vi-VN">
                <a:solidFill>
                  <a:srgbClr val="0D0D0D"/>
                </a:solidFill>
                <a:highlight>
                  <a:srgbClr val="FFFFFF"/>
                </a:highlight>
                <a:latin typeface="Arial"/>
                <a:cs typeface="Arial"/>
              </a:rPr>
              <a:t> mã </a:t>
            </a:r>
            <a:r>
              <a:rPr lang="vi-VN" i="0">
                <a:solidFill>
                  <a:srgbClr val="0D0D0D"/>
                </a:solidFill>
                <a:effectLst/>
                <a:highlight>
                  <a:srgbClr val="FFFFFF"/>
                </a:highlight>
                <a:latin typeface="Arial"/>
                <a:cs typeface="Arial"/>
              </a:rPr>
              <a:t>hóa</a:t>
            </a:r>
            <a:r>
              <a:rPr lang="vi-VN">
                <a:solidFill>
                  <a:srgbClr val="0D0D0D"/>
                </a:solidFill>
                <a:highlight>
                  <a:srgbClr val="FFFFFF"/>
                </a:highlight>
                <a:latin typeface="Arial"/>
                <a:cs typeface="Arial"/>
              </a:rPr>
              <a:t>, giải</a:t>
            </a:r>
            <a:r>
              <a:rPr lang="vi-VN" i="0">
                <a:solidFill>
                  <a:srgbClr val="0D0D0D"/>
                </a:solidFill>
                <a:effectLst/>
                <a:highlight>
                  <a:srgbClr val="FFFFFF"/>
                </a:highlight>
                <a:latin typeface="Arial"/>
                <a:cs typeface="Arial"/>
              </a:rPr>
              <a:t> mã</a:t>
            </a:r>
            <a:r>
              <a:rPr lang="en-US">
                <a:solidFill>
                  <a:srgbClr val="0D0D0D"/>
                </a:solidFill>
                <a:highlight>
                  <a:srgbClr val="FFFFFF"/>
                </a:highlight>
              </a:rPr>
              <a:t> </a:t>
            </a:r>
            <a:r>
              <a:rPr lang="en-US" err="1">
                <a:solidFill>
                  <a:srgbClr val="0D0D0D"/>
                </a:solidFill>
                <a:highlight>
                  <a:srgbClr val="FFFFFF"/>
                </a:highlight>
              </a:rPr>
              <a:t>dữ</a:t>
            </a:r>
            <a:r>
              <a:rPr lang="en-US">
                <a:solidFill>
                  <a:srgbClr val="0D0D0D"/>
                </a:solidFill>
                <a:highlight>
                  <a:srgbClr val="FFFFFF"/>
                </a:highlight>
              </a:rPr>
              <a:t> </a:t>
            </a:r>
            <a:r>
              <a:rPr lang="en-US" i="0" err="1">
                <a:solidFill>
                  <a:srgbClr val="0D0D0D"/>
                </a:solidFill>
                <a:effectLst/>
                <a:highlight>
                  <a:srgbClr val="FFFFFF"/>
                </a:highlight>
              </a:rPr>
              <a:t>liệu</a:t>
            </a:r>
            <a:r>
              <a:rPr lang="en-US" i="0">
                <a:solidFill>
                  <a:srgbClr val="0D0D0D"/>
                </a:solidFill>
                <a:effectLst/>
                <a:highlight>
                  <a:srgbClr val="FFFFFF"/>
                </a:highlight>
              </a:rPr>
              <a:t>:</a:t>
            </a:r>
            <a:r>
              <a:rPr lang="en-US">
                <a:solidFill>
                  <a:srgbClr val="0D0D0D"/>
                </a:solidFill>
                <a:highlight>
                  <a:srgbClr val="FFFFFF"/>
                </a:highlight>
              </a:rPr>
              <a:t> </a:t>
            </a:r>
            <a:r>
              <a:rPr lang="vi-VN" b="0" i="0">
                <a:solidFill>
                  <a:srgbClr val="0D0D0D"/>
                </a:solidFill>
                <a:effectLst/>
                <a:highlight>
                  <a:srgbClr val="FFFFFF"/>
                </a:highlight>
                <a:latin typeface="Arial"/>
                <a:cs typeface="Arial"/>
              </a:rPr>
              <a:t>Mã hóa và giải mã dữ liệu nhạy cảm theo yêu cầu của ứng dụng.</a:t>
            </a:r>
            <a:endParaRPr lang="en-US" b="0" i="0">
              <a:solidFill>
                <a:srgbClr val="0D0D0D"/>
              </a:solidFill>
              <a:effectLst/>
              <a:highlight>
                <a:srgbClr val="FFFFFF"/>
              </a:highlight>
              <a:latin typeface="Arial"/>
              <a:cs typeface="Arial"/>
            </a:endParaRPr>
          </a:p>
          <a:p>
            <a:pPr algn="l">
              <a:lnSpc>
                <a:spcPct val="90000"/>
              </a:lnSpc>
              <a:spcBef>
                <a:spcPts val="1000"/>
              </a:spcBef>
            </a:pPr>
            <a:r>
              <a:rPr lang="vi-VN" b="1" i="0">
                <a:solidFill>
                  <a:srgbClr val="0D0D0D"/>
                </a:solidFill>
                <a:effectLst/>
                <a:highlight>
                  <a:srgbClr val="FFFFFF"/>
                </a:highlight>
                <a:latin typeface="Arial"/>
                <a:cs typeface="Arial"/>
              </a:rPr>
              <a:t>Nhiệm vụ:</a:t>
            </a:r>
            <a:endParaRPr lang="en-US" b="0" i="0">
              <a:solidFill>
                <a:srgbClr val="0D0D0D"/>
              </a:solidFill>
              <a:effectLst/>
              <a:highlight>
                <a:srgbClr val="FFFFFF"/>
              </a:highlight>
              <a:latin typeface="Arial"/>
              <a:cs typeface="Arial"/>
            </a:endParaRPr>
          </a:p>
          <a:p>
            <a:pPr marL="171450" indent="-171450" algn="l">
              <a:lnSpc>
                <a:spcPct val="90000"/>
              </a:lnSpc>
              <a:spcBef>
                <a:spcPts val="1000"/>
              </a:spcBef>
              <a:buFont typeface="Arial"/>
              <a:buChar char="•"/>
            </a:pPr>
            <a:r>
              <a:rPr lang="vi-VN" b="0" i="0">
                <a:solidFill>
                  <a:srgbClr val="0D0D0D"/>
                </a:solidFill>
                <a:effectLst/>
                <a:highlight>
                  <a:srgbClr val="FFFFFF"/>
                </a:highlight>
              </a:rPr>
              <a:t>Bảo vệ dữ liệu nhạy cảm bằng cách mã hóa trước khi lưu trữ và giải mã khi cần truy xuất.</a:t>
            </a:r>
            <a:endParaRPr lang="en-US" b="0" i="0">
              <a:solidFill>
                <a:srgbClr val="0D0D0D"/>
              </a:solidFill>
              <a:effectLst/>
              <a:highlight>
                <a:srgbClr val="FFFFFF"/>
              </a:highlight>
            </a:endParaRPr>
          </a:p>
          <a:p>
            <a:pPr algn="l">
              <a:lnSpc>
                <a:spcPct val="90000"/>
              </a:lnSpc>
              <a:spcBef>
                <a:spcPts val="1000"/>
              </a:spcBef>
            </a:pPr>
            <a:r>
              <a:rPr lang="vi-VN" b="1" i="0">
                <a:solidFill>
                  <a:srgbClr val="0D0D0D"/>
                </a:solidFill>
                <a:effectLst/>
                <a:highlight>
                  <a:srgbClr val="FFFFFF"/>
                </a:highlight>
              </a:rPr>
              <a:t>Tính năng:</a:t>
            </a:r>
            <a:endParaRPr lang="en-US" b="0" i="0">
              <a:solidFill>
                <a:srgbClr val="0D0D0D"/>
              </a:solidFill>
              <a:effectLst/>
              <a:highlight>
                <a:srgbClr val="FFFFFF"/>
              </a:highlight>
            </a:endParaRPr>
          </a:p>
          <a:p>
            <a:pPr marL="171450" indent="-171450">
              <a:lnSpc>
                <a:spcPct val="90000"/>
              </a:lnSpc>
              <a:spcBef>
                <a:spcPts val="1000"/>
              </a:spcBef>
              <a:buFont typeface="Arial"/>
              <a:buChar char="•"/>
            </a:pPr>
            <a:r>
              <a:rPr lang="vi-VN" i="0">
                <a:solidFill>
                  <a:srgbClr val="0D0D0D"/>
                </a:solidFill>
                <a:effectLst/>
                <a:highlight>
                  <a:srgbClr val="FFFFFF"/>
                </a:highlight>
              </a:rPr>
              <a:t>Mã hóa dữ liệu:</a:t>
            </a:r>
            <a:r>
              <a:rPr lang="vi-VN" b="0" i="0">
                <a:solidFill>
                  <a:srgbClr val="0D0D0D"/>
                </a:solidFill>
                <a:effectLst/>
                <a:highlight>
                  <a:srgbClr val="FFFFFF"/>
                </a:highlight>
              </a:rPr>
              <a:t> Sử dụng thuật toán mã hóa </a:t>
            </a:r>
            <a:r>
              <a:rPr lang="vi-VN">
                <a:solidFill>
                  <a:srgbClr val="0D0D0D"/>
                </a:solidFill>
                <a:highlight>
                  <a:srgbClr val="FFFFFF"/>
                </a:highlight>
              </a:rPr>
              <a:t>GCM </a:t>
            </a:r>
            <a:r>
              <a:rPr lang="vi-VN" b="0" i="0">
                <a:solidFill>
                  <a:srgbClr val="0D0D0D"/>
                </a:solidFill>
                <a:effectLst/>
                <a:highlight>
                  <a:srgbClr val="FFFFFF"/>
                </a:highlight>
              </a:rPr>
              <a:t>để mã hóa dữ liệu</a:t>
            </a:r>
            <a:r>
              <a:rPr lang="vi-VN">
                <a:solidFill>
                  <a:srgbClr val="0D0D0D"/>
                </a:solidFill>
                <a:highlight>
                  <a:srgbClr val="FFFFFF"/>
                </a:highlight>
              </a:rPr>
              <a:t> và kiểm tra tính toàn vẹn</a:t>
            </a:r>
            <a:r>
              <a:rPr lang="vi-VN" b="0" i="0">
                <a:solidFill>
                  <a:srgbClr val="0D0D0D"/>
                </a:solidFill>
                <a:effectLst/>
                <a:highlight>
                  <a:srgbClr val="FFFFFF"/>
                </a:highlight>
              </a:rPr>
              <a:t>.</a:t>
            </a:r>
            <a:endParaRPr lang="en-US" b="0" i="0">
              <a:solidFill>
                <a:srgbClr val="0D0D0D"/>
              </a:solidFill>
              <a:effectLst/>
              <a:highlight>
                <a:srgbClr val="FFFFFF"/>
              </a:highlight>
            </a:endParaRPr>
          </a:p>
          <a:p>
            <a:pPr marL="171450" indent="-171450" algn="l">
              <a:lnSpc>
                <a:spcPct val="90000"/>
              </a:lnSpc>
              <a:spcBef>
                <a:spcPts val="1000"/>
              </a:spcBef>
              <a:buFont typeface="Arial"/>
              <a:buChar char="•"/>
            </a:pPr>
            <a:r>
              <a:rPr lang="vi-VN" i="0">
                <a:solidFill>
                  <a:srgbClr val="0D0D0D"/>
                </a:solidFill>
                <a:effectLst/>
                <a:highlight>
                  <a:srgbClr val="FFFFFF"/>
                </a:highlight>
              </a:rPr>
              <a:t>Giải mã dữ liệu:</a:t>
            </a:r>
            <a:r>
              <a:rPr lang="vi-VN" b="0" i="0">
                <a:solidFill>
                  <a:srgbClr val="0D0D0D"/>
                </a:solidFill>
                <a:effectLst/>
                <a:highlight>
                  <a:srgbClr val="FFFFFF"/>
                </a:highlight>
              </a:rPr>
              <a:t> Thực hiện giải mã dữ liệu khi có yêu cầu truy cập, để trả về dữ liệu gốc cho ứng dụng.</a:t>
            </a:r>
            <a:endParaRPr lang="en-US" b="0" i="0">
              <a:solidFill>
                <a:srgbClr val="0D0D0D"/>
              </a:solidFill>
              <a:effectLst/>
              <a:highlight>
                <a:srgbClr val="FFFFFF"/>
              </a:highlight>
            </a:endParaRPr>
          </a:p>
          <a:p>
            <a:pPr marL="171450" indent="-171450">
              <a:lnSpc>
                <a:spcPct val="90000"/>
              </a:lnSpc>
              <a:spcBef>
                <a:spcPts val="1000"/>
              </a:spcBef>
              <a:buFont typeface="Arial"/>
              <a:buChar char="•"/>
            </a:pPr>
            <a:r>
              <a:rPr lang="vi-VN" i="0">
                <a:solidFill>
                  <a:srgbClr val="0D0D0D"/>
                </a:solidFill>
                <a:effectLst/>
                <a:highlight>
                  <a:srgbClr val="FFFFFF"/>
                </a:highlight>
              </a:rPr>
              <a:t>Quản lý quy trình mã hóa/giải mã:</a:t>
            </a:r>
            <a:r>
              <a:rPr lang="vi-VN" b="0" i="0">
                <a:solidFill>
                  <a:srgbClr val="0D0D0D"/>
                </a:solidFill>
                <a:effectLst/>
                <a:highlight>
                  <a:srgbClr val="FFFFFF"/>
                </a:highlight>
              </a:rPr>
              <a:t> Đảm bảo rằng quy trình mã hóa và giải mã được thực hiện đúng</a:t>
            </a:r>
            <a:r>
              <a:rPr lang="vi-VN">
                <a:solidFill>
                  <a:srgbClr val="0D0D0D"/>
                </a:solidFill>
                <a:highlight>
                  <a:srgbClr val="FFFFFF"/>
                </a:highlight>
              </a:rPr>
              <a:t> </a:t>
            </a:r>
            <a:r>
              <a:rPr lang="vi-VN" b="0" i="0">
                <a:solidFill>
                  <a:srgbClr val="0D0D0D"/>
                </a:solidFill>
                <a:effectLst/>
                <a:highlight>
                  <a:srgbClr val="FFFFFF"/>
                </a:highlight>
              </a:rPr>
              <a:t>cách và an toàn, bao gồm việc xử lý khóa và</a:t>
            </a:r>
            <a:r>
              <a:rPr lang="vi-VN">
                <a:solidFill>
                  <a:srgbClr val="0D0D0D"/>
                </a:solidFill>
                <a:highlight>
                  <a:srgbClr val="FFFFFF"/>
                </a:highlight>
              </a:rPr>
              <a:t> </a:t>
            </a:r>
            <a:r>
              <a:rPr lang="vi-VN" b="0" i="0" err="1">
                <a:solidFill>
                  <a:srgbClr val="0D0D0D"/>
                </a:solidFill>
                <a:effectLst/>
                <a:highlight>
                  <a:srgbClr val="FFFFFF"/>
                </a:highlight>
              </a:rPr>
              <a:t>vectơ</a:t>
            </a:r>
            <a:r>
              <a:rPr lang="vi-VN">
                <a:solidFill>
                  <a:srgbClr val="0D0D0D"/>
                </a:solidFill>
                <a:highlight>
                  <a:srgbClr val="FFFFFF"/>
                </a:highlight>
              </a:rPr>
              <a:t> </a:t>
            </a:r>
            <a:r>
              <a:rPr lang="vi-VN" b="0" i="0">
                <a:solidFill>
                  <a:srgbClr val="0D0D0D"/>
                </a:solidFill>
                <a:effectLst/>
                <a:highlight>
                  <a:srgbClr val="FFFFFF"/>
                </a:highlight>
              </a:rPr>
              <a:t>khởi đầu (IV).</a:t>
            </a:r>
            <a:endParaRPr lang="en-US" b="0" i="0">
              <a:solidFill>
                <a:srgbClr val="0D0D0D"/>
              </a:solidFill>
              <a:effectLst/>
              <a:highlight>
                <a:srgbClr val="FFFFFF"/>
              </a:highlight>
            </a:endParaRPr>
          </a:p>
          <a:p>
            <a:pPr algn="l">
              <a:lnSpc>
                <a:spcPct val="90000"/>
              </a:lnSpc>
              <a:spcBef>
                <a:spcPts val="1000"/>
              </a:spcBef>
            </a:pPr>
            <a:endParaRPr lang="vi-VN" b="0" i="0">
              <a:solidFill>
                <a:srgbClr val="0D0D0D"/>
              </a:solidFill>
              <a:effectLst/>
              <a:highlight>
                <a:srgbClr val="FFFFFF"/>
              </a:highlight>
            </a:endParaRPr>
          </a:p>
          <a:p>
            <a:pPr marL="171450" indent="-171450" algn="l">
              <a:lnSpc>
                <a:spcPct val="90000"/>
              </a:lnSpc>
              <a:spcBef>
                <a:spcPts val="1000"/>
              </a:spcBef>
              <a:buFont typeface="Arial"/>
              <a:buChar char="•"/>
            </a:pPr>
            <a:endParaRPr lang="en-US" b="0" i="0">
              <a:solidFill>
                <a:srgbClr val="0D0D0D"/>
              </a:solidFill>
              <a:effectLst/>
              <a:highlight>
                <a:srgbClr val="FFFFFF"/>
              </a:highlight>
            </a:endParaRPr>
          </a:p>
          <a:p>
            <a:endParaRPr lang="vi-VN" b="1">
              <a:solidFill>
                <a:srgbClr val="0D0D0D"/>
              </a:solidFill>
              <a:highlight>
                <a:srgbClr val="FFFFFF"/>
              </a:highlight>
              <a:latin typeface="Söhne"/>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14</a:t>
            </a:fld>
            <a:endParaRPr lang="en-US"/>
          </a:p>
        </p:txBody>
      </p:sp>
    </p:spTree>
    <p:extLst>
      <p:ext uri="{BB962C8B-B14F-4D97-AF65-F5344CB8AC3E}">
        <p14:creationId xmlns:p14="http://schemas.microsoft.com/office/powerpoint/2010/main" val="1957599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vi-VN" b="1" i="0">
                <a:solidFill>
                  <a:srgbClr val="0D0D0D"/>
                </a:solidFill>
                <a:effectLst/>
                <a:highlight>
                  <a:srgbClr val="FFFFFF"/>
                </a:highlight>
                <a:latin typeface="Söhne"/>
              </a:rPr>
            </a:br>
            <a:r>
              <a:rPr lang="vi-VN" b="1" i="0">
                <a:solidFill>
                  <a:srgbClr val="0D0D0D"/>
                </a:solidFill>
                <a:effectLst/>
                <a:highlight>
                  <a:srgbClr val="FFFFFF"/>
                </a:highlight>
                <a:latin typeface="Söhne"/>
              </a:rPr>
              <a:t>Module Quản lý Dữ liệu:</a:t>
            </a:r>
            <a:endParaRPr lang="vi-VN" b="0" i="0">
              <a:solidFill>
                <a:srgbClr val="0D0D0D"/>
              </a:solidFill>
              <a:effectLst/>
              <a:highlight>
                <a:srgbClr val="FFFFFF"/>
              </a:highlight>
              <a:latin typeface="Söhne"/>
            </a:endParaRPr>
          </a:p>
          <a:p>
            <a:pPr algn="l"/>
            <a:r>
              <a:rPr lang="vi-VN" b="1" i="0">
                <a:solidFill>
                  <a:srgbClr val="0D0D0D"/>
                </a:solidFill>
                <a:effectLst/>
                <a:highlight>
                  <a:srgbClr val="FFFFFF"/>
                </a:highlight>
                <a:latin typeface="Söhne"/>
              </a:rPr>
              <a:t>Chức năng:</a:t>
            </a:r>
            <a:endParaRPr lang="vi-VN" b="0" i="0">
              <a:solidFill>
                <a:srgbClr val="0D0D0D"/>
              </a:solidFill>
              <a:effectLst/>
              <a:highlight>
                <a:srgbClr val="FFFFFF"/>
              </a:highlight>
              <a:latin typeface="Söhne"/>
            </a:endParaRPr>
          </a:p>
          <a:p>
            <a:pPr algn="l">
              <a:buFont typeface="Arial" panose="020B0604020202020204" pitchFamily="34" charset="0"/>
              <a:buChar char="•"/>
            </a:pPr>
            <a:r>
              <a:rPr lang="vi-VN" b="0" i="0">
                <a:solidFill>
                  <a:srgbClr val="0D0D0D"/>
                </a:solidFill>
                <a:effectLst/>
                <a:highlight>
                  <a:srgbClr val="FFFFFF"/>
                </a:highlight>
                <a:latin typeface="Söhne"/>
              </a:rPr>
              <a:t>Quản lý quá trình lưu trữ và truy xuất dữ liệu nhạy cảm của người dùng trên hệ thống Android.</a:t>
            </a:r>
          </a:p>
          <a:p>
            <a:pPr algn="l"/>
            <a:r>
              <a:rPr lang="vi-VN" b="1" i="0">
                <a:solidFill>
                  <a:srgbClr val="0D0D0D"/>
                </a:solidFill>
                <a:effectLst/>
                <a:highlight>
                  <a:srgbClr val="FFFFFF"/>
                </a:highlight>
                <a:latin typeface="Söhne"/>
              </a:rPr>
              <a:t>Nhiệm vụ:</a:t>
            </a:r>
            <a:endParaRPr lang="vi-VN" b="0" i="0">
              <a:solidFill>
                <a:srgbClr val="0D0D0D"/>
              </a:solidFill>
              <a:effectLst/>
              <a:highlight>
                <a:srgbClr val="FFFFFF"/>
              </a:highlight>
              <a:latin typeface="Söhne"/>
            </a:endParaRPr>
          </a:p>
          <a:p>
            <a:pPr algn="l">
              <a:buFont typeface="Arial" panose="020B0604020202020204" pitchFamily="34" charset="0"/>
              <a:buChar char="•"/>
            </a:pPr>
            <a:r>
              <a:rPr lang="vi-VN" b="0" i="0">
                <a:solidFill>
                  <a:srgbClr val="0D0D0D"/>
                </a:solidFill>
                <a:effectLst/>
                <a:highlight>
                  <a:srgbClr val="FFFFFF"/>
                </a:highlight>
                <a:latin typeface="Söhne"/>
              </a:rPr>
              <a:t>Đảm bảo tính bảo mật và tính toàn vẹn của dữ liệu trong quá trình lưu trữ và truy xuất.</a:t>
            </a:r>
          </a:p>
          <a:p>
            <a:pPr algn="l">
              <a:buFont typeface="Arial" panose="020B0604020202020204" pitchFamily="34" charset="0"/>
              <a:buChar char="•"/>
            </a:pPr>
            <a:r>
              <a:rPr lang="vi-VN" b="0" i="0">
                <a:solidFill>
                  <a:srgbClr val="0D0D0D"/>
                </a:solidFill>
                <a:effectLst/>
                <a:highlight>
                  <a:srgbClr val="FFFFFF"/>
                </a:highlight>
                <a:latin typeface="Söhne"/>
              </a:rPr>
              <a:t>Quản lý quyền truy cập vào dữ liệu để đảm bảo chỉ những người được ủy quyền mới có thể truy xuất và sử dụng dữ liệu.</a:t>
            </a:r>
          </a:p>
          <a:p>
            <a:pPr algn="l"/>
            <a:r>
              <a:rPr lang="vi-VN" b="1" i="0">
                <a:solidFill>
                  <a:srgbClr val="0D0D0D"/>
                </a:solidFill>
                <a:effectLst/>
                <a:highlight>
                  <a:srgbClr val="FFFFFF"/>
                </a:highlight>
                <a:latin typeface="Söhne"/>
              </a:rPr>
              <a:t>Tính năng:</a:t>
            </a:r>
            <a:endParaRPr lang="vi-VN" b="0" i="0">
              <a:solidFill>
                <a:srgbClr val="0D0D0D"/>
              </a:solidFill>
              <a:effectLst/>
              <a:highlight>
                <a:srgbClr val="FFFFFF"/>
              </a:highlight>
              <a:latin typeface="Söhne"/>
            </a:endParaRPr>
          </a:p>
          <a:p>
            <a:pPr algn="l">
              <a:buFont typeface="+mj-lt"/>
              <a:buAutoNum type="arabicPeriod"/>
            </a:pPr>
            <a:r>
              <a:rPr lang="vi-VN" b="1" i="0">
                <a:solidFill>
                  <a:srgbClr val="0D0D0D"/>
                </a:solidFill>
                <a:effectLst/>
                <a:highlight>
                  <a:srgbClr val="FFFFFF"/>
                </a:highlight>
                <a:latin typeface="Söhne"/>
              </a:rPr>
              <a:t>Lưu trữ dữ liệu:</a:t>
            </a:r>
            <a:r>
              <a:rPr lang="vi-VN" b="0" i="0">
                <a:solidFill>
                  <a:srgbClr val="0D0D0D"/>
                </a:solidFill>
                <a:effectLst/>
                <a:highlight>
                  <a:srgbClr val="FFFFFF"/>
                </a:highlight>
                <a:latin typeface="Söhne"/>
              </a:rPr>
              <a:t> Thực hiện việc lưu trữ dữ liệu nhạy cảm một cách an toàn và đáng tin cậy trên hệ thống Android.</a:t>
            </a:r>
          </a:p>
          <a:p>
            <a:pPr algn="l">
              <a:buFont typeface="+mj-lt"/>
              <a:buAutoNum type="arabicPeriod"/>
            </a:pPr>
            <a:r>
              <a:rPr lang="vi-VN" b="1" i="0">
                <a:solidFill>
                  <a:srgbClr val="0D0D0D"/>
                </a:solidFill>
                <a:effectLst/>
                <a:highlight>
                  <a:srgbClr val="FFFFFF"/>
                </a:highlight>
                <a:latin typeface="Söhne"/>
              </a:rPr>
              <a:t>Quản lý quyền truy cập:</a:t>
            </a:r>
            <a:r>
              <a:rPr lang="vi-VN" b="0" i="0">
                <a:solidFill>
                  <a:srgbClr val="0D0D0D"/>
                </a:solidFill>
                <a:effectLst/>
                <a:highlight>
                  <a:srgbClr val="FFFFFF"/>
                </a:highlight>
                <a:latin typeface="Söhne"/>
              </a:rPr>
              <a:t> Xác định và quản lý quyền truy cập vào dữ liệu, bao gồm quyền đọc, ghi và xóa dữ liệu.</a:t>
            </a:r>
          </a:p>
          <a:p>
            <a:pPr algn="l">
              <a:buFont typeface="+mj-lt"/>
              <a:buAutoNum type="arabicPeriod"/>
            </a:pPr>
            <a:r>
              <a:rPr lang="vi-VN" b="1" i="0">
                <a:solidFill>
                  <a:srgbClr val="0D0D0D"/>
                </a:solidFill>
                <a:effectLst/>
                <a:highlight>
                  <a:srgbClr val="FFFFFF"/>
                </a:highlight>
                <a:latin typeface="Söhne"/>
              </a:rPr>
              <a:t>Xử lý yêu cầu truy xuất dữ liệu:</a:t>
            </a:r>
            <a:r>
              <a:rPr lang="vi-VN" b="0" i="0">
                <a:solidFill>
                  <a:srgbClr val="0D0D0D"/>
                </a:solidFill>
                <a:effectLst/>
                <a:highlight>
                  <a:srgbClr val="FFFFFF"/>
                </a:highlight>
                <a:latin typeface="Söhne"/>
              </a:rPr>
              <a:t> Xác định và thực hiện quá trình truy xuất dữ liệu một cách an toàn và hiệu quả, đồng thời đảm bảo tính bảo mật và tính toàn vẹn của dữ liệu.</a:t>
            </a:r>
          </a:p>
          <a:p>
            <a:pPr algn="l"/>
            <a:r>
              <a:rPr lang="vi-VN" b="1" i="0">
                <a:solidFill>
                  <a:srgbClr val="0D0D0D"/>
                </a:solidFill>
                <a:effectLst/>
                <a:highlight>
                  <a:srgbClr val="FFFFFF"/>
                </a:highlight>
                <a:latin typeface="Söhne"/>
              </a:rPr>
              <a:t>Mô-đun Quản lý Dữ liệu</a:t>
            </a:r>
            <a:r>
              <a:rPr lang="vi-VN" b="0" i="0">
                <a:solidFill>
                  <a:srgbClr val="0D0D0D"/>
                </a:solidFill>
                <a:effectLst/>
                <a:highlight>
                  <a:srgbClr val="FFFFFF"/>
                </a:highlight>
                <a:latin typeface="Söhne"/>
              </a:rPr>
              <a:t> chịu trách nhiệm quản lý và bảo vệ dữ liệu nhạy cảm của người dùng trên hệ thống Android. Việc thực hiện các tính năng như lưu trữ dữ liệu an toàn và quản lý quyền truy cập giúp đảm bảo rằng dữ liệu chỉ được truy xuất và sử dụng bởi những người được ủy quyền. Đồng thời, việc xử lý yêu cầu truy xuất dữ liệu một cách an toàn và hiệu quả giúp bảo vệ tính bảo mật và tính toàn vẹn của dữ liệu trong quá trình sử dụng.</a:t>
            </a:r>
          </a:p>
          <a:p>
            <a:endParaRPr lang="en-US"/>
          </a:p>
        </p:txBody>
      </p:sp>
      <p:sp>
        <p:nvSpPr>
          <p:cNvPr id="4" name="Slide Number Placeholder 3"/>
          <p:cNvSpPr>
            <a:spLocks noGrp="1"/>
          </p:cNvSpPr>
          <p:nvPr>
            <p:ph type="sldNum" sz="quarter" idx="5"/>
          </p:nvPr>
        </p:nvSpPr>
        <p:spPr/>
        <p:txBody>
          <a:bodyPr/>
          <a:lstStyle/>
          <a:p>
            <a:fld id="{B134CD9D-EDD1-4FAB-B3A8-02E6638E23CF}" type="slidenum">
              <a:rPr lang="en-US" smtClean="0"/>
              <a:t>15</a:t>
            </a:fld>
            <a:endParaRPr lang="en-US"/>
          </a:p>
        </p:txBody>
      </p:sp>
    </p:spTree>
    <p:extLst>
      <p:ext uri="{BB962C8B-B14F-4D97-AF65-F5344CB8AC3E}">
        <p14:creationId xmlns:p14="http://schemas.microsoft.com/office/powerpoint/2010/main" val="779010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vi-VN">
                <a:latin typeface="Arial"/>
                <a:cs typeface="Arial"/>
              </a:rPr>
              <a:t>Sau quá trình thử nghiệm, ba </a:t>
            </a:r>
            <a:r>
              <a:rPr lang="vi-VN" err="1">
                <a:latin typeface="Arial"/>
                <a:cs typeface="Arial"/>
              </a:rPr>
              <a:t>module</a:t>
            </a:r>
            <a:r>
              <a:rPr lang="vi-VN">
                <a:latin typeface="Arial"/>
                <a:cs typeface="Arial"/>
              </a:rPr>
              <a:t> quản lý khóa, mã hóa và giải mã dữ liệu, cùng </a:t>
            </a:r>
            <a:r>
              <a:rPr lang="vi-VN" err="1">
                <a:latin typeface="Arial"/>
                <a:cs typeface="Arial"/>
              </a:rPr>
              <a:t>module</a:t>
            </a:r>
            <a:r>
              <a:rPr lang="vi-VN">
                <a:latin typeface="Arial"/>
                <a:cs typeface="Arial"/>
              </a:rPr>
              <a:t> quản lý dữ liệu đã được đánh giá và chứng minh tính hiệu quả và đáng tin cậy trong quản lý và bảo vệ dữ liệu nhạy cảm trên hệ thống </a:t>
            </a:r>
            <a:r>
              <a:rPr lang="vi-VN" err="1">
                <a:latin typeface="Arial"/>
                <a:cs typeface="Arial"/>
              </a:rPr>
              <a:t>Android</a:t>
            </a:r>
            <a:r>
              <a:rPr lang="vi-VN">
                <a:latin typeface="Arial"/>
                <a:cs typeface="Arial"/>
              </a:rPr>
              <a:t>.</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Quản lý Khóa:</a:t>
            </a:r>
            <a:r>
              <a:rPr lang="en-US"/>
              <a:t> </a:t>
            </a:r>
            <a:r>
              <a:rPr lang="vi-VN">
                <a:latin typeface="Arial"/>
                <a:cs typeface="Arial"/>
              </a:rPr>
              <a:t>Quá trình tạo, lưu trữ và quản lý khóa mã hóa đã diễn ra một cách an toàn và hiệu quả.</a:t>
            </a:r>
            <a:r>
              <a:rPr lang="en-US"/>
              <a:t> </a:t>
            </a:r>
            <a:r>
              <a:rPr lang="vi-VN">
                <a:latin typeface="Arial"/>
                <a:cs typeface="Arial"/>
              </a:rPr>
              <a:t>Việc sử dụng thuật toán </a:t>
            </a:r>
            <a:r>
              <a:rPr lang="vi-VN" err="1">
                <a:latin typeface="Arial"/>
                <a:cs typeface="Arial"/>
              </a:rPr>
              <a:t>scrypt</a:t>
            </a:r>
            <a:r>
              <a:rPr lang="vi-VN">
                <a:latin typeface="Arial"/>
                <a:cs typeface="Arial"/>
              </a:rPr>
              <a:t> và </a:t>
            </a:r>
            <a:r>
              <a:rPr lang="vi-VN" err="1">
                <a:latin typeface="Arial"/>
                <a:cs typeface="Arial"/>
              </a:rPr>
              <a:t>keystore</a:t>
            </a:r>
            <a:r>
              <a:rPr lang="vi-VN">
                <a:latin typeface="Arial"/>
                <a:cs typeface="Arial"/>
              </a:rPr>
              <a:t> đã giúp tạo ra và lưu trữ khóa một cách an toàn và đáng tin cậy trên hệ thống </a:t>
            </a:r>
            <a:r>
              <a:rPr lang="vi-VN" err="1">
                <a:latin typeface="Arial"/>
                <a:cs typeface="Arial"/>
              </a:rPr>
              <a:t>Android</a:t>
            </a:r>
            <a:r>
              <a:rPr lang="vi-VN">
                <a:latin typeface="Arial"/>
                <a:cs typeface="Arial"/>
              </a:rPr>
              <a:t>.</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Mã Hóa và Giải Mã Dữ Liệu:</a:t>
            </a:r>
            <a:r>
              <a:rPr lang="en-US"/>
              <a:t> </a:t>
            </a:r>
            <a:r>
              <a:rPr lang="vi-VN">
                <a:latin typeface="Arial"/>
                <a:cs typeface="Arial"/>
              </a:rPr>
              <a:t>Quá trình mã hóa và giải mã dữ liệu đã được thực hiện một cách thành công và an toàn, với việc sử dụng AES CBC để mã hóa và giải mã.</a:t>
            </a:r>
            <a:r>
              <a:rPr lang="en-US"/>
              <a:t> </a:t>
            </a:r>
            <a:r>
              <a:rPr lang="vi-VN">
                <a:latin typeface="Arial"/>
                <a:cs typeface="Arial"/>
              </a:rPr>
              <a:t>Việc quản lý quy trình mã hóa/giải mã và sử dụng HMAC đã đảm bảo tính toàn vẹn của dữ liệu sau quá trình truyền và xử lý.</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Quản lý Dữ Liệu:</a:t>
            </a:r>
            <a:r>
              <a:rPr lang="en-US"/>
              <a:t> </a:t>
            </a:r>
            <a:r>
              <a:rPr lang="vi-VN">
                <a:latin typeface="Arial"/>
                <a:cs typeface="Arial"/>
              </a:rPr>
              <a:t>Quá trình lưu trữ và quản lý dữ liệu nhạy cảm đã được thực hiện một cách an toàn và đáng tin cậy trên hệ thống </a:t>
            </a:r>
            <a:r>
              <a:rPr lang="vi-VN" err="1">
                <a:latin typeface="Arial"/>
                <a:cs typeface="Arial"/>
              </a:rPr>
              <a:t>Android</a:t>
            </a:r>
            <a:r>
              <a:rPr lang="vi-VN">
                <a:latin typeface="Arial"/>
                <a:cs typeface="Arial"/>
              </a:rPr>
              <a:t>.</a:t>
            </a:r>
            <a:r>
              <a:rPr lang="en-US"/>
              <a:t> </a:t>
            </a:r>
            <a:r>
              <a:rPr lang="vi-VN">
                <a:latin typeface="Arial"/>
                <a:cs typeface="Arial"/>
              </a:rPr>
              <a:t>Dữ liệu được lưu trữ và quản lý một cách hiệu quả, đảm bảo rằng chỉ những người được ủy quyền mới có thể truy cập vào dữ liệu.</a:t>
            </a:r>
            <a:endParaRPr lang="en-US">
              <a:latin typeface="Arial"/>
              <a:cs typeface="Arial"/>
            </a:endParaRPr>
          </a:p>
          <a:p>
            <a:pPr marL="285750" indent="-285750">
              <a:lnSpc>
                <a:spcPct val="90000"/>
              </a:lnSpc>
              <a:spcBef>
                <a:spcPts val="1000"/>
              </a:spcBef>
              <a:buFont typeface="Arial"/>
              <a:buChar char="•"/>
            </a:pPr>
            <a:endParaRPr lang="en-US"/>
          </a:p>
          <a:p>
            <a:endParaRPr lang="en-US">
              <a:latin typeface="Calibri"/>
              <a:cs typeface="Calibri"/>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17</a:t>
            </a:fld>
            <a:endParaRPr lang="en-US"/>
          </a:p>
        </p:txBody>
      </p:sp>
    </p:spTree>
    <p:extLst>
      <p:ext uri="{BB962C8B-B14F-4D97-AF65-F5344CB8AC3E}">
        <p14:creationId xmlns:p14="http://schemas.microsoft.com/office/powerpoint/2010/main" val="954479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vi-VN">
                <a:latin typeface="Arial"/>
                <a:cs typeface="Arial"/>
              </a:rPr>
              <a:t>Sau quá trình thử nghiệm, ba </a:t>
            </a:r>
            <a:r>
              <a:rPr lang="vi-VN" err="1">
                <a:latin typeface="Arial"/>
                <a:cs typeface="Arial"/>
              </a:rPr>
              <a:t>module</a:t>
            </a:r>
            <a:r>
              <a:rPr lang="vi-VN">
                <a:latin typeface="Arial"/>
                <a:cs typeface="Arial"/>
              </a:rPr>
              <a:t> quản lý khóa, mã hóa và giải mã dữ liệu, cùng </a:t>
            </a:r>
            <a:r>
              <a:rPr lang="vi-VN" err="1">
                <a:latin typeface="Arial"/>
                <a:cs typeface="Arial"/>
              </a:rPr>
              <a:t>module</a:t>
            </a:r>
            <a:r>
              <a:rPr lang="vi-VN">
                <a:latin typeface="Arial"/>
                <a:cs typeface="Arial"/>
              </a:rPr>
              <a:t> quản lý dữ liệu đã được đánh giá và chứng minh tính hiệu quả và đáng tin cậy trong quản lý và bảo vệ dữ liệu nhạy cảm trên hệ thống </a:t>
            </a:r>
            <a:r>
              <a:rPr lang="vi-VN" err="1">
                <a:latin typeface="Arial"/>
                <a:cs typeface="Arial"/>
              </a:rPr>
              <a:t>Android</a:t>
            </a:r>
            <a:r>
              <a:rPr lang="vi-VN">
                <a:latin typeface="Arial"/>
                <a:cs typeface="Arial"/>
              </a:rPr>
              <a:t>.</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Quản lý Khóa:</a:t>
            </a:r>
            <a:r>
              <a:rPr lang="en-US"/>
              <a:t> </a:t>
            </a:r>
            <a:r>
              <a:rPr lang="vi-VN">
                <a:latin typeface="Arial"/>
                <a:cs typeface="Arial"/>
              </a:rPr>
              <a:t>Quá trình tạo, lưu trữ và quản lý khóa mã hóa đã diễn ra một cách an toàn và hiệu quả.</a:t>
            </a:r>
            <a:r>
              <a:rPr lang="en-US"/>
              <a:t> </a:t>
            </a:r>
            <a:r>
              <a:rPr lang="vi-VN">
                <a:latin typeface="Arial"/>
                <a:cs typeface="Arial"/>
              </a:rPr>
              <a:t>Việc sử dụng thuật toán </a:t>
            </a:r>
            <a:r>
              <a:rPr lang="vi-VN" err="1">
                <a:latin typeface="Arial"/>
                <a:cs typeface="Arial"/>
              </a:rPr>
              <a:t>scrypt</a:t>
            </a:r>
            <a:r>
              <a:rPr lang="vi-VN">
                <a:latin typeface="Arial"/>
                <a:cs typeface="Arial"/>
              </a:rPr>
              <a:t> và </a:t>
            </a:r>
            <a:r>
              <a:rPr lang="vi-VN" err="1">
                <a:latin typeface="Arial"/>
                <a:cs typeface="Arial"/>
              </a:rPr>
              <a:t>keystore</a:t>
            </a:r>
            <a:r>
              <a:rPr lang="vi-VN">
                <a:latin typeface="Arial"/>
                <a:cs typeface="Arial"/>
              </a:rPr>
              <a:t> đã giúp tạo ra và lưu trữ khóa một cách an toàn và đáng tin cậy trên hệ thống </a:t>
            </a:r>
            <a:r>
              <a:rPr lang="vi-VN" err="1">
                <a:latin typeface="Arial"/>
                <a:cs typeface="Arial"/>
              </a:rPr>
              <a:t>Android</a:t>
            </a:r>
            <a:r>
              <a:rPr lang="vi-VN">
                <a:latin typeface="Arial"/>
                <a:cs typeface="Arial"/>
              </a:rPr>
              <a:t>.</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Mã Hóa và Giải Mã Dữ Liệu:</a:t>
            </a:r>
            <a:r>
              <a:rPr lang="en-US"/>
              <a:t> </a:t>
            </a:r>
            <a:r>
              <a:rPr lang="vi-VN">
                <a:latin typeface="Arial"/>
                <a:cs typeface="Arial"/>
              </a:rPr>
              <a:t>Quá trình mã hóa và giải mã dữ liệu đã được thực hiện một cách thành công và an toàn, với việc sử dụng AES CBC để mã hóa và giải mã.</a:t>
            </a:r>
            <a:r>
              <a:rPr lang="en-US"/>
              <a:t> </a:t>
            </a:r>
            <a:r>
              <a:rPr lang="vi-VN">
                <a:latin typeface="Arial"/>
                <a:cs typeface="Arial"/>
              </a:rPr>
              <a:t>Việc quản lý quy trình mã hóa/giải mã và sử dụng HMAC đã đảm bảo tính toàn vẹn của dữ liệu sau quá trình truyền và xử lý.</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Quản lý Dữ Liệu:</a:t>
            </a:r>
            <a:r>
              <a:rPr lang="en-US"/>
              <a:t> </a:t>
            </a:r>
            <a:r>
              <a:rPr lang="vi-VN">
                <a:latin typeface="Arial"/>
                <a:cs typeface="Arial"/>
              </a:rPr>
              <a:t>Quá trình lưu trữ và quản lý dữ liệu nhạy cảm đã được thực hiện một cách an toàn và đáng tin cậy trên hệ thống </a:t>
            </a:r>
            <a:r>
              <a:rPr lang="vi-VN" err="1">
                <a:latin typeface="Arial"/>
                <a:cs typeface="Arial"/>
              </a:rPr>
              <a:t>Android</a:t>
            </a:r>
            <a:r>
              <a:rPr lang="vi-VN">
                <a:latin typeface="Arial"/>
                <a:cs typeface="Arial"/>
              </a:rPr>
              <a:t>.</a:t>
            </a:r>
            <a:r>
              <a:rPr lang="en-US"/>
              <a:t> </a:t>
            </a:r>
            <a:r>
              <a:rPr lang="vi-VN">
                <a:latin typeface="Arial"/>
                <a:cs typeface="Arial"/>
              </a:rPr>
              <a:t>Dữ liệu được lưu trữ và quản lý một cách hiệu quả, đảm bảo rằng chỉ những người được ủy quyền mới có thể truy cập vào dữ liệu.</a:t>
            </a:r>
            <a:endParaRPr lang="en-US">
              <a:latin typeface="Arial"/>
              <a:cs typeface="Arial"/>
            </a:endParaRPr>
          </a:p>
          <a:p>
            <a:pPr marL="285750" indent="-285750">
              <a:lnSpc>
                <a:spcPct val="90000"/>
              </a:lnSpc>
              <a:spcBef>
                <a:spcPts val="1000"/>
              </a:spcBef>
              <a:buFont typeface="Arial"/>
              <a:buChar char="•"/>
            </a:pPr>
            <a:endParaRPr lang="en-US"/>
          </a:p>
          <a:p>
            <a:endParaRPr lang="en-US">
              <a:latin typeface="Calibri"/>
              <a:cs typeface="Calibri"/>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18</a:t>
            </a:fld>
            <a:endParaRPr lang="en-US"/>
          </a:p>
        </p:txBody>
      </p:sp>
    </p:spTree>
    <p:extLst>
      <p:ext uri="{BB962C8B-B14F-4D97-AF65-F5344CB8AC3E}">
        <p14:creationId xmlns:p14="http://schemas.microsoft.com/office/powerpoint/2010/main" val="451432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vi-VN">
                <a:latin typeface="Arial"/>
                <a:cs typeface="Arial"/>
              </a:rPr>
              <a:t>Sau quá trình thử nghiệm, ba </a:t>
            </a:r>
            <a:r>
              <a:rPr lang="vi-VN" err="1">
                <a:latin typeface="Arial"/>
                <a:cs typeface="Arial"/>
              </a:rPr>
              <a:t>module</a:t>
            </a:r>
            <a:r>
              <a:rPr lang="vi-VN">
                <a:latin typeface="Arial"/>
                <a:cs typeface="Arial"/>
              </a:rPr>
              <a:t> quản lý khóa, mã hóa và giải mã dữ liệu, cùng </a:t>
            </a:r>
            <a:r>
              <a:rPr lang="vi-VN" err="1">
                <a:latin typeface="Arial"/>
                <a:cs typeface="Arial"/>
              </a:rPr>
              <a:t>module</a:t>
            </a:r>
            <a:r>
              <a:rPr lang="vi-VN">
                <a:latin typeface="Arial"/>
                <a:cs typeface="Arial"/>
              </a:rPr>
              <a:t> quản lý dữ liệu đã được đánh giá và chứng minh tính hiệu quả và đáng tin cậy trong quản lý và bảo vệ dữ liệu nhạy cảm trên hệ thống </a:t>
            </a:r>
            <a:r>
              <a:rPr lang="vi-VN" err="1">
                <a:latin typeface="Arial"/>
                <a:cs typeface="Arial"/>
              </a:rPr>
              <a:t>Android</a:t>
            </a:r>
            <a:r>
              <a:rPr lang="vi-VN">
                <a:latin typeface="Arial"/>
                <a:cs typeface="Arial"/>
              </a:rPr>
              <a:t>.</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Quản lý Khóa:</a:t>
            </a:r>
            <a:r>
              <a:rPr lang="en-US"/>
              <a:t> </a:t>
            </a:r>
            <a:r>
              <a:rPr lang="vi-VN">
                <a:latin typeface="Arial"/>
                <a:cs typeface="Arial"/>
              </a:rPr>
              <a:t>Quá trình tạo, lưu trữ và quản lý khóa mã hóa đã diễn ra một cách an toàn và hiệu quả.</a:t>
            </a:r>
            <a:r>
              <a:rPr lang="en-US"/>
              <a:t> </a:t>
            </a:r>
            <a:r>
              <a:rPr lang="vi-VN">
                <a:latin typeface="Arial"/>
                <a:cs typeface="Arial"/>
              </a:rPr>
              <a:t>Việc sử dụng thuật toán </a:t>
            </a:r>
            <a:r>
              <a:rPr lang="vi-VN" err="1">
                <a:latin typeface="Arial"/>
                <a:cs typeface="Arial"/>
              </a:rPr>
              <a:t>scrypt</a:t>
            </a:r>
            <a:r>
              <a:rPr lang="vi-VN">
                <a:latin typeface="Arial"/>
                <a:cs typeface="Arial"/>
              </a:rPr>
              <a:t> và </a:t>
            </a:r>
            <a:r>
              <a:rPr lang="vi-VN" err="1">
                <a:latin typeface="Arial"/>
                <a:cs typeface="Arial"/>
              </a:rPr>
              <a:t>keystore</a:t>
            </a:r>
            <a:r>
              <a:rPr lang="vi-VN">
                <a:latin typeface="Arial"/>
                <a:cs typeface="Arial"/>
              </a:rPr>
              <a:t> đã giúp tạo ra và lưu trữ khóa một cách an toàn và đáng tin cậy trên hệ thống </a:t>
            </a:r>
            <a:r>
              <a:rPr lang="vi-VN" err="1">
                <a:latin typeface="Arial"/>
                <a:cs typeface="Arial"/>
              </a:rPr>
              <a:t>Android</a:t>
            </a:r>
            <a:r>
              <a:rPr lang="vi-VN">
                <a:latin typeface="Arial"/>
                <a:cs typeface="Arial"/>
              </a:rPr>
              <a:t>.</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Mã Hóa và Giải Mã Dữ Liệu:</a:t>
            </a:r>
            <a:r>
              <a:rPr lang="en-US"/>
              <a:t> </a:t>
            </a:r>
            <a:r>
              <a:rPr lang="vi-VN">
                <a:latin typeface="Arial"/>
                <a:cs typeface="Arial"/>
              </a:rPr>
              <a:t>Quá trình mã hóa và giải mã dữ liệu đã được thực hiện một cách thành công và an toàn, với việc sử dụng AES CBC để mã hóa và giải mã.</a:t>
            </a:r>
            <a:r>
              <a:rPr lang="en-US"/>
              <a:t> </a:t>
            </a:r>
            <a:r>
              <a:rPr lang="vi-VN">
                <a:latin typeface="Arial"/>
                <a:cs typeface="Arial"/>
              </a:rPr>
              <a:t>Việc quản lý quy trình mã hóa/giải mã và sử dụng HMAC đã đảm bảo tính toàn vẹn của dữ liệu sau quá trình truyền và xử lý.</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Quản lý Dữ Liệu:</a:t>
            </a:r>
            <a:r>
              <a:rPr lang="en-US"/>
              <a:t> </a:t>
            </a:r>
            <a:r>
              <a:rPr lang="vi-VN">
                <a:latin typeface="Arial"/>
                <a:cs typeface="Arial"/>
              </a:rPr>
              <a:t>Quá trình lưu trữ và quản lý dữ liệu nhạy cảm đã được thực hiện một cách an toàn và đáng tin cậy trên hệ thống </a:t>
            </a:r>
            <a:r>
              <a:rPr lang="vi-VN" err="1">
                <a:latin typeface="Arial"/>
                <a:cs typeface="Arial"/>
              </a:rPr>
              <a:t>Android</a:t>
            </a:r>
            <a:r>
              <a:rPr lang="vi-VN">
                <a:latin typeface="Arial"/>
                <a:cs typeface="Arial"/>
              </a:rPr>
              <a:t>.</a:t>
            </a:r>
            <a:r>
              <a:rPr lang="en-US"/>
              <a:t> </a:t>
            </a:r>
            <a:r>
              <a:rPr lang="vi-VN">
                <a:latin typeface="Arial"/>
                <a:cs typeface="Arial"/>
              </a:rPr>
              <a:t>Dữ liệu được lưu trữ và quản lý một cách hiệu quả, đảm bảo rằng chỉ những người được ủy quyền mới có thể truy cập vào dữ liệu.</a:t>
            </a:r>
            <a:endParaRPr lang="en-US">
              <a:latin typeface="Arial"/>
              <a:cs typeface="Arial"/>
            </a:endParaRPr>
          </a:p>
          <a:p>
            <a:pPr marL="285750" indent="-285750">
              <a:lnSpc>
                <a:spcPct val="90000"/>
              </a:lnSpc>
              <a:spcBef>
                <a:spcPts val="1000"/>
              </a:spcBef>
              <a:buFont typeface="Arial"/>
              <a:buChar char="•"/>
            </a:pPr>
            <a:endParaRPr lang="en-US"/>
          </a:p>
          <a:p>
            <a:endParaRPr lang="en-US">
              <a:latin typeface="Calibri"/>
              <a:cs typeface="Calibri"/>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19</a:t>
            </a:fld>
            <a:endParaRPr lang="en-US"/>
          </a:p>
        </p:txBody>
      </p:sp>
    </p:spTree>
    <p:extLst>
      <p:ext uri="{BB962C8B-B14F-4D97-AF65-F5344CB8AC3E}">
        <p14:creationId xmlns:p14="http://schemas.microsoft.com/office/powerpoint/2010/main" val="3471277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164C-9283-37BE-5D32-08C85FF16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71B69D-2AAD-BBF0-F125-708EB4CB8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4428C2-300D-838D-B406-460FD0A2009D}"/>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A4856E1B-F2E4-9145-8312-AC82CC0EE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43AAF2-9BE4-CFEC-A850-FC0F3D4CAF49}"/>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1042542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8D77-0771-599B-45C6-697208B559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70FC66-E980-B505-8C1F-D1A81C403F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D7B06-CFA4-D6DD-1459-1B26183A4A2F}"/>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4FB31D38-2927-913C-5639-84FFE49D1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8DB94-46A6-D1EF-6CA0-B303022B4B84}"/>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381015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97CFF0-26B2-0267-2D80-04360786AB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5E815-3989-EE89-7992-0035BE301E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5692B-15F3-DE3F-B16B-0E9B5D7B6F07}"/>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ABCE50B4-C21E-93B1-C2A2-597404415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BFB03-B0BA-E815-F040-92071BAE0910}"/>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91313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1955-58D5-70B4-B64D-AD4580EF8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7D0894-4472-0089-7646-51A031A6F5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42F04-9168-CFC4-A727-B4D9664BF359}"/>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A14CBCB1-7E5D-8589-E560-D6735B982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FA13A-29A1-E45A-7776-6F7CAB88F8C8}"/>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115615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420E-EA1A-0C3D-C796-D99E770126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31D840-71D1-5802-25FE-90C0EE5D28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B98EFF-10FD-F853-F1CC-13AFC08D588C}"/>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7FFF289D-B6DD-AD4F-86A8-9C4FA80BC6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74E1A-0EFE-C888-B80E-C857468C976B}"/>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92636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7DC8-9BFF-5329-ED89-B0E33A05AB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62ED89-5BD2-977A-0886-8FB9BBD539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16A8C8-3DBA-1AC2-6FEC-6C846B3F49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B7714B-FB10-4C41-B7A7-7C3E8DC50F1E}"/>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6" name="Footer Placeholder 5">
            <a:extLst>
              <a:ext uri="{FF2B5EF4-FFF2-40B4-BE49-F238E27FC236}">
                <a16:creationId xmlns:a16="http://schemas.microsoft.com/office/drawing/2014/main" id="{2A88A21F-9EF3-7EA0-4595-E0F153E7E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0D5FAD-B9E1-90F8-97DE-66729E2A1D06}"/>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420606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4EEB-D407-7D58-1FEC-30756845E9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79CD17-5AB6-1DA8-76D3-6A32D111E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BAE4B7-788D-F1A6-9F68-D03F73B13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929B5B-AFC2-168B-270B-BD07B5C028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761921-9966-95E5-B6BC-14FD3AAC14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F5CE68-1398-C5F8-F37B-AD3326E37B6D}"/>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8" name="Footer Placeholder 7">
            <a:extLst>
              <a:ext uri="{FF2B5EF4-FFF2-40B4-BE49-F238E27FC236}">
                <a16:creationId xmlns:a16="http://schemas.microsoft.com/office/drawing/2014/main" id="{34B5E828-0D5E-4633-C9AB-C14F99590B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CCFCEE-F18B-D782-B89D-258E7FB1F06B}"/>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2215863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F670-5377-5F03-22E5-26092D75A4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67EAB6-7D93-1C17-8236-6570453D9794}"/>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4" name="Footer Placeholder 3">
            <a:extLst>
              <a:ext uri="{FF2B5EF4-FFF2-40B4-BE49-F238E27FC236}">
                <a16:creationId xmlns:a16="http://schemas.microsoft.com/office/drawing/2014/main" id="{1E184F8D-083D-CC84-DBC1-F211146A74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FC8098-3FFE-6AD0-B0FA-B57D1194F6C9}"/>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428039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88ACAA-D45C-401F-BC81-34649CC1E45D}"/>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3" name="Footer Placeholder 2">
            <a:extLst>
              <a:ext uri="{FF2B5EF4-FFF2-40B4-BE49-F238E27FC236}">
                <a16:creationId xmlns:a16="http://schemas.microsoft.com/office/drawing/2014/main" id="{ED242332-B76C-26F9-4F34-B0EC59999E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EC2F32-4FC9-DEC9-2CCE-415C95760575}"/>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3223823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46CA-54E9-034E-0905-81FD868CD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45E200-4D8F-CBC0-C238-20A30A6FF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5CDD36-9FF1-E2BB-93CA-EF59A9680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70FAA0-E28A-8A62-29DB-253075A970DD}"/>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6" name="Footer Placeholder 5">
            <a:extLst>
              <a:ext uri="{FF2B5EF4-FFF2-40B4-BE49-F238E27FC236}">
                <a16:creationId xmlns:a16="http://schemas.microsoft.com/office/drawing/2014/main" id="{7AF2215C-3B94-5BB1-9490-6FDF633195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288CB-AAC5-1CC4-1E8C-C6D0E59DD6B8}"/>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74597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AB27-7097-0A23-A8DA-3D8B320F3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CBAD0A-601F-ADFD-24AC-29DBD643BC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D484B-BB8F-764E-3C02-016F24367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E8F6D-019A-96EE-6C37-2B597DDE7988}"/>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6" name="Footer Placeholder 5">
            <a:extLst>
              <a:ext uri="{FF2B5EF4-FFF2-40B4-BE49-F238E27FC236}">
                <a16:creationId xmlns:a16="http://schemas.microsoft.com/office/drawing/2014/main" id="{FEBF6BAD-82C8-496E-C02A-5E5614F3E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0F71AE-8213-F58B-34FB-4A4C92AB85D5}"/>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307471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E44B2-8518-CF1A-B337-26AC6663E4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FBA961-B7A2-3E30-EBA4-0F227365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3E459-847A-785A-023B-8E93D772C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78618AE1-E538-C74B-A0AD-D413E5A5D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7352DAB-BDED-B938-1AD5-A3CF54E41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C6A502-9F63-4A34-9DD3-9306D2E538A4}" type="slidenum">
              <a:rPr lang="en-US" smtClean="0"/>
              <a:t>‹#›</a:t>
            </a:fld>
            <a:endParaRPr lang="en-US"/>
          </a:p>
        </p:txBody>
      </p:sp>
    </p:spTree>
    <p:extLst>
      <p:ext uri="{BB962C8B-B14F-4D97-AF65-F5344CB8AC3E}">
        <p14:creationId xmlns:p14="http://schemas.microsoft.com/office/powerpoint/2010/main" val="2040851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0A5E07-B2EF-7327-54C1-1163C19AE163}"/>
              </a:ext>
            </a:extLst>
          </p:cNvPr>
          <p:cNvSpPr>
            <a:spLocks noGrp="1"/>
          </p:cNvSpPr>
          <p:nvPr>
            <p:ph type="ctrTitle"/>
          </p:nvPr>
        </p:nvSpPr>
        <p:spPr>
          <a:xfrm>
            <a:off x="-1292" y="132650"/>
            <a:ext cx="3476787" cy="408580"/>
          </a:xfrm>
        </p:spPr>
        <p:txBody>
          <a:bodyPr vert="horz" lIns="91440" tIns="45720" rIns="91440" bIns="45720" rtlCol="0" anchor="ctr">
            <a:normAutofit/>
          </a:bodyPr>
          <a:lstStyle/>
          <a:p>
            <a:r>
              <a:rPr lang="en-US" sz="2000" b="1">
                <a:latin typeface="Calibri"/>
                <a:ea typeface="Calibri"/>
                <a:cs typeface="Calibri"/>
              </a:rPr>
              <a:t>BÁO CÁO THỰC TẬP STP</a:t>
            </a:r>
            <a:endParaRPr lang="vi-VN" sz="2000" b="1">
              <a:latin typeface="Times New Roman"/>
              <a:cs typeface="Times New Roman"/>
            </a:endParaRPr>
          </a:p>
        </p:txBody>
      </p:sp>
      <p:sp>
        <p:nvSpPr>
          <p:cNvPr id="3" name="Subtitle 2">
            <a:extLst>
              <a:ext uri="{FF2B5EF4-FFF2-40B4-BE49-F238E27FC236}">
                <a16:creationId xmlns:a16="http://schemas.microsoft.com/office/drawing/2014/main" id="{7BE94B0E-82FC-C7BC-85BF-A0C5B99B4F4C}"/>
              </a:ext>
            </a:extLst>
          </p:cNvPr>
          <p:cNvSpPr>
            <a:spLocks/>
          </p:cNvSpPr>
          <p:nvPr/>
        </p:nvSpPr>
        <p:spPr>
          <a:xfrm>
            <a:off x="1157642" y="934473"/>
            <a:ext cx="9217043" cy="1541993"/>
          </a:xfrm>
          <a:prstGeom prst="rect">
            <a:avLst/>
          </a:prstGeom>
        </p:spPr>
        <p:txBody>
          <a:bodyPr lIns="91440" tIns="45720" rIns="91440" bIns="45720" anchor="t">
            <a:noAutofit/>
          </a:bodyPr>
          <a:lstStyle/>
          <a:p>
            <a:pPr algn="ctr" defTabSz="850392">
              <a:spcAft>
                <a:spcPts val="600"/>
              </a:spcAft>
            </a:pPr>
            <a:r>
              <a:rPr lang="en-US" sz="4100" b="1">
                <a:latin typeface="Calibri"/>
                <a:ea typeface="Calibri"/>
                <a:cs typeface="Calibri"/>
              </a:rPr>
              <a:t>Kho </a:t>
            </a:r>
            <a:r>
              <a:rPr lang="en-US" sz="4100" b="1" err="1">
                <a:latin typeface="Calibri"/>
                <a:ea typeface="Calibri"/>
                <a:cs typeface="Calibri"/>
              </a:rPr>
              <a:t>dữ</a:t>
            </a:r>
            <a:r>
              <a:rPr lang="en-US" sz="4100" b="1">
                <a:latin typeface="Calibri"/>
                <a:ea typeface="Calibri"/>
                <a:cs typeface="Calibri"/>
              </a:rPr>
              <a:t> </a:t>
            </a:r>
            <a:r>
              <a:rPr lang="en-US" sz="4100" b="1" err="1">
                <a:latin typeface="Calibri"/>
                <a:ea typeface="Calibri"/>
                <a:cs typeface="Calibri"/>
              </a:rPr>
              <a:t>liệu</a:t>
            </a:r>
            <a:r>
              <a:rPr lang="en-US" sz="4100" b="1">
                <a:latin typeface="Calibri"/>
                <a:ea typeface="Calibri"/>
                <a:cs typeface="Calibri"/>
              </a:rPr>
              <a:t> an </a:t>
            </a:r>
            <a:r>
              <a:rPr lang="en-US" sz="4100" b="1" err="1">
                <a:latin typeface="Calibri"/>
                <a:ea typeface="Calibri"/>
                <a:cs typeface="Calibri"/>
              </a:rPr>
              <a:t>toàn</a:t>
            </a:r>
            <a:endParaRPr lang="en-US" sz="4100" b="1">
              <a:latin typeface="Calibri"/>
              <a:ea typeface="Calibri"/>
              <a:cs typeface="Calibri"/>
            </a:endParaRPr>
          </a:p>
          <a:p>
            <a:pPr algn="ctr" defTabSz="850392">
              <a:spcAft>
                <a:spcPts val="600"/>
              </a:spcAft>
            </a:pPr>
            <a:r>
              <a:rPr lang="en-US" sz="4100" b="1">
                <a:latin typeface="Calibri"/>
                <a:ea typeface="Calibri"/>
                <a:cs typeface="Calibri"/>
              </a:rPr>
              <a:t>-T07-</a:t>
            </a:r>
            <a:endParaRPr lang="en-US"/>
          </a:p>
          <a:p>
            <a:pPr algn="ctr" defTabSz="850392">
              <a:spcAft>
                <a:spcPts val="600"/>
              </a:spcAft>
            </a:pPr>
            <a:r>
              <a:rPr lang="en-US" sz="3100" kern="1200">
                <a:latin typeface="Calibri"/>
                <a:ea typeface="Calibri"/>
                <a:cs typeface="Calibri"/>
              </a:rPr>
              <a:t>(Secure Vault: Securely store and deliver client data (sensitive data) in the Android environment</a:t>
            </a:r>
            <a:endParaRPr lang="en-US" sz="3100">
              <a:latin typeface="Calibri"/>
              <a:ea typeface="Calibri"/>
              <a:cs typeface="Calibri"/>
            </a:endParaRPr>
          </a:p>
        </p:txBody>
      </p:sp>
      <p:sp>
        <p:nvSpPr>
          <p:cNvPr id="4" name="TextBox 3">
            <a:extLst>
              <a:ext uri="{FF2B5EF4-FFF2-40B4-BE49-F238E27FC236}">
                <a16:creationId xmlns:a16="http://schemas.microsoft.com/office/drawing/2014/main" id="{A07F3E16-71B3-9C1A-101D-0AF49B3F5737}"/>
              </a:ext>
            </a:extLst>
          </p:cNvPr>
          <p:cNvSpPr txBox="1"/>
          <p:nvPr/>
        </p:nvSpPr>
        <p:spPr>
          <a:xfrm>
            <a:off x="1153209" y="3854764"/>
            <a:ext cx="4767237" cy="1525354"/>
          </a:xfrm>
          <a:prstGeom prst="rect">
            <a:avLst/>
          </a:prstGeom>
          <a:noFill/>
        </p:spPr>
        <p:txBody>
          <a:bodyPr wrap="square" rtlCol="0">
            <a:spAutoFit/>
          </a:bodyPr>
          <a:lstStyle/>
          <a:p>
            <a:pPr defTabSz="850392">
              <a:spcAft>
                <a:spcPts val="600"/>
              </a:spcAft>
            </a:pPr>
            <a:r>
              <a:rPr lang="en-US" sz="2232" b="1" kern="1200" err="1">
                <a:solidFill>
                  <a:schemeClr val="tx1"/>
                </a:solidFill>
                <a:latin typeface="Calibri" panose="020F0502020204030204" pitchFamily="34" charset="0"/>
                <a:ea typeface="+mn-ea"/>
                <a:cs typeface="Calibri" panose="020F0502020204030204" pitchFamily="34" charset="0"/>
              </a:rPr>
              <a:t>Nhân</a:t>
            </a:r>
            <a:r>
              <a:rPr lang="en-US" sz="2232" b="1" kern="1200">
                <a:solidFill>
                  <a:schemeClr val="tx1"/>
                </a:solidFill>
                <a:latin typeface="Calibri" panose="020F0502020204030204" pitchFamily="34" charset="0"/>
                <a:ea typeface="+mn-ea"/>
                <a:cs typeface="Calibri" panose="020F0502020204030204" pitchFamily="34" charset="0"/>
              </a:rPr>
              <a:t> </a:t>
            </a:r>
            <a:r>
              <a:rPr lang="en-US" sz="2232" b="1" kern="1200" err="1">
                <a:solidFill>
                  <a:schemeClr val="tx1"/>
                </a:solidFill>
                <a:latin typeface="Calibri" panose="020F0502020204030204" pitchFamily="34" charset="0"/>
                <a:ea typeface="+mn-ea"/>
                <a:cs typeface="Calibri" panose="020F0502020204030204" pitchFamily="34" charset="0"/>
              </a:rPr>
              <a:t>viên</a:t>
            </a:r>
            <a:r>
              <a:rPr lang="en-US" sz="2232" b="1" kern="1200">
                <a:solidFill>
                  <a:schemeClr val="tx1"/>
                </a:solidFill>
                <a:latin typeface="Calibri" panose="020F0502020204030204" pitchFamily="34" charset="0"/>
                <a:ea typeface="+mn-ea"/>
                <a:cs typeface="Calibri" panose="020F0502020204030204" pitchFamily="34" charset="0"/>
              </a:rPr>
              <a:t> </a:t>
            </a:r>
            <a:r>
              <a:rPr lang="en-US" sz="2232" b="1" kern="1200" err="1">
                <a:solidFill>
                  <a:schemeClr val="tx1"/>
                </a:solidFill>
                <a:latin typeface="Calibri" panose="020F0502020204030204" pitchFamily="34" charset="0"/>
                <a:ea typeface="+mn-ea"/>
                <a:cs typeface="Calibri" panose="020F0502020204030204" pitchFamily="34" charset="0"/>
              </a:rPr>
              <a:t>thực</a:t>
            </a:r>
            <a:r>
              <a:rPr lang="en-US" sz="2232" b="1" kern="1200">
                <a:solidFill>
                  <a:schemeClr val="tx1"/>
                </a:solidFill>
                <a:latin typeface="Calibri" panose="020F0502020204030204" pitchFamily="34" charset="0"/>
                <a:ea typeface="+mn-ea"/>
                <a:cs typeface="Calibri" panose="020F0502020204030204" pitchFamily="34" charset="0"/>
              </a:rPr>
              <a:t> </a:t>
            </a:r>
            <a:r>
              <a:rPr lang="en-US" sz="2232" b="1" kern="1200" err="1">
                <a:solidFill>
                  <a:schemeClr val="tx1"/>
                </a:solidFill>
                <a:latin typeface="Calibri" panose="020F0502020204030204" pitchFamily="34" charset="0"/>
                <a:ea typeface="+mn-ea"/>
                <a:cs typeface="Calibri" panose="020F0502020204030204" pitchFamily="34" charset="0"/>
              </a:rPr>
              <a:t>hiện</a:t>
            </a:r>
            <a:r>
              <a:rPr lang="en-US" sz="1674" b="1" kern="1200">
                <a:solidFill>
                  <a:schemeClr val="tx1"/>
                </a:solidFill>
                <a:latin typeface="Calibri" panose="020F0502020204030204" pitchFamily="34" charset="0"/>
                <a:ea typeface="+mn-ea"/>
                <a:cs typeface="Calibri" panose="020F0502020204030204" pitchFamily="34" charset="0"/>
              </a:rPr>
              <a:t>:</a:t>
            </a:r>
          </a:p>
          <a:p>
            <a:pPr defTabSz="850392">
              <a:spcAft>
                <a:spcPts val="600"/>
              </a:spcAft>
            </a:pPr>
            <a:r>
              <a:rPr lang="en-US" sz="1860" kern="1200" err="1">
                <a:solidFill>
                  <a:schemeClr val="tx1"/>
                </a:solidFill>
                <a:latin typeface="Calibri" panose="020F0502020204030204" pitchFamily="34" charset="0"/>
                <a:ea typeface="+mn-ea"/>
                <a:cs typeface="Calibri" panose="020F0502020204030204" pitchFamily="34" charset="0"/>
              </a:rPr>
              <a:t>Đỗ</a:t>
            </a:r>
            <a:r>
              <a:rPr lang="en-US" sz="1860" kern="1200">
                <a:solidFill>
                  <a:schemeClr val="tx1"/>
                </a:solidFill>
                <a:latin typeface="Calibri" panose="020F0502020204030204" pitchFamily="34" charset="0"/>
                <a:ea typeface="+mn-ea"/>
                <a:cs typeface="Calibri" panose="020F0502020204030204" pitchFamily="34" charset="0"/>
              </a:rPr>
              <a:t> Minh Đức</a:t>
            </a:r>
          </a:p>
          <a:p>
            <a:pPr defTabSz="850392">
              <a:spcAft>
                <a:spcPts val="600"/>
              </a:spcAft>
            </a:pPr>
            <a:r>
              <a:rPr lang="en-US" sz="1860" kern="1200">
                <a:solidFill>
                  <a:schemeClr val="tx1"/>
                </a:solidFill>
                <a:latin typeface="Calibri" panose="020F0502020204030204" pitchFamily="34" charset="0"/>
                <a:ea typeface="+mn-ea"/>
                <a:cs typeface="Calibri" panose="020F0502020204030204" pitchFamily="34" charset="0"/>
              </a:rPr>
              <a:t>Hoàng Minh Đức</a:t>
            </a:r>
          </a:p>
          <a:p>
            <a:pPr defTabSz="850392">
              <a:spcAft>
                <a:spcPts val="600"/>
              </a:spcAft>
            </a:pPr>
            <a:r>
              <a:rPr lang="en-US" sz="1860" kern="1200">
                <a:solidFill>
                  <a:schemeClr val="tx1"/>
                </a:solidFill>
                <a:latin typeface="Calibri" panose="020F0502020204030204" pitchFamily="34" charset="0"/>
                <a:ea typeface="+mn-ea"/>
                <a:cs typeface="Calibri" panose="020F0502020204030204" pitchFamily="34" charset="0"/>
              </a:rPr>
              <a:t>Cao </a:t>
            </a:r>
            <a:r>
              <a:rPr lang="en-US" sz="1860" kern="1200" err="1">
                <a:solidFill>
                  <a:schemeClr val="tx1"/>
                </a:solidFill>
                <a:latin typeface="Calibri" panose="020F0502020204030204" pitchFamily="34" charset="0"/>
                <a:ea typeface="+mn-ea"/>
                <a:cs typeface="Calibri" panose="020F0502020204030204" pitchFamily="34" charset="0"/>
              </a:rPr>
              <a:t>Đăng</a:t>
            </a:r>
            <a:r>
              <a:rPr lang="en-US" sz="1860" kern="1200">
                <a:solidFill>
                  <a:schemeClr val="tx1"/>
                </a:solidFill>
                <a:latin typeface="Calibri" panose="020F0502020204030204" pitchFamily="34" charset="0"/>
                <a:ea typeface="+mn-ea"/>
                <a:cs typeface="Calibri" panose="020F0502020204030204" pitchFamily="34" charset="0"/>
              </a:rPr>
              <a:t> Đạt</a:t>
            </a: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539D60B-27E6-FD78-CE9A-20FDB70EDA00}"/>
              </a:ext>
            </a:extLst>
          </p:cNvPr>
          <p:cNvSpPr txBox="1"/>
          <p:nvPr/>
        </p:nvSpPr>
        <p:spPr>
          <a:xfrm>
            <a:off x="1153209" y="5382038"/>
            <a:ext cx="5187765" cy="799001"/>
          </a:xfrm>
          <a:prstGeom prst="rect">
            <a:avLst/>
          </a:prstGeom>
          <a:noFill/>
        </p:spPr>
        <p:txBody>
          <a:bodyPr wrap="square" rtlCol="0">
            <a:spAutoFit/>
          </a:bodyPr>
          <a:lstStyle/>
          <a:p>
            <a:pPr defTabSz="850392">
              <a:spcAft>
                <a:spcPts val="600"/>
              </a:spcAft>
            </a:pPr>
            <a:r>
              <a:rPr lang="en-US" sz="2232" b="1" kern="1200">
                <a:solidFill>
                  <a:schemeClr val="tx1"/>
                </a:solidFill>
                <a:latin typeface="Calibri" panose="020F0502020204030204" pitchFamily="34" charset="0"/>
                <a:ea typeface="+mn-ea"/>
                <a:cs typeface="Calibri" panose="020F0502020204030204" pitchFamily="34" charset="0"/>
              </a:rPr>
              <a:t>Mentor </a:t>
            </a:r>
            <a:r>
              <a:rPr lang="en-US" sz="2232" b="1" kern="1200" err="1">
                <a:solidFill>
                  <a:schemeClr val="tx1"/>
                </a:solidFill>
                <a:latin typeface="Calibri" panose="020F0502020204030204" pitchFamily="34" charset="0"/>
                <a:ea typeface="+mn-ea"/>
                <a:cs typeface="Calibri" panose="020F0502020204030204" pitchFamily="34" charset="0"/>
              </a:rPr>
              <a:t>hướng</a:t>
            </a:r>
            <a:r>
              <a:rPr lang="en-US" sz="2232" b="1" kern="1200">
                <a:solidFill>
                  <a:schemeClr val="tx1"/>
                </a:solidFill>
                <a:latin typeface="Calibri" panose="020F0502020204030204" pitchFamily="34" charset="0"/>
                <a:ea typeface="+mn-ea"/>
                <a:cs typeface="Calibri" panose="020F0502020204030204" pitchFamily="34" charset="0"/>
              </a:rPr>
              <a:t> </a:t>
            </a:r>
            <a:r>
              <a:rPr lang="en-US" sz="2232" b="1" kern="1200" err="1">
                <a:solidFill>
                  <a:schemeClr val="tx1"/>
                </a:solidFill>
                <a:latin typeface="Calibri" panose="020F0502020204030204" pitchFamily="34" charset="0"/>
                <a:ea typeface="+mn-ea"/>
                <a:cs typeface="Calibri" panose="020F0502020204030204" pitchFamily="34" charset="0"/>
              </a:rPr>
              <a:t>dẫn</a:t>
            </a:r>
            <a:r>
              <a:rPr lang="en-US" sz="2232" b="1" kern="1200">
                <a:solidFill>
                  <a:schemeClr val="tx1"/>
                </a:solidFill>
                <a:latin typeface="Calibri" panose="020F0502020204030204" pitchFamily="34" charset="0"/>
                <a:ea typeface="+mn-ea"/>
                <a:cs typeface="Calibri" panose="020F0502020204030204" pitchFamily="34" charset="0"/>
              </a:rPr>
              <a:t>: </a:t>
            </a:r>
          </a:p>
          <a:p>
            <a:pPr defTabSz="850392">
              <a:spcAft>
                <a:spcPts val="600"/>
              </a:spcAft>
            </a:pPr>
            <a:r>
              <a:rPr lang="en-US" sz="1860" kern="1200">
                <a:solidFill>
                  <a:schemeClr val="tx1"/>
                </a:solidFill>
                <a:latin typeface="Calibri" panose="020F0502020204030204" pitchFamily="34" charset="0"/>
                <a:ea typeface="+mn-ea"/>
                <a:cs typeface="Calibri" panose="020F0502020204030204" pitchFamily="34" charset="0"/>
              </a:rPr>
              <a:t>Nguyễn Quốc Đạt</a:t>
            </a:r>
            <a:endParaRPr lang="en-US" sz="200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Trưởng thành cùng “người khổng lồ” – Samsung Newsroom Việt Nam">
            <a:extLst>
              <a:ext uri="{FF2B5EF4-FFF2-40B4-BE49-F238E27FC236}">
                <a16:creationId xmlns:a16="http://schemas.microsoft.com/office/drawing/2014/main" id="{82297D1C-D7DA-AF29-493C-9B3B5FC3C800}"/>
              </a:ext>
            </a:extLst>
          </p:cNvPr>
          <p:cNvPicPr>
            <a:picLocks noChangeAspect="1"/>
          </p:cNvPicPr>
          <p:nvPr/>
        </p:nvPicPr>
        <p:blipFill>
          <a:blip r:embed="rId2"/>
          <a:stretch>
            <a:fillRect/>
          </a:stretch>
        </p:blipFill>
        <p:spPr>
          <a:xfrm>
            <a:off x="5768306" y="4190927"/>
            <a:ext cx="7595354" cy="2669216"/>
          </a:xfrm>
          <a:prstGeom prst="rect">
            <a:avLst/>
          </a:prstGeom>
        </p:spPr>
      </p:pic>
    </p:spTree>
    <p:extLst>
      <p:ext uri="{BB962C8B-B14F-4D97-AF65-F5344CB8AC3E}">
        <p14:creationId xmlns:p14="http://schemas.microsoft.com/office/powerpoint/2010/main" val="69742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793662" y="-386276"/>
            <a:ext cx="10066122" cy="1298448"/>
          </a:xfrm>
        </p:spPr>
        <p:txBody>
          <a:bodyPr anchor="b">
            <a:normAutofit/>
          </a:bodyPr>
          <a:lstStyle/>
          <a:p>
            <a:r>
              <a:rPr lang="en-US" sz="4800">
                <a:latin typeface="Calibri"/>
                <a:ea typeface="Calibri"/>
                <a:cs typeface="Calibri"/>
              </a:rPr>
              <a:t>4. Phương </a:t>
            </a:r>
            <a:r>
              <a:rPr lang="en-US" sz="4800" err="1">
                <a:latin typeface="Calibri"/>
                <a:ea typeface="Calibri"/>
                <a:cs typeface="Calibri"/>
              </a:rPr>
              <a:t>pháp</a:t>
            </a:r>
            <a:r>
              <a:rPr lang="en-US" sz="4800">
                <a:latin typeface="Calibri"/>
                <a:ea typeface="Calibri"/>
                <a:cs typeface="Calibri"/>
              </a:rPr>
              <a:t> </a:t>
            </a:r>
            <a:r>
              <a:rPr lang="en-US" sz="4800" err="1">
                <a:latin typeface="Calibri"/>
                <a:ea typeface="Calibri"/>
                <a:cs typeface="Calibri"/>
              </a:rPr>
              <a:t>thực</a:t>
            </a:r>
            <a:r>
              <a:rPr lang="en-US" sz="4800">
                <a:latin typeface="Calibri"/>
                <a:ea typeface="Calibri"/>
                <a:cs typeface="Calibri"/>
              </a:rPr>
              <a:t> </a:t>
            </a:r>
            <a:r>
              <a:rPr lang="en-US" sz="4800" err="1">
                <a:latin typeface="Calibri"/>
                <a:ea typeface="Calibri"/>
                <a:cs typeface="Calibri"/>
              </a:rPr>
              <a:t>hiện</a:t>
            </a:r>
            <a:endParaRPr lang="en-US" sz="4800">
              <a:latin typeface="Calibri"/>
              <a:ea typeface="Calibri"/>
              <a:cs typeface="Calibri"/>
            </a:endParaRP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970792" y="506957"/>
            <a:ext cx="4519693" cy="2418010"/>
          </a:xfrm>
        </p:spPr>
        <p:txBody>
          <a:bodyPr anchor="ctr">
            <a:normAutofit/>
          </a:bodyPr>
          <a:lstStyle/>
          <a:p>
            <a:pPr marL="514350" indent="-514350">
              <a:buAutoNum type="alphaUcPeriod"/>
            </a:pPr>
            <a:r>
              <a:rPr lang="en-US" sz="2400" b="1" err="1">
                <a:latin typeface="Calibri"/>
                <a:ea typeface="Calibri" panose="020F0502020204030204" pitchFamily="34" charset="0"/>
                <a:cs typeface="Calibri"/>
              </a:rPr>
              <a:t>Tổng</a:t>
            </a:r>
            <a:r>
              <a:rPr lang="en-US" sz="2400" b="1">
                <a:latin typeface="Calibri"/>
                <a:ea typeface="Calibri" panose="020F0502020204030204" pitchFamily="34" charset="0"/>
                <a:cs typeface="Calibri"/>
              </a:rPr>
              <a:t> </a:t>
            </a:r>
            <a:r>
              <a:rPr lang="en-US" sz="2400" b="1" err="1">
                <a:latin typeface="Calibri"/>
                <a:ea typeface="Calibri" panose="020F0502020204030204" pitchFamily="34" charset="0"/>
                <a:cs typeface="Calibri"/>
              </a:rPr>
              <a:t>quan</a:t>
            </a:r>
            <a:r>
              <a:rPr lang="en-US" sz="2400" b="1">
                <a:latin typeface="Calibri"/>
                <a:ea typeface="Calibri" panose="020F0502020204030204" pitchFamily="34" charset="0"/>
                <a:cs typeface="Calibri"/>
              </a:rPr>
              <a:t> </a:t>
            </a:r>
            <a:r>
              <a:rPr lang="en-US" sz="2400" b="1" err="1">
                <a:latin typeface="Calibri"/>
                <a:ea typeface="Calibri" panose="020F0502020204030204" pitchFamily="34" charset="0"/>
                <a:cs typeface="Calibri"/>
              </a:rPr>
              <a:t>hệ</a:t>
            </a:r>
            <a:r>
              <a:rPr lang="en-US" sz="2400" b="1">
                <a:latin typeface="Calibri"/>
                <a:ea typeface="Calibri" panose="020F0502020204030204" pitchFamily="34" charset="0"/>
                <a:cs typeface="Calibri"/>
              </a:rPr>
              <a:t> </a:t>
            </a:r>
            <a:r>
              <a:rPr lang="en-US" sz="2400" b="1" err="1">
                <a:latin typeface="Calibri"/>
                <a:ea typeface="Calibri" panose="020F0502020204030204" pitchFamily="34" charset="0"/>
                <a:cs typeface="Calibri"/>
              </a:rPr>
              <a:t>thống</a:t>
            </a:r>
            <a:endParaRPr lang="en-US" sz="2000" b="1">
              <a:latin typeface="Calibri"/>
              <a:ea typeface="Calibri" panose="020F0502020204030204" pitchFamily="34" charset="0"/>
              <a:cs typeface="Calibri"/>
            </a:endParaRPr>
          </a:p>
          <a:p>
            <a:pPr marL="0" indent="0">
              <a:buNone/>
            </a:pPr>
            <a:endParaRPr lang="vi-VN" sz="2000" b="0" i="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514350" indent="-514350">
              <a:buAutoNum type="alphaUcPeriod"/>
            </a:pP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service&#10;&#10;Description automatically generated">
            <a:extLst>
              <a:ext uri="{FF2B5EF4-FFF2-40B4-BE49-F238E27FC236}">
                <a16:creationId xmlns:a16="http://schemas.microsoft.com/office/drawing/2014/main" id="{0A7DB105-7FBD-2C12-6802-625FCD6F3D20}"/>
              </a:ext>
            </a:extLst>
          </p:cNvPr>
          <p:cNvPicPr>
            <a:picLocks noChangeAspect="1"/>
          </p:cNvPicPr>
          <p:nvPr/>
        </p:nvPicPr>
        <p:blipFill>
          <a:blip r:embed="rId3"/>
          <a:stretch>
            <a:fillRect/>
          </a:stretch>
        </p:blipFill>
        <p:spPr>
          <a:xfrm>
            <a:off x="2218764" y="2357134"/>
            <a:ext cx="7216589" cy="3936675"/>
          </a:xfrm>
          <a:prstGeom prst="rect">
            <a:avLst/>
          </a:prstGeom>
        </p:spPr>
      </p:pic>
      <p:sp>
        <p:nvSpPr>
          <p:cNvPr id="7" name="TextBox 6">
            <a:extLst>
              <a:ext uri="{FF2B5EF4-FFF2-40B4-BE49-F238E27FC236}">
                <a16:creationId xmlns:a16="http://schemas.microsoft.com/office/drawing/2014/main" id="{CAAEABCC-9B3A-18AD-CFC9-ABFC00ABB0C9}"/>
              </a:ext>
            </a:extLst>
          </p:cNvPr>
          <p:cNvSpPr txBox="1"/>
          <p:nvPr/>
        </p:nvSpPr>
        <p:spPr>
          <a:xfrm>
            <a:off x="7375585" y="5492151"/>
            <a:ext cx="309113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Hình 4.1. </a:t>
            </a:r>
            <a:r>
              <a:rPr lang="en-US" sz="2000" dirty="0" err="1">
                <a:latin typeface="Calibri"/>
                <a:cs typeface="Calibri"/>
              </a:rPr>
              <a:t>Sơ</a:t>
            </a:r>
            <a:r>
              <a:rPr lang="en-US" sz="2000" dirty="0">
                <a:latin typeface="Calibri"/>
                <a:cs typeface="Calibri"/>
              </a:rPr>
              <a:t> </a:t>
            </a:r>
            <a:r>
              <a:rPr lang="en-US" sz="2000" dirty="0" err="1">
                <a:latin typeface="Calibri"/>
                <a:cs typeface="Calibri"/>
              </a:rPr>
              <a:t>đồ</a:t>
            </a:r>
            <a:r>
              <a:rPr lang="en-US" sz="2000" dirty="0">
                <a:latin typeface="Calibri"/>
                <a:cs typeface="Calibri"/>
              </a:rPr>
              <a:t> </a:t>
            </a:r>
            <a:r>
              <a:rPr lang="en-US" sz="2000" dirty="0" err="1">
                <a:latin typeface="Calibri"/>
                <a:cs typeface="Calibri"/>
              </a:rPr>
              <a:t>tổng</a:t>
            </a:r>
            <a:r>
              <a:rPr lang="en-US" sz="2000" dirty="0">
                <a:latin typeface="Calibri"/>
                <a:cs typeface="Calibri"/>
              </a:rPr>
              <a:t> </a:t>
            </a:r>
            <a:r>
              <a:rPr lang="en-US" sz="2000" dirty="0" err="1">
                <a:latin typeface="Calibri"/>
                <a:cs typeface="Calibri"/>
              </a:rPr>
              <a:t>quan</a:t>
            </a:r>
            <a:r>
              <a:rPr lang="en-US" sz="2000" dirty="0">
                <a:latin typeface="Calibri"/>
                <a:cs typeface="Calibri"/>
              </a:rPr>
              <a:t> </a:t>
            </a:r>
            <a:r>
              <a:rPr lang="en-US" sz="2000" dirty="0" err="1">
                <a:latin typeface="Calibri"/>
                <a:cs typeface="Calibri"/>
              </a:rPr>
              <a:t>hệ</a:t>
            </a:r>
            <a:r>
              <a:rPr lang="en-US" sz="2000" dirty="0">
                <a:latin typeface="Calibri"/>
                <a:cs typeface="Calibri"/>
              </a:rPr>
              <a:t> </a:t>
            </a:r>
            <a:r>
              <a:rPr lang="en-US" sz="2000" dirty="0" err="1">
                <a:latin typeface="Calibri"/>
                <a:cs typeface="Calibri"/>
              </a:rPr>
              <a:t>thống</a:t>
            </a:r>
            <a:endParaRPr lang="en-US" sz="2000" dirty="0">
              <a:latin typeface="Calibri"/>
              <a:cs typeface="Calibri"/>
            </a:endParaRPr>
          </a:p>
        </p:txBody>
      </p:sp>
    </p:spTree>
    <p:extLst>
      <p:ext uri="{BB962C8B-B14F-4D97-AF65-F5344CB8AC3E}">
        <p14:creationId xmlns:p14="http://schemas.microsoft.com/office/powerpoint/2010/main" val="304691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285240" y="1050595"/>
            <a:ext cx="8074815" cy="1618489"/>
          </a:xfrm>
        </p:spPr>
        <p:txBody>
          <a:bodyPr anchor="ctr">
            <a:normAutofit/>
          </a:bodyPr>
          <a:lstStyle/>
          <a:p>
            <a:r>
              <a:rPr lang="en-US" sz="5600">
                <a:latin typeface="Calibri"/>
                <a:ea typeface="Calibri"/>
                <a:cs typeface="Calibri"/>
              </a:rPr>
              <a:t>4. Phương </a:t>
            </a:r>
            <a:r>
              <a:rPr lang="en-US" sz="5600" err="1">
                <a:latin typeface="Calibri"/>
                <a:ea typeface="Calibri"/>
                <a:cs typeface="Calibri"/>
              </a:rPr>
              <a:t>pháp</a:t>
            </a:r>
            <a:r>
              <a:rPr lang="en-US" sz="5600">
                <a:latin typeface="Calibri"/>
                <a:ea typeface="Calibri"/>
                <a:cs typeface="Calibri"/>
              </a:rPr>
              <a:t> </a:t>
            </a:r>
            <a:r>
              <a:rPr lang="en-US" sz="5600" err="1">
                <a:latin typeface="Calibri"/>
                <a:ea typeface="Calibri"/>
                <a:cs typeface="Calibri"/>
              </a:rPr>
              <a:t>thực</a:t>
            </a:r>
            <a:r>
              <a:rPr lang="en-US" sz="5600">
                <a:latin typeface="Calibri"/>
                <a:ea typeface="Calibri"/>
                <a:cs typeface="Calibri"/>
              </a:rPr>
              <a:t> </a:t>
            </a:r>
            <a:r>
              <a:rPr lang="en-US" sz="5600" err="1">
                <a:latin typeface="Calibri"/>
                <a:ea typeface="Calibri"/>
                <a:cs typeface="Calibri"/>
              </a:rPr>
              <a:t>hiện</a:t>
            </a:r>
            <a:endParaRPr lang="en-US" sz="5600">
              <a:latin typeface="Calibri"/>
              <a:ea typeface="Calibri"/>
              <a:cs typeface="Calibri"/>
            </a:endParaRP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1285240" y="2969469"/>
            <a:ext cx="8074815" cy="2800395"/>
          </a:xfrm>
        </p:spPr>
        <p:txBody>
          <a:bodyPr anchor="t">
            <a:normAutofit/>
          </a:bodyPr>
          <a:lstStyle/>
          <a:p>
            <a:r>
              <a:rPr lang="en-US" sz="2400">
                <a:latin typeface="Calibri" panose="020F0502020204030204" pitchFamily="34" charset="0"/>
                <a:ea typeface="Calibri" panose="020F0502020204030204" pitchFamily="34" charset="0"/>
                <a:cs typeface="Calibri" panose="020F0502020204030204" pitchFamily="34" charset="0"/>
              </a:rPr>
              <a:t>Công nghệ sử dụng: Android Studio, Java Native Interface, Android Keystore</a:t>
            </a:r>
          </a:p>
          <a:p>
            <a:endParaRPr lang="en-US" sz="2400">
              <a:latin typeface="Calibri" panose="020F0502020204030204" pitchFamily="34" charset="0"/>
              <a:ea typeface="Calibri" panose="020F0502020204030204" pitchFamily="34" charset="0"/>
              <a:cs typeface="Calibri" panose="020F0502020204030204" pitchFamily="34" charset="0"/>
            </a:endParaRPr>
          </a:p>
          <a:p>
            <a:r>
              <a:rPr lang="en-US" sz="2400">
                <a:latin typeface="Calibri" panose="020F0502020204030204" pitchFamily="34" charset="0"/>
                <a:ea typeface="Calibri" panose="020F0502020204030204" pitchFamily="34" charset="0"/>
                <a:cs typeface="Calibri" panose="020F0502020204030204" pitchFamily="34" charset="0"/>
              </a:rPr>
              <a:t>Ngôn ngữ sử dụng: C++, Kotlin, Java</a:t>
            </a:r>
          </a:p>
          <a:p>
            <a:endParaRPr lang="en-US" sz="2400">
              <a:latin typeface="Calibri" panose="020F0502020204030204" pitchFamily="34" charset="0"/>
              <a:ea typeface="Calibri" panose="020F0502020204030204" pitchFamily="34" charset="0"/>
              <a:cs typeface="Calibri" panose="020F0502020204030204" pitchFamily="34" charset="0"/>
            </a:endParaRPr>
          </a:p>
          <a:p>
            <a:r>
              <a:rPr lang="en-US" sz="2400">
                <a:latin typeface="Calibri" panose="020F0502020204030204" pitchFamily="34" charset="0"/>
                <a:ea typeface="Calibri" panose="020F0502020204030204" pitchFamily="34" charset="0"/>
                <a:cs typeface="Calibri" panose="020F0502020204030204" pitchFamily="34" charset="0"/>
              </a:rPr>
              <a:t>Thư viện sử dụng: OpenSSL</a:t>
            </a:r>
          </a:p>
        </p:txBody>
      </p:sp>
    </p:spTree>
    <p:extLst>
      <p:ext uri="{BB962C8B-B14F-4D97-AF65-F5344CB8AC3E}">
        <p14:creationId xmlns:p14="http://schemas.microsoft.com/office/powerpoint/2010/main" val="415373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043631" y="809898"/>
            <a:ext cx="9942716" cy="1554480"/>
          </a:xfrm>
        </p:spPr>
        <p:txBody>
          <a:bodyPr anchor="ctr">
            <a:normAutofit/>
          </a:bodyPr>
          <a:lstStyle/>
          <a:p>
            <a:r>
              <a:rPr lang="en-US" sz="4800">
                <a:latin typeface="Calibri"/>
                <a:ea typeface="Calibri"/>
                <a:cs typeface="Calibri"/>
              </a:rPr>
              <a:t>4. Phương </a:t>
            </a:r>
            <a:r>
              <a:rPr lang="en-US" sz="4800" err="1">
                <a:latin typeface="Calibri"/>
                <a:ea typeface="Calibri"/>
                <a:cs typeface="Calibri"/>
              </a:rPr>
              <a:t>pháp</a:t>
            </a:r>
            <a:r>
              <a:rPr lang="en-US" sz="4800">
                <a:latin typeface="Calibri"/>
                <a:ea typeface="Calibri"/>
                <a:cs typeface="Calibri"/>
              </a:rPr>
              <a:t> </a:t>
            </a:r>
            <a:r>
              <a:rPr lang="en-US" sz="4800" err="1">
                <a:latin typeface="Calibri"/>
                <a:ea typeface="Calibri"/>
                <a:cs typeface="Calibri"/>
              </a:rPr>
              <a:t>thực</a:t>
            </a:r>
            <a:r>
              <a:rPr lang="en-US" sz="4800">
                <a:latin typeface="Calibri"/>
                <a:ea typeface="Calibri"/>
                <a:cs typeface="Calibri"/>
              </a:rPr>
              <a:t> </a:t>
            </a:r>
            <a:r>
              <a:rPr lang="en-US" sz="4800" err="1">
                <a:latin typeface="Calibri"/>
                <a:ea typeface="Calibri"/>
                <a:cs typeface="Calibri"/>
              </a:rPr>
              <a:t>hiện</a:t>
            </a:r>
            <a:endParaRPr lang="en-US" sz="4800">
              <a:latin typeface="Calibri"/>
              <a:ea typeface="Calibri"/>
              <a:cs typeface="Calibri"/>
            </a:endParaRP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1045028" y="2513256"/>
            <a:ext cx="9941319" cy="4491776"/>
          </a:xfrm>
        </p:spPr>
        <p:txBody>
          <a:bodyPr vert="horz" lIns="91440" tIns="45720" rIns="91440" bIns="45720" rtlCol="0" anchor="ctr">
            <a:noAutofit/>
          </a:bodyPr>
          <a:lstStyle/>
          <a:p>
            <a:pPr marL="0" indent="0">
              <a:buNone/>
            </a:pPr>
            <a:r>
              <a:rPr lang="en-US" sz="2400" b="1">
                <a:latin typeface="Calibri"/>
                <a:ea typeface="Calibri"/>
                <a:cs typeface="Calibri"/>
              </a:rPr>
              <a:t>B. </a:t>
            </a:r>
            <a:r>
              <a:rPr lang="vi-VN" sz="2400" b="1" err="1">
                <a:latin typeface="Calibri"/>
                <a:ea typeface="Calibri"/>
                <a:cs typeface="Calibri"/>
              </a:rPr>
              <a:t>Module</a:t>
            </a:r>
            <a:r>
              <a:rPr lang="vi-VN" sz="2400" b="1">
                <a:latin typeface="Calibri"/>
                <a:ea typeface="Calibri"/>
                <a:cs typeface="Calibri"/>
              </a:rPr>
              <a:t> quản lý khóa: </a:t>
            </a:r>
            <a:endParaRPr lang="vi-VN" sz="2400">
              <a:latin typeface="Arial" panose="020B0604020202020204" pitchFamily="34" charset="0"/>
              <a:ea typeface="Calibri"/>
              <a:cs typeface="Arial" panose="020B0604020202020204" pitchFamily="34" charset="0"/>
            </a:endParaRPr>
          </a:p>
          <a:p>
            <a:pPr marL="0" indent="0">
              <a:buNone/>
            </a:pPr>
            <a:r>
              <a:rPr lang="vi-VN" sz="2000" b="1">
                <a:latin typeface="Calibri"/>
                <a:ea typeface="Calibri"/>
                <a:cs typeface="Calibri"/>
              </a:rPr>
              <a:t>Nhiệm vụ:</a:t>
            </a:r>
            <a:endParaRPr lang="vi-VN">
              <a:latin typeface="Arial"/>
              <a:ea typeface="Calibri"/>
              <a:cs typeface="Arial" panose="020B0604020202020204" pitchFamily="34" charset="0"/>
            </a:endParaRPr>
          </a:p>
          <a:p>
            <a:r>
              <a:rPr lang="vi-VN" sz="2000">
                <a:latin typeface="Calibri"/>
                <a:ea typeface="Calibri"/>
                <a:cs typeface="Calibri"/>
              </a:rPr>
              <a:t>Quản lý việc tạo, lưu trữ và quản lý khóa mã hóa cho dữ liệu.</a:t>
            </a:r>
          </a:p>
          <a:p>
            <a:pPr marL="0" indent="0">
              <a:buNone/>
            </a:pPr>
            <a:r>
              <a:rPr lang="vi-VN" sz="2000" b="1">
                <a:latin typeface="Calibri"/>
                <a:ea typeface="Calibri" panose="020F0502020204030204" pitchFamily="34" charset="0"/>
                <a:cs typeface="Calibri"/>
              </a:rPr>
              <a:t>Tính năng:</a:t>
            </a:r>
          </a:p>
          <a:p>
            <a:r>
              <a:rPr lang="vi-VN" sz="2000">
                <a:latin typeface="Calibri"/>
                <a:ea typeface="Calibri"/>
                <a:cs typeface="Calibri"/>
              </a:rPr>
              <a:t>Tạo khóa</a:t>
            </a:r>
          </a:p>
          <a:p>
            <a:r>
              <a:rPr lang="vi-VN" sz="2000">
                <a:latin typeface="Calibri"/>
                <a:ea typeface="Calibri"/>
                <a:cs typeface="Calibri"/>
              </a:rPr>
              <a:t>Lưu trữ khóa.</a:t>
            </a:r>
          </a:p>
          <a:p>
            <a:r>
              <a:rPr lang="vi-VN" sz="2000">
                <a:latin typeface="Calibri"/>
                <a:ea typeface="Calibri"/>
                <a:cs typeface="Calibri"/>
              </a:rPr>
              <a:t>Quản lý quyền truy cập vào khóa.</a:t>
            </a:r>
          </a:p>
          <a:p>
            <a:r>
              <a:rPr lang="vi-VN" sz="2000">
                <a:latin typeface="Calibri"/>
                <a:ea typeface="Calibri"/>
                <a:cs typeface="Calibri"/>
              </a:rPr>
              <a:t>Định kỳ thay đổi </a:t>
            </a:r>
            <a:r>
              <a:rPr lang="vi-VN" sz="2000" err="1">
                <a:latin typeface="Calibri"/>
                <a:ea typeface="Calibri"/>
                <a:cs typeface="Calibri"/>
              </a:rPr>
              <a:t>khoá</a:t>
            </a:r>
            <a:r>
              <a:rPr lang="vi-VN" sz="2000">
                <a:latin typeface="Calibri"/>
                <a:ea typeface="Calibri"/>
                <a:cs typeface="Calibri"/>
              </a:rPr>
              <a:t> mã hóa mới</a:t>
            </a:r>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6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043631" y="809898"/>
            <a:ext cx="9942716" cy="1554480"/>
          </a:xfrm>
        </p:spPr>
        <p:txBody>
          <a:bodyPr anchor="ctr">
            <a:normAutofit/>
          </a:bodyPr>
          <a:lstStyle/>
          <a:p>
            <a:r>
              <a:rPr lang="en-US" sz="4800">
                <a:latin typeface="Calibri"/>
                <a:ea typeface="Calibri"/>
                <a:cs typeface="Calibri"/>
              </a:rPr>
              <a:t>4. Phương </a:t>
            </a:r>
            <a:r>
              <a:rPr lang="en-US" sz="4800" err="1">
                <a:latin typeface="Calibri"/>
                <a:ea typeface="Calibri"/>
                <a:cs typeface="Calibri"/>
              </a:rPr>
              <a:t>pháp</a:t>
            </a:r>
            <a:r>
              <a:rPr lang="en-US" sz="4800">
                <a:latin typeface="Calibri"/>
                <a:ea typeface="Calibri"/>
                <a:cs typeface="Calibri"/>
              </a:rPr>
              <a:t> </a:t>
            </a:r>
            <a:r>
              <a:rPr lang="en-US" sz="4800" err="1">
                <a:latin typeface="Calibri"/>
                <a:ea typeface="Calibri"/>
                <a:cs typeface="Calibri"/>
              </a:rPr>
              <a:t>thực</a:t>
            </a:r>
            <a:r>
              <a:rPr lang="en-US" sz="4800">
                <a:latin typeface="Calibri"/>
                <a:ea typeface="Calibri"/>
                <a:cs typeface="Calibri"/>
              </a:rPr>
              <a:t> </a:t>
            </a:r>
            <a:r>
              <a:rPr lang="en-US" sz="4800" err="1">
                <a:latin typeface="Calibri"/>
                <a:ea typeface="Calibri"/>
                <a:cs typeface="Calibri"/>
              </a:rPr>
              <a:t>hiện</a:t>
            </a:r>
            <a:endParaRPr lang="en-US" sz="4800">
              <a:latin typeface="Calibri"/>
              <a:ea typeface="Calibri"/>
              <a:cs typeface="Calibri"/>
            </a:endParaRP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843322" y="2894258"/>
            <a:ext cx="10893819" cy="3965099"/>
          </a:xfrm>
        </p:spPr>
        <p:txBody>
          <a:bodyPr vert="horz" lIns="91440" tIns="45720" rIns="91440" bIns="45720" rtlCol="0" anchor="ctr">
            <a:noAutofit/>
          </a:bodyPr>
          <a:lstStyle/>
          <a:p>
            <a:pPr marL="0" indent="0">
              <a:buNone/>
            </a:pPr>
            <a:r>
              <a:rPr lang="en-US" sz="2400" b="1">
                <a:latin typeface="Calibri"/>
                <a:ea typeface="Calibri"/>
                <a:cs typeface="Calibri"/>
              </a:rPr>
              <a:t>C. </a:t>
            </a:r>
            <a:r>
              <a:rPr lang="vi-VN" sz="2400" b="1" err="1">
                <a:latin typeface="Calibri"/>
                <a:ea typeface="Calibri"/>
                <a:cs typeface="Calibri"/>
              </a:rPr>
              <a:t>Module</a:t>
            </a:r>
            <a:r>
              <a:rPr lang="vi-VN" sz="2400" b="1">
                <a:latin typeface="Calibri"/>
                <a:ea typeface="Calibri"/>
                <a:cs typeface="Calibri"/>
              </a:rPr>
              <a:t> mã hóa, giải mã</a:t>
            </a:r>
            <a:r>
              <a:rPr lang="en-US" sz="2400" b="1">
                <a:latin typeface="Calibri"/>
                <a:ea typeface="Calibri"/>
                <a:cs typeface="Calibri"/>
              </a:rPr>
              <a:t> </a:t>
            </a:r>
            <a:r>
              <a:rPr lang="en-US" sz="2400" b="1" err="1">
                <a:latin typeface="Calibri"/>
                <a:ea typeface="Calibri"/>
                <a:cs typeface="Calibri"/>
              </a:rPr>
              <a:t>dữ</a:t>
            </a:r>
            <a:r>
              <a:rPr lang="en-US" sz="2400" b="1">
                <a:latin typeface="Calibri"/>
                <a:ea typeface="Calibri"/>
                <a:cs typeface="Calibri"/>
              </a:rPr>
              <a:t> </a:t>
            </a:r>
            <a:r>
              <a:rPr lang="en-US" sz="2400" b="1" err="1">
                <a:latin typeface="Calibri"/>
                <a:ea typeface="Calibri"/>
                <a:cs typeface="Calibri"/>
              </a:rPr>
              <a:t>liệu</a:t>
            </a:r>
            <a:r>
              <a:rPr lang="en-US" sz="2400" b="1">
                <a:latin typeface="Calibri"/>
                <a:ea typeface="Calibri"/>
                <a:cs typeface="Calibri"/>
              </a:rPr>
              <a:t>:</a:t>
            </a:r>
            <a:r>
              <a:rPr lang="en-US" sz="2000">
                <a:latin typeface="Calibri"/>
                <a:ea typeface="Calibri"/>
                <a:cs typeface="Calibri"/>
              </a:rPr>
              <a:t> </a:t>
            </a:r>
            <a:endParaRPr lang="vi-VN">
              <a:latin typeface="Arial" panose="020B0604020202020204" pitchFamily="34" charset="0"/>
              <a:ea typeface="Calibri"/>
              <a:cs typeface="Arial" panose="020B0604020202020204" pitchFamily="34" charset="0"/>
            </a:endParaRPr>
          </a:p>
          <a:p>
            <a:pPr marL="0" indent="0">
              <a:buNone/>
            </a:pPr>
            <a:r>
              <a:rPr lang="vi-VN" sz="2000" b="1">
                <a:latin typeface="Calibri"/>
                <a:ea typeface="Calibri"/>
                <a:cs typeface="Calibri"/>
              </a:rPr>
              <a:t>Nhiệm vụ:</a:t>
            </a:r>
            <a:endParaRPr lang="vi-VN">
              <a:latin typeface="Arial"/>
              <a:ea typeface="Calibri"/>
              <a:cs typeface="Arial"/>
            </a:endParaRPr>
          </a:p>
          <a:p>
            <a:r>
              <a:rPr lang="vi-VN" sz="2000">
                <a:latin typeface="Calibri"/>
                <a:ea typeface="Calibri" panose="020F0502020204030204" pitchFamily="34" charset="0"/>
                <a:cs typeface="Calibri"/>
              </a:rPr>
              <a:t>Bảo vệ dữ liệu nhạy cảm bằng cách mã hóa trước khi lưu trữ và giải mã khi cần truy xuất.</a:t>
            </a:r>
          </a:p>
          <a:p>
            <a:pPr marL="0" indent="0">
              <a:buNone/>
            </a:pPr>
            <a:r>
              <a:rPr lang="vi-VN" sz="2000" b="1">
                <a:latin typeface="Calibri"/>
                <a:ea typeface="Calibri" panose="020F0502020204030204" pitchFamily="34" charset="0"/>
                <a:cs typeface="Calibri"/>
              </a:rPr>
              <a:t>Tính năng:</a:t>
            </a:r>
          </a:p>
          <a:p>
            <a:r>
              <a:rPr lang="vi-VN" sz="2000">
                <a:latin typeface="Calibri"/>
                <a:ea typeface="Calibri" panose="020F0502020204030204" pitchFamily="34" charset="0"/>
                <a:cs typeface="Calibri"/>
              </a:rPr>
              <a:t>Mã hóa dữ liệu</a:t>
            </a:r>
          </a:p>
          <a:p>
            <a:r>
              <a:rPr lang="vi-VN" sz="2000">
                <a:latin typeface="Calibri"/>
                <a:ea typeface="Calibri" panose="020F0502020204030204" pitchFamily="34" charset="0"/>
                <a:cs typeface="Calibri"/>
              </a:rPr>
              <a:t>Giải mã dữ liệu</a:t>
            </a:r>
          </a:p>
          <a:p>
            <a:r>
              <a:rPr lang="vi-VN" sz="2000">
                <a:latin typeface="Calibri"/>
                <a:ea typeface="Calibri" panose="020F0502020204030204" pitchFamily="34" charset="0"/>
                <a:cs typeface="Calibri"/>
              </a:rPr>
              <a:t>Quản lý quy trình mã hóa/giải mã</a:t>
            </a:r>
          </a:p>
          <a:p>
            <a:pPr marL="0" indent="0">
              <a:buNone/>
            </a:pPr>
            <a:endParaRPr lang="vi-VN" sz="2000">
              <a:latin typeface="Calibri" panose="020F0502020204030204" pitchFamily="34" charset="0"/>
              <a:ea typeface="Calibri" panose="020F0502020204030204" pitchFamily="34" charset="0"/>
              <a:cs typeface="Calibri" panose="020F0502020204030204" pitchFamily="34" charset="0"/>
            </a:endParaRPr>
          </a:p>
          <a:p>
            <a:endParaRPr lang="en-US" sz="2000">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577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043631" y="809898"/>
            <a:ext cx="9942716" cy="1554480"/>
          </a:xfrm>
        </p:spPr>
        <p:txBody>
          <a:bodyPr anchor="ctr">
            <a:normAutofit/>
          </a:bodyPr>
          <a:lstStyle/>
          <a:p>
            <a:r>
              <a:rPr lang="en-US" sz="4800">
                <a:latin typeface="Calibri"/>
                <a:ea typeface="Calibri"/>
                <a:cs typeface="Calibri"/>
              </a:rPr>
              <a:t>4. Phương </a:t>
            </a:r>
            <a:r>
              <a:rPr lang="en-US" sz="4800" err="1">
                <a:latin typeface="Calibri"/>
                <a:ea typeface="Calibri"/>
                <a:cs typeface="Calibri"/>
              </a:rPr>
              <a:t>pháp</a:t>
            </a:r>
            <a:r>
              <a:rPr lang="en-US" sz="4800">
                <a:latin typeface="Calibri"/>
                <a:ea typeface="Calibri"/>
                <a:cs typeface="Calibri"/>
              </a:rPr>
              <a:t> </a:t>
            </a:r>
            <a:r>
              <a:rPr lang="en-US" sz="4800" err="1">
                <a:latin typeface="Calibri"/>
                <a:ea typeface="Calibri"/>
                <a:cs typeface="Calibri"/>
              </a:rPr>
              <a:t>thực</a:t>
            </a:r>
            <a:r>
              <a:rPr lang="en-US" sz="4800">
                <a:latin typeface="Calibri"/>
                <a:ea typeface="Calibri"/>
                <a:cs typeface="Calibri"/>
              </a:rPr>
              <a:t> </a:t>
            </a:r>
            <a:r>
              <a:rPr lang="en-US" sz="4800" err="1">
                <a:latin typeface="Calibri"/>
                <a:ea typeface="Calibri"/>
                <a:cs typeface="Calibri"/>
              </a:rPr>
              <a:t>hiện</a:t>
            </a: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843322" y="2894258"/>
            <a:ext cx="10893819" cy="3965099"/>
          </a:xfrm>
        </p:spPr>
        <p:txBody>
          <a:bodyPr vert="horz" lIns="91440" tIns="45720" rIns="91440" bIns="45720" rtlCol="0" anchor="ctr">
            <a:noAutofit/>
          </a:bodyPr>
          <a:lstStyle/>
          <a:p>
            <a:pPr marL="0" indent="0">
              <a:buNone/>
            </a:pPr>
            <a:r>
              <a:rPr lang="en-US" sz="2400" b="1">
                <a:latin typeface="Calibri"/>
                <a:ea typeface="Calibri"/>
                <a:cs typeface="Calibri"/>
              </a:rPr>
              <a:t>C. </a:t>
            </a:r>
            <a:r>
              <a:rPr lang="vi-VN" sz="2400" b="1" err="1">
                <a:latin typeface="Calibri"/>
                <a:ea typeface="Calibri"/>
                <a:cs typeface="Calibri"/>
              </a:rPr>
              <a:t>Module</a:t>
            </a:r>
            <a:r>
              <a:rPr lang="vi-VN" sz="2400" b="1">
                <a:latin typeface="Calibri"/>
                <a:ea typeface="Calibri"/>
                <a:cs typeface="Calibri"/>
              </a:rPr>
              <a:t> mã hóa, giải mã</a:t>
            </a:r>
            <a:r>
              <a:rPr lang="en-US" sz="2400" b="1">
                <a:latin typeface="Calibri"/>
                <a:ea typeface="Calibri"/>
                <a:cs typeface="Calibri"/>
              </a:rPr>
              <a:t> </a:t>
            </a:r>
            <a:r>
              <a:rPr lang="en-US" sz="2400" b="1" err="1">
                <a:latin typeface="Calibri"/>
                <a:ea typeface="Calibri"/>
                <a:cs typeface="Calibri"/>
              </a:rPr>
              <a:t>dữ</a:t>
            </a:r>
            <a:r>
              <a:rPr lang="en-US" sz="2400" b="1">
                <a:latin typeface="Calibri"/>
                <a:ea typeface="Calibri"/>
                <a:cs typeface="Calibri"/>
              </a:rPr>
              <a:t> </a:t>
            </a:r>
            <a:r>
              <a:rPr lang="en-US" sz="2400" b="1" err="1">
                <a:latin typeface="Calibri"/>
                <a:ea typeface="Calibri"/>
                <a:cs typeface="Calibri"/>
              </a:rPr>
              <a:t>liệu</a:t>
            </a:r>
            <a:r>
              <a:rPr lang="en-US" sz="2400" b="1">
                <a:latin typeface="Calibri"/>
                <a:ea typeface="Calibri"/>
                <a:cs typeface="Calibri"/>
              </a:rPr>
              <a:t>:</a:t>
            </a:r>
            <a:endParaRPr lang="vi-VN" sz="2400" b="1">
              <a:latin typeface="Arial" panose="020B0604020202020204" pitchFamily="34" charset="0"/>
              <a:ea typeface="Calibri"/>
              <a:cs typeface="Arial" panose="020B0604020202020204" pitchFamily="34" charset="0"/>
            </a:endParaRPr>
          </a:p>
          <a:p>
            <a:pPr marL="0" indent="0">
              <a:buNone/>
            </a:pPr>
            <a:r>
              <a:rPr lang="vi-VN" sz="2000" b="1">
                <a:latin typeface="Calibri"/>
                <a:ea typeface="Calibri"/>
                <a:cs typeface="Calibri"/>
              </a:rPr>
              <a:t>Thuật toán:</a:t>
            </a:r>
            <a:endParaRPr lang="vi-VN">
              <a:latin typeface="Arial"/>
              <a:ea typeface="Calibri"/>
              <a:cs typeface="Arial"/>
            </a:endParaRPr>
          </a:p>
          <a:p>
            <a:pPr marL="0" indent="0">
              <a:buNone/>
            </a:pPr>
            <a:r>
              <a:rPr lang="vi-VN" sz="2000" b="1">
                <a:latin typeface="Calibri"/>
                <a:ea typeface="Calibri"/>
                <a:cs typeface="Calibri"/>
              </a:rPr>
              <a:t> AES - GCM </a:t>
            </a:r>
            <a:r>
              <a:rPr lang="vi-VN" sz="2000" b="1" err="1">
                <a:latin typeface="Calibri"/>
                <a:ea typeface="Calibri"/>
                <a:cs typeface="Calibri"/>
              </a:rPr>
              <a:t>mode</a:t>
            </a:r>
            <a:r>
              <a:rPr lang="vi-VN" sz="2000" b="1">
                <a:latin typeface="Calibri"/>
                <a:ea typeface="Calibri"/>
                <a:cs typeface="Calibri"/>
              </a:rPr>
              <a:t>: </a:t>
            </a:r>
            <a:r>
              <a:rPr lang="vi-VN" sz="2000">
                <a:latin typeface="Calibri"/>
                <a:ea typeface="Calibri"/>
                <a:cs typeface="Calibri"/>
              </a:rPr>
              <a:t>256bit </a:t>
            </a:r>
            <a:r>
              <a:rPr lang="vi-VN" sz="2000" err="1">
                <a:latin typeface="Calibri"/>
                <a:ea typeface="Calibri"/>
                <a:cs typeface="Calibri"/>
              </a:rPr>
              <a:t>key</a:t>
            </a:r>
            <a:r>
              <a:rPr lang="vi-VN" sz="2000">
                <a:latin typeface="Calibri"/>
                <a:ea typeface="Calibri"/>
                <a:cs typeface="Calibri"/>
              </a:rPr>
              <a:t> - 128bit IV</a:t>
            </a:r>
          </a:p>
          <a:p>
            <a:pPr marL="0" indent="0">
              <a:buNone/>
            </a:pPr>
            <a:r>
              <a:rPr lang="vi-VN" sz="2000" b="1">
                <a:latin typeface="Calibri"/>
                <a:ea typeface="Calibri"/>
                <a:cs typeface="Calibri"/>
              </a:rPr>
              <a:t>Ưu điểm:</a:t>
            </a:r>
          </a:p>
          <a:p>
            <a:r>
              <a:rPr lang="vi-VN" sz="2000">
                <a:latin typeface="Calibri"/>
                <a:ea typeface="Calibri"/>
                <a:cs typeface="Calibri"/>
              </a:rPr>
              <a:t>Dễ triển khai</a:t>
            </a:r>
          </a:p>
          <a:p>
            <a:r>
              <a:rPr lang="vi-VN" sz="2000">
                <a:latin typeface="Calibri"/>
                <a:ea typeface="Calibri"/>
                <a:cs typeface="Calibri"/>
              </a:rPr>
              <a:t>Tích hợp xác thực tính toàn vẹn kết hợp mã </a:t>
            </a:r>
            <a:r>
              <a:rPr lang="vi-VN" sz="2000" err="1">
                <a:latin typeface="Calibri"/>
                <a:ea typeface="Calibri"/>
                <a:cs typeface="Calibri"/>
              </a:rPr>
              <a:t>hoá</a:t>
            </a:r>
            <a:endParaRPr lang="vi-VN" sz="2000">
              <a:latin typeface="Calibri"/>
              <a:ea typeface="Calibri"/>
              <a:cs typeface="Calibri"/>
            </a:endParaRPr>
          </a:p>
          <a:p>
            <a:r>
              <a:rPr lang="vi-VN" sz="2000">
                <a:latin typeface="Calibri"/>
                <a:ea typeface="Calibri"/>
                <a:cs typeface="Calibri"/>
              </a:rPr>
              <a:t>Có hiệu suất cao </a:t>
            </a:r>
            <a:endParaRPr lang="vi-VN" sz="2000">
              <a:latin typeface="Calibri" panose="020F0502020204030204" pitchFamily="34" charset="0"/>
              <a:ea typeface="Calibri" panose="020F0502020204030204" pitchFamily="34" charset="0"/>
              <a:cs typeface="Calibri" panose="020F0502020204030204" pitchFamily="34" charset="0"/>
            </a:endParaRPr>
          </a:p>
          <a:p>
            <a:endParaRPr lang="vi-VN" sz="2000">
              <a:latin typeface="Calibri" panose="020F0502020204030204" pitchFamily="34" charset="0"/>
              <a:ea typeface="Calibri" panose="020F0502020204030204" pitchFamily="34" charset="0"/>
              <a:cs typeface="Calibri" panose="020F0502020204030204" pitchFamily="34" charset="0"/>
            </a:endParaRPr>
          </a:p>
          <a:p>
            <a:endParaRPr lang="en-US" sz="2000">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047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60269" y="445477"/>
            <a:ext cx="8074815" cy="1618489"/>
          </a:xfrm>
        </p:spPr>
        <p:txBody>
          <a:bodyPr anchor="ctr">
            <a:normAutofit/>
          </a:bodyPr>
          <a:lstStyle/>
          <a:p>
            <a:r>
              <a:rPr lang="en-US" sz="5600">
                <a:latin typeface="Calibri"/>
                <a:ea typeface="Calibri"/>
                <a:cs typeface="Calibri"/>
              </a:rPr>
              <a:t>4. Phương </a:t>
            </a:r>
            <a:r>
              <a:rPr lang="en-US" sz="5600" err="1">
                <a:latin typeface="Calibri"/>
                <a:ea typeface="Calibri"/>
                <a:cs typeface="Calibri"/>
              </a:rPr>
              <a:t>pháp</a:t>
            </a:r>
            <a:r>
              <a:rPr lang="en-US" sz="5600">
                <a:latin typeface="Calibri"/>
                <a:ea typeface="Calibri"/>
                <a:cs typeface="Calibri"/>
              </a:rPr>
              <a:t> </a:t>
            </a:r>
            <a:r>
              <a:rPr lang="en-US" sz="5600" err="1">
                <a:latin typeface="Calibri"/>
                <a:ea typeface="Calibri"/>
                <a:cs typeface="Calibri"/>
              </a:rPr>
              <a:t>thực</a:t>
            </a:r>
            <a:r>
              <a:rPr lang="en-US" sz="5600">
                <a:latin typeface="Calibri"/>
                <a:ea typeface="Calibri"/>
                <a:cs typeface="Calibri"/>
              </a:rPr>
              <a:t> </a:t>
            </a:r>
            <a:r>
              <a:rPr lang="en-US" sz="5600" err="1">
                <a:latin typeface="Calibri"/>
                <a:ea typeface="Calibri"/>
                <a:cs typeface="Calibri"/>
              </a:rPr>
              <a:t>hiện</a:t>
            </a:r>
            <a:endParaRPr lang="en-US" sz="5600">
              <a:latin typeface="Calibri"/>
              <a:ea typeface="Calibri"/>
              <a:cs typeface="Calibri"/>
            </a:endParaRP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802118" y="1714198"/>
            <a:ext cx="10596137" cy="4940719"/>
          </a:xfrm>
        </p:spPr>
        <p:txBody>
          <a:bodyPr vert="horz" lIns="91440" tIns="45720" rIns="91440" bIns="45720" rtlCol="0" anchor="t">
            <a:noAutofit/>
          </a:bodyPr>
          <a:lstStyle/>
          <a:p>
            <a:pPr marL="0" indent="0">
              <a:buNone/>
            </a:pPr>
            <a:r>
              <a:rPr lang="en-US" sz="2400" b="1">
                <a:latin typeface="Calibri"/>
                <a:ea typeface="Calibri"/>
                <a:cs typeface="Calibri"/>
              </a:rPr>
              <a:t>D. Module </a:t>
            </a:r>
            <a:r>
              <a:rPr lang="en-US" sz="2400" b="1" err="1">
                <a:latin typeface="Calibri"/>
                <a:ea typeface="Calibri"/>
                <a:cs typeface="Calibri"/>
              </a:rPr>
              <a:t>quản</a:t>
            </a:r>
            <a:r>
              <a:rPr lang="en-US" sz="2400" b="1">
                <a:latin typeface="Calibri"/>
                <a:ea typeface="Calibri"/>
                <a:cs typeface="Calibri"/>
              </a:rPr>
              <a:t> </a:t>
            </a:r>
            <a:r>
              <a:rPr lang="en-US" sz="2400" b="1" err="1">
                <a:latin typeface="Calibri"/>
                <a:ea typeface="Calibri"/>
                <a:cs typeface="Calibri"/>
              </a:rPr>
              <a:t>lý</a:t>
            </a:r>
            <a:r>
              <a:rPr lang="en-US" sz="2400" b="1">
                <a:latin typeface="Calibri"/>
                <a:ea typeface="Calibri"/>
                <a:cs typeface="Calibri"/>
              </a:rPr>
              <a:t> </a:t>
            </a:r>
            <a:r>
              <a:rPr lang="en-US" sz="2400" b="1" err="1">
                <a:latin typeface="Calibri"/>
                <a:ea typeface="Calibri"/>
                <a:cs typeface="Calibri"/>
              </a:rPr>
              <a:t>dữ</a:t>
            </a:r>
            <a:r>
              <a:rPr lang="en-US" sz="2400" b="1">
                <a:latin typeface="Calibri"/>
                <a:ea typeface="Calibri"/>
                <a:cs typeface="Calibri"/>
              </a:rPr>
              <a:t> </a:t>
            </a:r>
            <a:r>
              <a:rPr lang="en-US" sz="2400" b="1" err="1">
                <a:latin typeface="Calibri"/>
                <a:ea typeface="Calibri"/>
                <a:cs typeface="Calibri"/>
              </a:rPr>
              <a:t>liệu</a:t>
            </a:r>
            <a:r>
              <a:rPr lang="en-US" sz="2400" b="1">
                <a:latin typeface="Calibri"/>
                <a:ea typeface="Calibri"/>
                <a:cs typeface="Calibri"/>
              </a:rPr>
              <a:t>:</a:t>
            </a:r>
            <a:endParaRPr lang="en-US" sz="2400">
              <a:latin typeface="Calibri"/>
              <a:ea typeface="Calibri"/>
              <a:cs typeface="Calibri"/>
            </a:endParaRPr>
          </a:p>
          <a:p>
            <a:pPr marL="0" indent="0">
              <a:buNone/>
            </a:pPr>
            <a:r>
              <a:rPr lang="vi-VN" sz="2000" b="1" i="0">
                <a:effectLst/>
                <a:highlight>
                  <a:srgbClr val="FFFFFF"/>
                </a:highlight>
                <a:latin typeface="Calibri"/>
                <a:ea typeface="Calibri" panose="020F0502020204030204" pitchFamily="34" charset="0"/>
                <a:cs typeface="Calibri"/>
              </a:rPr>
              <a:t>Nhiệm vụ:</a:t>
            </a:r>
          </a:p>
          <a:p>
            <a:pPr>
              <a:buFont typeface="Arial" panose="020B0604020202020204" pitchFamily="34" charset="0"/>
              <a:buChar char="•"/>
            </a:pPr>
            <a:r>
              <a:rPr lang="vi-VN" sz="2000" i="0">
                <a:effectLst/>
                <a:highlight>
                  <a:srgbClr val="FFFFFF"/>
                </a:highlight>
                <a:latin typeface="Calibri"/>
                <a:ea typeface="Calibri" panose="020F0502020204030204" pitchFamily="34" charset="0"/>
                <a:cs typeface="Calibri"/>
              </a:rPr>
              <a:t>Đảm bảo tính bảo mật và tính toàn vẹn của dữ liệu trong quá trình lưu trữ và truy xuất.</a:t>
            </a:r>
          </a:p>
          <a:p>
            <a:pPr>
              <a:buFont typeface="Arial" panose="020B0604020202020204" pitchFamily="34" charset="0"/>
              <a:buChar char="•"/>
            </a:pPr>
            <a:r>
              <a:rPr lang="vi-VN" sz="2000" i="0">
                <a:effectLst/>
                <a:highlight>
                  <a:srgbClr val="FFFFFF"/>
                </a:highlight>
                <a:latin typeface="Calibri"/>
                <a:ea typeface="Calibri" panose="020F0502020204030204" pitchFamily="34" charset="0"/>
                <a:cs typeface="Calibri"/>
              </a:rPr>
              <a:t>Quản lý quyền truy cập vào dữ liệu để đảm bảo chỉ những người được ủy quyền mới có thể truy xuất và sử dụng dữ liệu.</a:t>
            </a:r>
          </a:p>
          <a:p>
            <a:pPr marL="0" indent="0">
              <a:buNone/>
            </a:pPr>
            <a:r>
              <a:rPr lang="vi-VN" sz="2000" b="1" i="0">
                <a:effectLst/>
                <a:highlight>
                  <a:srgbClr val="FFFFFF"/>
                </a:highlight>
                <a:latin typeface="Calibri"/>
                <a:ea typeface="Calibri" panose="020F0502020204030204" pitchFamily="34" charset="0"/>
                <a:cs typeface="Calibri"/>
              </a:rPr>
              <a:t>Tính năng:</a:t>
            </a:r>
          </a:p>
          <a:p>
            <a:r>
              <a:rPr lang="vi-VN" sz="2000" i="0">
                <a:effectLst/>
                <a:highlight>
                  <a:srgbClr val="FFFFFF"/>
                </a:highlight>
                <a:latin typeface="Calibri"/>
                <a:ea typeface="Calibri" panose="020F0502020204030204" pitchFamily="34" charset="0"/>
                <a:cs typeface="Calibri"/>
              </a:rPr>
              <a:t>Lưu trữ dữ liệu</a:t>
            </a:r>
          </a:p>
          <a:p>
            <a:r>
              <a:rPr lang="vi-VN" sz="2000" i="0">
                <a:effectLst/>
                <a:highlight>
                  <a:srgbClr val="FFFFFF"/>
                </a:highlight>
                <a:latin typeface="Calibri"/>
                <a:ea typeface="Calibri" panose="020F0502020204030204" pitchFamily="34" charset="0"/>
                <a:cs typeface="Calibri"/>
              </a:rPr>
              <a:t>Quản lý quyền truy cập</a:t>
            </a:r>
          </a:p>
          <a:p>
            <a:r>
              <a:rPr lang="vi-VN" sz="2000" i="0">
                <a:effectLst/>
                <a:highlight>
                  <a:srgbClr val="FFFFFF"/>
                </a:highlight>
                <a:latin typeface="Calibri"/>
                <a:ea typeface="Calibri" panose="020F0502020204030204" pitchFamily="34" charset="0"/>
                <a:cs typeface="Calibri"/>
              </a:rPr>
              <a:t>Xử lý yêu cầu truy xuất dữ liệu</a:t>
            </a:r>
          </a:p>
          <a:p>
            <a:pPr marL="0" indent="0">
              <a:buNone/>
            </a:pPr>
            <a:endParaRPr lang="en-US" sz="1100">
              <a:latin typeface="Calibri" panose="020F0502020204030204" pitchFamily="34" charset="0"/>
              <a:ea typeface="Calibri" panose="020F0502020204030204" pitchFamily="34" charset="0"/>
              <a:cs typeface="Calibri" panose="020F0502020204030204" pitchFamily="34" charset="0"/>
            </a:endParaRPr>
          </a:p>
          <a:p>
            <a:endParaRPr lang="en-US" sz="11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4142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3A3013C-2B3E-A965-ED22-69A16F241332}"/>
              </a:ext>
            </a:extLst>
          </p:cNvPr>
          <p:cNvSpPr>
            <a:spLocks noGrp="1"/>
          </p:cNvSpPr>
          <p:nvPr>
            <p:ph type="title"/>
          </p:nvPr>
        </p:nvSpPr>
        <p:spPr>
          <a:xfrm>
            <a:off x="1043631" y="809898"/>
            <a:ext cx="10173010" cy="1554480"/>
          </a:xfrm>
        </p:spPr>
        <p:txBody>
          <a:bodyPr anchor="ctr">
            <a:normAutofit/>
          </a:bodyPr>
          <a:lstStyle/>
          <a:p>
            <a:r>
              <a:rPr lang="vi-VN" sz="4800">
                <a:latin typeface="Calibri"/>
                <a:ea typeface="Calibri"/>
                <a:cs typeface="Times New Roman"/>
              </a:rPr>
              <a:t>Phân công kế hoạch</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hỗ dành sẵn cho Nội dung 4">
            <a:extLst>
              <a:ext uri="{FF2B5EF4-FFF2-40B4-BE49-F238E27FC236}">
                <a16:creationId xmlns:a16="http://schemas.microsoft.com/office/drawing/2014/main" id="{5F792BCF-8A42-B8E3-AFB4-C17287CEB9CC}"/>
              </a:ext>
            </a:extLst>
          </p:cNvPr>
          <p:cNvGraphicFramePr>
            <a:graphicFrameLocks noGrp="1"/>
          </p:cNvGraphicFramePr>
          <p:nvPr>
            <p:ph idx="1"/>
            <p:extLst>
              <p:ext uri="{D42A27DB-BD31-4B8C-83A1-F6EECF244321}">
                <p14:modId xmlns:p14="http://schemas.microsoft.com/office/powerpoint/2010/main" val="1196771312"/>
              </p:ext>
            </p:extLst>
          </p:nvPr>
        </p:nvGraphicFramePr>
        <p:xfrm>
          <a:off x="904602" y="3205587"/>
          <a:ext cx="10378434" cy="2833771"/>
        </p:xfrm>
        <a:graphic>
          <a:graphicData uri="http://schemas.openxmlformats.org/drawingml/2006/table">
            <a:tbl>
              <a:tblPr firstRow="1" bandRow="1">
                <a:tableStyleId>{5C22544A-7EE6-4342-B048-85BDC9FD1C3A}</a:tableStyleId>
              </a:tblPr>
              <a:tblGrid>
                <a:gridCol w="3161270">
                  <a:extLst>
                    <a:ext uri="{9D8B030D-6E8A-4147-A177-3AD203B41FA5}">
                      <a16:colId xmlns:a16="http://schemas.microsoft.com/office/drawing/2014/main" val="3214750649"/>
                    </a:ext>
                  </a:extLst>
                </a:gridCol>
                <a:gridCol w="2347782">
                  <a:extLst>
                    <a:ext uri="{9D8B030D-6E8A-4147-A177-3AD203B41FA5}">
                      <a16:colId xmlns:a16="http://schemas.microsoft.com/office/drawing/2014/main" val="3565862958"/>
                    </a:ext>
                  </a:extLst>
                </a:gridCol>
                <a:gridCol w="2543432">
                  <a:extLst>
                    <a:ext uri="{9D8B030D-6E8A-4147-A177-3AD203B41FA5}">
                      <a16:colId xmlns:a16="http://schemas.microsoft.com/office/drawing/2014/main" val="2138203102"/>
                    </a:ext>
                  </a:extLst>
                </a:gridCol>
                <a:gridCol w="2325950">
                  <a:extLst>
                    <a:ext uri="{9D8B030D-6E8A-4147-A177-3AD203B41FA5}">
                      <a16:colId xmlns:a16="http://schemas.microsoft.com/office/drawing/2014/main" val="1012028756"/>
                    </a:ext>
                  </a:extLst>
                </a:gridCol>
              </a:tblGrid>
              <a:tr h="397089">
                <a:tc>
                  <a:txBody>
                    <a:bodyPr/>
                    <a:lstStyle/>
                    <a:p>
                      <a:pPr algn="ctr"/>
                      <a:r>
                        <a:rPr lang="vi-VN" sz="1800"/>
                        <a:t>Công việc</a:t>
                      </a:r>
                    </a:p>
                  </a:txBody>
                  <a:tcPr marL="90247" marR="90247" marT="45124" marB="45124"/>
                </a:tc>
                <a:tc>
                  <a:txBody>
                    <a:bodyPr/>
                    <a:lstStyle/>
                    <a:p>
                      <a:pPr algn="ctr"/>
                      <a:r>
                        <a:rPr lang="vi-VN" sz="1800"/>
                        <a:t>Cao Đăng Đạt</a:t>
                      </a:r>
                    </a:p>
                  </a:txBody>
                  <a:tcPr marL="90247" marR="90247" marT="45124" marB="45124"/>
                </a:tc>
                <a:tc>
                  <a:txBody>
                    <a:bodyPr/>
                    <a:lstStyle/>
                    <a:p>
                      <a:pPr algn="ctr"/>
                      <a:r>
                        <a:rPr lang="vi-VN" sz="1800"/>
                        <a:t>Hoàng Minh Đức </a:t>
                      </a:r>
                    </a:p>
                  </a:txBody>
                  <a:tcPr marL="90247" marR="90247" marT="45124" marB="45124"/>
                </a:tc>
                <a:tc>
                  <a:txBody>
                    <a:bodyPr/>
                    <a:lstStyle/>
                    <a:p>
                      <a:pPr algn="ctr"/>
                      <a:r>
                        <a:rPr lang="vi-VN" sz="1800"/>
                        <a:t>Đỗ Minh Đức</a:t>
                      </a:r>
                    </a:p>
                  </a:txBody>
                  <a:tcPr marL="90247" marR="90247" marT="45124" marB="45124"/>
                </a:tc>
                <a:extLst>
                  <a:ext uri="{0D108BD9-81ED-4DB2-BD59-A6C34878D82A}">
                    <a16:rowId xmlns:a16="http://schemas.microsoft.com/office/drawing/2014/main" val="1458337160"/>
                  </a:ext>
                </a:extLst>
              </a:tr>
              <a:tr h="397089">
                <a:tc>
                  <a:txBody>
                    <a:bodyPr/>
                    <a:lstStyle/>
                    <a:p>
                      <a:pPr algn="l"/>
                      <a:r>
                        <a:rPr lang="vi-VN" sz="1800"/>
                        <a:t>Phân tích thiết kế</a:t>
                      </a:r>
                    </a:p>
                  </a:txBody>
                  <a:tcPr marL="90247" marR="90247" marT="45124" marB="45124"/>
                </a:tc>
                <a:tc>
                  <a:txBody>
                    <a:bodyPr/>
                    <a:lstStyle/>
                    <a:p>
                      <a:pPr algn="ctr"/>
                      <a:r>
                        <a:rPr lang="vi-VN" sz="1800"/>
                        <a:t>x</a:t>
                      </a:r>
                    </a:p>
                  </a:txBody>
                  <a:tcPr marL="90247" marR="90247" marT="45124" marB="45124"/>
                </a:tc>
                <a:tc>
                  <a:txBody>
                    <a:bodyPr/>
                    <a:lstStyle/>
                    <a:p>
                      <a:pPr algn="ctr"/>
                      <a:r>
                        <a:rPr lang="vi-VN" sz="1800"/>
                        <a:t>x</a:t>
                      </a:r>
                    </a:p>
                  </a:txBody>
                  <a:tcPr marL="90247" marR="90247" marT="45124" marB="45124"/>
                </a:tc>
                <a:tc>
                  <a:txBody>
                    <a:bodyPr/>
                    <a:lstStyle/>
                    <a:p>
                      <a:pPr algn="ctr"/>
                      <a:endParaRPr lang="vi-VN" sz="1800"/>
                    </a:p>
                  </a:txBody>
                  <a:tcPr marL="90247" marR="90247" marT="45124" marB="45124"/>
                </a:tc>
                <a:extLst>
                  <a:ext uri="{0D108BD9-81ED-4DB2-BD59-A6C34878D82A}">
                    <a16:rowId xmlns:a16="http://schemas.microsoft.com/office/drawing/2014/main" val="3640715602"/>
                  </a:ext>
                </a:extLst>
              </a:tr>
              <a:tr h="397089">
                <a:tc>
                  <a:txBody>
                    <a:bodyPr/>
                    <a:lstStyle/>
                    <a:p>
                      <a:pPr algn="l"/>
                      <a:r>
                        <a:rPr lang="vi-VN" sz="1800" err="1"/>
                        <a:t>Module</a:t>
                      </a:r>
                      <a:r>
                        <a:rPr lang="vi-VN" sz="1800"/>
                        <a:t> quản ký </a:t>
                      </a:r>
                      <a:r>
                        <a:rPr lang="vi-VN" sz="1800" err="1"/>
                        <a:t>khoá</a:t>
                      </a:r>
                    </a:p>
                  </a:txBody>
                  <a:tcPr marL="90247" marR="90247" marT="45124" marB="45124"/>
                </a:tc>
                <a:tc>
                  <a:txBody>
                    <a:bodyPr/>
                    <a:lstStyle/>
                    <a:p>
                      <a:pPr algn="ctr"/>
                      <a:endParaRPr lang="vi-VN" sz="1800"/>
                    </a:p>
                  </a:txBody>
                  <a:tcPr marL="90247" marR="90247" marT="45124" marB="45124"/>
                </a:tc>
                <a:tc>
                  <a:txBody>
                    <a:bodyPr/>
                    <a:lstStyle/>
                    <a:p>
                      <a:pPr algn="ctr"/>
                      <a:endParaRPr lang="vi-VN" sz="1800"/>
                    </a:p>
                  </a:txBody>
                  <a:tcPr marL="90247" marR="90247" marT="45124" marB="45124"/>
                </a:tc>
                <a:tc>
                  <a:txBody>
                    <a:bodyPr/>
                    <a:lstStyle/>
                    <a:p>
                      <a:pPr algn="ctr"/>
                      <a:r>
                        <a:rPr lang="vi-VN" sz="1800"/>
                        <a:t>x</a:t>
                      </a:r>
                    </a:p>
                  </a:txBody>
                  <a:tcPr marL="90247" marR="90247" marT="45124" marB="45124"/>
                </a:tc>
                <a:extLst>
                  <a:ext uri="{0D108BD9-81ED-4DB2-BD59-A6C34878D82A}">
                    <a16:rowId xmlns:a16="http://schemas.microsoft.com/office/drawing/2014/main" val="726543245"/>
                  </a:ext>
                </a:extLst>
              </a:tr>
              <a:tr h="397089">
                <a:tc>
                  <a:txBody>
                    <a:bodyPr/>
                    <a:lstStyle/>
                    <a:p>
                      <a:pPr algn="l"/>
                      <a:r>
                        <a:rPr lang="vi-VN" sz="1800" err="1"/>
                        <a:t>Module</a:t>
                      </a:r>
                      <a:r>
                        <a:rPr lang="vi-VN" sz="1800"/>
                        <a:t> mã </a:t>
                      </a:r>
                      <a:r>
                        <a:rPr lang="vi-VN" sz="1800" err="1"/>
                        <a:t>hoá</a:t>
                      </a:r>
                    </a:p>
                  </a:txBody>
                  <a:tcPr marL="90247" marR="90247" marT="45124" marB="45124"/>
                </a:tc>
                <a:tc>
                  <a:txBody>
                    <a:bodyPr/>
                    <a:lstStyle/>
                    <a:p>
                      <a:pPr algn="ctr"/>
                      <a:r>
                        <a:rPr lang="vi-VN" sz="1800"/>
                        <a:t>x</a:t>
                      </a:r>
                    </a:p>
                  </a:txBody>
                  <a:tcPr marL="90247" marR="90247" marT="45124" marB="45124"/>
                </a:tc>
                <a:tc>
                  <a:txBody>
                    <a:bodyPr/>
                    <a:lstStyle/>
                    <a:p>
                      <a:pPr algn="ctr"/>
                      <a:endParaRPr lang="vi-VN" sz="1800"/>
                    </a:p>
                  </a:txBody>
                  <a:tcPr marL="90247" marR="90247" marT="45124" marB="45124"/>
                </a:tc>
                <a:tc>
                  <a:txBody>
                    <a:bodyPr/>
                    <a:lstStyle/>
                    <a:p>
                      <a:pPr algn="ctr"/>
                      <a:endParaRPr lang="vi-VN" sz="1800"/>
                    </a:p>
                  </a:txBody>
                  <a:tcPr marL="90247" marR="90247" marT="45124" marB="45124"/>
                </a:tc>
                <a:extLst>
                  <a:ext uri="{0D108BD9-81ED-4DB2-BD59-A6C34878D82A}">
                    <a16:rowId xmlns:a16="http://schemas.microsoft.com/office/drawing/2014/main" val="1007546754"/>
                  </a:ext>
                </a:extLst>
              </a:tr>
              <a:tr h="397089">
                <a:tc>
                  <a:txBody>
                    <a:bodyPr/>
                    <a:lstStyle/>
                    <a:p>
                      <a:pPr algn="l"/>
                      <a:r>
                        <a:rPr lang="vi-VN" sz="1800" err="1"/>
                        <a:t>Module</a:t>
                      </a:r>
                      <a:r>
                        <a:rPr lang="vi-VN" sz="1800"/>
                        <a:t> </a:t>
                      </a:r>
                      <a:r>
                        <a:rPr lang="vi-VN" sz="1800" err="1"/>
                        <a:t>service</a:t>
                      </a:r>
                    </a:p>
                  </a:txBody>
                  <a:tcPr marL="90247" marR="90247" marT="45124" marB="45124"/>
                </a:tc>
                <a:tc>
                  <a:txBody>
                    <a:bodyPr/>
                    <a:lstStyle/>
                    <a:p>
                      <a:pPr algn="ctr"/>
                      <a:endParaRPr lang="vi-VN" sz="1800"/>
                    </a:p>
                  </a:txBody>
                  <a:tcPr marL="90247" marR="90247" marT="45124" marB="45124"/>
                </a:tc>
                <a:tc>
                  <a:txBody>
                    <a:bodyPr/>
                    <a:lstStyle/>
                    <a:p>
                      <a:pPr algn="ctr"/>
                      <a:r>
                        <a:rPr lang="vi-VN" sz="1800"/>
                        <a:t>x</a:t>
                      </a:r>
                    </a:p>
                  </a:txBody>
                  <a:tcPr marL="90247" marR="90247" marT="45124" marB="45124"/>
                </a:tc>
                <a:tc>
                  <a:txBody>
                    <a:bodyPr/>
                    <a:lstStyle/>
                    <a:p>
                      <a:pPr algn="ctr"/>
                      <a:endParaRPr lang="vi-VN" sz="1800"/>
                    </a:p>
                  </a:txBody>
                  <a:tcPr marL="90247" marR="90247" marT="45124" marB="45124"/>
                </a:tc>
                <a:extLst>
                  <a:ext uri="{0D108BD9-81ED-4DB2-BD59-A6C34878D82A}">
                    <a16:rowId xmlns:a16="http://schemas.microsoft.com/office/drawing/2014/main" val="583135140"/>
                  </a:ext>
                </a:extLst>
              </a:tr>
              <a:tr h="397089">
                <a:tc>
                  <a:txBody>
                    <a:bodyPr/>
                    <a:lstStyle/>
                    <a:p>
                      <a:pPr algn="l"/>
                      <a:r>
                        <a:rPr lang="vi-VN" sz="1800"/>
                        <a:t>Xây dựng </a:t>
                      </a:r>
                      <a:r>
                        <a:rPr lang="vi-VN" sz="1800" err="1"/>
                        <a:t>Client</a:t>
                      </a:r>
                      <a:r>
                        <a:rPr lang="vi-VN" sz="1800"/>
                        <a:t> </a:t>
                      </a:r>
                      <a:r>
                        <a:rPr lang="vi-VN" sz="1800" err="1"/>
                        <a:t>App</a:t>
                      </a:r>
                      <a:r>
                        <a:rPr lang="vi-VN" sz="1800"/>
                        <a:t> + </a:t>
                      </a:r>
                      <a:r>
                        <a:rPr lang="vi-VN" sz="1800" err="1"/>
                        <a:t>Demo</a:t>
                      </a:r>
                    </a:p>
                  </a:txBody>
                  <a:tcPr marL="90247" marR="90247" marT="45124" marB="45124"/>
                </a:tc>
                <a:tc>
                  <a:txBody>
                    <a:bodyPr/>
                    <a:lstStyle/>
                    <a:p>
                      <a:pPr algn="ctr"/>
                      <a:endParaRPr lang="vi-VN" sz="1800"/>
                    </a:p>
                  </a:txBody>
                  <a:tcPr marL="90247" marR="90247" marT="45124" marB="45124"/>
                </a:tc>
                <a:tc>
                  <a:txBody>
                    <a:bodyPr/>
                    <a:lstStyle/>
                    <a:p>
                      <a:pPr algn="ctr"/>
                      <a:r>
                        <a:rPr lang="vi-VN" sz="1800"/>
                        <a:t>x</a:t>
                      </a:r>
                    </a:p>
                  </a:txBody>
                  <a:tcPr marL="90247" marR="90247" marT="45124" marB="45124"/>
                </a:tc>
                <a:tc>
                  <a:txBody>
                    <a:bodyPr/>
                    <a:lstStyle/>
                    <a:p>
                      <a:pPr algn="ctr"/>
                      <a:endParaRPr lang="vi-VN" sz="1800"/>
                    </a:p>
                  </a:txBody>
                  <a:tcPr marL="90247" marR="90247" marT="45124" marB="45124"/>
                </a:tc>
                <a:extLst>
                  <a:ext uri="{0D108BD9-81ED-4DB2-BD59-A6C34878D82A}">
                    <a16:rowId xmlns:a16="http://schemas.microsoft.com/office/drawing/2014/main" val="346235689"/>
                  </a:ext>
                </a:extLst>
              </a:tr>
              <a:tr h="451237">
                <a:tc>
                  <a:txBody>
                    <a:bodyPr/>
                    <a:lstStyle/>
                    <a:p>
                      <a:pPr algn="l"/>
                      <a:r>
                        <a:rPr lang="vi-VN" sz="1800" err="1"/>
                        <a:t>Test</a:t>
                      </a:r>
                    </a:p>
                  </a:txBody>
                  <a:tcPr marL="90247" marR="90247" marT="45124" marB="45124"/>
                </a:tc>
                <a:tc>
                  <a:txBody>
                    <a:bodyPr/>
                    <a:lstStyle/>
                    <a:p>
                      <a:pPr algn="ctr"/>
                      <a:r>
                        <a:rPr lang="vi-VN" sz="1800"/>
                        <a:t>x</a:t>
                      </a:r>
                    </a:p>
                  </a:txBody>
                  <a:tcPr marL="90247" marR="90247" marT="45124" marB="45124"/>
                </a:tc>
                <a:tc>
                  <a:txBody>
                    <a:bodyPr/>
                    <a:lstStyle/>
                    <a:p>
                      <a:pPr algn="ctr"/>
                      <a:r>
                        <a:rPr lang="vi-VN" sz="1800"/>
                        <a:t>x</a:t>
                      </a:r>
                    </a:p>
                  </a:txBody>
                  <a:tcPr marL="90247" marR="90247" marT="45124" marB="45124"/>
                </a:tc>
                <a:tc>
                  <a:txBody>
                    <a:bodyPr/>
                    <a:lstStyle/>
                    <a:p>
                      <a:pPr algn="ctr"/>
                      <a:r>
                        <a:rPr lang="vi-VN" sz="1800"/>
                        <a:t>x</a:t>
                      </a:r>
                    </a:p>
                  </a:txBody>
                  <a:tcPr marL="90247" marR="90247" marT="45124" marB="45124"/>
                </a:tc>
                <a:extLst>
                  <a:ext uri="{0D108BD9-81ED-4DB2-BD59-A6C34878D82A}">
                    <a16:rowId xmlns:a16="http://schemas.microsoft.com/office/drawing/2014/main" val="1147498341"/>
                  </a:ext>
                </a:extLst>
              </a:tr>
            </a:tbl>
          </a:graphicData>
        </a:graphic>
      </p:graphicFrame>
    </p:spTree>
    <p:extLst>
      <p:ext uri="{BB962C8B-B14F-4D97-AF65-F5344CB8AC3E}">
        <p14:creationId xmlns:p14="http://schemas.microsoft.com/office/powerpoint/2010/main" val="387258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3" name="Rectangle 4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D35F0-8FAF-F5EA-861D-710B3F269AC2}"/>
              </a:ext>
            </a:extLst>
          </p:cNvPr>
          <p:cNvSpPr>
            <a:spLocks noGrp="1"/>
          </p:cNvSpPr>
          <p:nvPr>
            <p:ph type="title"/>
          </p:nvPr>
        </p:nvSpPr>
        <p:spPr>
          <a:xfrm>
            <a:off x="1204522" y="80139"/>
            <a:ext cx="9849751" cy="1349671"/>
          </a:xfrm>
        </p:spPr>
        <p:txBody>
          <a:bodyPr anchor="b">
            <a:normAutofit/>
          </a:bodyPr>
          <a:lstStyle/>
          <a:p>
            <a:r>
              <a:rPr lang="en-US" sz="4800">
                <a:latin typeface="Calibri"/>
                <a:ea typeface="Calibri"/>
                <a:cs typeface="Calibri"/>
              </a:rPr>
              <a:t>5. </a:t>
            </a:r>
            <a:r>
              <a:rPr lang="en-US" sz="4800" err="1">
                <a:latin typeface="Calibri"/>
                <a:ea typeface="Calibri"/>
                <a:cs typeface="Calibri"/>
              </a:rPr>
              <a:t>Kết</a:t>
            </a:r>
            <a:r>
              <a:rPr lang="en-US" sz="4800">
                <a:latin typeface="Calibri"/>
                <a:ea typeface="Calibri"/>
                <a:cs typeface="Calibri"/>
              </a:rPr>
              <a:t> </a:t>
            </a:r>
            <a:r>
              <a:rPr lang="en-US" sz="4800" err="1">
                <a:latin typeface="Calibri"/>
                <a:ea typeface="Calibri"/>
                <a:cs typeface="Calibri"/>
              </a:rPr>
              <a:t>quả</a:t>
            </a:r>
            <a:r>
              <a:rPr lang="en-US" sz="4800">
                <a:latin typeface="Calibri"/>
                <a:ea typeface="Calibri"/>
                <a:cs typeface="Calibri"/>
              </a:rPr>
              <a:t> </a:t>
            </a:r>
            <a:r>
              <a:rPr lang="en-US" sz="4800" err="1">
                <a:latin typeface="Calibri"/>
                <a:ea typeface="Calibri"/>
                <a:cs typeface="Calibri"/>
              </a:rPr>
              <a:t>thực</a:t>
            </a:r>
            <a:r>
              <a:rPr lang="en-US" sz="4800">
                <a:latin typeface="Calibri"/>
                <a:ea typeface="Calibri"/>
                <a:cs typeface="Calibri"/>
              </a:rPr>
              <a:t> </a:t>
            </a:r>
            <a:r>
              <a:rPr lang="en-US" sz="4800" err="1">
                <a:latin typeface="Calibri"/>
                <a:ea typeface="Calibri"/>
                <a:cs typeface="Calibri"/>
              </a:rPr>
              <a:t>nghiệm</a:t>
            </a:r>
            <a:endParaRPr lang="en-US" sz="4800">
              <a:latin typeface="Calibri"/>
              <a:ea typeface="Calibri"/>
              <a:cs typeface="Calibri"/>
            </a:endParaRPr>
          </a:p>
        </p:txBody>
      </p:sp>
      <p:graphicFrame>
        <p:nvGraphicFramePr>
          <p:cNvPr id="8" name="Chỗ dành sẵn cho Nội dung 7">
            <a:extLst>
              <a:ext uri="{FF2B5EF4-FFF2-40B4-BE49-F238E27FC236}">
                <a16:creationId xmlns:a16="http://schemas.microsoft.com/office/drawing/2014/main" id="{1B95AC5F-57F6-5D06-309B-7465222637FA}"/>
              </a:ext>
            </a:extLst>
          </p:cNvPr>
          <p:cNvGraphicFramePr>
            <a:graphicFrameLocks noGrp="1"/>
          </p:cNvGraphicFramePr>
          <p:nvPr>
            <p:ph idx="1"/>
            <p:extLst>
              <p:ext uri="{D42A27DB-BD31-4B8C-83A1-F6EECF244321}">
                <p14:modId xmlns:p14="http://schemas.microsoft.com/office/powerpoint/2010/main" val="2567408460"/>
              </p:ext>
            </p:extLst>
          </p:nvPr>
        </p:nvGraphicFramePr>
        <p:xfrm>
          <a:off x="838200" y="1438577"/>
          <a:ext cx="10515594" cy="4577080"/>
        </p:xfrm>
        <a:graphic>
          <a:graphicData uri="http://schemas.openxmlformats.org/drawingml/2006/table">
            <a:tbl>
              <a:tblPr firstRow="1" bandRow="1">
                <a:tableStyleId>{5C22544A-7EE6-4342-B048-85BDC9FD1C3A}</a:tableStyleId>
              </a:tblPr>
              <a:tblGrid>
                <a:gridCol w="1632857">
                  <a:extLst>
                    <a:ext uri="{9D8B030D-6E8A-4147-A177-3AD203B41FA5}">
                      <a16:colId xmlns:a16="http://schemas.microsoft.com/office/drawing/2014/main" val="3360059890"/>
                    </a:ext>
                  </a:extLst>
                </a:gridCol>
                <a:gridCol w="1602619">
                  <a:extLst>
                    <a:ext uri="{9D8B030D-6E8A-4147-A177-3AD203B41FA5}">
                      <a16:colId xmlns:a16="http://schemas.microsoft.com/office/drawing/2014/main" val="1928772057"/>
                    </a:ext>
                  </a:extLst>
                </a:gridCol>
                <a:gridCol w="3073880">
                  <a:extLst>
                    <a:ext uri="{9D8B030D-6E8A-4147-A177-3AD203B41FA5}">
                      <a16:colId xmlns:a16="http://schemas.microsoft.com/office/drawing/2014/main" val="4222636210"/>
                    </a:ext>
                  </a:extLst>
                </a:gridCol>
                <a:gridCol w="2103119">
                  <a:extLst>
                    <a:ext uri="{9D8B030D-6E8A-4147-A177-3AD203B41FA5}">
                      <a16:colId xmlns:a16="http://schemas.microsoft.com/office/drawing/2014/main" val="1080227656"/>
                    </a:ext>
                  </a:extLst>
                </a:gridCol>
                <a:gridCol w="2103119">
                  <a:extLst>
                    <a:ext uri="{9D8B030D-6E8A-4147-A177-3AD203B41FA5}">
                      <a16:colId xmlns:a16="http://schemas.microsoft.com/office/drawing/2014/main" val="4219374890"/>
                    </a:ext>
                  </a:extLst>
                </a:gridCol>
              </a:tblGrid>
              <a:tr h="370840">
                <a:tc>
                  <a:txBody>
                    <a:bodyPr/>
                    <a:lstStyle/>
                    <a:p>
                      <a:pPr lvl="0">
                        <a:buNone/>
                      </a:pPr>
                      <a:r>
                        <a:rPr lang="vi-VN"/>
                        <a:t>ID</a:t>
                      </a:r>
                    </a:p>
                  </a:txBody>
                  <a:tcPr/>
                </a:tc>
                <a:tc>
                  <a:txBody>
                    <a:bodyPr/>
                    <a:lstStyle/>
                    <a:p>
                      <a:pPr lvl="0">
                        <a:buNone/>
                      </a:pPr>
                      <a:r>
                        <a:rPr lang="vi-VN"/>
                        <a:t>Chức năng </a:t>
                      </a:r>
                    </a:p>
                  </a:txBody>
                  <a:tcPr/>
                </a:tc>
                <a:tc>
                  <a:txBody>
                    <a:bodyPr/>
                    <a:lstStyle/>
                    <a:p>
                      <a:pPr lvl="0">
                        <a:buNone/>
                      </a:pPr>
                      <a:r>
                        <a:rPr lang="vi-VN"/>
                        <a:t>Mô tả</a:t>
                      </a:r>
                    </a:p>
                  </a:txBody>
                  <a:tcPr/>
                </a:tc>
                <a:tc>
                  <a:txBody>
                    <a:bodyPr/>
                    <a:lstStyle/>
                    <a:p>
                      <a:pPr lvl="0">
                        <a:buNone/>
                      </a:pPr>
                      <a:r>
                        <a:rPr lang="vi-VN"/>
                        <a:t>Kết quả kì vọng</a:t>
                      </a:r>
                    </a:p>
                  </a:txBody>
                  <a:tcPr/>
                </a:tc>
                <a:tc>
                  <a:txBody>
                    <a:bodyPr/>
                    <a:lstStyle/>
                    <a:p>
                      <a:pPr lvl="0">
                        <a:buNone/>
                      </a:pPr>
                      <a:r>
                        <a:rPr lang="vi-VN"/>
                        <a:t>Kết quả thực tế</a:t>
                      </a:r>
                    </a:p>
                  </a:txBody>
                  <a:tcPr/>
                </a:tc>
                <a:extLst>
                  <a:ext uri="{0D108BD9-81ED-4DB2-BD59-A6C34878D82A}">
                    <a16:rowId xmlns:a16="http://schemas.microsoft.com/office/drawing/2014/main" val="466933699"/>
                  </a:ext>
                </a:extLst>
              </a:tr>
              <a:tr h="370840">
                <a:tc>
                  <a:txBody>
                    <a:bodyPr/>
                    <a:lstStyle/>
                    <a:p>
                      <a:pPr lvl="0">
                        <a:buNone/>
                      </a:pPr>
                      <a:r>
                        <a:rPr lang="vi-VN" sz="1600">
                          <a:latin typeface="Calibri"/>
                        </a:rPr>
                        <a:t>1</a:t>
                      </a:r>
                    </a:p>
                  </a:txBody>
                  <a:tcPr/>
                </a:tc>
                <a:tc>
                  <a:txBody>
                    <a:bodyPr/>
                    <a:lstStyle/>
                    <a:p>
                      <a:pPr lvl="0">
                        <a:buNone/>
                      </a:pPr>
                      <a:r>
                        <a:rPr lang="vi-VN" sz="1600">
                          <a:latin typeface="Calibri"/>
                        </a:rPr>
                        <a:t>Đăng ký lưu</a:t>
                      </a:r>
                    </a:p>
                  </a:txBody>
                  <a:tcPr/>
                </a:tc>
                <a:tc>
                  <a:txBody>
                    <a:bodyPr/>
                    <a:lstStyle/>
                    <a:p>
                      <a:pPr lvl="0">
                        <a:buNone/>
                      </a:pPr>
                      <a:r>
                        <a:rPr lang="vi-VN" sz="1600" b="0" i="0" u="none" strike="noStrike" noProof="0">
                          <a:latin typeface="Calibri"/>
                        </a:rPr>
                        <a:t>Ứng dụng chưa đăng ký lưu dữ liệu, người dùng yêu cầu đăng ký lưu</a:t>
                      </a:r>
                      <a:endParaRPr lang="vi-VN" sz="1600">
                        <a:latin typeface="Calibri"/>
                      </a:endParaRPr>
                    </a:p>
                  </a:txBody>
                  <a:tcPr/>
                </a:tc>
                <a:tc>
                  <a:txBody>
                    <a:bodyPr/>
                    <a:lstStyle/>
                    <a:p>
                      <a:pPr lvl="0">
                        <a:buNone/>
                      </a:pPr>
                      <a:r>
                        <a:rPr lang="vi-VN" sz="1600" b="0" i="0" u="none" strike="noStrike" noProof="0">
                          <a:latin typeface="Calibri"/>
                        </a:rPr>
                        <a:t>Đăng ký lưu thành công</a:t>
                      </a:r>
                      <a:endParaRPr lang="vi-VN" sz="1600">
                        <a:latin typeface="Calibri"/>
                      </a:endParaRPr>
                    </a:p>
                  </a:txBody>
                  <a:tcPr/>
                </a:tc>
                <a:tc>
                  <a:txBody>
                    <a:bodyPr/>
                    <a:lstStyle/>
                    <a:p>
                      <a:pPr lvl="0">
                        <a:buNone/>
                      </a:pPr>
                      <a:r>
                        <a:rPr lang="vi-VN" sz="1600" b="0" i="0" u="none" strike="noStrike" noProof="0">
                          <a:latin typeface="Calibri"/>
                        </a:rPr>
                        <a:t>Đăng ký lưu thành công</a:t>
                      </a:r>
                      <a:endParaRPr lang="vi-VN" sz="1600">
                        <a:latin typeface="Calibri"/>
                      </a:endParaRPr>
                    </a:p>
                  </a:txBody>
                  <a:tcPr/>
                </a:tc>
                <a:extLst>
                  <a:ext uri="{0D108BD9-81ED-4DB2-BD59-A6C34878D82A}">
                    <a16:rowId xmlns:a16="http://schemas.microsoft.com/office/drawing/2014/main" val="680968678"/>
                  </a:ext>
                </a:extLst>
              </a:tr>
              <a:tr h="370840">
                <a:tc>
                  <a:txBody>
                    <a:bodyPr/>
                    <a:lstStyle/>
                    <a:p>
                      <a:pPr lvl="0">
                        <a:buNone/>
                      </a:pPr>
                      <a:r>
                        <a:rPr lang="vi-VN" sz="1600">
                          <a:latin typeface="Calibri"/>
                        </a:rPr>
                        <a:t>2</a:t>
                      </a:r>
                    </a:p>
                  </a:txBody>
                  <a:tcPr/>
                </a:tc>
                <a:tc>
                  <a:txBody>
                    <a:bodyPr/>
                    <a:lstStyle/>
                    <a:p>
                      <a:pPr lvl="0">
                        <a:buNone/>
                      </a:pPr>
                      <a:r>
                        <a:rPr lang="vi-VN" sz="1600" b="0" i="0" u="none" strike="noStrike" noProof="0">
                          <a:solidFill>
                            <a:srgbClr val="000000"/>
                          </a:solidFill>
                          <a:latin typeface="Calibri"/>
                        </a:rPr>
                        <a:t>Đăng ký lưu</a:t>
                      </a:r>
                      <a:endParaRPr lang="vi-VN" sz="1600">
                        <a:latin typeface="Calibri"/>
                      </a:endParaRPr>
                    </a:p>
                  </a:txBody>
                  <a:tcPr/>
                </a:tc>
                <a:tc>
                  <a:txBody>
                    <a:bodyPr/>
                    <a:lstStyle/>
                    <a:p>
                      <a:pPr lvl="0">
                        <a:buNone/>
                      </a:pPr>
                      <a:r>
                        <a:rPr lang="vi-VN" sz="1600" b="0" i="0" u="none" strike="noStrike" noProof="0">
                          <a:latin typeface="Calibri"/>
                        </a:rPr>
                        <a:t>Ứng dụng đã đăng ký lưu, người dùng yêu cầu đăng ký lưu</a:t>
                      </a:r>
                      <a:endParaRPr lang="vi-VN" sz="1600">
                        <a:latin typeface="Calibri"/>
                      </a:endParaRPr>
                    </a:p>
                  </a:txBody>
                  <a:tcPr/>
                </a:tc>
                <a:tc>
                  <a:txBody>
                    <a:bodyPr/>
                    <a:lstStyle/>
                    <a:p>
                      <a:pPr lvl="0">
                        <a:buNone/>
                      </a:pPr>
                      <a:r>
                        <a:rPr lang="vi-VN" sz="1600" b="0" i="0" u="none" strike="noStrike" noProof="0">
                          <a:latin typeface="Calibri"/>
                        </a:rPr>
                        <a:t>Đăng ký thất bại, thông báo đã đăng ký</a:t>
                      </a:r>
                      <a:endParaRPr lang="vi-VN" sz="1600">
                        <a:latin typeface="Calibri"/>
                      </a:endParaRPr>
                    </a:p>
                  </a:txBody>
                  <a:tcPr/>
                </a:tc>
                <a:tc>
                  <a:txBody>
                    <a:bodyPr/>
                    <a:lstStyle/>
                    <a:p>
                      <a:pPr lvl="0">
                        <a:buNone/>
                      </a:pPr>
                      <a:r>
                        <a:rPr lang="vi-VN" sz="1600" b="0" i="0" u="none" strike="noStrike" noProof="0">
                          <a:latin typeface="Calibri"/>
                        </a:rPr>
                        <a:t>Đăng ký thất bại, thông báo đã đăng ký</a:t>
                      </a:r>
                      <a:endParaRPr lang="vi-VN" sz="1600">
                        <a:latin typeface="Calibri"/>
                      </a:endParaRPr>
                    </a:p>
                  </a:txBody>
                  <a:tcPr/>
                </a:tc>
                <a:extLst>
                  <a:ext uri="{0D108BD9-81ED-4DB2-BD59-A6C34878D82A}">
                    <a16:rowId xmlns:a16="http://schemas.microsoft.com/office/drawing/2014/main" val="3514535613"/>
                  </a:ext>
                </a:extLst>
              </a:tr>
              <a:tr h="370840">
                <a:tc>
                  <a:txBody>
                    <a:bodyPr/>
                    <a:lstStyle/>
                    <a:p>
                      <a:pPr lvl="0">
                        <a:buNone/>
                      </a:pPr>
                      <a:r>
                        <a:rPr lang="vi-VN" sz="1600">
                          <a:latin typeface="Calibri"/>
                        </a:rPr>
                        <a:t>3</a:t>
                      </a:r>
                    </a:p>
                  </a:txBody>
                  <a:tcPr/>
                </a:tc>
                <a:tc>
                  <a:txBody>
                    <a:bodyPr/>
                    <a:lstStyle/>
                    <a:p>
                      <a:pPr lvl="0">
                        <a:buNone/>
                      </a:pPr>
                      <a:r>
                        <a:rPr lang="vi-VN" sz="1600" b="0" i="0" u="none" strike="noStrike" noProof="0">
                          <a:latin typeface="Calibri"/>
                        </a:rPr>
                        <a:t>Lưu dữ liệu</a:t>
                      </a:r>
                      <a:endParaRPr lang="vi-VN" sz="1600">
                        <a:latin typeface="Calibri"/>
                      </a:endParaRPr>
                    </a:p>
                  </a:txBody>
                  <a:tcPr/>
                </a:tc>
                <a:tc>
                  <a:txBody>
                    <a:bodyPr/>
                    <a:lstStyle/>
                    <a:p>
                      <a:pPr lvl="0">
                        <a:buNone/>
                      </a:pPr>
                      <a:r>
                        <a:rPr lang="vi-VN" sz="1600" b="0" i="0" u="none" strike="noStrike" noProof="0">
                          <a:latin typeface="Calibri"/>
                        </a:rPr>
                        <a:t>Ứng dụng khách gửi dữ liệu chưa được lưu đến </a:t>
                      </a:r>
                      <a:r>
                        <a:rPr lang="vi-VN" sz="1600" b="0" i="0" u="none" strike="noStrike" noProof="0" err="1">
                          <a:latin typeface="Calibri"/>
                        </a:rPr>
                        <a:t>service</a:t>
                      </a:r>
                      <a:r>
                        <a:rPr lang="vi-VN" sz="1600" b="0" i="0" u="none" strike="noStrike" noProof="0">
                          <a:latin typeface="Calibri"/>
                        </a:rPr>
                        <a:t> và yêu cầu lưu</a:t>
                      </a:r>
                      <a:endParaRPr lang="vi-VN" sz="1600">
                        <a:latin typeface="Calibri"/>
                      </a:endParaRPr>
                    </a:p>
                  </a:txBody>
                  <a:tcPr/>
                </a:tc>
                <a:tc>
                  <a:txBody>
                    <a:bodyPr/>
                    <a:lstStyle/>
                    <a:p>
                      <a:pPr lvl="0">
                        <a:buNone/>
                      </a:pPr>
                      <a:r>
                        <a:rPr lang="vi-VN" sz="1600" b="0" i="0" u="none" strike="noStrike" noProof="0">
                          <a:latin typeface="Calibri"/>
                        </a:rPr>
                        <a:t>Lưu thành công</a:t>
                      </a:r>
                      <a:endParaRPr lang="vi-VN" sz="1600">
                        <a:latin typeface="Calibri"/>
                      </a:endParaRPr>
                    </a:p>
                  </a:txBody>
                  <a:tcPr/>
                </a:tc>
                <a:tc>
                  <a:txBody>
                    <a:bodyPr/>
                    <a:lstStyle/>
                    <a:p>
                      <a:pPr lvl="0">
                        <a:buNone/>
                      </a:pPr>
                      <a:r>
                        <a:rPr lang="vi-VN" sz="1600" b="0" i="0" u="none" strike="noStrike" noProof="0">
                          <a:latin typeface="Calibri"/>
                        </a:rPr>
                        <a:t>Lưu thành công</a:t>
                      </a:r>
                      <a:endParaRPr lang="vi-VN" sz="1600">
                        <a:latin typeface="Calibri"/>
                      </a:endParaRPr>
                    </a:p>
                  </a:txBody>
                  <a:tcPr/>
                </a:tc>
                <a:extLst>
                  <a:ext uri="{0D108BD9-81ED-4DB2-BD59-A6C34878D82A}">
                    <a16:rowId xmlns:a16="http://schemas.microsoft.com/office/drawing/2014/main" val="1271928939"/>
                  </a:ext>
                </a:extLst>
              </a:tr>
              <a:tr h="370840">
                <a:tc>
                  <a:txBody>
                    <a:bodyPr/>
                    <a:lstStyle/>
                    <a:p>
                      <a:pPr lvl="0">
                        <a:buNone/>
                      </a:pPr>
                      <a:r>
                        <a:rPr lang="vi-VN" sz="1600">
                          <a:latin typeface="Calibri"/>
                        </a:rPr>
                        <a:t>4</a:t>
                      </a:r>
                    </a:p>
                  </a:txBody>
                  <a:tcPr/>
                </a:tc>
                <a:tc>
                  <a:txBody>
                    <a:bodyPr/>
                    <a:lstStyle/>
                    <a:p>
                      <a:pPr lvl="0">
                        <a:buNone/>
                      </a:pPr>
                      <a:r>
                        <a:rPr lang="vi-VN" sz="1600" b="0" i="0" u="none" strike="noStrike" noProof="0">
                          <a:latin typeface="Calibri"/>
                        </a:rPr>
                        <a:t>Lưu dữ liệu</a:t>
                      </a:r>
                      <a:endParaRPr lang="vi-VN" sz="1600">
                        <a:latin typeface="Calibri"/>
                      </a:endParaRPr>
                    </a:p>
                  </a:txBody>
                  <a:tcPr/>
                </a:tc>
                <a:tc>
                  <a:txBody>
                    <a:bodyPr/>
                    <a:lstStyle/>
                    <a:p>
                      <a:pPr lvl="0">
                        <a:buNone/>
                      </a:pPr>
                      <a:r>
                        <a:rPr lang="vi-VN" sz="1600" b="0" i="0" u="none" strike="noStrike" noProof="0">
                          <a:latin typeface="Calibri"/>
                        </a:rPr>
                        <a:t>Ứng dụng khách gửi dữ liệu đã được lưu đến </a:t>
                      </a:r>
                      <a:r>
                        <a:rPr lang="vi-VN" sz="1600" b="0" i="0" u="none" strike="noStrike" noProof="0" err="1">
                          <a:latin typeface="Calibri"/>
                        </a:rPr>
                        <a:t>service</a:t>
                      </a:r>
                      <a:r>
                        <a:rPr lang="vi-VN" sz="1600" b="0" i="0" u="none" strike="noStrike" noProof="0">
                          <a:latin typeface="Calibri"/>
                        </a:rPr>
                        <a:t> và yêu cầu lưu</a:t>
                      </a:r>
                      <a:endParaRPr lang="vi-VN" sz="1600">
                        <a:latin typeface="Calibri"/>
                      </a:endParaRPr>
                    </a:p>
                  </a:txBody>
                  <a:tcPr/>
                </a:tc>
                <a:tc>
                  <a:txBody>
                    <a:bodyPr/>
                    <a:lstStyle/>
                    <a:p>
                      <a:pPr lvl="0">
                        <a:buNone/>
                      </a:pPr>
                      <a:r>
                        <a:rPr lang="vi-VN" sz="1600">
                          <a:latin typeface="Calibri"/>
                        </a:rPr>
                        <a:t>Lưu thất bại</a:t>
                      </a:r>
                    </a:p>
                  </a:txBody>
                  <a:tcPr/>
                </a:tc>
                <a:tc>
                  <a:txBody>
                    <a:bodyPr/>
                    <a:lstStyle/>
                    <a:p>
                      <a:pPr lvl="0">
                        <a:buNone/>
                      </a:pPr>
                      <a:r>
                        <a:rPr lang="vi-VN" sz="1600">
                          <a:latin typeface="Calibri"/>
                        </a:rPr>
                        <a:t>Lưu thất bại</a:t>
                      </a:r>
                    </a:p>
                  </a:txBody>
                  <a:tcPr/>
                </a:tc>
                <a:extLst>
                  <a:ext uri="{0D108BD9-81ED-4DB2-BD59-A6C34878D82A}">
                    <a16:rowId xmlns:a16="http://schemas.microsoft.com/office/drawing/2014/main" val="1631875817"/>
                  </a:ext>
                </a:extLst>
              </a:tr>
              <a:tr h="370840">
                <a:tc>
                  <a:txBody>
                    <a:bodyPr/>
                    <a:lstStyle/>
                    <a:p>
                      <a:pPr lvl="0">
                        <a:buNone/>
                      </a:pPr>
                      <a:r>
                        <a:rPr lang="vi-VN" sz="1600">
                          <a:latin typeface="Calibri"/>
                        </a:rPr>
                        <a:t>5</a:t>
                      </a:r>
                    </a:p>
                  </a:txBody>
                  <a:tcPr/>
                </a:tc>
                <a:tc>
                  <a:txBody>
                    <a:bodyPr/>
                    <a:lstStyle/>
                    <a:p>
                      <a:pPr lvl="0">
                        <a:buNone/>
                      </a:pPr>
                      <a:r>
                        <a:rPr lang="vi-VN" sz="1600" err="1">
                          <a:latin typeface="Calibri"/>
                        </a:rPr>
                        <a:t>Load</a:t>
                      </a:r>
                      <a:r>
                        <a:rPr lang="vi-VN" sz="1600">
                          <a:latin typeface="Calibri"/>
                        </a:rPr>
                        <a:t> dữ liệu</a:t>
                      </a:r>
                    </a:p>
                  </a:txBody>
                  <a:tcPr/>
                </a:tc>
                <a:tc>
                  <a:txBody>
                    <a:bodyPr/>
                    <a:lstStyle/>
                    <a:p>
                      <a:pPr lvl="0">
                        <a:buNone/>
                      </a:pPr>
                      <a:r>
                        <a:rPr lang="vi-VN" sz="1600">
                          <a:latin typeface="Calibri"/>
                        </a:rPr>
                        <a:t>Ứng dụng khách </a:t>
                      </a:r>
                      <a:r>
                        <a:rPr lang="vi-VN" sz="1600" err="1">
                          <a:latin typeface="Calibri"/>
                        </a:rPr>
                        <a:t>load</a:t>
                      </a:r>
                      <a:r>
                        <a:rPr lang="vi-VN" sz="1600">
                          <a:latin typeface="Calibri"/>
                        </a:rPr>
                        <a:t> 1 loại dữ liệu đã được lưu</a:t>
                      </a:r>
                    </a:p>
                  </a:txBody>
                  <a:tcPr/>
                </a:tc>
                <a:tc>
                  <a:txBody>
                    <a:bodyPr/>
                    <a:lstStyle/>
                    <a:p>
                      <a:pPr lvl="0">
                        <a:buNone/>
                      </a:pPr>
                      <a:r>
                        <a:rPr lang="vi-VN" sz="1600" err="1">
                          <a:latin typeface="Calibri"/>
                        </a:rPr>
                        <a:t>Load</a:t>
                      </a:r>
                      <a:r>
                        <a:rPr lang="vi-VN" sz="1600">
                          <a:latin typeface="Calibri"/>
                        </a:rPr>
                        <a:t> thành công</a:t>
                      </a:r>
                    </a:p>
                  </a:txBody>
                  <a:tcPr/>
                </a:tc>
                <a:tc>
                  <a:txBody>
                    <a:bodyPr/>
                    <a:lstStyle/>
                    <a:p>
                      <a:pPr lvl="0">
                        <a:buNone/>
                      </a:pPr>
                      <a:r>
                        <a:rPr lang="vi-VN" sz="1600" err="1">
                          <a:latin typeface="Calibri"/>
                        </a:rPr>
                        <a:t>Load</a:t>
                      </a:r>
                      <a:r>
                        <a:rPr lang="vi-VN" sz="1600">
                          <a:latin typeface="Calibri"/>
                        </a:rPr>
                        <a:t> thành công</a:t>
                      </a:r>
                    </a:p>
                  </a:txBody>
                  <a:tcPr/>
                </a:tc>
                <a:extLst>
                  <a:ext uri="{0D108BD9-81ED-4DB2-BD59-A6C34878D82A}">
                    <a16:rowId xmlns:a16="http://schemas.microsoft.com/office/drawing/2014/main" val="3743527100"/>
                  </a:ext>
                </a:extLst>
              </a:tr>
              <a:tr h="370839">
                <a:tc>
                  <a:txBody>
                    <a:bodyPr/>
                    <a:lstStyle/>
                    <a:p>
                      <a:pPr lvl="0">
                        <a:buNone/>
                      </a:pPr>
                      <a:r>
                        <a:rPr lang="vi-VN" sz="1600">
                          <a:latin typeface="Calibri"/>
                        </a:rPr>
                        <a:t>6</a:t>
                      </a:r>
                    </a:p>
                  </a:txBody>
                  <a:tcPr/>
                </a:tc>
                <a:tc>
                  <a:txBody>
                    <a:bodyPr/>
                    <a:lstStyle/>
                    <a:p>
                      <a:pPr lvl="0">
                        <a:buNone/>
                      </a:pPr>
                      <a:r>
                        <a:rPr lang="vi-VN" sz="1600" err="1">
                          <a:latin typeface="Calibri"/>
                        </a:rPr>
                        <a:t>Load</a:t>
                      </a:r>
                      <a:r>
                        <a:rPr lang="vi-VN" sz="1600">
                          <a:latin typeface="Calibri"/>
                        </a:rPr>
                        <a:t> dữ liệu</a:t>
                      </a:r>
                    </a:p>
                  </a:txBody>
                  <a:tcPr/>
                </a:tc>
                <a:tc>
                  <a:txBody>
                    <a:bodyPr/>
                    <a:lstStyle/>
                    <a:p>
                      <a:pPr lvl="0">
                        <a:buNone/>
                      </a:pPr>
                      <a:r>
                        <a:rPr lang="vi-VN" sz="1600">
                          <a:latin typeface="Calibri"/>
                        </a:rPr>
                        <a:t>Ứng dụng khách </a:t>
                      </a:r>
                      <a:r>
                        <a:rPr lang="vi-VN" sz="1600" err="1">
                          <a:latin typeface="Calibri"/>
                        </a:rPr>
                        <a:t>load</a:t>
                      </a:r>
                      <a:r>
                        <a:rPr lang="vi-VN" sz="1600">
                          <a:latin typeface="Calibri"/>
                        </a:rPr>
                        <a:t> 1 loại dữ liệu chưa được lưu</a:t>
                      </a:r>
                    </a:p>
                  </a:txBody>
                  <a:tcPr/>
                </a:tc>
                <a:tc>
                  <a:txBody>
                    <a:bodyPr/>
                    <a:lstStyle/>
                    <a:p>
                      <a:pPr lvl="0">
                        <a:buNone/>
                      </a:pPr>
                      <a:r>
                        <a:rPr lang="vi-VN" sz="1600" err="1">
                          <a:latin typeface="Calibri"/>
                        </a:rPr>
                        <a:t>Load</a:t>
                      </a:r>
                      <a:r>
                        <a:rPr lang="vi-VN" sz="1600">
                          <a:latin typeface="Calibri"/>
                        </a:rPr>
                        <a:t> thất bại</a:t>
                      </a:r>
                    </a:p>
                  </a:txBody>
                  <a:tcPr/>
                </a:tc>
                <a:tc>
                  <a:txBody>
                    <a:bodyPr/>
                    <a:lstStyle/>
                    <a:p>
                      <a:pPr lvl="0">
                        <a:buNone/>
                      </a:pPr>
                      <a:r>
                        <a:rPr lang="vi-VN" sz="1600" err="1">
                          <a:latin typeface="Calibri"/>
                        </a:rPr>
                        <a:t>Load</a:t>
                      </a:r>
                      <a:r>
                        <a:rPr lang="vi-VN" sz="1600">
                          <a:latin typeface="Calibri"/>
                        </a:rPr>
                        <a:t> thất bại</a:t>
                      </a:r>
                    </a:p>
                  </a:txBody>
                  <a:tcPr/>
                </a:tc>
                <a:extLst>
                  <a:ext uri="{0D108BD9-81ED-4DB2-BD59-A6C34878D82A}">
                    <a16:rowId xmlns:a16="http://schemas.microsoft.com/office/drawing/2014/main" val="1376470401"/>
                  </a:ext>
                </a:extLst>
              </a:tr>
            </a:tbl>
          </a:graphicData>
        </a:graphic>
      </p:graphicFrame>
    </p:spTree>
    <p:extLst>
      <p:ext uri="{BB962C8B-B14F-4D97-AF65-F5344CB8AC3E}">
        <p14:creationId xmlns:p14="http://schemas.microsoft.com/office/powerpoint/2010/main" val="649880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3" name="Rectangle 4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D35F0-8FAF-F5EA-861D-710B3F269AC2}"/>
              </a:ext>
            </a:extLst>
          </p:cNvPr>
          <p:cNvSpPr>
            <a:spLocks noGrp="1"/>
          </p:cNvSpPr>
          <p:nvPr>
            <p:ph type="title"/>
          </p:nvPr>
        </p:nvSpPr>
        <p:spPr>
          <a:xfrm>
            <a:off x="1204522" y="43853"/>
            <a:ext cx="9849751" cy="1349671"/>
          </a:xfrm>
        </p:spPr>
        <p:txBody>
          <a:bodyPr anchor="b">
            <a:normAutofit/>
          </a:bodyPr>
          <a:lstStyle/>
          <a:p>
            <a:r>
              <a:rPr lang="en-US" sz="4800">
                <a:latin typeface="Calibri"/>
                <a:ea typeface="Calibri"/>
                <a:cs typeface="Calibri"/>
              </a:rPr>
              <a:t>5. </a:t>
            </a:r>
            <a:r>
              <a:rPr lang="en-US" sz="4800" err="1">
                <a:latin typeface="Calibri"/>
                <a:ea typeface="Calibri"/>
                <a:cs typeface="Calibri"/>
              </a:rPr>
              <a:t>Kết</a:t>
            </a:r>
            <a:r>
              <a:rPr lang="en-US" sz="4800">
                <a:latin typeface="Calibri"/>
                <a:ea typeface="Calibri"/>
                <a:cs typeface="Calibri"/>
              </a:rPr>
              <a:t> </a:t>
            </a:r>
            <a:r>
              <a:rPr lang="en-US" sz="4800" err="1">
                <a:latin typeface="Calibri"/>
                <a:ea typeface="Calibri"/>
                <a:cs typeface="Calibri"/>
              </a:rPr>
              <a:t>quả</a:t>
            </a:r>
            <a:r>
              <a:rPr lang="en-US" sz="4800">
                <a:latin typeface="Calibri"/>
                <a:ea typeface="Calibri"/>
                <a:cs typeface="Calibri"/>
              </a:rPr>
              <a:t> </a:t>
            </a:r>
            <a:r>
              <a:rPr lang="en-US" sz="4800" err="1">
                <a:latin typeface="Calibri"/>
                <a:ea typeface="Calibri"/>
                <a:cs typeface="Calibri"/>
              </a:rPr>
              <a:t>thực</a:t>
            </a:r>
            <a:r>
              <a:rPr lang="en-US" sz="4800">
                <a:latin typeface="Calibri"/>
                <a:ea typeface="Calibri"/>
                <a:cs typeface="Calibri"/>
              </a:rPr>
              <a:t> </a:t>
            </a:r>
            <a:r>
              <a:rPr lang="en-US" sz="4800" err="1">
                <a:latin typeface="Calibri"/>
                <a:ea typeface="Calibri"/>
                <a:cs typeface="Calibri"/>
              </a:rPr>
              <a:t>nghiệm</a:t>
            </a:r>
            <a:endParaRPr lang="en-US" sz="4800">
              <a:latin typeface="Calibri"/>
              <a:ea typeface="Calibri"/>
              <a:cs typeface="Calibri"/>
            </a:endParaRPr>
          </a:p>
        </p:txBody>
      </p:sp>
      <p:graphicFrame>
        <p:nvGraphicFramePr>
          <p:cNvPr id="8" name="Chỗ dành sẵn cho Nội dung 7">
            <a:extLst>
              <a:ext uri="{FF2B5EF4-FFF2-40B4-BE49-F238E27FC236}">
                <a16:creationId xmlns:a16="http://schemas.microsoft.com/office/drawing/2014/main" id="{1B95AC5F-57F6-5D06-309B-7465222637FA}"/>
              </a:ext>
            </a:extLst>
          </p:cNvPr>
          <p:cNvGraphicFramePr>
            <a:graphicFrameLocks noGrp="1"/>
          </p:cNvGraphicFramePr>
          <p:nvPr>
            <p:ph idx="1"/>
            <p:extLst>
              <p:ext uri="{D42A27DB-BD31-4B8C-83A1-F6EECF244321}">
                <p14:modId xmlns:p14="http://schemas.microsoft.com/office/powerpoint/2010/main" val="876997204"/>
              </p:ext>
            </p:extLst>
          </p:nvPr>
        </p:nvGraphicFramePr>
        <p:xfrm>
          <a:off x="838200" y="1366006"/>
          <a:ext cx="10515588" cy="4241800"/>
        </p:xfrm>
        <a:graphic>
          <a:graphicData uri="http://schemas.openxmlformats.org/drawingml/2006/table">
            <a:tbl>
              <a:tblPr firstRow="1" bandRow="1">
                <a:tableStyleId>{5C22544A-7EE6-4342-B048-85BDC9FD1C3A}</a:tableStyleId>
              </a:tblPr>
              <a:tblGrid>
                <a:gridCol w="1678213">
                  <a:extLst>
                    <a:ext uri="{9D8B030D-6E8A-4147-A177-3AD203B41FA5}">
                      <a16:colId xmlns:a16="http://schemas.microsoft.com/office/drawing/2014/main" val="3360059890"/>
                    </a:ext>
                  </a:extLst>
                </a:gridCol>
                <a:gridCol w="1542142">
                  <a:extLst>
                    <a:ext uri="{9D8B030D-6E8A-4147-A177-3AD203B41FA5}">
                      <a16:colId xmlns:a16="http://schemas.microsoft.com/office/drawing/2014/main" val="1928772057"/>
                    </a:ext>
                  </a:extLst>
                </a:gridCol>
                <a:gridCol w="3088995">
                  <a:extLst>
                    <a:ext uri="{9D8B030D-6E8A-4147-A177-3AD203B41FA5}">
                      <a16:colId xmlns:a16="http://schemas.microsoft.com/office/drawing/2014/main" val="4222636210"/>
                    </a:ext>
                  </a:extLst>
                </a:gridCol>
                <a:gridCol w="2103119">
                  <a:extLst>
                    <a:ext uri="{9D8B030D-6E8A-4147-A177-3AD203B41FA5}">
                      <a16:colId xmlns:a16="http://schemas.microsoft.com/office/drawing/2014/main" val="1080227656"/>
                    </a:ext>
                  </a:extLst>
                </a:gridCol>
                <a:gridCol w="2103119">
                  <a:extLst>
                    <a:ext uri="{9D8B030D-6E8A-4147-A177-3AD203B41FA5}">
                      <a16:colId xmlns:a16="http://schemas.microsoft.com/office/drawing/2014/main" val="4219374890"/>
                    </a:ext>
                  </a:extLst>
                </a:gridCol>
              </a:tblGrid>
              <a:tr h="370840">
                <a:tc>
                  <a:txBody>
                    <a:bodyPr/>
                    <a:lstStyle/>
                    <a:p>
                      <a:pPr lvl="0">
                        <a:buNone/>
                      </a:pPr>
                      <a:r>
                        <a:rPr lang="vi-VN"/>
                        <a:t>ID</a:t>
                      </a:r>
                    </a:p>
                  </a:txBody>
                  <a:tcPr/>
                </a:tc>
                <a:tc>
                  <a:txBody>
                    <a:bodyPr/>
                    <a:lstStyle/>
                    <a:p>
                      <a:pPr lvl="0">
                        <a:buNone/>
                      </a:pPr>
                      <a:r>
                        <a:rPr lang="vi-VN"/>
                        <a:t>Chức năng </a:t>
                      </a:r>
                    </a:p>
                  </a:txBody>
                  <a:tcPr/>
                </a:tc>
                <a:tc>
                  <a:txBody>
                    <a:bodyPr/>
                    <a:lstStyle/>
                    <a:p>
                      <a:pPr lvl="0">
                        <a:buNone/>
                      </a:pPr>
                      <a:r>
                        <a:rPr lang="vi-VN"/>
                        <a:t>Mô tả</a:t>
                      </a:r>
                    </a:p>
                  </a:txBody>
                  <a:tcPr/>
                </a:tc>
                <a:tc>
                  <a:txBody>
                    <a:bodyPr/>
                    <a:lstStyle/>
                    <a:p>
                      <a:pPr lvl="0">
                        <a:buNone/>
                      </a:pPr>
                      <a:r>
                        <a:rPr lang="vi-VN"/>
                        <a:t>Kết quả kì vọng</a:t>
                      </a:r>
                    </a:p>
                  </a:txBody>
                  <a:tcPr/>
                </a:tc>
                <a:tc>
                  <a:txBody>
                    <a:bodyPr/>
                    <a:lstStyle/>
                    <a:p>
                      <a:pPr lvl="0">
                        <a:buNone/>
                      </a:pPr>
                      <a:r>
                        <a:rPr lang="vi-VN"/>
                        <a:t>Kết quả thực tế</a:t>
                      </a:r>
                    </a:p>
                  </a:txBody>
                  <a:tcPr/>
                </a:tc>
                <a:extLst>
                  <a:ext uri="{0D108BD9-81ED-4DB2-BD59-A6C34878D82A}">
                    <a16:rowId xmlns:a16="http://schemas.microsoft.com/office/drawing/2014/main" val="466933699"/>
                  </a:ext>
                </a:extLst>
              </a:tr>
              <a:tr h="370839">
                <a:tc>
                  <a:txBody>
                    <a:bodyPr/>
                    <a:lstStyle/>
                    <a:p>
                      <a:pPr lvl="0">
                        <a:buNone/>
                      </a:pPr>
                      <a:r>
                        <a:rPr lang="vi-VN" sz="1600">
                          <a:latin typeface="Calibri"/>
                        </a:rPr>
                        <a:t>7</a:t>
                      </a:r>
                    </a:p>
                  </a:txBody>
                  <a:tcPr/>
                </a:tc>
                <a:tc>
                  <a:txBody>
                    <a:bodyPr/>
                    <a:lstStyle/>
                    <a:p>
                      <a:pPr lvl="0">
                        <a:buNone/>
                      </a:pPr>
                      <a:r>
                        <a:rPr lang="vi-VN" sz="1600" b="0" i="0" u="none" strike="noStrike" noProof="0">
                          <a:latin typeface="Calibri"/>
                        </a:rPr>
                        <a:t>Sửa dữ liệu</a:t>
                      </a:r>
                      <a:endParaRPr lang="vi-VN" sz="1600">
                        <a:latin typeface="Calibri"/>
                      </a:endParaRPr>
                    </a:p>
                  </a:txBody>
                  <a:tcPr/>
                </a:tc>
                <a:tc>
                  <a:txBody>
                    <a:bodyPr/>
                    <a:lstStyle/>
                    <a:p>
                      <a:pPr lvl="0">
                        <a:buNone/>
                      </a:pPr>
                      <a:r>
                        <a:rPr lang="vi-VN" sz="1600" b="0" i="0" u="none" strike="noStrike" noProof="0">
                          <a:latin typeface="Calibri"/>
                        </a:rPr>
                        <a:t>Ứng dụng khách gửi dữ liệu và yêu cầu sửa dữ liệu (dữ liệu cần sửa đã được lưu)</a:t>
                      </a:r>
                      <a:endParaRPr lang="vi-VN" sz="1600">
                        <a:latin typeface="Calibri"/>
                      </a:endParaRPr>
                    </a:p>
                  </a:txBody>
                  <a:tcPr/>
                </a:tc>
                <a:tc>
                  <a:txBody>
                    <a:bodyPr/>
                    <a:lstStyle/>
                    <a:p>
                      <a:pPr lvl="0">
                        <a:buNone/>
                      </a:pPr>
                      <a:r>
                        <a:rPr lang="vi-VN" sz="1600" b="0" i="0" u="none" strike="noStrike" noProof="0">
                          <a:latin typeface="Calibri"/>
                        </a:rPr>
                        <a:t>Sửa thành công</a:t>
                      </a:r>
                      <a:endParaRPr lang="vi-VN" sz="1600">
                        <a:latin typeface="Calibri"/>
                      </a:endParaRPr>
                    </a:p>
                  </a:txBody>
                  <a:tcPr/>
                </a:tc>
                <a:tc>
                  <a:txBody>
                    <a:bodyPr/>
                    <a:lstStyle/>
                    <a:p>
                      <a:pPr lvl="0">
                        <a:buNone/>
                      </a:pPr>
                      <a:r>
                        <a:rPr lang="vi-VN" sz="1600" b="0" i="0" u="none" strike="noStrike" noProof="0">
                          <a:latin typeface="Calibri"/>
                        </a:rPr>
                        <a:t>Sửa thành công</a:t>
                      </a:r>
                      <a:endParaRPr lang="vi-VN" sz="1600">
                        <a:latin typeface="Calibri"/>
                      </a:endParaRPr>
                    </a:p>
                  </a:txBody>
                  <a:tcPr/>
                </a:tc>
                <a:extLst>
                  <a:ext uri="{0D108BD9-81ED-4DB2-BD59-A6C34878D82A}">
                    <a16:rowId xmlns:a16="http://schemas.microsoft.com/office/drawing/2014/main" val="4178866202"/>
                  </a:ext>
                </a:extLst>
              </a:tr>
              <a:tr h="370838">
                <a:tc>
                  <a:txBody>
                    <a:bodyPr/>
                    <a:lstStyle/>
                    <a:p>
                      <a:pPr lvl="0">
                        <a:buNone/>
                      </a:pPr>
                      <a:r>
                        <a:rPr lang="vi-VN" sz="1600">
                          <a:latin typeface="Calibri"/>
                        </a:rPr>
                        <a:t>8</a:t>
                      </a:r>
                    </a:p>
                  </a:txBody>
                  <a:tcPr/>
                </a:tc>
                <a:tc>
                  <a:txBody>
                    <a:bodyPr/>
                    <a:lstStyle/>
                    <a:p>
                      <a:pPr lvl="0">
                        <a:buNone/>
                      </a:pPr>
                      <a:r>
                        <a:rPr lang="vi-VN" sz="1600" b="0" i="0" u="none" strike="noStrike" noProof="0">
                          <a:latin typeface="Calibri"/>
                        </a:rPr>
                        <a:t>Sửa dữ liệu</a:t>
                      </a:r>
                      <a:endParaRPr lang="vi-VN" sz="1600">
                        <a:latin typeface="Calibri"/>
                      </a:endParaRPr>
                    </a:p>
                  </a:txBody>
                  <a:tcPr/>
                </a:tc>
                <a:tc>
                  <a:txBody>
                    <a:bodyPr/>
                    <a:lstStyle/>
                    <a:p>
                      <a:pPr lvl="0">
                        <a:buNone/>
                      </a:pPr>
                      <a:r>
                        <a:rPr lang="vi-VN" sz="1600" b="0" i="0" u="none" strike="noStrike" noProof="0">
                          <a:latin typeface="Calibri"/>
                        </a:rPr>
                        <a:t>Ứng dụng khách gửi dữ liệu và yêu cầu sửa dữ liệu (dữ liệu cần sửa chưa được lưu)</a:t>
                      </a:r>
                      <a:endParaRPr lang="vi-VN" sz="1600">
                        <a:latin typeface="Calibri"/>
                      </a:endParaRPr>
                    </a:p>
                  </a:txBody>
                  <a:tcPr/>
                </a:tc>
                <a:tc>
                  <a:txBody>
                    <a:bodyPr/>
                    <a:lstStyle/>
                    <a:p>
                      <a:pPr lvl="0">
                        <a:buNone/>
                      </a:pPr>
                      <a:r>
                        <a:rPr lang="vi-VN" sz="1600" b="0" i="0" u="none" strike="noStrike" noProof="0">
                          <a:latin typeface="Calibri"/>
                        </a:rPr>
                        <a:t>Sửa thất bại</a:t>
                      </a:r>
                      <a:endParaRPr lang="vi-VN" sz="1600">
                        <a:latin typeface="Calibri"/>
                      </a:endParaRPr>
                    </a:p>
                  </a:txBody>
                  <a:tcPr/>
                </a:tc>
                <a:tc>
                  <a:txBody>
                    <a:bodyPr/>
                    <a:lstStyle/>
                    <a:p>
                      <a:pPr lvl="0">
                        <a:buNone/>
                      </a:pPr>
                      <a:r>
                        <a:rPr lang="vi-VN" sz="1600" b="0" i="0" u="none" strike="noStrike" noProof="0">
                          <a:latin typeface="Calibri"/>
                        </a:rPr>
                        <a:t>Sửa thất bại</a:t>
                      </a:r>
                      <a:endParaRPr lang="vi-VN" sz="1600">
                        <a:latin typeface="Calibri"/>
                      </a:endParaRPr>
                    </a:p>
                  </a:txBody>
                  <a:tcPr/>
                </a:tc>
                <a:extLst>
                  <a:ext uri="{0D108BD9-81ED-4DB2-BD59-A6C34878D82A}">
                    <a16:rowId xmlns:a16="http://schemas.microsoft.com/office/drawing/2014/main" val="4087169467"/>
                  </a:ext>
                </a:extLst>
              </a:tr>
              <a:tr h="370838">
                <a:tc>
                  <a:txBody>
                    <a:bodyPr/>
                    <a:lstStyle/>
                    <a:p>
                      <a:pPr lvl="0">
                        <a:buNone/>
                      </a:pPr>
                      <a:r>
                        <a:rPr lang="vi-VN" sz="1600">
                          <a:latin typeface="Calibri"/>
                        </a:rPr>
                        <a:t>9</a:t>
                      </a:r>
                    </a:p>
                  </a:txBody>
                  <a:tcPr/>
                </a:tc>
                <a:tc>
                  <a:txBody>
                    <a:bodyPr/>
                    <a:lstStyle/>
                    <a:p>
                      <a:pPr lvl="0">
                        <a:buNone/>
                      </a:pPr>
                      <a:r>
                        <a:rPr lang="vi-VN" sz="1600" b="0" i="0" u="none" strike="noStrike" noProof="0">
                          <a:latin typeface="Calibri"/>
                        </a:rPr>
                        <a:t>Xóa dữ liệu</a:t>
                      </a:r>
                      <a:endParaRPr lang="vi-VN" sz="1600">
                        <a:latin typeface="Calibri"/>
                      </a:endParaRPr>
                    </a:p>
                  </a:txBody>
                  <a:tcPr/>
                </a:tc>
                <a:tc>
                  <a:txBody>
                    <a:bodyPr/>
                    <a:lstStyle/>
                    <a:p>
                      <a:pPr lvl="0">
                        <a:buNone/>
                      </a:pPr>
                      <a:r>
                        <a:rPr lang="vi-VN" sz="1600" b="0" i="0" u="none" strike="noStrike" noProof="0">
                          <a:latin typeface="Calibri"/>
                        </a:rPr>
                        <a:t>Ứng dụng khách gửi yêu cầu xóa dữ liệu với loại dữ liệu đã được lưu</a:t>
                      </a:r>
                      <a:endParaRPr lang="vi-VN" sz="1600">
                        <a:latin typeface="Calibri"/>
                      </a:endParaRPr>
                    </a:p>
                  </a:txBody>
                  <a:tcPr/>
                </a:tc>
                <a:tc>
                  <a:txBody>
                    <a:bodyPr/>
                    <a:lstStyle/>
                    <a:p>
                      <a:pPr lvl="0">
                        <a:buNone/>
                      </a:pPr>
                      <a:r>
                        <a:rPr lang="vi-VN" sz="1600" b="0" i="0" u="none" strike="noStrike" noProof="0">
                          <a:latin typeface="Calibri"/>
                        </a:rPr>
                        <a:t>Xóa thành công</a:t>
                      </a:r>
                      <a:endParaRPr lang="vi-VN" sz="1600">
                        <a:latin typeface="Calibri"/>
                      </a:endParaRPr>
                    </a:p>
                  </a:txBody>
                  <a:tcPr/>
                </a:tc>
                <a:tc>
                  <a:txBody>
                    <a:bodyPr/>
                    <a:lstStyle/>
                    <a:p>
                      <a:pPr lvl="0">
                        <a:buNone/>
                      </a:pPr>
                      <a:r>
                        <a:rPr lang="vi-VN" sz="1600" b="0" i="0" u="none" strike="noStrike" noProof="0">
                          <a:latin typeface="Calibri"/>
                        </a:rPr>
                        <a:t>Xóa thành công</a:t>
                      </a:r>
                      <a:endParaRPr lang="vi-VN" sz="1600">
                        <a:latin typeface="Calibri"/>
                      </a:endParaRPr>
                    </a:p>
                  </a:txBody>
                  <a:tcPr/>
                </a:tc>
                <a:extLst>
                  <a:ext uri="{0D108BD9-81ED-4DB2-BD59-A6C34878D82A}">
                    <a16:rowId xmlns:a16="http://schemas.microsoft.com/office/drawing/2014/main" val="2588175461"/>
                  </a:ext>
                </a:extLst>
              </a:tr>
              <a:tr h="370838">
                <a:tc>
                  <a:txBody>
                    <a:bodyPr/>
                    <a:lstStyle/>
                    <a:p>
                      <a:pPr lvl="0">
                        <a:buNone/>
                      </a:pPr>
                      <a:r>
                        <a:rPr lang="vi-VN" sz="1600">
                          <a:latin typeface="Calibri"/>
                        </a:rPr>
                        <a:t>10</a:t>
                      </a:r>
                    </a:p>
                  </a:txBody>
                  <a:tcPr/>
                </a:tc>
                <a:tc>
                  <a:txBody>
                    <a:bodyPr/>
                    <a:lstStyle/>
                    <a:p>
                      <a:pPr lvl="0">
                        <a:buNone/>
                      </a:pPr>
                      <a:r>
                        <a:rPr lang="vi-VN" sz="1600" b="0" i="0" u="none" strike="noStrike" noProof="0">
                          <a:latin typeface="Calibri"/>
                        </a:rPr>
                        <a:t>Xóa dữ liệu</a:t>
                      </a:r>
                      <a:endParaRPr lang="vi-VN" sz="1600">
                        <a:latin typeface="Calibri"/>
                      </a:endParaRPr>
                    </a:p>
                  </a:txBody>
                  <a:tcPr/>
                </a:tc>
                <a:tc>
                  <a:txBody>
                    <a:bodyPr/>
                    <a:lstStyle/>
                    <a:p>
                      <a:pPr lvl="0">
                        <a:buNone/>
                      </a:pPr>
                      <a:r>
                        <a:rPr lang="vi-VN" sz="1600" b="0" i="0" u="none" strike="noStrike" noProof="0">
                          <a:latin typeface="Calibri"/>
                        </a:rPr>
                        <a:t>Ứng dụng khách gửi yêu cầu xóa dữ liệu với loại dữ liệu đã được lưu</a:t>
                      </a:r>
                      <a:endParaRPr lang="vi-VN" sz="1600">
                        <a:latin typeface="Calibri"/>
                      </a:endParaRPr>
                    </a:p>
                  </a:txBody>
                  <a:tcPr/>
                </a:tc>
                <a:tc>
                  <a:txBody>
                    <a:bodyPr/>
                    <a:lstStyle/>
                    <a:p>
                      <a:pPr lvl="0">
                        <a:buNone/>
                      </a:pPr>
                      <a:r>
                        <a:rPr lang="vi-VN" sz="1600" b="0" i="0" u="none" strike="noStrike" noProof="0">
                          <a:latin typeface="Calibri"/>
                        </a:rPr>
                        <a:t>Xóa thất bại</a:t>
                      </a:r>
                      <a:endParaRPr lang="vi-VN" sz="1600">
                        <a:latin typeface="Calibri"/>
                      </a:endParaRPr>
                    </a:p>
                  </a:txBody>
                  <a:tcPr/>
                </a:tc>
                <a:tc>
                  <a:txBody>
                    <a:bodyPr/>
                    <a:lstStyle/>
                    <a:p>
                      <a:pPr lvl="0">
                        <a:buNone/>
                      </a:pPr>
                      <a:r>
                        <a:rPr lang="vi-VN" sz="1600" b="0" i="0" u="none" strike="noStrike" noProof="0">
                          <a:solidFill>
                            <a:srgbClr val="000000"/>
                          </a:solidFill>
                          <a:latin typeface="Calibri"/>
                        </a:rPr>
                        <a:t>Xóa thất bại</a:t>
                      </a:r>
                      <a:endParaRPr lang="vi-VN" sz="1600">
                        <a:latin typeface="Calibri"/>
                      </a:endParaRPr>
                    </a:p>
                  </a:txBody>
                  <a:tcPr/>
                </a:tc>
                <a:extLst>
                  <a:ext uri="{0D108BD9-81ED-4DB2-BD59-A6C34878D82A}">
                    <a16:rowId xmlns:a16="http://schemas.microsoft.com/office/drawing/2014/main" val="59808852"/>
                  </a:ext>
                </a:extLst>
              </a:tr>
              <a:tr h="370838">
                <a:tc>
                  <a:txBody>
                    <a:bodyPr/>
                    <a:lstStyle/>
                    <a:p>
                      <a:pPr lvl="0">
                        <a:buNone/>
                      </a:pPr>
                      <a:r>
                        <a:rPr lang="vi-VN" sz="1600">
                          <a:latin typeface="Calibri"/>
                        </a:rPr>
                        <a:t>11</a:t>
                      </a:r>
                    </a:p>
                  </a:txBody>
                  <a:tcPr/>
                </a:tc>
                <a:tc>
                  <a:txBody>
                    <a:bodyPr/>
                    <a:lstStyle/>
                    <a:p>
                      <a:pPr lvl="0">
                        <a:buNone/>
                      </a:pPr>
                      <a:r>
                        <a:rPr lang="vi-VN" sz="1600" b="0" i="0" u="none" strike="noStrike" noProof="0">
                          <a:latin typeface="Calibri"/>
                        </a:rPr>
                        <a:t>Đổi </a:t>
                      </a:r>
                      <a:r>
                        <a:rPr lang="vi-VN" sz="1600" b="0" i="0" u="none" strike="noStrike" noProof="0" err="1">
                          <a:latin typeface="Calibri"/>
                        </a:rPr>
                        <a:t>key</a:t>
                      </a:r>
                      <a:r>
                        <a:rPr lang="vi-VN" sz="1600" b="0" i="0" u="none" strike="noStrike" noProof="0">
                          <a:latin typeface="Calibri"/>
                        </a:rPr>
                        <a:t> định kỳ</a:t>
                      </a:r>
                      <a:endParaRPr lang="vi-VN" sz="1600">
                        <a:latin typeface="Calibri"/>
                      </a:endParaRPr>
                    </a:p>
                  </a:txBody>
                  <a:tcPr/>
                </a:tc>
                <a:tc>
                  <a:txBody>
                    <a:bodyPr/>
                    <a:lstStyle/>
                    <a:p>
                      <a:pPr lvl="0">
                        <a:buNone/>
                      </a:pPr>
                      <a:r>
                        <a:rPr lang="vi-VN" sz="1600" b="0" i="0" u="none" strike="noStrike" noProof="0">
                          <a:latin typeface="Calibri"/>
                        </a:rPr>
                        <a:t>Cứ cách 1 khoảng thời gian nhất định, toàn bộ </a:t>
                      </a:r>
                      <a:r>
                        <a:rPr lang="vi-VN" sz="1600" b="0" i="0" u="none" strike="noStrike" noProof="0" err="1">
                          <a:latin typeface="Calibri"/>
                        </a:rPr>
                        <a:t>key</a:t>
                      </a:r>
                      <a:r>
                        <a:rPr lang="vi-VN" sz="1600" b="0" i="0" u="none" strike="noStrike" noProof="0">
                          <a:latin typeface="Calibri"/>
                        </a:rPr>
                        <a:t> mã hóa sẽ được làm mới và tất cả các dữ liệu sẽ được mã hóa lại bằng </a:t>
                      </a:r>
                      <a:r>
                        <a:rPr lang="vi-VN" sz="1600" b="0" i="0" u="none" strike="noStrike" noProof="0" err="1">
                          <a:latin typeface="Calibri"/>
                        </a:rPr>
                        <a:t>key</a:t>
                      </a:r>
                      <a:r>
                        <a:rPr lang="vi-VN" sz="1600" b="0" i="0" u="none" strike="noStrike" noProof="0">
                          <a:latin typeface="Calibri"/>
                        </a:rPr>
                        <a:t> mới.</a:t>
                      </a:r>
                      <a:endParaRPr lang="vi-VN" sz="1600">
                        <a:latin typeface="Calibri"/>
                      </a:endParaRPr>
                    </a:p>
                  </a:txBody>
                  <a:tcPr/>
                </a:tc>
                <a:tc>
                  <a:txBody>
                    <a:bodyPr/>
                    <a:lstStyle/>
                    <a:p>
                      <a:pPr lvl="0">
                        <a:buNone/>
                      </a:pPr>
                      <a:r>
                        <a:rPr lang="vi-VN" sz="1600" b="0" i="0" u="none" strike="noStrike" noProof="0">
                          <a:latin typeface="Calibri"/>
                        </a:rPr>
                        <a:t>Thay đổi </a:t>
                      </a:r>
                      <a:r>
                        <a:rPr lang="vi-VN" sz="1600" b="0" i="0" u="none" strike="noStrike" noProof="0" err="1">
                          <a:latin typeface="Calibri"/>
                        </a:rPr>
                        <a:t>key</a:t>
                      </a:r>
                      <a:r>
                        <a:rPr lang="vi-VN" sz="1600" b="0" i="0" u="none" strike="noStrike" noProof="0">
                          <a:latin typeface="Calibri"/>
                        </a:rPr>
                        <a:t> thành công, dữ liệu được mã hóa bằng </a:t>
                      </a:r>
                      <a:r>
                        <a:rPr lang="vi-VN" sz="1600" b="0" i="0" u="none" strike="noStrike" noProof="0" err="1">
                          <a:latin typeface="Calibri"/>
                        </a:rPr>
                        <a:t>key</a:t>
                      </a:r>
                      <a:r>
                        <a:rPr lang="vi-VN" sz="1600" b="0" i="0" u="none" strike="noStrike" noProof="0">
                          <a:latin typeface="Calibri"/>
                        </a:rPr>
                        <a:t> mới</a:t>
                      </a:r>
                      <a:endParaRPr lang="vi-VN" sz="1600">
                        <a:latin typeface="Calibri"/>
                      </a:endParaRPr>
                    </a:p>
                  </a:txBody>
                  <a:tcPr/>
                </a:tc>
                <a:tc>
                  <a:txBody>
                    <a:bodyPr/>
                    <a:lstStyle/>
                    <a:p>
                      <a:pPr lvl="0">
                        <a:buNone/>
                      </a:pPr>
                      <a:r>
                        <a:rPr lang="vi-VN" sz="1600" b="0" i="0" u="none" strike="noStrike" noProof="0">
                          <a:latin typeface="Calibri"/>
                        </a:rPr>
                        <a:t>Thay đổi </a:t>
                      </a:r>
                      <a:r>
                        <a:rPr lang="vi-VN" sz="1600" b="0" i="0" u="none" strike="noStrike" noProof="0" err="1">
                          <a:latin typeface="Calibri"/>
                        </a:rPr>
                        <a:t>key</a:t>
                      </a:r>
                      <a:r>
                        <a:rPr lang="vi-VN" sz="1600" b="0" i="0" u="none" strike="noStrike" noProof="0">
                          <a:latin typeface="Calibri"/>
                        </a:rPr>
                        <a:t> thành công, dữ liệu được mã hóa bằng </a:t>
                      </a:r>
                      <a:r>
                        <a:rPr lang="vi-VN" sz="1600" b="0" i="0" u="none" strike="noStrike" noProof="0" err="1">
                          <a:latin typeface="Calibri"/>
                        </a:rPr>
                        <a:t>key</a:t>
                      </a:r>
                      <a:r>
                        <a:rPr lang="vi-VN" sz="1600" b="0" i="0" u="none" strike="noStrike" noProof="0">
                          <a:latin typeface="Calibri"/>
                        </a:rPr>
                        <a:t> mới</a:t>
                      </a:r>
                      <a:endParaRPr lang="vi-VN" sz="1600">
                        <a:latin typeface="Calibri"/>
                      </a:endParaRPr>
                    </a:p>
                  </a:txBody>
                  <a:tcPr/>
                </a:tc>
                <a:extLst>
                  <a:ext uri="{0D108BD9-81ED-4DB2-BD59-A6C34878D82A}">
                    <a16:rowId xmlns:a16="http://schemas.microsoft.com/office/drawing/2014/main" val="3025152693"/>
                  </a:ext>
                </a:extLst>
              </a:tr>
            </a:tbl>
          </a:graphicData>
        </a:graphic>
      </p:graphicFrame>
    </p:spTree>
    <p:extLst>
      <p:ext uri="{BB962C8B-B14F-4D97-AF65-F5344CB8AC3E}">
        <p14:creationId xmlns:p14="http://schemas.microsoft.com/office/powerpoint/2010/main" val="2753727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3" name="Rectangle 4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D35F0-8FAF-F5EA-861D-710B3F269AC2}"/>
              </a:ext>
            </a:extLst>
          </p:cNvPr>
          <p:cNvSpPr>
            <a:spLocks noGrp="1"/>
          </p:cNvSpPr>
          <p:nvPr>
            <p:ph type="title"/>
          </p:nvPr>
        </p:nvSpPr>
        <p:spPr>
          <a:xfrm>
            <a:off x="733875" y="924316"/>
            <a:ext cx="9849751" cy="1349671"/>
          </a:xfrm>
        </p:spPr>
        <p:txBody>
          <a:bodyPr anchor="b">
            <a:normAutofit/>
          </a:bodyPr>
          <a:lstStyle/>
          <a:p>
            <a:r>
              <a:rPr lang="en-US" sz="4800" dirty="0">
                <a:latin typeface="Calibri"/>
                <a:ea typeface="Calibri"/>
                <a:cs typeface="Calibri"/>
              </a:rPr>
              <a:t>5. </a:t>
            </a:r>
            <a:r>
              <a:rPr lang="en-US" sz="4800" dirty="0" err="1">
                <a:latin typeface="Calibri"/>
                <a:ea typeface="Calibri"/>
                <a:cs typeface="Calibri"/>
              </a:rPr>
              <a:t>Kết</a:t>
            </a:r>
            <a:r>
              <a:rPr lang="en-US" sz="4800" dirty="0">
                <a:latin typeface="Calibri"/>
                <a:ea typeface="Calibri"/>
                <a:cs typeface="Calibri"/>
              </a:rPr>
              <a:t> </a:t>
            </a:r>
            <a:r>
              <a:rPr lang="en-US" sz="4800" dirty="0" err="1">
                <a:latin typeface="Calibri"/>
                <a:ea typeface="Calibri"/>
                <a:cs typeface="Calibri"/>
              </a:rPr>
              <a:t>quả</a:t>
            </a:r>
            <a:r>
              <a:rPr lang="en-US" sz="4800" dirty="0">
                <a:latin typeface="Calibri"/>
                <a:ea typeface="Calibri"/>
                <a:cs typeface="Calibri"/>
              </a:rPr>
              <a:t> </a:t>
            </a:r>
            <a:r>
              <a:rPr lang="en-US" sz="4800" dirty="0" err="1">
                <a:latin typeface="Calibri"/>
                <a:ea typeface="Calibri"/>
                <a:cs typeface="Calibri"/>
              </a:rPr>
              <a:t>thực</a:t>
            </a:r>
            <a:r>
              <a:rPr lang="en-US" sz="4800" dirty="0">
                <a:latin typeface="Calibri"/>
                <a:ea typeface="Calibri"/>
                <a:cs typeface="Calibri"/>
              </a:rPr>
              <a:t> </a:t>
            </a:r>
            <a:r>
              <a:rPr lang="en-US" sz="4800" dirty="0" err="1">
                <a:latin typeface="Calibri"/>
                <a:ea typeface="Calibri"/>
                <a:cs typeface="Calibri"/>
              </a:rPr>
              <a:t>nghiệm</a:t>
            </a:r>
          </a:p>
          <a:p>
            <a:endParaRPr lang="en-US" sz="4800" dirty="0">
              <a:latin typeface="Calibri"/>
              <a:ea typeface="Calibri"/>
              <a:cs typeface="Calibri"/>
            </a:endParaRPr>
          </a:p>
        </p:txBody>
      </p:sp>
      <p:sp>
        <p:nvSpPr>
          <p:cNvPr id="4" name="Chỗ dành sẵn cho Nội dung 3">
            <a:extLst>
              <a:ext uri="{FF2B5EF4-FFF2-40B4-BE49-F238E27FC236}">
                <a16:creationId xmlns:a16="http://schemas.microsoft.com/office/drawing/2014/main" id="{C5603E25-4F5A-D84C-AA4F-AA759B63E8D6}"/>
              </a:ext>
            </a:extLst>
          </p:cNvPr>
          <p:cNvSpPr>
            <a:spLocks noGrp="1"/>
          </p:cNvSpPr>
          <p:nvPr>
            <p:ph idx="1"/>
          </p:nvPr>
        </p:nvSpPr>
        <p:spPr>
          <a:xfrm>
            <a:off x="739125" y="1835317"/>
            <a:ext cx="10481113" cy="3004473"/>
          </a:xfrm>
        </p:spPr>
        <p:txBody>
          <a:bodyPr vert="horz" lIns="91440" tIns="45720" rIns="91440" bIns="45720" rtlCol="0" anchor="t">
            <a:noAutofit/>
          </a:bodyPr>
          <a:lstStyle/>
          <a:p>
            <a:pPr marL="0" indent="0">
              <a:buNone/>
            </a:pPr>
            <a:r>
              <a:rPr lang="vi-VN" sz="3200" b="1">
                <a:latin typeface="Calibri"/>
                <a:cs typeface="Arial"/>
              </a:rPr>
              <a:t>Đánh giá tính bảo mật</a:t>
            </a:r>
            <a:endParaRPr lang="vi-VN" sz="3200" b="1" dirty="0">
              <a:latin typeface="Calibri"/>
              <a:cs typeface="Arial"/>
            </a:endParaRPr>
          </a:p>
          <a:p>
            <a:r>
              <a:rPr lang="vi-VN" sz="2400" dirty="0">
                <a:latin typeface="Calibri"/>
                <a:cs typeface="Arial"/>
              </a:rPr>
              <a:t>Dữ liệu được mã </a:t>
            </a:r>
            <a:r>
              <a:rPr lang="vi-VN" sz="2400" dirty="0" err="1">
                <a:latin typeface="Calibri"/>
                <a:cs typeface="Arial"/>
              </a:rPr>
              <a:t>hoá</a:t>
            </a:r>
            <a:r>
              <a:rPr lang="vi-VN" sz="2400" dirty="0">
                <a:latin typeface="Calibri"/>
                <a:cs typeface="Arial"/>
              </a:rPr>
              <a:t> bằng thuật toán AES GCM với </a:t>
            </a:r>
            <a:r>
              <a:rPr lang="vi-VN" sz="2400" dirty="0" err="1">
                <a:latin typeface="Calibri"/>
                <a:cs typeface="Arial"/>
              </a:rPr>
              <a:t>key</a:t>
            </a:r>
            <a:r>
              <a:rPr lang="vi-VN" sz="2400" dirty="0">
                <a:latin typeface="Calibri"/>
                <a:cs typeface="Arial"/>
              </a:rPr>
              <a:t> 256bit</a:t>
            </a:r>
            <a:endParaRPr lang="vi-VN" dirty="0"/>
          </a:p>
          <a:p>
            <a:pPr marL="0" indent="0">
              <a:buNone/>
            </a:pPr>
            <a:r>
              <a:rPr lang="vi-VN" sz="2400" dirty="0">
                <a:latin typeface="Calibri"/>
                <a:cs typeface="Arial"/>
              </a:rPr>
              <a:t>=&gt; Đảm bảo dữ liệu được mã </a:t>
            </a:r>
            <a:r>
              <a:rPr lang="vi-VN" sz="2400" dirty="0" err="1">
                <a:latin typeface="Calibri"/>
                <a:cs typeface="Arial"/>
              </a:rPr>
              <a:t>hoá</a:t>
            </a:r>
            <a:r>
              <a:rPr lang="vi-VN" sz="2400" dirty="0">
                <a:latin typeface="Calibri"/>
                <a:cs typeface="Arial"/>
              </a:rPr>
              <a:t> mức độ cao và kiểm tra tính toàn vẹn</a:t>
            </a:r>
          </a:p>
          <a:p>
            <a:r>
              <a:rPr lang="vi-VN" sz="2400" dirty="0">
                <a:latin typeface="Calibri"/>
                <a:cs typeface="Arial"/>
              </a:rPr>
              <a:t>Dữ liệu mã </a:t>
            </a:r>
            <a:r>
              <a:rPr lang="vi-VN" sz="2400" dirty="0" err="1">
                <a:latin typeface="Calibri"/>
                <a:cs typeface="Arial"/>
              </a:rPr>
              <a:t>hoá</a:t>
            </a:r>
            <a:r>
              <a:rPr lang="vi-VN" sz="2400" dirty="0">
                <a:latin typeface="Calibri"/>
                <a:cs typeface="Arial"/>
              </a:rPr>
              <a:t> được lưu trong </a:t>
            </a:r>
            <a:r>
              <a:rPr lang="vi-VN" sz="2400" dirty="0" err="1">
                <a:latin typeface="Calibri"/>
                <a:cs typeface="Arial"/>
              </a:rPr>
              <a:t>internal</a:t>
            </a:r>
            <a:r>
              <a:rPr lang="vi-VN" sz="2400" dirty="0">
                <a:latin typeface="Calibri"/>
                <a:cs typeface="Arial"/>
              </a:rPr>
              <a:t> </a:t>
            </a:r>
            <a:r>
              <a:rPr lang="vi-VN" sz="2400" dirty="0" err="1">
                <a:latin typeface="Calibri"/>
                <a:cs typeface="Arial"/>
              </a:rPr>
              <a:t>storage</a:t>
            </a:r>
            <a:endParaRPr lang="vi-VN" sz="2400" dirty="0">
              <a:latin typeface="Calibri"/>
              <a:cs typeface="Arial"/>
            </a:endParaRPr>
          </a:p>
          <a:p>
            <a:r>
              <a:rPr lang="vi-VN" sz="2400" dirty="0" err="1">
                <a:latin typeface="Calibri"/>
                <a:cs typeface="Arial"/>
              </a:rPr>
              <a:t>Keystore</a:t>
            </a:r>
            <a:r>
              <a:rPr lang="vi-VN" sz="2400" dirty="0">
                <a:latin typeface="Calibri"/>
                <a:cs typeface="Arial"/>
              </a:rPr>
              <a:t> được lưu ở </a:t>
            </a:r>
            <a:r>
              <a:rPr lang="vi-VN" sz="2400" dirty="0" err="1">
                <a:latin typeface="Calibri"/>
                <a:cs typeface="Calibri"/>
              </a:rPr>
              <a:t>app-specific</a:t>
            </a:r>
            <a:r>
              <a:rPr lang="vi-VN" sz="2400" dirty="0">
                <a:latin typeface="Calibri"/>
                <a:cs typeface="Calibri"/>
              </a:rPr>
              <a:t> </a:t>
            </a:r>
            <a:r>
              <a:rPr lang="vi-VN" sz="2400" dirty="0" err="1">
                <a:latin typeface="Calibri"/>
                <a:cs typeface="Arial"/>
              </a:rPr>
              <a:t>external</a:t>
            </a:r>
            <a:r>
              <a:rPr lang="vi-VN" sz="2400" dirty="0">
                <a:latin typeface="Calibri"/>
                <a:cs typeface="Arial"/>
              </a:rPr>
              <a:t> </a:t>
            </a:r>
            <a:r>
              <a:rPr lang="vi-VN" sz="2400" dirty="0" err="1">
                <a:latin typeface="Calibri"/>
                <a:cs typeface="Arial"/>
              </a:rPr>
              <a:t>storage</a:t>
            </a:r>
            <a:endParaRPr lang="vi-VN" sz="2400" dirty="0">
              <a:latin typeface="Calibri"/>
              <a:cs typeface="Arial"/>
            </a:endParaRPr>
          </a:p>
          <a:p>
            <a:pPr marL="0" indent="0">
              <a:buNone/>
            </a:pPr>
            <a:r>
              <a:rPr lang="vi-VN" sz="2400" dirty="0">
                <a:latin typeface="Calibri"/>
                <a:cs typeface="Arial"/>
              </a:rPr>
              <a:t>=&gt; Dữ liệu và </a:t>
            </a:r>
            <a:r>
              <a:rPr lang="vi-VN" sz="2400" dirty="0" err="1">
                <a:latin typeface="Calibri"/>
                <a:cs typeface="Arial"/>
              </a:rPr>
              <a:t>key</a:t>
            </a:r>
            <a:r>
              <a:rPr lang="vi-VN" sz="2400" dirty="0">
                <a:latin typeface="Calibri"/>
                <a:cs typeface="Arial"/>
              </a:rPr>
              <a:t> không thể truy cập bởi các ứng dụng khác</a:t>
            </a:r>
          </a:p>
        </p:txBody>
      </p:sp>
    </p:spTree>
    <p:extLst>
      <p:ext uri="{BB962C8B-B14F-4D97-AF65-F5344CB8AC3E}">
        <p14:creationId xmlns:p14="http://schemas.microsoft.com/office/powerpoint/2010/main" val="302360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CCED4-2965-20C5-A5A5-816F5FDBFD8B}"/>
              </a:ext>
            </a:extLst>
          </p:cNvPr>
          <p:cNvSpPr>
            <a:spLocks noGrp="1"/>
          </p:cNvSpPr>
          <p:nvPr>
            <p:ph type="title"/>
          </p:nvPr>
        </p:nvSpPr>
        <p:spPr>
          <a:xfrm>
            <a:off x="1043631" y="809898"/>
            <a:ext cx="9942716" cy="1554480"/>
          </a:xfrm>
        </p:spPr>
        <p:txBody>
          <a:bodyPr anchor="ctr">
            <a:normAutofit/>
          </a:bodyPr>
          <a:lstStyle/>
          <a:p>
            <a:r>
              <a:rPr lang="en-US" sz="4800">
                <a:latin typeface="Calibri" panose="020F0502020204030204" pitchFamily="34" charset="0"/>
                <a:ea typeface="Calibri" panose="020F0502020204030204" pitchFamily="34" charset="0"/>
                <a:cs typeface="Calibri" panose="020F0502020204030204" pitchFamily="34" charset="0"/>
              </a:rPr>
              <a:t>Mục lục</a:t>
            </a:r>
          </a:p>
        </p:txBody>
      </p:sp>
      <p:sp>
        <p:nvSpPr>
          <p:cNvPr id="3" name="Content Placeholder 2">
            <a:extLst>
              <a:ext uri="{FF2B5EF4-FFF2-40B4-BE49-F238E27FC236}">
                <a16:creationId xmlns:a16="http://schemas.microsoft.com/office/drawing/2014/main" id="{A5EAA3B4-14CC-44B9-E6B7-A02E84ACD2A3}"/>
              </a:ext>
            </a:extLst>
          </p:cNvPr>
          <p:cNvSpPr>
            <a:spLocks noGrp="1"/>
          </p:cNvSpPr>
          <p:nvPr>
            <p:ph idx="1"/>
          </p:nvPr>
        </p:nvSpPr>
        <p:spPr>
          <a:xfrm>
            <a:off x="1045028" y="2902503"/>
            <a:ext cx="9941319" cy="3656620"/>
          </a:xfrm>
        </p:spPr>
        <p:txBody>
          <a:bodyPr anchor="ctr">
            <a:normAutofit/>
          </a:bodyPr>
          <a:lstStyle/>
          <a:p>
            <a:pPr marL="514350" indent="-514350">
              <a:buFont typeface="+mj-lt"/>
              <a:buAutoNum type="arabicPeriod"/>
            </a:pPr>
            <a:r>
              <a:rPr lang="en-US" err="1">
                <a:latin typeface="Calibri"/>
                <a:ea typeface="Calibri" panose="020F0502020204030204" pitchFamily="34" charset="0"/>
                <a:cs typeface="Calibri"/>
              </a:rPr>
              <a:t>Đặt</a:t>
            </a:r>
            <a:r>
              <a:rPr lang="en-US">
                <a:latin typeface="Calibri"/>
                <a:ea typeface="Calibri" panose="020F0502020204030204" pitchFamily="34" charset="0"/>
                <a:cs typeface="Calibri"/>
              </a:rPr>
              <a:t> </a:t>
            </a:r>
            <a:r>
              <a:rPr lang="en-US" err="1">
                <a:latin typeface="Calibri"/>
                <a:ea typeface="Calibri" panose="020F0502020204030204" pitchFamily="34" charset="0"/>
                <a:cs typeface="Calibri"/>
              </a:rPr>
              <a:t>vấn</a:t>
            </a:r>
            <a:r>
              <a:rPr lang="en-US">
                <a:latin typeface="Calibri"/>
                <a:ea typeface="Calibri" panose="020F0502020204030204" pitchFamily="34" charset="0"/>
                <a:cs typeface="Calibri"/>
              </a:rPr>
              <a:t> </a:t>
            </a:r>
            <a:r>
              <a:rPr lang="en-US" err="1">
                <a:latin typeface="Calibri"/>
                <a:ea typeface="Calibri" panose="020F0502020204030204" pitchFamily="34" charset="0"/>
                <a:cs typeface="Calibri"/>
              </a:rPr>
              <a:t>đề</a:t>
            </a:r>
            <a:endParaRPr lang="vi-VN" err="1">
              <a:latin typeface="Calibri"/>
              <a:ea typeface="Calibri" panose="020F0502020204030204" pitchFamily="34" charset="0"/>
              <a:cs typeface="Calibri"/>
            </a:endParaRPr>
          </a:p>
          <a:p>
            <a:pPr marL="514350" indent="-514350">
              <a:buFont typeface="+mj-lt"/>
              <a:buAutoNum type="arabicPeriod"/>
            </a:pPr>
            <a:r>
              <a:rPr lang="vi-VN">
                <a:latin typeface="Calibri"/>
                <a:ea typeface="Calibri"/>
                <a:cs typeface="Calibri"/>
              </a:rPr>
              <a:t>Phát biểu bài toán​</a:t>
            </a:r>
          </a:p>
          <a:p>
            <a:pPr marL="514350" indent="-514350">
              <a:buAutoNum type="arabicPeriod"/>
            </a:pPr>
            <a:r>
              <a:rPr lang="vi-VN">
                <a:latin typeface="Calibri"/>
                <a:ea typeface="Calibri"/>
                <a:cs typeface="Calibri"/>
              </a:rPr>
              <a:t>Phân tích thiết kế</a:t>
            </a:r>
          </a:p>
          <a:p>
            <a:pPr marL="514350" indent="-514350">
              <a:buFont typeface="+mj-lt"/>
              <a:buAutoNum type="arabicPeriod"/>
            </a:pPr>
            <a:r>
              <a:rPr lang="vi-VN">
                <a:latin typeface="Calibri"/>
                <a:ea typeface="Calibri" panose="020F0502020204030204" pitchFamily="34" charset="0"/>
                <a:cs typeface="Calibri"/>
              </a:rPr>
              <a:t>Phương pháp </a:t>
            </a:r>
            <a:r>
              <a:rPr lang="en-US" err="1">
                <a:latin typeface="Calibri"/>
                <a:ea typeface="Calibri" panose="020F0502020204030204" pitchFamily="34" charset="0"/>
                <a:cs typeface="Calibri"/>
              </a:rPr>
              <a:t>thực</a:t>
            </a:r>
            <a:r>
              <a:rPr lang="en-US">
                <a:latin typeface="Calibri"/>
                <a:ea typeface="Calibri" panose="020F0502020204030204" pitchFamily="34" charset="0"/>
                <a:cs typeface="Calibri"/>
              </a:rPr>
              <a:t> </a:t>
            </a:r>
            <a:r>
              <a:rPr lang="en-US" err="1">
                <a:latin typeface="Calibri"/>
                <a:ea typeface="Calibri" panose="020F0502020204030204" pitchFamily="34" charset="0"/>
                <a:cs typeface="Calibri"/>
              </a:rPr>
              <a:t>hiện</a:t>
            </a:r>
            <a:endParaRPr lang="vi-VN" err="1">
              <a:latin typeface="Calibri"/>
              <a:ea typeface="Calibri" panose="020F0502020204030204" pitchFamily="34" charset="0"/>
              <a:cs typeface="Calibri"/>
            </a:endParaRPr>
          </a:p>
          <a:p>
            <a:pPr marL="514350" indent="-514350">
              <a:buFont typeface="+mj-lt"/>
              <a:buAutoNum type="arabicPeriod"/>
            </a:pPr>
            <a:r>
              <a:rPr lang="vi-VN">
                <a:latin typeface="Calibri"/>
                <a:ea typeface="Calibri" panose="020F0502020204030204" pitchFamily="34" charset="0"/>
                <a:cs typeface="Calibri"/>
              </a:rPr>
              <a:t>Kết quả thực nghiệm​</a:t>
            </a:r>
          </a:p>
          <a:p>
            <a:pPr marL="514350" indent="-514350">
              <a:buFont typeface="+mj-lt"/>
              <a:buAutoNum type="arabicPeriod"/>
            </a:pPr>
            <a:r>
              <a:rPr lang="vi-VN" err="1">
                <a:latin typeface="Calibri"/>
                <a:ea typeface="Calibri" panose="020F0502020204030204" pitchFamily="34" charset="0"/>
                <a:cs typeface="Calibri"/>
              </a:rPr>
              <a:t>Demo</a:t>
            </a:r>
            <a:r>
              <a:rPr lang="vi-VN">
                <a:latin typeface="Calibri"/>
                <a:ea typeface="Calibri" panose="020F0502020204030204" pitchFamily="34" charset="0"/>
                <a:cs typeface="Calibri"/>
              </a:rPr>
              <a:t>​</a:t>
            </a:r>
          </a:p>
          <a:p>
            <a:pPr marL="514350" indent="-514350">
              <a:buFont typeface="+mj-lt"/>
              <a:buAutoNum type="arabicPeriod"/>
            </a:pPr>
            <a:r>
              <a:rPr lang="vi-VN">
                <a:latin typeface="Calibri"/>
                <a:ea typeface="Calibri" panose="020F0502020204030204" pitchFamily="34" charset="0"/>
                <a:cs typeface="Calibri"/>
              </a:rPr>
              <a:t>Kết luận</a:t>
            </a:r>
          </a:p>
          <a:p>
            <a:endParaRPr lang="en-US">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414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11B97A-2FB0-4625-8C2E-CDCB1AF68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4" name="Straight Connector 13">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D35F0-8FAF-F5EA-861D-710B3F269AC2}"/>
              </a:ext>
            </a:extLst>
          </p:cNvPr>
          <p:cNvSpPr>
            <a:spLocks noGrp="1"/>
          </p:cNvSpPr>
          <p:nvPr>
            <p:ph type="title"/>
          </p:nvPr>
        </p:nvSpPr>
        <p:spPr>
          <a:xfrm>
            <a:off x="847320" y="5930856"/>
            <a:ext cx="10071536" cy="929750"/>
          </a:xfrm>
        </p:spPr>
        <p:txBody>
          <a:bodyPr vert="horz" lIns="91440" tIns="45720" rIns="91440" bIns="45720" rtlCol="0" anchor="b">
            <a:normAutofit/>
          </a:bodyPr>
          <a:lstStyle/>
          <a:p>
            <a:pPr algn="ctr"/>
            <a:r>
              <a:rPr lang="en-US" sz="5200">
                <a:latin typeface="Calibri"/>
                <a:cs typeface="Calibri"/>
              </a:rPr>
              <a:t>6. Demo</a:t>
            </a:r>
          </a:p>
        </p:txBody>
      </p:sp>
      <p:pic>
        <p:nvPicPr>
          <p:cNvPr id="5" name="Picture 4" descr="A screenshot of a phone&#10;&#10;Description automatically generated">
            <a:extLst>
              <a:ext uri="{FF2B5EF4-FFF2-40B4-BE49-F238E27FC236}">
                <a16:creationId xmlns:a16="http://schemas.microsoft.com/office/drawing/2014/main" id="{4C5F0037-E5AE-557C-1A3E-7767E3E17B42}"/>
              </a:ext>
            </a:extLst>
          </p:cNvPr>
          <p:cNvPicPr>
            <a:picLocks noChangeAspect="1"/>
          </p:cNvPicPr>
          <p:nvPr/>
        </p:nvPicPr>
        <p:blipFill>
          <a:blip r:embed="rId2"/>
          <a:stretch>
            <a:fillRect/>
          </a:stretch>
        </p:blipFill>
        <p:spPr>
          <a:xfrm>
            <a:off x="1221757" y="414033"/>
            <a:ext cx="2097964" cy="4536141"/>
          </a:xfrm>
          <a:prstGeom prst="rect">
            <a:avLst/>
          </a:prstGeom>
        </p:spPr>
      </p:pic>
      <p:pic>
        <p:nvPicPr>
          <p:cNvPr id="4" name="Content Placeholder 3" descr="A screenshot of a phone&#10;&#10;Description automatically generated">
            <a:extLst>
              <a:ext uri="{FF2B5EF4-FFF2-40B4-BE49-F238E27FC236}">
                <a16:creationId xmlns:a16="http://schemas.microsoft.com/office/drawing/2014/main" id="{F5C99B15-BD89-55F7-EFEA-8A083A42F9C0}"/>
              </a:ext>
            </a:extLst>
          </p:cNvPr>
          <p:cNvPicPr>
            <a:picLocks noGrp="1" noChangeAspect="1"/>
          </p:cNvPicPr>
          <p:nvPr>
            <p:ph idx="1"/>
          </p:nvPr>
        </p:nvPicPr>
        <p:blipFill>
          <a:blip r:embed="rId3"/>
          <a:stretch>
            <a:fillRect/>
          </a:stretch>
        </p:blipFill>
        <p:spPr>
          <a:xfrm>
            <a:off x="4808176" y="414033"/>
            <a:ext cx="2142787" cy="4636994"/>
          </a:xfrm>
          <a:prstGeom prst="rect">
            <a:avLst/>
          </a:prstGeom>
        </p:spPr>
      </p:pic>
      <p:pic>
        <p:nvPicPr>
          <p:cNvPr id="6" name="Picture 5" descr="A screenshot of a phone&#10;&#10;Description automatically generated">
            <a:extLst>
              <a:ext uri="{FF2B5EF4-FFF2-40B4-BE49-F238E27FC236}">
                <a16:creationId xmlns:a16="http://schemas.microsoft.com/office/drawing/2014/main" id="{13A6FD2F-30B5-D700-9E92-7B3E98A0E026}"/>
              </a:ext>
            </a:extLst>
          </p:cNvPr>
          <p:cNvPicPr>
            <a:picLocks noChangeAspect="1"/>
          </p:cNvPicPr>
          <p:nvPr/>
        </p:nvPicPr>
        <p:blipFill>
          <a:blip r:embed="rId4"/>
          <a:stretch>
            <a:fillRect/>
          </a:stretch>
        </p:blipFill>
        <p:spPr>
          <a:xfrm>
            <a:off x="8587814" y="342148"/>
            <a:ext cx="2128410" cy="4708878"/>
          </a:xfrm>
          <a:prstGeom prst="rect">
            <a:avLst/>
          </a:prstGeom>
        </p:spPr>
      </p:pic>
      <p:sp>
        <p:nvSpPr>
          <p:cNvPr id="7" name="TextBox 6">
            <a:extLst>
              <a:ext uri="{FF2B5EF4-FFF2-40B4-BE49-F238E27FC236}">
                <a16:creationId xmlns:a16="http://schemas.microsoft.com/office/drawing/2014/main" id="{E80D9A88-3864-5B6A-FEC4-7B9252A7DCF4}"/>
              </a:ext>
            </a:extLst>
          </p:cNvPr>
          <p:cNvSpPr txBox="1"/>
          <p:nvPr/>
        </p:nvSpPr>
        <p:spPr>
          <a:xfrm>
            <a:off x="1193321" y="4992537"/>
            <a:ext cx="212784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Calibri"/>
                <a:cs typeface="Calibri"/>
              </a:rPr>
              <a:t>Hình 5.1: Giao </a:t>
            </a:r>
            <a:r>
              <a:rPr lang="en-US" sz="2000" err="1">
                <a:latin typeface="Calibri"/>
                <a:cs typeface="Calibri"/>
              </a:rPr>
              <a:t>diện</a:t>
            </a:r>
            <a:r>
              <a:rPr lang="en-US" sz="2000">
                <a:latin typeface="Calibri"/>
                <a:cs typeface="Calibri"/>
              </a:rPr>
              <a:t> </a:t>
            </a:r>
            <a:r>
              <a:rPr lang="en-US" sz="2000" err="1">
                <a:latin typeface="Calibri"/>
                <a:cs typeface="Calibri"/>
              </a:rPr>
              <a:t>trang</a:t>
            </a:r>
            <a:r>
              <a:rPr lang="en-US" sz="2000">
                <a:latin typeface="Calibri"/>
                <a:cs typeface="Calibri"/>
              </a:rPr>
              <a:t> </a:t>
            </a:r>
            <a:r>
              <a:rPr lang="en-US" sz="2000" err="1">
                <a:latin typeface="Calibri"/>
                <a:cs typeface="Calibri"/>
              </a:rPr>
              <a:t>chủ</a:t>
            </a:r>
            <a:endParaRPr lang="en-US" sz="2000">
              <a:latin typeface="Calibri"/>
              <a:cs typeface="Calibri"/>
            </a:endParaRPr>
          </a:p>
        </p:txBody>
      </p:sp>
      <p:sp>
        <p:nvSpPr>
          <p:cNvPr id="8" name="TextBox 7">
            <a:extLst>
              <a:ext uri="{FF2B5EF4-FFF2-40B4-BE49-F238E27FC236}">
                <a16:creationId xmlns:a16="http://schemas.microsoft.com/office/drawing/2014/main" id="{D274B6AC-D237-0A22-5BD9-8C6B55F39934}"/>
              </a:ext>
            </a:extLst>
          </p:cNvPr>
          <p:cNvSpPr txBox="1"/>
          <p:nvPr/>
        </p:nvSpPr>
        <p:spPr>
          <a:xfrm>
            <a:off x="4812820" y="5010509"/>
            <a:ext cx="237226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cs typeface="Calibri"/>
              </a:rPr>
              <a:t>Hình 5.2: Giao </a:t>
            </a:r>
            <a:r>
              <a:rPr lang="en-US" sz="2000" err="1">
                <a:latin typeface="Calibri"/>
                <a:cs typeface="Calibri"/>
              </a:rPr>
              <a:t>diện</a:t>
            </a:r>
            <a:r>
              <a:rPr lang="en-US" sz="2000">
                <a:latin typeface="Calibri"/>
                <a:cs typeface="Calibri"/>
              </a:rPr>
              <a:t> </a:t>
            </a:r>
            <a:r>
              <a:rPr lang="en-US" sz="2000" err="1">
                <a:latin typeface="Calibri"/>
                <a:cs typeface="Calibri"/>
              </a:rPr>
              <a:t>danh</a:t>
            </a:r>
            <a:r>
              <a:rPr lang="en-US" sz="2000">
                <a:latin typeface="Calibri"/>
                <a:cs typeface="Calibri"/>
              </a:rPr>
              <a:t> </a:t>
            </a:r>
            <a:r>
              <a:rPr lang="en-US" sz="2000" err="1">
                <a:latin typeface="Calibri"/>
                <a:cs typeface="Calibri"/>
              </a:rPr>
              <a:t>mục</a:t>
            </a:r>
            <a:r>
              <a:rPr lang="en-US" sz="2000">
                <a:latin typeface="Calibri"/>
                <a:cs typeface="Calibri"/>
              </a:rPr>
              <a:t> </a:t>
            </a:r>
            <a:r>
              <a:rPr lang="en-US" sz="2000" err="1">
                <a:latin typeface="Calibri"/>
                <a:cs typeface="Calibri"/>
              </a:rPr>
              <a:t>ứng</a:t>
            </a:r>
            <a:r>
              <a:rPr lang="en-US" sz="2000">
                <a:latin typeface="Calibri"/>
                <a:cs typeface="Calibri"/>
              </a:rPr>
              <a:t> </a:t>
            </a:r>
            <a:r>
              <a:rPr lang="en-US" sz="2000" err="1">
                <a:latin typeface="Calibri"/>
                <a:cs typeface="Calibri"/>
              </a:rPr>
              <a:t>dụng</a:t>
            </a:r>
            <a:endParaRPr lang="en-US" sz="2000">
              <a:latin typeface="Calibri"/>
              <a:cs typeface="Calibri"/>
            </a:endParaRPr>
          </a:p>
        </p:txBody>
      </p:sp>
      <p:sp>
        <p:nvSpPr>
          <p:cNvPr id="9" name="TextBox 8">
            <a:extLst>
              <a:ext uri="{FF2B5EF4-FFF2-40B4-BE49-F238E27FC236}">
                <a16:creationId xmlns:a16="http://schemas.microsoft.com/office/drawing/2014/main" id="{0ADAA110-6A0A-EFC2-59F8-223897B9CC96}"/>
              </a:ext>
            </a:extLst>
          </p:cNvPr>
          <p:cNvSpPr txBox="1"/>
          <p:nvPr/>
        </p:nvSpPr>
        <p:spPr>
          <a:xfrm>
            <a:off x="8306519" y="5154283"/>
            <a:ext cx="269934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Hình 5.3: Giao </a:t>
            </a:r>
            <a:r>
              <a:rPr lang="en-US" sz="2000" dirty="0" err="1">
                <a:latin typeface="Calibri"/>
                <a:cs typeface="Calibri"/>
              </a:rPr>
              <a:t>diện</a:t>
            </a:r>
            <a:r>
              <a:rPr lang="en-US" sz="2000" dirty="0">
                <a:latin typeface="Calibri"/>
                <a:cs typeface="Calibri"/>
              </a:rPr>
              <a:t> Log</a:t>
            </a:r>
          </a:p>
        </p:txBody>
      </p:sp>
    </p:spTree>
    <p:extLst>
      <p:ext uri="{BB962C8B-B14F-4D97-AF65-F5344CB8AC3E}">
        <p14:creationId xmlns:p14="http://schemas.microsoft.com/office/powerpoint/2010/main" val="4105085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3" name="Rectangle 1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p:txBody>
          <a:bodyPr/>
          <a:lstStyle/>
          <a:p>
            <a:r>
              <a:rPr lang="en-US">
                <a:latin typeface="Calibri"/>
                <a:ea typeface="Calibri"/>
                <a:cs typeface="Calibri"/>
              </a:rPr>
              <a:t>7. </a:t>
            </a:r>
            <a:r>
              <a:rPr lang="en-US" err="1">
                <a:latin typeface="Calibri"/>
                <a:ea typeface="Calibri"/>
                <a:cs typeface="Calibri"/>
              </a:rPr>
              <a:t>Kết</a:t>
            </a:r>
            <a:r>
              <a:rPr lang="en-US">
                <a:latin typeface="Calibri"/>
                <a:ea typeface="Calibri"/>
                <a:cs typeface="Calibri"/>
              </a:rPr>
              <a:t> </a:t>
            </a:r>
            <a:r>
              <a:rPr lang="en-US" err="1">
                <a:latin typeface="Calibri"/>
                <a:ea typeface="Calibri"/>
                <a:cs typeface="Calibri"/>
              </a:rPr>
              <a:t>luận</a:t>
            </a:r>
            <a:endParaRPr lang="en-US">
              <a:latin typeface="Calibri"/>
              <a:ea typeface="Calibri"/>
              <a:cs typeface="Calibri"/>
            </a:endParaRPr>
          </a:p>
        </p:txBody>
      </p:sp>
      <p:graphicFrame>
        <p:nvGraphicFramePr>
          <p:cNvPr id="123" name="Content Placeholder 2">
            <a:extLst>
              <a:ext uri="{FF2B5EF4-FFF2-40B4-BE49-F238E27FC236}">
                <a16:creationId xmlns:a16="http://schemas.microsoft.com/office/drawing/2014/main" id="{B9E0694E-CFD1-4E61-0BC6-957BB04B40DE}"/>
              </a:ext>
            </a:extLst>
          </p:cNvPr>
          <p:cNvGraphicFramePr>
            <a:graphicFrameLocks noGrp="1"/>
          </p:cNvGraphicFramePr>
          <p:nvPr>
            <p:extLst>
              <p:ext uri="{D42A27DB-BD31-4B8C-83A1-F6EECF244321}">
                <p14:modId xmlns:p14="http://schemas.microsoft.com/office/powerpoint/2010/main" val="1178138816"/>
              </p:ext>
            </p:extLst>
          </p:nvPr>
        </p:nvGraphicFramePr>
        <p:xfrm>
          <a:off x="852577" y="1250936"/>
          <a:ext cx="10299939" cy="4882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227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7" name="Group 2056">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956356" y="1890469"/>
            <a:ext cx="5860051" cy="2079143"/>
            <a:chOff x="6081624" y="1998368"/>
            <a:chExt cx="5613457" cy="782175"/>
          </a:xfrm>
          <a:solidFill>
            <a:schemeClr val="accent4"/>
          </a:solidFill>
        </p:grpSpPr>
        <p:sp>
          <p:nvSpPr>
            <p:cNvPr id="2058" name="Rectangle 2057">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Google Thank You Slide &amp; PowerPoint Templates">
            <a:extLst>
              <a:ext uri="{FF2B5EF4-FFF2-40B4-BE49-F238E27FC236}">
                <a16:creationId xmlns:a16="http://schemas.microsoft.com/office/drawing/2014/main" id="{29541D21-73EF-71FA-4941-E1186229C7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1" b="8485"/>
          <a:stretch/>
        </p:blipFill>
        <p:spPr bwMode="auto">
          <a:xfrm>
            <a:off x="838200" y="704765"/>
            <a:ext cx="10628376" cy="544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263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793662" y="386930"/>
            <a:ext cx="10066122" cy="1298448"/>
          </a:xfrm>
        </p:spPr>
        <p:txBody>
          <a:bodyPr anchor="b">
            <a:normAutofit/>
          </a:bodyPr>
          <a:lstStyle/>
          <a:p>
            <a:r>
              <a:rPr lang="en-US" sz="4800">
                <a:latin typeface="Calibri" panose="020F0502020204030204" pitchFamily="34" charset="0"/>
                <a:ea typeface="Calibri" panose="020F0502020204030204" pitchFamily="34" charset="0"/>
                <a:cs typeface="Calibri" panose="020F0502020204030204" pitchFamily="34" charset="0"/>
              </a:rPr>
              <a:t>1. Đặt vấn đề</a:t>
            </a:r>
          </a:p>
        </p:txBody>
      </p:sp>
      <p:sp>
        <p:nvSpPr>
          <p:cNvPr id="1033" name="Rectangle 10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793661" y="2599509"/>
            <a:ext cx="4530898" cy="3639450"/>
          </a:xfrm>
        </p:spPr>
        <p:txBody>
          <a:bodyPr anchor="ctr">
            <a:normAutofit/>
          </a:bodyPr>
          <a:lstStyle/>
          <a:p>
            <a:pPr marL="0" indent="0">
              <a:buNone/>
            </a:pPr>
            <a:endParaRPr lang="vi-VN" sz="2400" b="0" i="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vi-VN" sz="2400" b="0" i="0">
                <a:effectLst/>
                <a:highlight>
                  <a:srgbClr val="FFFFFF"/>
                </a:highlight>
                <a:latin typeface="Calibri"/>
                <a:ea typeface="Calibri" panose="020F0502020204030204" pitchFamily="34" charset="0"/>
                <a:cs typeface="Calibri"/>
              </a:rPr>
              <a:t>Môi trường </a:t>
            </a:r>
            <a:r>
              <a:rPr lang="vi-VN" sz="2400" b="0" i="0" err="1">
                <a:effectLst/>
                <a:highlight>
                  <a:srgbClr val="FFFFFF"/>
                </a:highlight>
                <a:latin typeface="Calibri"/>
                <a:ea typeface="Calibri" panose="020F0502020204030204" pitchFamily="34" charset="0"/>
                <a:cs typeface="Calibri"/>
              </a:rPr>
              <a:t>Android</a:t>
            </a:r>
            <a:r>
              <a:rPr lang="vi-VN" sz="2400" b="0" i="0">
                <a:effectLst/>
                <a:highlight>
                  <a:srgbClr val="FFFFFF"/>
                </a:highlight>
                <a:latin typeface="Calibri"/>
                <a:ea typeface="Calibri" panose="020F0502020204030204" pitchFamily="34" charset="0"/>
                <a:cs typeface="Calibri"/>
              </a:rPr>
              <a:t> đang phát triển nhanh chóng, tạo ra thách thức trong việc bảo vệ dữ liệu.</a:t>
            </a:r>
          </a:p>
          <a:p>
            <a:pPr>
              <a:buFont typeface="Arial" panose="020B0604020202020204" pitchFamily="34" charset="0"/>
              <a:buChar char="•"/>
            </a:pPr>
            <a:r>
              <a:rPr lang="vi-VN" sz="2400" b="0" i="0">
                <a:effectLst/>
                <a:highlight>
                  <a:srgbClr val="FFFFFF"/>
                </a:highlight>
                <a:latin typeface="Calibri"/>
                <a:ea typeface="Calibri" panose="020F0502020204030204" pitchFamily="34" charset="0"/>
                <a:cs typeface="Calibri"/>
              </a:rPr>
              <a:t>Mục tiêu của chúng ta là xây dựng một Kho Dữ liệu An Toàn để lưu trữ và truyền dữ liệu nhạy cảm một cách an toàn và bảo mật.</a:t>
            </a:r>
          </a:p>
          <a:p>
            <a:pPr marL="0" indent="0">
              <a:buNone/>
            </a:pPr>
            <a:endParaRPr lang="vi-VN" sz="2400" b="0" i="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endParaRPr lang="en-US" sz="240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Home - Vault Security Website">
            <a:extLst>
              <a:ext uri="{FF2B5EF4-FFF2-40B4-BE49-F238E27FC236}">
                <a16:creationId xmlns:a16="http://schemas.microsoft.com/office/drawing/2014/main" id="{CCE06EF8-55F0-11E7-7446-0BE27F69DB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11532" y="3309002"/>
            <a:ext cx="5150277" cy="206475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29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043631" y="809898"/>
            <a:ext cx="9942716" cy="1554480"/>
          </a:xfrm>
        </p:spPr>
        <p:txBody>
          <a:bodyPr anchor="ctr">
            <a:normAutofit/>
          </a:bodyPr>
          <a:lstStyle/>
          <a:p>
            <a:r>
              <a:rPr lang="en-US" sz="4800">
                <a:latin typeface="Calibri"/>
                <a:ea typeface="Calibri"/>
                <a:cs typeface="Calibri"/>
              </a:rPr>
              <a:t>2. </a:t>
            </a:r>
            <a:r>
              <a:rPr lang="en-US" sz="4800" err="1">
                <a:latin typeface="Calibri"/>
                <a:ea typeface="Calibri"/>
                <a:cs typeface="Calibri"/>
              </a:rPr>
              <a:t>Phát</a:t>
            </a:r>
            <a:r>
              <a:rPr lang="en-US" sz="4800">
                <a:latin typeface="Calibri"/>
                <a:ea typeface="Calibri"/>
                <a:cs typeface="Calibri"/>
              </a:rPr>
              <a:t> </a:t>
            </a:r>
            <a:r>
              <a:rPr lang="en-US" sz="4800" err="1">
                <a:latin typeface="Calibri"/>
                <a:ea typeface="Calibri"/>
                <a:cs typeface="Calibri"/>
              </a:rPr>
              <a:t>biểu</a:t>
            </a:r>
            <a:r>
              <a:rPr lang="en-US" sz="4800">
                <a:latin typeface="Calibri"/>
                <a:ea typeface="Calibri"/>
                <a:cs typeface="Calibri"/>
              </a:rPr>
              <a:t> </a:t>
            </a:r>
            <a:r>
              <a:rPr lang="en-US" sz="4800" err="1">
                <a:latin typeface="Calibri"/>
                <a:ea typeface="Calibri"/>
                <a:cs typeface="Calibri"/>
              </a:rPr>
              <a:t>bài</a:t>
            </a:r>
            <a:r>
              <a:rPr lang="en-US" sz="4800">
                <a:latin typeface="Calibri"/>
                <a:ea typeface="Calibri"/>
                <a:cs typeface="Calibri"/>
              </a:rPr>
              <a:t> </a:t>
            </a:r>
            <a:r>
              <a:rPr lang="en-US" sz="4800" err="1">
                <a:latin typeface="Calibri"/>
                <a:ea typeface="Calibri"/>
                <a:cs typeface="Calibri"/>
              </a:rPr>
              <a:t>toán</a:t>
            </a: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1045028" y="3017522"/>
            <a:ext cx="9941319" cy="3124658"/>
          </a:xfrm>
        </p:spPr>
        <p:txBody>
          <a:bodyPr anchor="ctr">
            <a:normAutofit/>
          </a:bodyPr>
          <a:lstStyle/>
          <a:p>
            <a:pPr>
              <a:buFont typeface="Arial" panose="020B0604020202020204" pitchFamily="34" charset="0"/>
              <a:buChar char="•"/>
            </a:pPr>
            <a:r>
              <a:rPr lang="vi-VN" sz="2400" b="0" i="0">
                <a:effectLst/>
                <a:highlight>
                  <a:srgbClr val="FFFFFF"/>
                </a:highlight>
                <a:latin typeface="Calibri" panose="020F0502020204030204" pitchFamily="34" charset="0"/>
                <a:ea typeface="Calibri" panose="020F0502020204030204" pitchFamily="34" charset="0"/>
                <a:cs typeface="Calibri" panose="020F0502020204030204" pitchFamily="34" charset="0"/>
              </a:rPr>
              <a:t>Mục tiêu: Xây dựng một dịch vụ lưu trữ an toàn trên Android.</a:t>
            </a:r>
          </a:p>
          <a:p>
            <a:pPr>
              <a:buFont typeface="Arial" panose="020B0604020202020204" pitchFamily="34" charset="0"/>
              <a:buChar char="•"/>
            </a:pPr>
            <a:r>
              <a:rPr lang="vi-VN" sz="2400" b="0" i="0">
                <a:effectLst/>
                <a:highlight>
                  <a:srgbClr val="FFFFFF"/>
                </a:highlight>
                <a:latin typeface="Calibri" panose="020F0502020204030204" pitchFamily="34" charset="0"/>
                <a:ea typeface="Calibri" panose="020F0502020204030204" pitchFamily="34" charset="0"/>
                <a:cs typeface="Calibri" panose="020F0502020204030204" pitchFamily="34" charset="0"/>
              </a:rPr>
              <a:t>Chức năng: Dịch vụ sẽ hoạt động như một kho lưu trữ an toàn cho dữ liệu nhạy cảm của người dùng, quản lý khóa, mã hóa, giải mã và lưu trữ dữ liệu theo yêu cầu của ứng dụng.</a:t>
            </a:r>
          </a:p>
          <a:p>
            <a:pPr>
              <a:buFont typeface="Arial" panose="020B0604020202020204" pitchFamily="34" charset="0"/>
              <a:buChar char="•"/>
            </a:pPr>
            <a:r>
              <a:rPr lang="vi-VN" sz="2400" b="0" i="0">
                <a:effectLst/>
                <a:highlight>
                  <a:srgbClr val="FFFFFF"/>
                </a:highlight>
                <a:latin typeface="Calibri" panose="020F0502020204030204" pitchFamily="34" charset="0"/>
                <a:ea typeface="Calibri" panose="020F0502020204030204" pitchFamily="34" charset="0"/>
                <a:cs typeface="Calibri" panose="020F0502020204030204" pitchFamily="34" charset="0"/>
              </a:rPr>
              <a:t>Yêu cầu: Đảm bảo tính bảo mật và tính toàn vẹn của dữ liệu trong quá trình lưu trữ và truy cập.</a:t>
            </a:r>
          </a:p>
          <a:p>
            <a:endParaRPr lang="en-US" sz="2400">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44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latin typeface="Calibri"/>
                <a:cs typeface="Calibri"/>
              </a:rPr>
              <a:t>3. </a:t>
            </a:r>
            <a:r>
              <a:rPr lang="en-US" sz="3700" err="1">
                <a:latin typeface="Calibri"/>
                <a:cs typeface="Calibri"/>
              </a:rPr>
              <a:t>Phân</a:t>
            </a:r>
            <a:r>
              <a:rPr lang="en-US" sz="3700">
                <a:latin typeface="Calibri"/>
                <a:cs typeface="Calibri"/>
              </a:rPr>
              <a:t> </a:t>
            </a:r>
            <a:r>
              <a:rPr lang="en-US" sz="3700" err="1">
                <a:latin typeface="Calibri"/>
                <a:cs typeface="Calibri"/>
              </a:rPr>
              <a:t>tích</a:t>
            </a:r>
            <a:r>
              <a:rPr lang="en-US" sz="3700">
                <a:latin typeface="Calibri"/>
                <a:cs typeface="Calibri"/>
              </a:rPr>
              <a:t> </a:t>
            </a:r>
            <a:r>
              <a:rPr lang="en-US" sz="3700" err="1">
                <a:latin typeface="Calibri"/>
                <a:cs typeface="Calibri"/>
              </a:rPr>
              <a:t>thiết</a:t>
            </a:r>
            <a:r>
              <a:rPr lang="en-US" sz="3700">
                <a:latin typeface="Calibri"/>
                <a:cs typeface="Calibri"/>
              </a:rPr>
              <a:t> </a:t>
            </a:r>
            <a:r>
              <a:rPr lang="en-US" sz="3700" err="1">
                <a:latin typeface="Calibri"/>
                <a:cs typeface="Calibri"/>
              </a:rPr>
              <a:t>kế</a:t>
            </a:r>
            <a:br>
              <a:rPr lang="en-US" sz="3700">
                <a:latin typeface="Calibri"/>
              </a:rPr>
            </a:br>
            <a:endParaRPr lang="vi-VN">
              <a:latin typeface="Calibri"/>
              <a:cs typeface="Times New Roman" panose="02020603050405020304" pitchFamily="18" charset="0"/>
            </a:endParaRPr>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Hình ảnh 5" descr="Ảnh có chứa văn bản, biểu đồ, ảnh chụp màn hình, hàng&#10;&#10;Mô tả được tự động tạo">
            <a:extLst>
              <a:ext uri="{FF2B5EF4-FFF2-40B4-BE49-F238E27FC236}">
                <a16:creationId xmlns:a16="http://schemas.microsoft.com/office/drawing/2014/main" id="{4F2721AF-C361-11A9-37D8-AA2D35CB8EE7}"/>
              </a:ext>
            </a:extLst>
          </p:cNvPr>
          <p:cNvPicPr>
            <a:picLocks noChangeAspect="1"/>
          </p:cNvPicPr>
          <p:nvPr/>
        </p:nvPicPr>
        <p:blipFill>
          <a:blip r:embed="rId2"/>
          <a:stretch>
            <a:fillRect/>
          </a:stretch>
        </p:blipFill>
        <p:spPr>
          <a:xfrm>
            <a:off x="545238" y="1229539"/>
            <a:ext cx="7608304" cy="4469877"/>
          </a:xfrm>
          <a:prstGeom prst="rect">
            <a:avLst/>
          </a:prstGeom>
        </p:spPr>
      </p:pic>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ộp Văn bản 6">
            <a:extLst>
              <a:ext uri="{FF2B5EF4-FFF2-40B4-BE49-F238E27FC236}">
                <a16:creationId xmlns:a16="http://schemas.microsoft.com/office/drawing/2014/main" id="{AA51DE84-CF64-1A74-7644-B1096B11C268}"/>
              </a:ext>
            </a:extLst>
          </p:cNvPr>
          <p:cNvSpPr txBox="1"/>
          <p:nvPr/>
        </p:nvSpPr>
        <p:spPr>
          <a:xfrm>
            <a:off x="9281802" y="4180702"/>
            <a:ext cx="2888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Calibri"/>
                <a:cs typeface="Arial"/>
              </a:rPr>
              <a:t>Hình 3.1. </a:t>
            </a:r>
            <a:r>
              <a:rPr lang="vi-VN" dirty="0" err="1">
                <a:latin typeface="Calibri"/>
                <a:cs typeface="Arial"/>
              </a:rPr>
              <a:t>Usecase</a:t>
            </a:r>
            <a:r>
              <a:rPr lang="vi-VN" dirty="0">
                <a:latin typeface="Calibri"/>
                <a:cs typeface="Arial"/>
              </a:rPr>
              <a:t> Tổng quan</a:t>
            </a:r>
            <a:endParaRPr lang="vi-VN" dirty="0">
              <a:latin typeface="Calibri"/>
            </a:endParaRPr>
          </a:p>
        </p:txBody>
      </p:sp>
    </p:spTree>
    <p:extLst>
      <p:ext uri="{BB962C8B-B14F-4D97-AF65-F5344CB8AC3E}">
        <p14:creationId xmlns:p14="http://schemas.microsoft.com/office/powerpoint/2010/main" val="50795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latin typeface="Calibri"/>
                <a:cs typeface="Calibri"/>
              </a:rPr>
              <a:t>3. </a:t>
            </a:r>
            <a:r>
              <a:rPr lang="en-US" sz="3700" err="1">
                <a:latin typeface="Calibri"/>
                <a:cs typeface="Calibri"/>
              </a:rPr>
              <a:t>Phân</a:t>
            </a:r>
            <a:r>
              <a:rPr lang="en-US" sz="3700">
                <a:latin typeface="Calibri"/>
                <a:cs typeface="Calibri"/>
              </a:rPr>
              <a:t> </a:t>
            </a:r>
            <a:r>
              <a:rPr lang="en-US" sz="3700" err="1">
                <a:latin typeface="Calibri"/>
                <a:cs typeface="Calibri"/>
              </a:rPr>
              <a:t>tích</a:t>
            </a:r>
            <a:r>
              <a:rPr lang="en-US" sz="3700">
                <a:latin typeface="Calibri"/>
                <a:cs typeface="Calibri"/>
              </a:rPr>
              <a:t> </a:t>
            </a:r>
            <a:r>
              <a:rPr lang="en-US" sz="3700" err="1">
                <a:latin typeface="Calibri"/>
                <a:cs typeface="Calibri"/>
              </a:rPr>
              <a:t>thiết</a:t>
            </a:r>
            <a:r>
              <a:rPr lang="en-US" sz="3700">
                <a:latin typeface="Calibri"/>
                <a:cs typeface="Calibri"/>
              </a:rPr>
              <a:t> </a:t>
            </a:r>
            <a:r>
              <a:rPr lang="en-US" sz="3700" err="1">
                <a:latin typeface="Calibri"/>
                <a:cs typeface="Calibri"/>
              </a:rPr>
              <a:t>kế</a:t>
            </a:r>
            <a:endParaRPr lang="vi-VN">
              <a:latin typeface="Calibri"/>
              <a:cs typeface="Times New Roman"/>
            </a:endParaRPr>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2" descr="Ảnh có chứa biểu đồ, bản phác thảo, hình vẽ, Nghệ thuật vẽ nét đơn&#10;&#10;Mô tả được tự động tạo">
            <a:extLst>
              <a:ext uri="{FF2B5EF4-FFF2-40B4-BE49-F238E27FC236}">
                <a16:creationId xmlns:a16="http://schemas.microsoft.com/office/drawing/2014/main" id="{9E082D92-8DAB-B294-8C92-784212FE550D}"/>
              </a:ext>
            </a:extLst>
          </p:cNvPr>
          <p:cNvPicPr>
            <a:picLocks noChangeAspect="1"/>
          </p:cNvPicPr>
          <p:nvPr/>
        </p:nvPicPr>
        <p:blipFill>
          <a:blip r:embed="rId2"/>
          <a:stretch>
            <a:fillRect/>
          </a:stretch>
        </p:blipFill>
        <p:spPr>
          <a:xfrm>
            <a:off x="821337" y="1065384"/>
            <a:ext cx="7295378" cy="4768421"/>
          </a:xfrm>
          <a:prstGeom prst="rect">
            <a:avLst/>
          </a:prstGeom>
        </p:spPr>
      </p:pic>
      <p:sp>
        <p:nvSpPr>
          <p:cNvPr id="5" name="Hộp Văn bản 4">
            <a:extLst>
              <a:ext uri="{FF2B5EF4-FFF2-40B4-BE49-F238E27FC236}">
                <a16:creationId xmlns:a16="http://schemas.microsoft.com/office/drawing/2014/main" id="{E77A586E-A555-53AF-BCAB-EE7C2D4710FD}"/>
              </a:ext>
            </a:extLst>
          </p:cNvPr>
          <p:cNvSpPr txBox="1"/>
          <p:nvPr/>
        </p:nvSpPr>
        <p:spPr>
          <a:xfrm>
            <a:off x="9360243" y="4180702"/>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Calibri"/>
                <a:cs typeface="Arial"/>
              </a:rPr>
              <a:t>Hình 3.2. </a:t>
            </a:r>
            <a:r>
              <a:rPr lang="vi-VN" dirty="0" err="1">
                <a:latin typeface="Calibri"/>
                <a:cs typeface="Arial"/>
              </a:rPr>
              <a:t>Robustness</a:t>
            </a:r>
            <a:r>
              <a:rPr lang="vi-VN" dirty="0">
                <a:latin typeface="Calibri"/>
                <a:cs typeface="Arial"/>
              </a:rPr>
              <a:t> </a:t>
            </a:r>
            <a:r>
              <a:rPr lang="vi-VN" dirty="0" err="1">
                <a:latin typeface="Calibri"/>
                <a:cs typeface="Arial"/>
              </a:rPr>
              <a:t>diagram</a:t>
            </a:r>
            <a:endParaRPr lang="vi-VN" dirty="0">
              <a:latin typeface="Calibri"/>
              <a:cs typeface="Arial"/>
            </a:endParaRPr>
          </a:p>
        </p:txBody>
      </p:sp>
    </p:spTree>
    <p:extLst>
      <p:ext uri="{BB962C8B-B14F-4D97-AF65-F5344CB8AC3E}">
        <p14:creationId xmlns:p14="http://schemas.microsoft.com/office/powerpoint/2010/main" val="419631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3. </a:t>
            </a:r>
            <a:r>
              <a:rPr lang="en-US" sz="3700" err="1">
                <a:latin typeface="Calibri"/>
                <a:cs typeface="Calibri"/>
              </a:rPr>
              <a:t>Phân</a:t>
            </a:r>
            <a:r>
              <a:rPr lang="en-US" sz="3700">
                <a:latin typeface="Calibri"/>
                <a:cs typeface="Calibri"/>
              </a:rPr>
              <a:t> </a:t>
            </a:r>
            <a:r>
              <a:rPr lang="en-US" sz="3700" err="1">
                <a:latin typeface="Calibri"/>
                <a:cs typeface="Calibri"/>
              </a:rPr>
              <a:t>tích</a:t>
            </a:r>
            <a:r>
              <a:rPr lang="en-US" sz="3700">
                <a:latin typeface="Calibri"/>
                <a:cs typeface="Calibri"/>
              </a:rPr>
              <a:t> </a:t>
            </a:r>
            <a:r>
              <a:rPr lang="en-US" sz="3700" err="1">
                <a:latin typeface="Calibri"/>
                <a:cs typeface="Calibri"/>
              </a:rPr>
              <a:t>thiết</a:t>
            </a:r>
            <a:r>
              <a:rPr lang="en-US" sz="3700">
                <a:latin typeface="Calibri"/>
                <a:cs typeface="Calibri"/>
              </a:rPr>
              <a:t> </a:t>
            </a:r>
            <a:r>
              <a:rPr lang="en-US" sz="3700" err="1">
                <a:latin typeface="Calibri"/>
                <a:cs typeface="Calibri"/>
              </a:rPr>
              <a:t>kế</a:t>
            </a:r>
            <a:endParaRPr lang="vi-VN">
              <a:latin typeface="Calibri"/>
              <a:cs typeface="Calibri"/>
            </a:endParaRPr>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2" descr="Ảnh có chứa văn bản, biểu đồ, Song song, hàng&#10;&#10;Mô tả được tự động tạo">
            <a:extLst>
              <a:ext uri="{FF2B5EF4-FFF2-40B4-BE49-F238E27FC236}">
                <a16:creationId xmlns:a16="http://schemas.microsoft.com/office/drawing/2014/main" id="{0F14D798-F306-C63F-87B8-6DCD96E2B71C}"/>
              </a:ext>
            </a:extLst>
          </p:cNvPr>
          <p:cNvPicPr>
            <a:picLocks noChangeAspect="1"/>
          </p:cNvPicPr>
          <p:nvPr/>
        </p:nvPicPr>
        <p:blipFill>
          <a:blip r:embed="rId2"/>
          <a:stretch>
            <a:fillRect/>
          </a:stretch>
        </p:blipFill>
        <p:spPr>
          <a:xfrm>
            <a:off x="253443" y="1129356"/>
            <a:ext cx="8091359" cy="4362451"/>
          </a:xfrm>
          <a:prstGeom prst="rect">
            <a:avLst/>
          </a:prstGeom>
        </p:spPr>
      </p:pic>
      <p:sp>
        <p:nvSpPr>
          <p:cNvPr id="6" name="Hộp Văn bản 5">
            <a:extLst>
              <a:ext uri="{FF2B5EF4-FFF2-40B4-BE49-F238E27FC236}">
                <a16:creationId xmlns:a16="http://schemas.microsoft.com/office/drawing/2014/main" id="{C90C0A78-4BA4-2003-3ED9-5B6278B56562}"/>
              </a:ext>
            </a:extLst>
          </p:cNvPr>
          <p:cNvSpPr txBox="1"/>
          <p:nvPr/>
        </p:nvSpPr>
        <p:spPr>
          <a:xfrm>
            <a:off x="9360243" y="4180702"/>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Calibri"/>
                <a:cs typeface="Arial"/>
              </a:rPr>
              <a:t>Hình 3.3. Luồng UC lưu dữ liệu</a:t>
            </a:r>
          </a:p>
        </p:txBody>
      </p:sp>
    </p:spTree>
    <p:extLst>
      <p:ext uri="{BB962C8B-B14F-4D97-AF65-F5344CB8AC3E}">
        <p14:creationId xmlns:p14="http://schemas.microsoft.com/office/powerpoint/2010/main" val="265038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3. </a:t>
            </a:r>
            <a:r>
              <a:rPr lang="en-US" sz="3700" err="1">
                <a:latin typeface="Calibri"/>
                <a:cs typeface="Calibri"/>
              </a:rPr>
              <a:t>Phân</a:t>
            </a:r>
            <a:r>
              <a:rPr lang="en-US" sz="3700">
                <a:latin typeface="Calibri"/>
                <a:cs typeface="Calibri"/>
              </a:rPr>
              <a:t> </a:t>
            </a:r>
            <a:r>
              <a:rPr lang="en-US" sz="3700" err="1">
                <a:latin typeface="Calibri"/>
                <a:cs typeface="Calibri"/>
              </a:rPr>
              <a:t>tích</a:t>
            </a:r>
            <a:r>
              <a:rPr lang="en-US" sz="3700">
                <a:latin typeface="Calibri"/>
                <a:cs typeface="Calibri"/>
              </a:rPr>
              <a:t> </a:t>
            </a:r>
            <a:r>
              <a:rPr lang="en-US" sz="3700" err="1">
                <a:latin typeface="Calibri"/>
                <a:cs typeface="Calibri"/>
              </a:rPr>
              <a:t>thiết</a:t>
            </a:r>
            <a:r>
              <a:rPr lang="en-US" sz="3700">
                <a:latin typeface="Calibri"/>
                <a:cs typeface="Calibri"/>
              </a:rPr>
              <a:t> </a:t>
            </a:r>
            <a:r>
              <a:rPr lang="en-US" sz="3700" err="1">
                <a:latin typeface="Calibri"/>
                <a:cs typeface="Calibri"/>
              </a:rPr>
              <a:t>kế</a:t>
            </a:r>
            <a:endParaRPr lang="vi-VN">
              <a:latin typeface="Calibri"/>
              <a:cs typeface="Calibri"/>
            </a:endParaRPr>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văn bản, biểu đồ, Song song, hàng&#10;&#10;Mô tả được tự động tạo">
            <a:extLst>
              <a:ext uri="{FF2B5EF4-FFF2-40B4-BE49-F238E27FC236}">
                <a16:creationId xmlns:a16="http://schemas.microsoft.com/office/drawing/2014/main" id="{CC161E2B-C2A9-E8ED-B67C-299ACDAC8045}"/>
              </a:ext>
            </a:extLst>
          </p:cNvPr>
          <p:cNvPicPr>
            <a:picLocks noChangeAspect="1"/>
          </p:cNvPicPr>
          <p:nvPr/>
        </p:nvPicPr>
        <p:blipFill>
          <a:blip r:embed="rId2"/>
          <a:stretch>
            <a:fillRect/>
          </a:stretch>
        </p:blipFill>
        <p:spPr>
          <a:xfrm>
            <a:off x="259234" y="1349460"/>
            <a:ext cx="8162154" cy="4159079"/>
          </a:xfrm>
          <a:prstGeom prst="rect">
            <a:avLst/>
          </a:prstGeom>
        </p:spPr>
      </p:pic>
      <p:sp>
        <p:nvSpPr>
          <p:cNvPr id="6" name="Hộp Văn bản 5">
            <a:extLst>
              <a:ext uri="{FF2B5EF4-FFF2-40B4-BE49-F238E27FC236}">
                <a16:creationId xmlns:a16="http://schemas.microsoft.com/office/drawing/2014/main" id="{5790142B-F4F3-7631-51F6-1D3819B0289A}"/>
              </a:ext>
            </a:extLst>
          </p:cNvPr>
          <p:cNvSpPr txBox="1"/>
          <p:nvPr/>
        </p:nvSpPr>
        <p:spPr>
          <a:xfrm>
            <a:off x="9360243" y="4180702"/>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Calibri"/>
                <a:cs typeface="Arial"/>
              </a:rPr>
              <a:t>Hình 3.4. Luồng UC lấy dữ liệu</a:t>
            </a:r>
            <a:endParaRPr lang="vi-VN">
              <a:latin typeface="Calibri"/>
              <a:cs typeface="Calibri"/>
            </a:endParaRPr>
          </a:p>
        </p:txBody>
      </p:sp>
    </p:spTree>
    <p:extLst>
      <p:ext uri="{BB962C8B-B14F-4D97-AF65-F5344CB8AC3E}">
        <p14:creationId xmlns:p14="http://schemas.microsoft.com/office/powerpoint/2010/main" val="62465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latin typeface="Calibri"/>
                <a:cs typeface="Calibri"/>
              </a:rPr>
              <a:t>3</a:t>
            </a:r>
            <a:r>
              <a:rPr lang="en-US">
                <a:latin typeface="Calibri"/>
                <a:cs typeface="Calibri"/>
              </a:rPr>
              <a:t>. </a:t>
            </a:r>
            <a:r>
              <a:rPr lang="en-US" sz="3700" err="1">
                <a:latin typeface="Calibri"/>
                <a:cs typeface="Calibri"/>
              </a:rPr>
              <a:t>Phân</a:t>
            </a:r>
            <a:r>
              <a:rPr lang="en-US" sz="3700">
                <a:latin typeface="Calibri"/>
                <a:cs typeface="Calibri"/>
              </a:rPr>
              <a:t> </a:t>
            </a:r>
            <a:r>
              <a:rPr lang="en-US" sz="3700" err="1">
                <a:latin typeface="Calibri"/>
                <a:cs typeface="Calibri"/>
              </a:rPr>
              <a:t>tích</a:t>
            </a:r>
            <a:r>
              <a:rPr lang="en-US" sz="3700">
                <a:latin typeface="Calibri"/>
                <a:cs typeface="Calibri"/>
              </a:rPr>
              <a:t> </a:t>
            </a:r>
            <a:r>
              <a:rPr lang="en-US" sz="3700" err="1">
                <a:latin typeface="Calibri"/>
                <a:cs typeface="Calibri"/>
              </a:rPr>
              <a:t>thiết</a:t>
            </a:r>
            <a:r>
              <a:rPr lang="en-US" sz="3700">
                <a:latin typeface="Calibri"/>
                <a:cs typeface="Calibri"/>
              </a:rPr>
              <a:t> </a:t>
            </a:r>
            <a:r>
              <a:rPr lang="en-US" sz="3700" err="1">
                <a:latin typeface="Calibri"/>
                <a:cs typeface="Calibri"/>
              </a:rPr>
              <a:t>kế</a:t>
            </a:r>
            <a:endParaRPr lang="vi-VN" sz="3700">
              <a:latin typeface="Calibri"/>
              <a:cs typeface="Calibri"/>
            </a:endParaRPr>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văn bản, biểu đồ, hàng, ảnh chụp màn hình&#10;&#10;Mô tả được tự động tạo">
            <a:extLst>
              <a:ext uri="{FF2B5EF4-FFF2-40B4-BE49-F238E27FC236}">
                <a16:creationId xmlns:a16="http://schemas.microsoft.com/office/drawing/2014/main" id="{EDBDFEC4-0BD1-AF8F-702E-C8439026E60C}"/>
              </a:ext>
            </a:extLst>
          </p:cNvPr>
          <p:cNvPicPr>
            <a:picLocks noChangeAspect="1"/>
          </p:cNvPicPr>
          <p:nvPr/>
        </p:nvPicPr>
        <p:blipFill>
          <a:blip r:embed="rId2"/>
          <a:stretch>
            <a:fillRect/>
          </a:stretch>
        </p:blipFill>
        <p:spPr>
          <a:xfrm>
            <a:off x="307117" y="1350490"/>
            <a:ext cx="8086983" cy="4301182"/>
          </a:xfrm>
          <a:prstGeom prst="rect">
            <a:avLst/>
          </a:prstGeom>
        </p:spPr>
      </p:pic>
      <p:sp>
        <p:nvSpPr>
          <p:cNvPr id="6" name="Hộp Văn bản 5">
            <a:extLst>
              <a:ext uri="{FF2B5EF4-FFF2-40B4-BE49-F238E27FC236}">
                <a16:creationId xmlns:a16="http://schemas.microsoft.com/office/drawing/2014/main" id="{51D12554-2706-BC8D-53B2-9386992768B0}"/>
              </a:ext>
            </a:extLst>
          </p:cNvPr>
          <p:cNvSpPr txBox="1"/>
          <p:nvPr/>
        </p:nvSpPr>
        <p:spPr>
          <a:xfrm>
            <a:off x="9360243" y="4398416"/>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Calibri"/>
                <a:cs typeface="Arial"/>
              </a:rPr>
              <a:t>Hình 3.5. Luồng UC đăng ký </a:t>
            </a:r>
            <a:endParaRPr lang="vi-VN">
              <a:latin typeface="Calibri"/>
              <a:cs typeface="Calibri"/>
            </a:endParaRPr>
          </a:p>
        </p:txBody>
      </p:sp>
    </p:spTree>
    <p:extLst>
      <p:ext uri="{BB962C8B-B14F-4D97-AF65-F5344CB8AC3E}">
        <p14:creationId xmlns:p14="http://schemas.microsoft.com/office/powerpoint/2010/main" val="285535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9D3B1A3CBCA94C9C619CD08E0E4046" ma:contentTypeVersion="15" ma:contentTypeDescription="Create a new document." ma:contentTypeScope="" ma:versionID="3ef40da196b906245a4c3a2193ae0215">
  <xsd:schema xmlns:xsd="http://www.w3.org/2001/XMLSchema" xmlns:xs="http://www.w3.org/2001/XMLSchema" xmlns:p="http://schemas.microsoft.com/office/2006/metadata/properties" xmlns:ns3="520977d3-e5b6-4195-9522-2071cc7a7d60" xmlns:ns4="ff7972f0-e6b1-4e81-bd6d-6d5a7ea56092" targetNamespace="http://schemas.microsoft.com/office/2006/metadata/properties" ma:root="true" ma:fieldsID="333c8966c43efbdfffae9fdea4fdf052" ns3:_="" ns4:_="">
    <xsd:import namespace="520977d3-e5b6-4195-9522-2071cc7a7d60"/>
    <xsd:import namespace="ff7972f0-e6b1-4e81-bd6d-6d5a7ea5609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0977d3-e5b6-4195-9522-2071cc7a7d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f7972f0-e6b1-4e81-bd6d-6d5a7ea5609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20977d3-e5b6-4195-9522-2071cc7a7d6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83DA24-70BE-4903-8196-4243B10F4A8C}">
  <ds:schemaRefs>
    <ds:schemaRef ds:uri="520977d3-e5b6-4195-9522-2071cc7a7d60"/>
    <ds:schemaRef ds:uri="ff7972f0-e6b1-4e81-bd6d-6d5a7ea5609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535AF11-69CA-4BB7-95C8-8C7528343081}">
  <ds:schemaRefs>
    <ds:schemaRef ds:uri="520977d3-e5b6-4195-9522-2071cc7a7d60"/>
    <ds:schemaRef ds:uri="ff7972f0-e6b1-4e81-bd6d-6d5a7ea5609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64B51C4-3F0C-45EE-A569-7D487E6FAB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11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BÁO CÁO THỰC TẬP STP</vt:lpstr>
      <vt:lpstr>Mục lục</vt:lpstr>
      <vt:lpstr>1. Đặt vấn đề</vt:lpstr>
      <vt:lpstr>2. Phát biểu bài toán</vt:lpstr>
      <vt:lpstr>3. Phân tích thiết kế </vt:lpstr>
      <vt:lpstr>3. Phân tích thiết kế</vt:lpstr>
      <vt:lpstr>3. Phân tích thiết kế</vt:lpstr>
      <vt:lpstr>3. Phân tích thiết kế</vt:lpstr>
      <vt:lpstr>3. Phân tích thiết kế</vt:lpstr>
      <vt:lpstr>4. Phương pháp thực hiện</vt:lpstr>
      <vt:lpstr>4. Phương pháp thực hiện</vt:lpstr>
      <vt:lpstr>4. Phương pháp thực hiện</vt:lpstr>
      <vt:lpstr>4. Phương pháp thực hiện</vt:lpstr>
      <vt:lpstr>4. Phương pháp thực hiện</vt:lpstr>
      <vt:lpstr>4. Phương pháp thực hiện</vt:lpstr>
      <vt:lpstr>Phân công kế hoạch</vt:lpstr>
      <vt:lpstr>5. Kết quả thực nghiệm</vt:lpstr>
      <vt:lpstr>5. Kết quả thực nghiệm</vt:lpstr>
      <vt:lpstr>5. Kết quả thực nghiệm </vt:lpstr>
      <vt:lpstr>6. Demo</vt:lpstr>
      <vt:lpstr>7. 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 Minh Duc 20200158</dc:creator>
  <cp:revision>34</cp:revision>
  <dcterms:created xsi:type="dcterms:W3CDTF">2024-05-19T01:12:58Z</dcterms:created>
  <dcterms:modified xsi:type="dcterms:W3CDTF">2024-05-29T03:17:19Z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0x0101006D9D3B1A3CBCA94C9C619CD08E0E4046</vt:lpwstr>
  </property>
</Properties>
</file>