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7561263"/>
  <p:notesSz cx="6888163" cy="10020300"/>
  <p:defaultTextStyle>
    <a:defPPr>
      <a:defRPr lang="ja-JP"/>
    </a:defPPr>
    <a:lvl1pPr marL="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33"/>
    <a:srgbClr val="501D1C"/>
    <a:srgbClr val="993300"/>
    <a:srgbClr val="50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3" d="100"/>
          <a:sy n="93" d="100"/>
        </p:scale>
        <p:origin x="282" y="138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965015" y="1074588"/>
            <a:ext cx="2723040" cy="2547781"/>
          </a:xfrm>
          <a:custGeom>
            <a:avLst/>
            <a:gdLst>
              <a:gd name="connsiteX0" fmla="*/ 0 w 1872862"/>
              <a:gd name="connsiteY0" fmla="*/ 0 h 1299018"/>
              <a:gd name="connsiteX1" fmla="*/ 1872862 w 1872862"/>
              <a:gd name="connsiteY1" fmla="*/ 0 h 1299018"/>
              <a:gd name="connsiteX2" fmla="*/ 1872862 w 1872862"/>
              <a:gd name="connsiteY2" fmla="*/ 1299018 h 1299018"/>
              <a:gd name="connsiteX3" fmla="*/ 0 w 1872862"/>
              <a:gd name="connsiteY3" fmla="*/ 1299018 h 129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862" h="1299018">
                <a:moveTo>
                  <a:pt x="0" y="0"/>
                </a:moveTo>
                <a:lnTo>
                  <a:pt x="1872862" y="0"/>
                </a:lnTo>
                <a:lnTo>
                  <a:pt x="1872862" y="1299018"/>
                </a:lnTo>
                <a:lnTo>
                  <a:pt x="0" y="12990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softEdge rad="127000"/>
          </a:effectLst>
        </p:spPr>
        <p:txBody>
          <a:bodyPr wrap="square" bIns="720000" anchor="ctr" anchorCtr="1">
            <a:noAutofit/>
          </a:bodyPr>
          <a:lstStyle>
            <a:lvl1pPr marL="0" indent="0" algn="ctr">
              <a:buNone/>
              <a:defRPr sz="120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アイコンをクリックして写真を挿入</a:t>
            </a:r>
          </a:p>
        </p:txBody>
      </p:sp>
      <p:sp>
        <p:nvSpPr>
          <p:cNvPr id="67" name="図プレースホルダー 11"/>
          <p:cNvSpPr>
            <a:spLocks noGrp="1"/>
          </p:cNvSpPr>
          <p:nvPr>
            <p:ph type="pic" sz="quarter" idx="14" hasCustomPrompt="1"/>
          </p:nvPr>
        </p:nvSpPr>
        <p:spPr>
          <a:xfrm>
            <a:off x="3924877" y="1074588"/>
            <a:ext cx="2723040" cy="2547781"/>
          </a:xfrm>
          <a:custGeom>
            <a:avLst/>
            <a:gdLst>
              <a:gd name="connsiteX0" fmla="*/ 0 w 1872862"/>
              <a:gd name="connsiteY0" fmla="*/ 0 h 1299018"/>
              <a:gd name="connsiteX1" fmla="*/ 1872862 w 1872862"/>
              <a:gd name="connsiteY1" fmla="*/ 0 h 1299018"/>
              <a:gd name="connsiteX2" fmla="*/ 1872862 w 1872862"/>
              <a:gd name="connsiteY2" fmla="*/ 1299018 h 1299018"/>
              <a:gd name="connsiteX3" fmla="*/ 0 w 1872862"/>
              <a:gd name="connsiteY3" fmla="*/ 1299018 h 129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862" h="1299018">
                <a:moveTo>
                  <a:pt x="0" y="0"/>
                </a:moveTo>
                <a:lnTo>
                  <a:pt x="1872862" y="0"/>
                </a:lnTo>
                <a:lnTo>
                  <a:pt x="1872862" y="1299018"/>
                </a:lnTo>
                <a:lnTo>
                  <a:pt x="0" y="12990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softEdge rad="127000"/>
          </a:effectLst>
        </p:spPr>
        <p:txBody>
          <a:bodyPr wrap="square" bIns="720000" anchor="ctr" anchorCtr="1">
            <a:noAutofit/>
          </a:bodyPr>
          <a:lstStyle>
            <a:lvl1pPr marL="0" indent="0" algn="ctr">
              <a:buNone/>
              <a:defRPr sz="120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アイコンをクリックして写真を挿入</a:t>
            </a:r>
          </a:p>
        </p:txBody>
      </p:sp>
      <p:sp>
        <p:nvSpPr>
          <p:cNvPr id="68" name="図プレースホルダー 11"/>
          <p:cNvSpPr>
            <a:spLocks noGrp="1"/>
          </p:cNvSpPr>
          <p:nvPr>
            <p:ph type="pic" sz="quarter" idx="15" hasCustomPrompt="1"/>
          </p:nvPr>
        </p:nvSpPr>
        <p:spPr>
          <a:xfrm>
            <a:off x="6884739" y="1074588"/>
            <a:ext cx="2723040" cy="2547781"/>
          </a:xfrm>
          <a:custGeom>
            <a:avLst/>
            <a:gdLst>
              <a:gd name="connsiteX0" fmla="*/ 0 w 1872862"/>
              <a:gd name="connsiteY0" fmla="*/ 0 h 1299018"/>
              <a:gd name="connsiteX1" fmla="*/ 1872862 w 1872862"/>
              <a:gd name="connsiteY1" fmla="*/ 0 h 1299018"/>
              <a:gd name="connsiteX2" fmla="*/ 1872862 w 1872862"/>
              <a:gd name="connsiteY2" fmla="*/ 1299018 h 1299018"/>
              <a:gd name="connsiteX3" fmla="*/ 0 w 1872862"/>
              <a:gd name="connsiteY3" fmla="*/ 1299018 h 129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2862" h="1299018">
                <a:moveTo>
                  <a:pt x="0" y="0"/>
                </a:moveTo>
                <a:lnTo>
                  <a:pt x="1872862" y="0"/>
                </a:lnTo>
                <a:lnTo>
                  <a:pt x="1872862" y="1299018"/>
                </a:lnTo>
                <a:lnTo>
                  <a:pt x="0" y="12990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softEdge rad="127000"/>
          </a:effectLst>
        </p:spPr>
        <p:txBody>
          <a:bodyPr wrap="square" bIns="720000" anchor="ctr" anchorCtr="1">
            <a:noAutofit/>
          </a:bodyPr>
          <a:lstStyle>
            <a:lvl1pPr marL="0" indent="0" algn="ctr">
              <a:buNone/>
              <a:defRPr sz="120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アイコンをクリックして写真を挿入</a:t>
            </a:r>
          </a:p>
        </p:txBody>
      </p:sp>
    </p:spTree>
    <p:extLst>
      <p:ext uri="{BB962C8B-B14F-4D97-AF65-F5344CB8AC3E}">
        <p14:creationId xmlns:p14="http://schemas.microsoft.com/office/powerpoint/2010/main" val="47549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3325-F062-4670-B708-A85F611BB69B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79E-DAC4-4625-9E15-EAA65E926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00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3325-F062-4670-B708-A85F611BB69B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79E-DAC4-4625-9E15-EAA65E926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29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3325-F062-4670-B708-A85F611BB69B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79E-DAC4-4625-9E15-EAA65E926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74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3325-F062-4670-B708-A85F611BB69B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79E-DAC4-4625-9E15-EAA65E926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90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3325-F062-4670-B708-A85F611BB69B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79E-DAC4-4625-9E15-EAA65E926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74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3325-F062-4670-B708-A85F611BB69B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79E-DAC4-4625-9E15-EAA65E926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2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3325-F062-4670-B708-A85F611BB69B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79E-DAC4-4625-9E15-EAA65E926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86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3325-F062-4670-B708-A85F611BB69B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79E-DAC4-4625-9E15-EAA65E926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88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3325-F062-4670-B708-A85F611BB69B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79E-DAC4-4625-9E15-EAA65E926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38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kumimoji="1" lang="ja-JP" altLang="en-US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3325-F062-4670-B708-A85F611BB69B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2A79E-DAC4-4625-9E15-EAA65E926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19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567316" y="-1565369"/>
            <a:ext cx="7558768" cy="10691999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3325-F062-4670-B708-A85F611BB69B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A79E-DAC4-4625-9E15-EAA65E926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3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.jpeg"/><Relationship Id="rId5" Type="http://schemas.microsoft.com/office/2007/relationships/hdphoto" Target="../media/hdphoto3.wdp"/><Relationship Id="rId10" Type="http://schemas.microsoft.com/office/2007/relationships/hdphoto" Target="../media/hdphoto6.wdp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5400000" flipV="1">
            <a:off x="72069" y="290078"/>
            <a:ext cx="1499682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図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10800000" flipV="1">
            <a:off x="1587720" y="268636"/>
            <a:ext cx="2233114" cy="45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図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5400000" flipH="1" flipV="1">
            <a:off x="-618470" y="2633001"/>
            <a:ext cx="1970658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図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16200000" flipH="1" flipV="1">
            <a:off x="9118530" y="290447"/>
            <a:ext cx="1499682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図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16200000" flipV="1">
            <a:off x="9338094" y="2633369"/>
            <a:ext cx="1970658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10800000" flipH="1" flipV="1">
            <a:off x="6869449" y="259707"/>
            <a:ext cx="2233114" cy="45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図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16200000" flipH="1">
            <a:off x="-834041" y="4826933"/>
            <a:ext cx="2401800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図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5400000">
            <a:off x="9122339" y="4826749"/>
            <a:ext cx="2402168" cy="40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4078027" y="3455860"/>
            <a:ext cx="241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501E1E"/>
                </a:solidFill>
              </a:rPr>
              <a:t>PLATE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37744" y="3760905"/>
            <a:ext cx="2552366" cy="217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1878013" algn="l"/>
              </a:tabLst>
            </a:pPr>
            <a:r>
              <a:rPr lang="ja-JP" altLang="en-US" sz="800" dirty="0"/>
              <a:t>サーモン＆アボカドエッグベネディクト    </a:t>
            </a:r>
            <a:r>
              <a:rPr lang="en-US" altLang="ja-JP" sz="1000" dirty="0"/>
              <a:t>\1,300</a:t>
            </a:r>
          </a:p>
          <a:p>
            <a:pPr>
              <a:lnSpc>
                <a:spcPct val="150000"/>
              </a:lnSpc>
              <a:tabLst>
                <a:tab pos="1878013" algn="l"/>
              </a:tabLst>
            </a:pPr>
            <a:r>
              <a:rPr lang="ja-JP" altLang="en-US" sz="900" dirty="0"/>
              <a:t>ベーコン エッグベネディクト</a:t>
            </a:r>
            <a:r>
              <a:rPr lang="en-US" altLang="ja-JP" sz="1000" dirty="0"/>
              <a:t>	  \1,300</a:t>
            </a:r>
          </a:p>
          <a:p>
            <a:pPr>
              <a:lnSpc>
                <a:spcPct val="150000"/>
              </a:lnSpc>
              <a:tabLst>
                <a:tab pos="1878013" algn="l"/>
              </a:tabLst>
            </a:pPr>
            <a:r>
              <a:rPr lang="ja-JP" altLang="en-US" sz="900" dirty="0"/>
              <a:t>チキンソテー（ライス・サラダ付）</a:t>
            </a:r>
            <a:r>
              <a:rPr lang="en-US" altLang="ja-JP" sz="900" dirty="0"/>
              <a:t>	</a:t>
            </a:r>
            <a:r>
              <a:rPr lang="en-US" altLang="ja-JP" sz="1000" dirty="0"/>
              <a:t>    \980</a:t>
            </a:r>
          </a:p>
          <a:p>
            <a:pPr>
              <a:lnSpc>
                <a:spcPct val="150000"/>
              </a:lnSpc>
              <a:tabLst>
                <a:tab pos="1878013" algn="l"/>
              </a:tabLst>
            </a:pPr>
            <a:r>
              <a:rPr lang="ja-JP" altLang="en-US" sz="800" dirty="0"/>
              <a:t>オージーサーロイン（ライス・サラダ付）</a:t>
            </a:r>
            <a:r>
              <a:rPr lang="en-US" altLang="ja-JP" sz="1000" dirty="0"/>
              <a:t>¥1,500</a:t>
            </a:r>
          </a:p>
          <a:p>
            <a:pPr>
              <a:lnSpc>
                <a:spcPct val="150000"/>
              </a:lnSpc>
              <a:tabLst>
                <a:tab pos="1878013" algn="l"/>
              </a:tabLst>
            </a:pPr>
            <a:endParaRPr lang="en-US" altLang="ja-JP" sz="1000" dirty="0"/>
          </a:p>
          <a:p>
            <a:pPr>
              <a:lnSpc>
                <a:spcPct val="150000"/>
              </a:lnSpc>
              <a:tabLst>
                <a:tab pos="1878013" algn="l"/>
              </a:tabLst>
            </a:pPr>
            <a:endParaRPr lang="en-US" altLang="ja-JP" sz="1000" dirty="0"/>
          </a:p>
          <a:p>
            <a:pPr>
              <a:lnSpc>
                <a:spcPct val="150000"/>
              </a:lnSpc>
              <a:tabLst>
                <a:tab pos="1878013" algn="l"/>
              </a:tabLst>
            </a:pPr>
            <a:r>
              <a:rPr lang="ja-JP" altLang="en-US" sz="1000" dirty="0"/>
              <a:t>カルボナーラ</a:t>
            </a:r>
            <a:r>
              <a:rPr lang="en-US" altLang="ja-JP" sz="1000" dirty="0"/>
              <a:t>(</a:t>
            </a:r>
            <a:r>
              <a:rPr lang="ja-JP" altLang="en-US" sz="1000" dirty="0"/>
              <a:t>サラダ付</a:t>
            </a:r>
            <a:r>
              <a:rPr lang="en-US" altLang="ja-JP" sz="1000" dirty="0"/>
              <a:t>)	\980</a:t>
            </a:r>
          </a:p>
          <a:p>
            <a:pPr>
              <a:lnSpc>
                <a:spcPct val="150000"/>
              </a:lnSpc>
              <a:tabLst>
                <a:tab pos="1878013" algn="l"/>
              </a:tabLst>
            </a:pPr>
            <a:r>
              <a:rPr lang="ja-JP" altLang="en-US" sz="1000" dirty="0"/>
              <a:t>ボンゴレビアンコ（サラダ付）</a:t>
            </a:r>
            <a:r>
              <a:rPr lang="en-US" altLang="ja-JP" sz="1000" dirty="0"/>
              <a:t>	\980</a:t>
            </a:r>
          </a:p>
          <a:p>
            <a:pPr>
              <a:lnSpc>
                <a:spcPct val="150000"/>
              </a:lnSpc>
              <a:tabLst>
                <a:tab pos="1878013" algn="l"/>
              </a:tabLst>
            </a:pPr>
            <a:r>
              <a:rPr lang="ja-JP" altLang="en-US" sz="1000" dirty="0"/>
              <a:t>ボンゴレロッソ（サラダ付）</a:t>
            </a:r>
            <a:r>
              <a:rPr lang="en-US" altLang="ja-JP" sz="1000" dirty="0"/>
              <a:t>	\980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4146826" y="4049266"/>
            <a:ext cx="2286016" cy="1824178"/>
            <a:chOff x="3286116" y="4498982"/>
            <a:chExt cx="3000396" cy="1844516"/>
          </a:xfrm>
        </p:grpSpPr>
        <p:cxnSp>
          <p:nvCxnSpPr>
            <p:cNvPr id="20" name="直線コネクタ 25"/>
            <p:cNvCxnSpPr/>
            <p:nvPr/>
          </p:nvCxnSpPr>
          <p:spPr>
            <a:xfrm>
              <a:off x="3286116" y="4498982"/>
              <a:ext cx="3000396" cy="1588"/>
            </a:xfrm>
            <a:prstGeom prst="line">
              <a:avLst/>
            </a:prstGeom>
            <a:ln w="19050" cap="rnd">
              <a:solidFill>
                <a:srgbClr val="501D1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6"/>
            <p:cNvCxnSpPr/>
            <p:nvPr/>
          </p:nvCxnSpPr>
          <p:spPr>
            <a:xfrm>
              <a:off x="3286116" y="4729348"/>
              <a:ext cx="3000396" cy="1588"/>
            </a:xfrm>
            <a:prstGeom prst="line">
              <a:avLst/>
            </a:prstGeom>
            <a:ln w="19050" cap="rnd">
              <a:solidFill>
                <a:srgbClr val="501D1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7"/>
            <p:cNvCxnSpPr/>
            <p:nvPr/>
          </p:nvCxnSpPr>
          <p:spPr>
            <a:xfrm>
              <a:off x="3286116" y="4959714"/>
              <a:ext cx="3000396" cy="1588"/>
            </a:xfrm>
            <a:prstGeom prst="line">
              <a:avLst/>
            </a:prstGeom>
            <a:ln w="19050" cap="rnd">
              <a:solidFill>
                <a:srgbClr val="501D1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8"/>
            <p:cNvCxnSpPr/>
            <p:nvPr/>
          </p:nvCxnSpPr>
          <p:spPr>
            <a:xfrm>
              <a:off x="3286116" y="5190080"/>
              <a:ext cx="3000396" cy="1588"/>
            </a:xfrm>
            <a:prstGeom prst="line">
              <a:avLst/>
            </a:prstGeom>
            <a:ln w="19050" cap="rnd">
              <a:solidFill>
                <a:srgbClr val="501D1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31"/>
            <p:cNvCxnSpPr/>
            <p:nvPr/>
          </p:nvCxnSpPr>
          <p:spPr>
            <a:xfrm>
              <a:off x="3286116" y="5881178"/>
              <a:ext cx="3000396" cy="1588"/>
            </a:xfrm>
            <a:prstGeom prst="line">
              <a:avLst/>
            </a:prstGeom>
            <a:ln w="19050" cap="rnd">
              <a:solidFill>
                <a:srgbClr val="501D1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32"/>
            <p:cNvCxnSpPr/>
            <p:nvPr/>
          </p:nvCxnSpPr>
          <p:spPr>
            <a:xfrm>
              <a:off x="3286116" y="6111544"/>
              <a:ext cx="3000396" cy="1588"/>
            </a:xfrm>
            <a:prstGeom prst="line">
              <a:avLst/>
            </a:prstGeom>
            <a:ln w="19050" cap="rnd">
              <a:solidFill>
                <a:srgbClr val="501D1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33"/>
            <p:cNvCxnSpPr/>
            <p:nvPr/>
          </p:nvCxnSpPr>
          <p:spPr>
            <a:xfrm>
              <a:off x="3286116" y="6341910"/>
              <a:ext cx="3000396" cy="1588"/>
            </a:xfrm>
            <a:prstGeom prst="line">
              <a:avLst/>
            </a:prstGeom>
            <a:ln w="19050" cap="rnd">
              <a:solidFill>
                <a:srgbClr val="501D1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テキスト ボックス 7"/>
          <p:cNvSpPr txBox="1"/>
          <p:nvPr/>
        </p:nvSpPr>
        <p:spPr>
          <a:xfrm>
            <a:off x="1082503" y="3465876"/>
            <a:ext cx="241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501E1E"/>
                </a:solidFill>
              </a:rPr>
              <a:t>PANCAKE</a:t>
            </a:r>
            <a:endParaRPr kumimoji="1" lang="ja-JP" altLang="en-US" sz="2000" b="1" dirty="0">
              <a:solidFill>
                <a:srgbClr val="501E1E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20535" y="4741372"/>
            <a:ext cx="241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501E1E"/>
                </a:solidFill>
              </a:rPr>
              <a:t>PIZZA</a:t>
            </a:r>
            <a:r>
              <a:rPr lang="ja-JP" altLang="en-US" sz="2000" b="1" dirty="0">
                <a:solidFill>
                  <a:srgbClr val="501E1E"/>
                </a:solidFill>
              </a:rPr>
              <a:t>・</a:t>
            </a:r>
            <a:r>
              <a:rPr lang="en-US" altLang="ja-JP" sz="2000" b="1" dirty="0">
                <a:solidFill>
                  <a:srgbClr val="501E1E"/>
                </a:solidFill>
              </a:rPr>
              <a:t>RICE</a:t>
            </a:r>
            <a:endParaRPr kumimoji="1" lang="ja-JP" altLang="en-US" sz="2000" b="1" dirty="0">
              <a:solidFill>
                <a:srgbClr val="501E1E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09608" y="3777380"/>
            <a:ext cx="239862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1974850" algn="l"/>
              </a:tabLst>
            </a:pPr>
            <a:r>
              <a:rPr lang="ja-JP" altLang="en-US" sz="1000" dirty="0"/>
              <a:t>オリジナルパンケーキ　　　　</a:t>
            </a:r>
            <a:r>
              <a:rPr lang="en-US" altLang="ja-JP" sz="1000" dirty="0"/>
              <a:t>¥1,000</a:t>
            </a:r>
            <a:endParaRPr kumimoji="1" lang="en-US" altLang="ja-JP" sz="1000" dirty="0"/>
          </a:p>
          <a:p>
            <a:pPr>
              <a:lnSpc>
                <a:spcPct val="150000"/>
              </a:lnSpc>
              <a:tabLst>
                <a:tab pos="1974850" algn="l"/>
              </a:tabLst>
            </a:pPr>
            <a:r>
              <a:rPr lang="ja-JP" altLang="en-US" sz="1000" dirty="0"/>
              <a:t>ベリーパンケーキ　　　　　　</a:t>
            </a:r>
            <a:r>
              <a:rPr lang="en-US" altLang="ja-JP" sz="1000" dirty="0"/>
              <a:t>\1,200</a:t>
            </a:r>
          </a:p>
          <a:p>
            <a:pPr>
              <a:lnSpc>
                <a:spcPct val="150000"/>
              </a:lnSpc>
              <a:tabLst>
                <a:tab pos="1974850" algn="l"/>
              </a:tabLst>
            </a:pPr>
            <a:r>
              <a:rPr lang="ja-JP" altLang="en-US" sz="1000" dirty="0"/>
              <a:t>マンゴーパンケーキ　　　　　</a:t>
            </a:r>
            <a:r>
              <a:rPr lang="en-US" altLang="ja-JP" sz="1000" dirty="0"/>
              <a:t>\1,200</a:t>
            </a:r>
          </a:p>
          <a:p>
            <a:pPr>
              <a:lnSpc>
                <a:spcPct val="150000"/>
              </a:lnSpc>
              <a:tabLst>
                <a:tab pos="1974850" algn="l"/>
              </a:tabLst>
            </a:pPr>
            <a:r>
              <a:rPr lang="en-US" altLang="ja-JP" sz="800" dirty="0"/>
              <a:t>※</a:t>
            </a:r>
            <a:r>
              <a:rPr lang="ja-JP" altLang="en-US" sz="800" dirty="0"/>
              <a:t>ご提供まで１５分ほどお時間頂きます。</a:t>
            </a:r>
            <a:endParaRPr lang="en-US" altLang="ja-JP" sz="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82503" y="5148340"/>
            <a:ext cx="241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1974850" algn="l"/>
              </a:tabLst>
            </a:pPr>
            <a:r>
              <a:rPr lang="ja-JP" altLang="en-US" sz="1000" dirty="0"/>
              <a:t>本日のベーカリーピザ</a:t>
            </a:r>
            <a:r>
              <a:rPr kumimoji="1" lang="en-US" altLang="ja-JP" sz="1000" dirty="0"/>
              <a:t>	\480</a:t>
            </a:r>
          </a:p>
          <a:p>
            <a:pPr>
              <a:lnSpc>
                <a:spcPct val="150000"/>
              </a:lnSpc>
              <a:tabLst>
                <a:tab pos="1974850" algn="l"/>
              </a:tabLst>
            </a:pPr>
            <a:r>
              <a:rPr lang="ja-JP" altLang="en-US" sz="1000" dirty="0"/>
              <a:t>キーマカレー</a:t>
            </a:r>
            <a:r>
              <a:rPr lang="en-US" altLang="ja-JP" sz="1000" dirty="0"/>
              <a:t>	\860</a:t>
            </a:r>
          </a:p>
          <a:p>
            <a:pPr>
              <a:lnSpc>
                <a:spcPct val="150000"/>
              </a:lnSpc>
              <a:tabLst>
                <a:tab pos="1974850" algn="l"/>
              </a:tabLst>
            </a:pPr>
            <a:r>
              <a:rPr lang="ja-JP" altLang="en-US" sz="1000" dirty="0"/>
              <a:t>トッピング：アボカド</a:t>
            </a:r>
            <a:r>
              <a:rPr lang="en-US" altLang="ja-JP" sz="1000" dirty="0"/>
              <a:t>	\100</a:t>
            </a:r>
          </a:p>
          <a:p>
            <a:pPr>
              <a:lnSpc>
                <a:spcPct val="150000"/>
              </a:lnSpc>
              <a:tabLst>
                <a:tab pos="1974850" algn="l"/>
              </a:tabLst>
            </a:pPr>
            <a:r>
              <a:rPr lang="ja-JP" altLang="en-US" sz="1000" dirty="0"/>
              <a:t>                        焼きチーズ</a:t>
            </a:r>
            <a:r>
              <a:rPr lang="en-US" altLang="ja-JP" sz="1000" dirty="0"/>
              <a:t>	\100</a:t>
            </a:r>
          </a:p>
        </p:txBody>
      </p:sp>
      <p:grpSp>
        <p:nvGrpSpPr>
          <p:cNvPr id="36" name="グループ化 35"/>
          <p:cNvGrpSpPr/>
          <p:nvPr/>
        </p:nvGrpSpPr>
        <p:grpSpPr>
          <a:xfrm>
            <a:off x="1215330" y="4049548"/>
            <a:ext cx="2286016" cy="2052000"/>
            <a:chOff x="3286116" y="4498982"/>
            <a:chExt cx="3000396" cy="2074878"/>
          </a:xfrm>
        </p:grpSpPr>
        <p:cxnSp>
          <p:nvCxnSpPr>
            <p:cNvPr id="37" name="直線コネクタ 58"/>
            <p:cNvCxnSpPr/>
            <p:nvPr/>
          </p:nvCxnSpPr>
          <p:spPr>
            <a:xfrm>
              <a:off x="3286116" y="4498982"/>
              <a:ext cx="3000396" cy="1588"/>
            </a:xfrm>
            <a:prstGeom prst="line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59"/>
            <p:cNvCxnSpPr/>
            <p:nvPr/>
          </p:nvCxnSpPr>
          <p:spPr>
            <a:xfrm>
              <a:off x="3286116" y="4729348"/>
              <a:ext cx="3000396" cy="1588"/>
            </a:xfrm>
            <a:prstGeom prst="line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60"/>
            <p:cNvCxnSpPr/>
            <p:nvPr/>
          </p:nvCxnSpPr>
          <p:spPr>
            <a:xfrm>
              <a:off x="3286116" y="4959714"/>
              <a:ext cx="3000396" cy="1588"/>
            </a:xfrm>
            <a:prstGeom prst="line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64"/>
            <p:cNvCxnSpPr/>
            <p:nvPr/>
          </p:nvCxnSpPr>
          <p:spPr>
            <a:xfrm>
              <a:off x="3286116" y="5881178"/>
              <a:ext cx="3000396" cy="1588"/>
            </a:xfrm>
            <a:prstGeom prst="line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65"/>
            <p:cNvCxnSpPr/>
            <p:nvPr/>
          </p:nvCxnSpPr>
          <p:spPr>
            <a:xfrm>
              <a:off x="3286116" y="6111544"/>
              <a:ext cx="3000396" cy="1588"/>
            </a:xfrm>
            <a:prstGeom prst="line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66"/>
            <p:cNvCxnSpPr/>
            <p:nvPr/>
          </p:nvCxnSpPr>
          <p:spPr>
            <a:xfrm>
              <a:off x="3286116" y="6341910"/>
              <a:ext cx="3000396" cy="1588"/>
            </a:xfrm>
            <a:prstGeom prst="line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67"/>
            <p:cNvCxnSpPr/>
            <p:nvPr/>
          </p:nvCxnSpPr>
          <p:spPr>
            <a:xfrm>
              <a:off x="3286116" y="6572272"/>
              <a:ext cx="3000396" cy="1588"/>
            </a:xfrm>
            <a:prstGeom prst="line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図 7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0948" y="375026"/>
            <a:ext cx="1224137" cy="349309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445199" y="375026"/>
            <a:ext cx="1224137" cy="34930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7078492" y="3455860"/>
            <a:ext cx="241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501E1E"/>
                </a:solidFill>
              </a:rPr>
              <a:t>CAFÉ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058870" y="3795973"/>
            <a:ext cx="2431622" cy="1239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419350" algn="l"/>
              </a:tabLst>
            </a:pPr>
            <a:r>
              <a:rPr lang="ja-JP" altLang="en-US" sz="1000" dirty="0"/>
              <a:t>エスプレッソ　　                          </a:t>
            </a:r>
            <a:r>
              <a:rPr kumimoji="1" lang="en-US" altLang="ja-JP" sz="1000" dirty="0"/>
              <a:t>\</a:t>
            </a:r>
            <a:r>
              <a:rPr lang="en-US" altLang="ja-JP" sz="1000" dirty="0"/>
              <a:t>43</a:t>
            </a:r>
            <a:r>
              <a:rPr kumimoji="1" lang="en-US" altLang="ja-JP" sz="1000" dirty="0"/>
              <a:t>0</a:t>
            </a:r>
          </a:p>
          <a:p>
            <a:pPr>
              <a:lnSpc>
                <a:spcPct val="150000"/>
              </a:lnSpc>
              <a:tabLst>
                <a:tab pos="2419350" algn="l"/>
              </a:tabLst>
            </a:pPr>
            <a:r>
              <a:rPr lang="ja-JP" altLang="en-US" sz="1000" dirty="0"/>
              <a:t>☆アメリカーノ　                          </a:t>
            </a:r>
            <a:r>
              <a:rPr lang="en-US" altLang="ja-JP" sz="1000" dirty="0"/>
              <a:t>\460</a:t>
            </a:r>
          </a:p>
          <a:p>
            <a:pPr>
              <a:lnSpc>
                <a:spcPct val="150000"/>
              </a:lnSpc>
              <a:tabLst>
                <a:tab pos="2419350" algn="l"/>
              </a:tabLst>
            </a:pPr>
            <a:r>
              <a:rPr lang="ja-JP" altLang="en-US" sz="1000" dirty="0"/>
              <a:t>ラテ　シングル　</a:t>
            </a:r>
            <a:r>
              <a:rPr lang="en-US" altLang="ja-JP" sz="1000" dirty="0"/>
              <a:t>HOT \480/ICE \500</a:t>
            </a:r>
          </a:p>
          <a:p>
            <a:pPr>
              <a:lnSpc>
                <a:spcPct val="150000"/>
              </a:lnSpc>
              <a:tabLst>
                <a:tab pos="2419350" algn="l"/>
              </a:tabLst>
            </a:pPr>
            <a:r>
              <a:rPr lang="en-US" altLang="ja-JP" sz="1000" dirty="0"/>
              <a:t>             </a:t>
            </a:r>
            <a:r>
              <a:rPr lang="ja-JP" altLang="en-US" sz="1000" dirty="0"/>
              <a:t>ダブル　   </a:t>
            </a:r>
            <a:r>
              <a:rPr lang="en-US" altLang="ja-JP" sz="1000" dirty="0"/>
              <a:t>HOT \530/ICE \550</a:t>
            </a:r>
          </a:p>
          <a:p>
            <a:pPr>
              <a:lnSpc>
                <a:spcPct val="150000"/>
              </a:lnSpc>
              <a:tabLst>
                <a:tab pos="2419350" algn="l"/>
              </a:tabLst>
            </a:pPr>
            <a:r>
              <a:rPr lang="ja-JP" altLang="en-US" sz="1000" dirty="0"/>
              <a:t>☆アイスコーヒー                           </a:t>
            </a:r>
            <a:r>
              <a:rPr lang="en-US" altLang="ja-JP" sz="1000" dirty="0"/>
              <a:t>\480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2268" y="6287226"/>
            <a:ext cx="4259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>
                <a:solidFill>
                  <a:srgbClr val="501E1E"/>
                </a:solidFill>
                <a:latin typeface="+mj-lt"/>
              </a:rPr>
              <a:t>                      </a:t>
            </a:r>
            <a:r>
              <a:rPr lang="en-US" altLang="ja-JP" sz="1000" b="1" dirty="0">
                <a:solidFill>
                  <a:srgbClr val="501E1E"/>
                </a:solidFill>
                <a:latin typeface="+mj-lt"/>
              </a:rPr>
              <a:t>(11:00</a:t>
            </a:r>
            <a:r>
              <a:rPr lang="ja-JP" altLang="en-US" sz="1000" b="1" dirty="0">
                <a:solidFill>
                  <a:srgbClr val="501E1E"/>
                </a:solidFill>
                <a:latin typeface="+mj-lt"/>
              </a:rPr>
              <a:t>～</a:t>
            </a:r>
            <a:r>
              <a:rPr lang="en-US" altLang="ja-JP" sz="1000" b="1" dirty="0">
                <a:solidFill>
                  <a:srgbClr val="501E1E"/>
                </a:solidFill>
                <a:latin typeface="+mj-lt"/>
              </a:rPr>
              <a:t>17:00)</a:t>
            </a:r>
          </a:p>
          <a:p>
            <a:r>
              <a:rPr lang="ja-JP" altLang="en-US" sz="1000" b="1" dirty="0">
                <a:solidFill>
                  <a:srgbClr val="501E1E"/>
                </a:solidFill>
                <a:latin typeface="+mj-lt"/>
              </a:rPr>
              <a:t>                  ランチタイム限定</a:t>
            </a:r>
            <a:endParaRPr lang="en-US" altLang="ja-JP" sz="1000" b="1" dirty="0">
              <a:solidFill>
                <a:srgbClr val="501E1E"/>
              </a:solidFill>
              <a:latin typeface="+mj-lt"/>
            </a:endParaRPr>
          </a:p>
          <a:p>
            <a:r>
              <a:rPr lang="en-US" altLang="ja-JP" sz="1600" b="1" dirty="0">
                <a:solidFill>
                  <a:srgbClr val="501E1E"/>
                </a:solidFill>
                <a:latin typeface="+mj-lt"/>
              </a:rPr>
              <a:t>            DRINK SET</a:t>
            </a:r>
            <a:endParaRPr lang="en-US" altLang="ja-JP" sz="1200" b="1" dirty="0">
              <a:solidFill>
                <a:srgbClr val="501E1E"/>
              </a:solidFill>
              <a:latin typeface="+mj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63730" y="6425725"/>
            <a:ext cx="7737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800" b="1" dirty="0">
                <a:solidFill>
                  <a:srgbClr val="800000"/>
                </a:solidFill>
              </a:rPr>
              <a:t>+¥200</a:t>
            </a:r>
            <a:endParaRPr kumimoji="1" lang="ja-JP" altLang="en-US" sz="1800" b="1" dirty="0">
              <a:solidFill>
                <a:srgbClr val="800000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7147162" y="4102498"/>
            <a:ext cx="2286016" cy="912874"/>
            <a:chOff x="3286116" y="4498982"/>
            <a:chExt cx="3000396" cy="923052"/>
          </a:xfrm>
        </p:grpSpPr>
        <p:cxnSp>
          <p:nvCxnSpPr>
            <p:cNvPr id="31" name="直線コネクタ 47"/>
            <p:cNvCxnSpPr/>
            <p:nvPr/>
          </p:nvCxnSpPr>
          <p:spPr>
            <a:xfrm>
              <a:off x="3286116" y="4498982"/>
              <a:ext cx="3000396" cy="1588"/>
            </a:xfrm>
            <a:prstGeom prst="line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48"/>
            <p:cNvCxnSpPr/>
            <p:nvPr/>
          </p:nvCxnSpPr>
          <p:spPr>
            <a:xfrm>
              <a:off x="3286116" y="4729348"/>
              <a:ext cx="3000396" cy="1588"/>
            </a:xfrm>
            <a:prstGeom prst="line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49"/>
            <p:cNvCxnSpPr/>
            <p:nvPr/>
          </p:nvCxnSpPr>
          <p:spPr>
            <a:xfrm>
              <a:off x="3286116" y="4959714"/>
              <a:ext cx="3000396" cy="1588"/>
            </a:xfrm>
            <a:prstGeom prst="line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50"/>
            <p:cNvCxnSpPr/>
            <p:nvPr/>
          </p:nvCxnSpPr>
          <p:spPr>
            <a:xfrm>
              <a:off x="3286116" y="5190080"/>
              <a:ext cx="3000396" cy="1588"/>
            </a:xfrm>
            <a:prstGeom prst="line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51"/>
            <p:cNvCxnSpPr/>
            <p:nvPr/>
          </p:nvCxnSpPr>
          <p:spPr>
            <a:xfrm>
              <a:off x="3286116" y="5420446"/>
              <a:ext cx="3000396" cy="1588"/>
            </a:xfrm>
            <a:prstGeom prst="line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図プレースホルダー 5"/>
          <p:cNvPicPr>
            <a:picLocks noGrp="1" noChangeAspect="1"/>
          </p:cNvPicPr>
          <p:nvPr>
            <p:ph type="pic" sz="quarter" idx="13"/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r="14382"/>
          <a:stretch>
            <a:fillRect/>
          </a:stretch>
        </p:blipFill>
        <p:spPr>
          <a:xfrm>
            <a:off x="944550" y="828334"/>
            <a:ext cx="2723040" cy="2547781"/>
          </a:xfrm>
        </p:spPr>
      </p:pic>
      <p:pic>
        <p:nvPicPr>
          <p:cNvPr id="5" name="図プレースホルダー 4"/>
          <p:cNvPicPr>
            <a:picLocks noGrp="1" noChangeAspect="1"/>
          </p:cNvPicPr>
          <p:nvPr>
            <p:ph type="pic" sz="quarter" idx="14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7" r="9907"/>
          <a:stretch>
            <a:fillRect/>
          </a:stretch>
        </p:blipFill>
        <p:spPr>
          <a:xfrm>
            <a:off x="3924877" y="834271"/>
            <a:ext cx="2723040" cy="2547781"/>
          </a:xfrm>
        </p:spPr>
      </p:pic>
      <p:pic>
        <p:nvPicPr>
          <p:cNvPr id="54" name="図プレースホルダー 53"/>
          <p:cNvPicPr>
            <a:picLocks noGrp="1" noChangeAspect="1"/>
          </p:cNvPicPr>
          <p:nvPr>
            <p:ph type="pic" sz="quarter" idx="15"/>
          </p:nvPr>
        </p:nvPicPr>
        <p:blipFill>
          <a:blip r:embed="rId13"/>
          <a:srcRect l="8245" r="8245"/>
          <a:stretch>
            <a:fillRect/>
          </a:stretch>
        </p:blipFill>
        <p:spPr>
          <a:xfrm>
            <a:off x="6884739" y="828335"/>
            <a:ext cx="2723040" cy="2547781"/>
          </a:xfrm>
          <a:prstGeom prst="rect">
            <a:avLst/>
          </a:prstGeom>
        </p:spPr>
      </p:pic>
      <p:sp>
        <p:nvSpPr>
          <p:cNvPr id="66" name="テキスト ボックス 65"/>
          <p:cNvSpPr txBox="1"/>
          <p:nvPr/>
        </p:nvSpPr>
        <p:spPr>
          <a:xfrm>
            <a:off x="4042406" y="4780111"/>
            <a:ext cx="241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501E1E"/>
                </a:solidFill>
              </a:rPr>
              <a:t>PASTA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033589" y="5125772"/>
            <a:ext cx="241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501E1E"/>
                </a:solidFill>
              </a:rPr>
              <a:t>SOFT DRINK</a:t>
            </a:r>
          </a:p>
        </p:txBody>
      </p:sp>
      <p:grpSp>
        <p:nvGrpSpPr>
          <p:cNvPr id="75" name="グループ化 74"/>
          <p:cNvGrpSpPr/>
          <p:nvPr/>
        </p:nvGrpSpPr>
        <p:grpSpPr>
          <a:xfrm>
            <a:off x="7131789" y="5652023"/>
            <a:ext cx="2286016" cy="912874"/>
            <a:chOff x="3286116" y="4498982"/>
            <a:chExt cx="3000396" cy="923052"/>
          </a:xfrm>
        </p:grpSpPr>
        <p:cxnSp>
          <p:nvCxnSpPr>
            <p:cNvPr id="76" name="直線コネクタ 47"/>
            <p:cNvCxnSpPr/>
            <p:nvPr/>
          </p:nvCxnSpPr>
          <p:spPr>
            <a:xfrm>
              <a:off x="3286116" y="4498982"/>
              <a:ext cx="3000396" cy="1588"/>
            </a:xfrm>
            <a:prstGeom prst="line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48"/>
            <p:cNvCxnSpPr/>
            <p:nvPr/>
          </p:nvCxnSpPr>
          <p:spPr>
            <a:xfrm>
              <a:off x="3286116" y="4729348"/>
              <a:ext cx="3000396" cy="1588"/>
            </a:xfrm>
            <a:prstGeom prst="line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49"/>
            <p:cNvCxnSpPr/>
            <p:nvPr/>
          </p:nvCxnSpPr>
          <p:spPr>
            <a:xfrm>
              <a:off x="3286116" y="4959714"/>
              <a:ext cx="3000396" cy="1588"/>
            </a:xfrm>
            <a:prstGeom prst="line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50"/>
            <p:cNvCxnSpPr/>
            <p:nvPr/>
          </p:nvCxnSpPr>
          <p:spPr>
            <a:xfrm>
              <a:off x="3286116" y="5190080"/>
              <a:ext cx="3000396" cy="1588"/>
            </a:xfrm>
            <a:prstGeom prst="line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51"/>
            <p:cNvCxnSpPr/>
            <p:nvPr/>
          </p:nvCxnSpPr>
          <p:spPr>
            <a:xfrm>
              <a:off x="3286116" y="5420446"/>
              <a:ext cx="3000396" cy="1588"/>
            </a:xfrm>
            <a:prstGeom prst="line">
              <a:avLst/>
            </a:prstGeom>
            <a:ln w="19050" cap="rnd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テキスト ボックス 91"/>
          <p:cNvSpPr txBox="1"/>
          <p:nvPr/>
        </p:nvSpPr>
        <p:spPr>
          <a:xfrm>
            <a:off x="7001556" y="5392082"/>
            <a:ext cx="24316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419350" algn="l"/>
              </a:tabLst>
            </a:pPr>
            <a:r>
              <a:rPr lang="ja-JP" altLang="en-US" sz="1000" dirty="0"/>
              <a:t>☆ウーロン茶　　　　　　　　</a:t>
            </a:r>
            <a:r>
              <a:rPr lang="en-US" altLang="ja-JP" sz="1000" dirty="0"/>
              <a:t>¥400</a:t>
            </a:r>
            <a:endParaRPr kumimoji="1" lang="en-US" altLang="ja-JP" sz="1000" dirty="0"/>
          </a:p>
          <a:p>
            <a:pPr>
              <a:lnSpc>
                <a:spcPct val="150000"/>
              </a:lnSpc>
              <a:tabLst>
                <a:tab pos="2419350" algn="l"/>
              </a:tabLst>
            </a:pPr>
            <a:r>
              <a:rPr lang="ja-JP" altLang="en-US" sz="1000" dirty="0"/>
              <a:t>☆コーラ　　　　　　　　　　</a:t>
            </a:r>
            <a:r>
              <a:rPr lang="en-US" altLang="ja-JP" sz="1000" dirty="0"/>
              <a:t>¥400</a:t>
            </a:r>
            <a:r>
              <a:rPr lang="ja-JP" altLang="en-US" sz="1000" dirty="0"/>
              <a:t>　　</a:t>
            </a:r>
            <a:endParaRPr lang="en-US" altLang="ja-JP" sz="1000" dirty="0"/>
          </a:p>
          <a:p>
            <a:pPr>
              <a:lnSpc>
                <a:spcPct val="150000"/>
              </a:lnSpc>
              <a:tabLst>
                <a:tab pos="2419350" algn="l"/>
              </a:tabLst>
            </a:pPr>
            <a:r>
              <a:rPr lang="ja-JP" altLang="en-US" sz="1000" dirty="0"/>
              <a:t>☆オレンジジュース　　　　　</a:t>
            </a:r>
            <a:r>
              <a:rPr lang="en-US" altLang="ja-JP" sz="1000" dirty="0"/>
              <a:t>¥400</a:t>
            </a:r>
          </a:p>
          <a:p>
            <a:pPr>
              <a:lnSpc>
                <a:spcPct val="150000"/>
              </a:lnSpc>
              <a:tabLst>
                <a:tab pos="2419350" algn="l"/>
              </a:tabLst>
            </a:pPr>
            <a:r>
              <a:rPr lang="ja-JP" altLang="en-US" sz="1000" dirty="0"/>
              <a:t>☆グレープフルーツジュース　</a:t>
            </a:r>
            <a:r>
              <a:rPr lang="en-US" altLang="ja-JP" sz="1000" dirty="0"/>
              <a:t>¥400</a:t>
            </a:r>
          </a:p>
          <a:p>
            <a:pPr>
              <a:lnSpc>
                <a:spcPct val="150000"/>
              </a:lnSpc>
              <a:tabLst>
                <a:tab pos="2419350" algn="l"/>
              </a:tabLst>
            </a:pPr>
            <a:r>
              <a:rPr lang="ja-JP" altLang="en-US" sz="1000" dirty="0"/>
              <a:t>☆トマトジュース　　　　　　</a:t>
            </a:r>
            <a:r>
              <a:rPr lang="en-US" altLang="ja-JP" sz="1000" dirty="0"/>
              <a:t>¥400</a:t>
            </a:r>
          </a:p>
          <a:p>
            <a:pPr>
              <a:lnSpc>
                <a:spcPct val="150000"/>
              </a:lnSpc>
              <a:tabLst>
                <a:tab pos="2419350" algn="l"/>
              </a:tabLst>
            </a:pPr>
            <a:r>
              <a:rPr lang="ja-JP" altLang="en-US" sz="1000" dirty="0"/>
              <a:t>☆マンゴージュース　　　　　</a:t>
            </a:r>
            <a:r>
              <a:rPr lang="en-US" altLang="ja-JP" sz="1000" dirty="0"/>
              <a:t>¥400</a:t>
            </a:r>
          </a:p>
          <a:p>
            <a:pPr>
              <a:lnSpc>
                <a:spcPct val="150000"/>
              </a:lnSpc>
              <a:tabLst>
                <a:tab pos="2419350" algn="l"/>
              </a:tabLst>
            </a:pPr>
            <a:r>
              <a:rPr lang="ja-JP" altLang="en-US" sz="1000" dirty="0"/>
              <a:t>☆グアバジュース　　　　　　</a:t>
            </a:r>
            <a:r>
              <a:rPr lang="en-US" altLang="ja-JP" sz="1000" dirty="0"/>
              <a:t>¥400</a:t>
            </a:r>
          </a:p>
        </p:txBody>
      </p:sp>
      <p:cxnSp>
        <p:nvCxnSpPr>
          <p:cNvPr id="93" name="直線コネクタ 32"/>
          <p:cNvCxnSpPr/>
          <p:nvPr/>
        </p:nvCxnSpPr>
        <p:spPr>
          <a:xfrm>
            <a:off x="7118185" y="6831207"/>
            <a:ext cx="2286016" cy="1570"/>
          </a:xfrm>
          <a:prstGeom prst="line">
            <a:avLst/>
          </a:prstGeom>
          <a:ln w="19050" cap="rnd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32"/>
          <p:cNvCxnSpPr/>
          <p:nvPr/>
        </p:nvCxnSpPr>
        <p:spPr>
          <a:xfrm>
            <a:off x="7096581" y="7074895"/>
            <a:ext cx="2286016" cy="1570"/>
          </a:xfrm>
          <a:prstGeom prst="line">
            <a:avLst/>
          </a:prstGeom>
          <a:ln w="19050" cap="rnd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4042406" y="6054811"/>
            <a:ext cx="241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501E1E"/>
                </a:solidFill>
              </a:rPr>
              <a:t>BEER</a:t>
            </a: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095551" y="6376432"/>
            <a:ext cx="25523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1878013" algn="l"/>
              </a:tabLst>
            </a:pPr>
            <a:r>
              <a:rPr lang="ja-JP" altLang="en-US" sz="900" dirty="0"/>
              <a:t>生ビール  </a:t>
            </a:r>
            <a:r>
              <a:rPr lang="en-US" altLang="ja-JP" sz="900" dirty="0"/>
              <a:t>(ASAHI)                              </a:t>
            </a:r>
            <a:r>
              <a:rPr lang="ja-JP" altLang="en-US" sz="900" dirty="0"/>
              <a:t> </a:t>
            </a:r>
            <a:r>
              <a:rPr lang="en-US" altLang="ja-JP" sz="900" dirty="0"/>
              <a:t>\700</a:t>
            </a:r>
          </a:p>
        </p:txBody>
      </p:sp>
      <p:cxnSp>
        <p:nvCxnSpPr>
          <p:cNvPr id="97" name="直線コネクタ 66"/>
          <p:cNvCxnSpPr/>
          <p:nvPr/>
        </p:nvCxnSpPr>
        <p:spPr>
          <a:xfrm>
            <a:off x="4150188" y="6710812"/>
            <a:ext cx="2286016" cy="1570"/>
          </a:xfrm>
          <a:prstGeom prst="line">
            <a:avLst/>
          </a:prstGeom>
          <a:ln w="19050" cap="rnd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1337007" y="6327091"/>
            <a:ext cx="2016224" cy="534192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928318" y="6972296"/>
            <a:ext cx="417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501E1E"/>
                </a:solidFill>
              </a:rPr>
              <a:t>ランチメニューはすべてドリンクセットに変更できます。</a:t>
            </a:r>
            <a:endParaRPr lang="en-US" altLang="ja-JP" sz="1200" dirty="0">
              <a:solidFill>
                <a:srgbClr val="501E1E"/>
              </a:solidFill>
            </a:endParaRPr>
          </a:p>
          <a:p>
            <a:r>
              <a:rPr lang="ja-JP" altLang="en-US" sz="1200" dirty="0">
                <a:solidFill>
                  <a:srgbClr val="501E1E"/>
                </a:solidFill>
              </a:rPr>
              <a:t>「☆」がついているドリンクをお選びください。</a:t>
            </a: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001556" y="7168542"/>
            <a:ext cx="34456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1878013" algn="l"/>
              </a:tabLst>
            </a:pPr>
            <a:r>
              <a:rPr lang="ja-JP" altLang="en-US" sz="900" dirty="0"/>
              <a:t>表示価格は全て税抜きです。別途消費税をいただきます。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151653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レメント">
      <a:maj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ter_tp_006.potx" id="{91869BEF-0579-4D8A-BAB0-C3A6E7ABB00D}" vid="{37D6BA0F-6688-4BAD-9CC6-86DECCB84E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tp_menu_ita_natu</Template>
  <TotalTime>854</TotalTime>
  <Words>78</Words>
  <Application>Microsoft Office PowerPoint</Application>
  <PresentationFormat>ユーザー設定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HGS明朝E</vt:lpstr>
      <vt:lpstr>メイリオ</vt:lpstr>
      <vt:lpstr>Arial</vt:lpstr>
      <vt:lpstr>Palatino Linotype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広田優一</dc:creator>
  <cp:lastModifiedBy>広田優一</cp:lastModifiedBy>
  <cp:revision>11</cp:revision>
  <cp:lastPrinted>2016-10-05T13:36:20Z</cp:lastPrinted>
  <dcterms:created xsi:type="dcterms:W3CDTF">2016-10-05T11:53:44Z</dcterms:created>
  <dcterms:modified xsi:type="dcterms:W3CDTF">2016-10-06T02:07:47Z</dcterms:modified>
</cp:coreProperties>
</file>