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soug.org/reference/dbms_crypt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soug.org/reference/dbms_crypto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940BED-3AFF-4F51-BBE6-11BB7B78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276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TÌM HIỂU VỀ MÃ HÓA </a:t>
            </a:r>
            <a:r>
              <a:rPr lang="en-US" sz="4000" dirty="0" err="1"/>
              <a:t>Trong</a:t>
            </a:r>
            <a:r>
              <a:rPr lang="en-US" sz="4000" dirty="0"/>
              <a:t> oracle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1FC17EE-906C-49D0-A209-54786588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495444"/>
            <a:ext cx="11264348" cy="39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9CA699-B89D-4DA0-BAB3-EDDE048A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/>
              <a:t>1. Các parameter được sử dụng trong chức năng mã hóa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hlinkClick r:id="rId2"/>
            <a:extLst>
              <a:ext uri="{FF2B5EF4-FFF2-40B4-BE49-F238E27FC236}">
                <a16:creationId xmlns:a16="http://schemas.microsoft.com/office/drawing/2014/main" id="{67CF87E4-BC03-442C-8B3E-3E26363D36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07" y="2361056"/>
            <a:ext cx="3799561" cy="3649219"/>
          </a:xfrm>
          <a:prstGeom prst="rect">
            <a:avLst/>
          </a:prstGeom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78FD48A-988E-4D32-B7B0-427E1A26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Source</a:t>
            </a:r>
            <a:r>
              <a:rPr lang="en-US" dirty="0"/>
              <a:t> (</a:t>
            </a:r>
            <a:r>
              <a:rPr lang="en-US" dirty="0" err="1"/>
              <a:t>src</a:t>
            </a:r>
            <a:r>
              <a:rPr lang="en-US" dirty="0"/>
              <a:t>) 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RAW: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hay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BLOB (Binary Large Object):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, video, documents, …),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128 terabytes</a:t>
            </a:r>
          </a:p>
          <a:p>
            <a:pPr lvl="1"/>
            <a:r>
              <a:rPr lang="en-US" dirty="0"/>
              <a:t>CLOB (Character Large Object):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128 </a:t>
            </a:r>
            <a:r>
              <a:rPr lang="en-US" dirty="0" err="1"/>
              <a:t>terebytes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Type</a:t>
            </a:r>
            <a:r>
              <a:rPr lang="en-US" dirty="0"/>
              <a:t> (</a:t>
            </a:r>
            <a:r>
              <a:rPr lang="en-US" dirty="0" err="1"/>
              <a:t>typ</a:t>
            </a:r>
            <a:r>
              <a:rPr lang="en-US" dirty="0"/>
              <a:t>):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padding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9CA699-B89D-4DA0-BAB3-EDDE048A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Các</a:t>
            </a:r>
            <a:r>
              <a:rPr lang="en-US" b="1" dirty="0"/>
              <a:t> parameter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hlinkClick r:id="rId2"/>
            <a:extLst>
              <a:ext uri="{FF2B5EF4-FFF2-40B4-BE49-F238E27FC236}">
                <a16:creationId xmlns:a16="http://schemas.microsoft.com/office/drawing/2014/main" id="{67CF87E4-BC03-442C-8B3E-3E26363D36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07" y="2361056"/>
            <a:ext cx="3799561" cy="3649219"/>
          </a:xfrm>
          <a:prstGeom prst="rect">
            <a:avLst/>
          </a:prstGeom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78FD48A-988E-4D32-B7B0-427E1A26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Key</a:t>
            </a:r>
            <a:r>
              <a:rPr lang="en-US" dirty="0"/>
              <a:t>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Initialization Vector </a:t>
            </a:r>
            <a:r>
              <a:rPr lang="en-US" dirty="0"/>
              <a:t>(iv)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</a:t>
            </a:r>
            <a:r>
              <a:rPr lang="en-US" dirty="0" err="1"/>
              <a:t>muối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/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. IV </a:t>
            </a:r>
            <a:r>
              <a:rPr lang="en-US" dirty="0" err="1"/>
              <a:t>và</a:t>
            </a:r>
            <a:r>
              <a:rPr lang="en-US" dirty="0"/>
              <a:t> Key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Destination Location </a:t>
            </a:r>
            <a:r>
              <a:rPr lang="en-US" dirty="0"/>
              <a:t>(</a:t>
            </a:r>
            <a:r>
              <a:rPr lang="en-US" dirty="0" err="1"/>
              <a:t>dst</a:t>
            </a:r>
            <a:r>
              <a:rPr lang="en-US" dirty="0"/>
              <a:t>):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LOB.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0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5C080AC-60ED-41E8-94DB-8193F970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2. </a:t>
            </a:r>
            <a:r>
              <a:rPr lang="en-US" sz="4000" b="1" dirty="0" err="1">
                <a:solidFill>
                  <a:srgbClr val="FFFFFF"/>
                </a:solidFill>
              </a:rPr>
              <a:t>Chuyển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đổi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dữ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liệu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dạng</a:t>
            </a:r>
            <a:r>
              <a:rPr lang="en-US" sz="4000" b="1" dirty="0">
                <a:solidFill>
                  <a:srgbClr val="FFFFFF"/>
                </a:solidFill>
              </a:rPr>
              <a:t> RAW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03B6F0-1325-4585-BA8C-7A0F596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UTL_I18N.STRING_TO_RAW: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UTL_RAW.CAST_TO_RAW: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UTL_RAW.CAST_FROM_BINARY_DOUBLE: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UTL_RAW.CAST_FROM_BINARY_FLOAT: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UTL_RAW.CAST_FROM_BINARY_INTEGER: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UTL_RAW.CAST_FROM_NUMBER: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UTL_I18N.RAW_TO_CHAR: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UTL_I18N.RAW_TO_NCHAR: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UTL_RAW.CAST_TO_BINARY_DOUBLE: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UTL_RAW.CAST_TO_BINARY_FLOAT: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UTL_RAW.CAST_TO_BINARY_INTEGER: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UTL_RAW.CAST_TO_NUMBER: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UTL_RAW.CAST_TO_VARCHAR2: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</a:rPr>
              <a:t>UTL_RAW.CAST_TO_NVARCHAR2:</a:t>
            </a: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0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7ABABF-7D41-4DF7-A8B0-FE3AD45F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b="1" dirty="0" err="1"/>
              <a:t>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DBMS_CRYPTO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21812-923F-499F-B1B7-EE54664B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13" y="84202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DBMS_CRYPTO bao </a:t>
            </a:r>
            <a:r>
              <a:rPr lang="en-US" sz="2800" dirty="0" err="1"/>
              <a:t>gồm</a:t>
            </a:r>
            <a:r>
              <a:rPr lang="en-US" sz="2800" dirty="0"/>
              <a:t>:</a:t>
            </a:r>
          </a:p>
          <a:p>
            <a:pPr lvl="0"/>
            <a:r>
              <a:rPr lang="en-US" sz="2400" b="1" dirty="0"/>
              <a:t>DBMS_CRYPTO.ENCRYPT</a:t>
            </a:r>
            <a:r>
              <a:rPr lang="en-US" sz="2400" dirty="0"/>
              <a:t>: 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i="1" dirty="0"/>
              <a:t>plain text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i="1" dirty="0"/>
              <a:t>cypher text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551B7ED-8C02-439A-B615-C6231A19E5F5}"/>
              </a:ext>
            </a:extLst>
          </p:cNvPr>
          <p:cNvSpPr txBox="1"/>
          <p:nvPr/>
        </p:nvSpPr>
        <p:spPr>
          <a:xfrm>
            <a:off x="1974574" y="3201189"/>
            <a:ext cx="6096000" cy="2954655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dbms_crypto.encrypt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OUT BLOB),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RAW (LOB),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PLS_INTERGER,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 IN RAW,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iv  IN RAW DEFAULT NULL)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1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7ABABF-7D41-4DF7-A8B0-FE3AD45F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b="1" dirty="0" err="1"/>
              <a:t>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DBMS_CRYPTO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21812-923F-499F-B1B7-EE54664B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13" y="842026"/>
            <a:ext cx="11029615" cy="367830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DBMS_CRYPTO.DECRYPT</a:t>
            </a:r>
            <a:r>
              <a:rPr lang="en-US" sz="2400" dirty="0"/>
              <a:t>: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i="1" dirty="0"/>
              <a:t>cypher text 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i="1" dirty="0"/>
              <a:t>plain text</a:t>
            </a:r>
            <a:endParaRPr lang="en-US" dirty="0"/>
          </a:p>
          <a:p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551B7ED-8C02-439A-B615-C6231A19E5F5}"/>
              </a:ext>
            </a:extLst>
          </p:cNvPr>
          <p:cNvSpPr txBox="1"/>
          <p:nvPr/>
        </p:nvSpPr>
        <p:spPr>
          <a:xfrm>
            <a:off x="2027583" y="2896389"/>
            <a:ext cx="6096000" cy="2523768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dbms_crypto.decrypt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OUT BLOB),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RAW (LOB),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PLS_INTERGER,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IN RAW,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iv  IN RAW DEFAULT NULL)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7ABABF-7D41-4DF7-A8B0-FE3AD45F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b="1" dirty="0" err="1"/>
              <a:t>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DBMS_CRYPTO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21812-923F-499F-B1B7-EE54664B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26" y="1971261"/>
            <a:ext cx="11029615" cy="89534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DBMS_CRYPTO.HASH</a:t>
            </a:r>
            <a:r>
              <a:rPr lang="en-US" sz="2400" dirty="0"/>
              <a:t>: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551B7ED-8C02-439A-B615-C6231A19E5F5}"/>
              </a:ext>
            </a:extLst>
          </p:cNvPr>
          <p:cNvSpPr txBox="1"/>
          <p:nvPr/>
        </p:nvSpPr>
        <p:spPr>
          <a:xfrm>
            <a:off x="3048000" y="2460186"/>
            <a:ext cx="6096000" cy="1323439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RAW,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PLS_INTERGER)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2746267F-3511-4FFB-AEF6-8CB0BA86C681}"/>
              </a:ext>
            </a:extLst>
          </p:cNvPr>
          <p:cNvSpPr txBox="1">
            <a:spLocks/>
          </p:cNvSpPr>
          <p:nvPr/>
        </p:nvSpPr>
        <p:spPr>
          <a:xfrm>
            <a:off x="488425" y="4020710"/>
            <a:ext cx="11029615" cy="160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/>
              <a:t>DBMS_CRYPTO.MAC</a:t>
            </a:r>
            <a:r>
              <a:rPr lang="en-US" sz="2400" dirty="0"/>
              <a:t>: MAC ( Message Authentication Code )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có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khóa</a:t>
            </a:r>
            <a:r>
              <a:rPr lang="en-US" sz="2400" dirty="0"/>
              <a:t>. MAC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vẹn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5934FE-A7D1-4836-8C07-2618C62278ED}"/>
              </a:ext>
            </a:extLst>
          </p:cNvPr>
          <p:cNvSpPr txBox="1"/>
          <p:nvPr/>
        </p:nvSpPr>
        <p:spPr>
          <a:xfrm>
            <a:off x="3048000" y="4984564"/>
            <a:ext cx="6096000" cy="1631216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dbms_crypto.mac (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RAW,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PLS_INTEGER,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IN RAW)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</p:txBody>
      </p:sp>
    </p:spTree>
    <p:extLst>
      <p:ext uri="{BB962C8B-B14F-4D97-AF65-F5344CB8AC3E}">
        <p14:creationId xmlns:p14="http://schemas.microsoft.com/office/powerpoint/2010/main" val="162423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7ABABF-7D41-4DF7-A8B0-FE3AD45F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b="1" dirty="0" err="1"/>
              <a:t>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DBMS_CRYPTO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21812-923F-499F-B1B7-EE54664B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25" y="2119462"/>
            <a:ext cx="11029615" cy="895340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DBMS_CRYPTO.RANDOMBYTES</a:t>
            </a:r>
            <a:r>
              <a:rPr lang="en-US" sz="2400" dirty="0"/>
              <a:t>: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RAW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551B7ED-8C02-439A-B615-C6231A19E5F5}"/>
              </a:ext>
            </a:extLst>
          </p:cNvPr>
          <p:cNvSpPr txBox="1"/>
          <p:nvPr/>
        </p:nvSpPr>
        <p:spPr>
          <a:xfrm>
            <a:off x="3299792" y="2480530"/>
            <a:ext cx="6096000" cy="1015663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dbms_crypto.randombytes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number_bytes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PLS_INTEGER)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RAW;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2746267F-3511-4FFB-AEF6-8CB0BA86C681}"/>
              </a:ext>
            </a:extLst>
          </p:cNvPr>
          <p:cNvSpPr txBox="1">
            <a:spLocks/>
          </p:cNvSpPr>
          <p:nvPr/>
        </p:nvSpPr>
        <p:spPr>
          <a:xfrm>
            <a:off x="488425" y="3600797"/>
            <a:ext cx="11029615" cy="83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/>
              <a:t>DBMS_CRYPTO.RANDOMINTEGER</a:t>
            </a:r>
            <a:r>
              <a:rPr lang="en-US" sz="2400" dirty="0"/>
              <a:t>: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BINARY_INTEGER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5934FE-A7D1-4836-8C07-2618C62278ED}"/>
              </a:ext>
            </a:extLst>
          </p:cNvPr>
          <p:cNvSpPr txBox="1"/>
          <p:nvPr/>
        </p:nvSpPr>
        <p:spPr>
          <a:xfrm>
            <a:off x="3299792" y="4512101"/>
            <a:ext cx="7487478" cy="40011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dbms_crypto.randominteger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RETURNBINARY_INTEGER;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DD68DFC6-18F9-42C9-85C9-80E4D7632A70}"/>
              </a:ext>
            </a:extLst>
          </p:cNvPr>
          <p:cNvSpPr txBox="1">
            <a:spLocks/>
          </p:cNvSpPr>
          <p:nvPr/>
        </p:nvSpPr>
        <p:spPr>
          <a:xfrm>
            <a:off x="581193" y="5237495"/>
            <a:ext cx="11029615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/>
              <a:t>DBMS_CRYPTO.RANDOMNUMBER</a:t>
            </a:r>
            <a:r>
              <a:rPr lang="en-US" sz="2400" dirty="0"/>
              <a:t>: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[0..2</a:t>
            </a:r>
            <a:r>
              <a:rPr lang="en-US" sz="2400" baseline="30000" dirty="0"/>
              <a:t>128-1</a:t>
            </a:r>
            <a:r>
              <a:rPr lang="en-US" sz="2400" dirty="0"/>
              <a:t>].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1D7A632-20B5-4E08-B577-39CD5BA18C2D}"/>
              </a:ext>
            </a:extLst>
          </p:cNvPr>
          <p:cNvSpPr txBox="1"/>
          <p:nvPr/>
        </p:nvSpPr>
        <p:spPr>
          <a:xfrm>
            <a:off x="3299792" y="5955789"/>
            <a:ext cx="7924797" cy="40011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dbms_crypto.randomnumber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NUMBER;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6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53B2A8-CF91-41CB-80E2-727CF1E2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Một</a:t>
            </a:r>
            <a:r>
              <a:rPr lang="en-US" sz="3200" b="1" dirty="0"/>
              <a:t> </a:t>
            </a:r>
            <a:r>
              <a:rPr lang="en-US" sz="3200" b="1" dirty="0" err="1"/>
              <a:t>số</a:t>
            </a:r>
            <a:r>
              <a:rPr lang="en-US" sz="3200" b="1" dirty="0"/>
              <a:t> </a:t>
            </a:r>
            <a:r>
              <a:rPr lang="en-US" sz="3200" b="1" dirty="0" err="1"/>
              <a:t>ứng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> </a:t>
            </a:r>
            <a:r>
              <a:rPr lang="en-US" sz="3200" b="1" dirty="0" err="1"/>
              <a:t>minh</a:t>
            </a:r>
            <a:r>
              <a:rPr lang="en-US" sz="3200" b="1" dirty="0"/>
              <a:t> </a:t>
            </a:r>
            <a:r>
              <a:rPr lang="en-US" sz="3200" b="1" dirty="0" err="1"/>
              <a:t>họa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6C8C73-5023-4E01-9AA1-7548DD2C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53B2A8-CF91-41CB-80E2-727CF1E2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Ứng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> demo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6C8C73-5023-4E01-9AA1-7548DD2C4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371087"/>
          </a:xfrm>
        </p:spPr>
        <p:txBody>
          <a:bodyPr/>
          <a:lstStyle/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kì</a:t>
            </a:r>
            <a:endParaRPr lang="en-US" sz="2400" dirty="0"/>
          </a:p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8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F7F03-C63D-445A-BF9F-22FAD97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demo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51C4285-55FC-4142-80F8-E2CE20D7FF66}"/>
              </a:ext>
            </a:extLst>
          </p:cNvPr>
          <p:cNvSpPr txBox="1"/>
          <p:nvPr/>
        </p:nvSpPr>
        <p:spPr>
          <a:xfrm>
            <a:off x="418607" y="1912285"/>
            <a:ext cx="5677393" cy="452431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/*Encrypt data procedure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: IN raw data, raw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OUT raw encrypted data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RAW,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RAW DEFAULT NULL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RAW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PLS_INTEGER := dbms_crypto.encrypt_AES128 +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dbms_crypto.chain_cbc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dbms_crypto.pad_pkcs5;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24F4005-C55F-402E-99BD-30BC0D8F7C7F}"/>
              </a:ext>
            </a:extLst>
          </p:cNvPr>
          <p:cNvSpPr txBox="1"/>
          <p:nvPr/>
        </p:nvSpPr>
        <p:spPr>
          <a:xfrm>
            <a:off x="6241774" y="1912285"/>
            <a:ext cx="5531620" cy="427809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RAW(128);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RAW(2000);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--Check if user provide a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dbms_crypto.randombytes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(128);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dbms_crypto.encrypt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key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9095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5BFFC6-6822-4848-8ABB-0A8DDC1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Thông tin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endParaRPr lang="en-US" sz="3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4771CA-62D3-448C-BE7A-BA72A093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1412689 – </a:t>
            </a:r>
            <a:r>
              <a:rPr lang="en-US" sz="2400" dirty="0" err="1"/>
              <a:t>Hoàng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Bích</a:t>
            </a:r>
            <a:r>
              <a:rPr lang="en-US" sz="2400" dirty="0"/>
              <a:t> </a:t>
            </a:r>
            <a:r>
              <a:rPr lang="en-US" sz="2400" dirty="0" err="1"/>
              <a:t>Vân</a:t>
            </a:r>
            <a:endParaRPr lang="en-US" sz="2400" dirty="0"/>
          </a:p>
          <a:p>
            <a:r>
              <a:rPr lang="en-US" sz="2400" dirty="0"/>
              <a:t>1412101 – </a:t>
            </a:r>
            <a:r>
              <a:rPr lang="en-US" sz="2400" dirty="0" err="1"/>
              <a:t>Võ</a:t>
            </a:r>
            <a:r>
              <a:rPr lang="en-US" sz="2400" dirty="0"/>
              <a:t> Minh </a:t>
            </a:r>
            <a:r>
              <a:rPr lang="en-US" sz="2400" dirty="0" err="1"/>
              <a:t>Duy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91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F7F03-C63D-445A-BF9F-22FAD97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demo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51C4285-55FC-4142-80F8-E2CE20D7FF66}"/>
              </a:ext>
            </a:extLst>
          </p:cNvPr>
          <p:cNvSpPr txBox="1"/>
          <p:nvPr/>
        </p:nvSpPr>
        <p:spPr>
          <a:xfrm>
            <a:off x="418607" y="1912285"/>
            <a:ext cx="5677393" cy="480131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--Trigger fire when UPDATE or INSERT into table PHIEUBAU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alter_phieubau_trigger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BEFORE UPDATE OR INSERT ON PHIEUBAU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ROW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RAW(2000);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UTL_I18N.STRING_TO_RAW(:new.UCV1,'AL32UTF8'));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:new.UCV1 := UTL_RAW.CAST_TO_VARCHAR2(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24F4005-C55F-402E-99BD-30BC0D8F7C7F}"/>
              </a:ext>
            </a:extLst>
          </p:cNvPr>
          <p:cNvSpPr txBox="1"/>
          <p:nvPr/>
        </p:nvSpPr>
        <p:spPr>
          <a:xfrm>
            <a:off x="6188766" y="1912285"/>
            <a:ext cx="5584628" cy="452431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UTL_I18N.STRING_TO_RAW(:new.UCV2,'AL32UTF8'));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:new.UCV2 := UTL_RAW.CAST_TO_VARCHAR2(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UTL_I18N.STRING_TO_RAW(:new.UCV3,'AL32UTF8'));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:new.UCV3 := UTL_RAW.CAST_TO_VARCHAR2(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6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3072CE-50CF-4485-8FD2-A08C0AA7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Demo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111E95-C39B-4CFE-BE57-D372A9C2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6EC9DA-856B-402F-97F1-9F53C19D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Lịch</a:t>
            </a:r>
            <a:r>
              <a:rPr lang="en-US" sz="3200" b="1" dirty="0"/>
              <a:t> </a:t>
            </a:r>
            <a:r>
              <a:rPr lang="en-US" sz="3200" b="1" dirty="0" err="1"/>
              <a:t>sử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mã</a:t>
            </a:r>
            <a:r>
              <a:rPr lang="en-US" sz="3200" b="1" dirty="0"/>
              <a:t> </a:t>
            </a:r>
            <a:r>
              <a:rPr lang="en-US" sz="3200" b="1" dirty="0" err="1"/>
              <a:t>hóa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D6FF01-6694-4856-A546-EEFFDE4E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 err="1"/>
              <a:t>Nhiều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cho </a:t>
            </a:r>
            <a:r>
              <a:rPr lang="vi-VN" sz="2400" dirty="0" err="1"/>
              <a:t>rằng</a:t>
            </a:r>
            <a:r>
              <a:rPr lang="vi-VN" sz="2400" dirty="0"/>
              <a:t> </a:t>
            </a:r>
            <a:r>
              <a:rPr lang="vi-VN" sz="2400" dirty="0" err="1"/>
              <a:t>kỷ</a:t>
            </a:r>
            <a:r>
              <a:rPr lang="vi-VN" sz="2400" dirty="0"/>
              <a:t> nguyên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mã</a:t>
            </a:r>
            <a:r>
              <a:rPr lang="vi-VN" sz="2400" dirty="0"/>
              <a:t> </a:t>
            </a:r>
            <a:r>
              <a:rPr lang="vi-VN" sz="2400" dirty="0" err="1"/>
              <a:t>hóa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đại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bắt</a:t>
            </a:r>
            <a:r>
              <a:rPr lang="vi-VN" sz="2400" dirty="0"/>
              <a:t> </a:t>
            </a:r>
            <a:r>
              <a:rPr lang="vi-VN" sz="2400" dirty="0" err="1"/>
              <a:t>đầu</a:t>
            </a:r>
            <a:r>
              <a:rPr lang="vi-VN" sz="2400" dirty="0"/>
              <a:t> </a:t>
            </a:r>
            <a:r>
              <a:rPr lang="vi-VN" sz="2400" dirty="0" err="1"/>
              <a:t>bởi</a:t>
            </a:r>
            <a:r>
              <a:rPr lang="vi-VN" sz="2400" dirty="0"/>
              <a:t> </a:t>
            </a:r>
            <a:r>
              <a:rPr lang="vi-VN" sz="2400" dirty="0" err="1"/>
              <a:t>Claude</a:t>
            </a:r>
            <a:r>
              <a:rPr lang="vi-VN" sz="2400" dirty="0"/>
              <a:t> </a:t>
            </a:r>
            <a:r>
              <a:rPr lang="vi-VN" sz="2400" dirty="0" err="1"/>
              <a:t>Shannon</a:t>
            </a:r>
            <a:r>
              <a:rPr lang="vi-VN" sz="2400" dirty="0"/>
              <a:t>. Ông </a:t>
            </a:r>
            <a:r>
              <a:rPr lang="vi-VN" sz="2400" dirty="0" err="1"/>
              <a:t>được</a:t>
            </a:r>
            <a:r>
              <a:rPr lang="vi-VN" sz="2400" dirty="0"/>
              <a:t> xem </a:t>
            </a:r>
            <a:r>
              <a:rPr lang="vi-VN" sz="2400" dirty="0" err="1"/>
              <a:t>là</a:t>
            </a:r>
            <a:r>
              <a:rPr lang="vi-VN" sz="2400" dirty="0"/>
              <a:t> cha </a:t>
            </a:r>
            <a:r>
              <a:rPr lang="vi-VN" sz="2400" dirty="0" err="1"/>
              <a:t>đẻ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mã</a:t>
            </a:r>
            <a:r>
              <a:rPr lang="vi-VN" sz="2400" dirty="0"/>
              <a:t> </a:t>
            </a:r>
            <a:r>
              <a:rPr lang="vi-VN" sz="2400" dirty="0" err="1"/>
              <a:t>hóa</a:t>
            </a:r>
            <a:r>
              <a:rPr lang="vi-VN" sz="2400" dirty="0"/>
              <a:t>. </a:t>
            </a:r>
            <a:endParaRPr lang="en-US" sz="2400" dirty="0"/>
          </a:p>
          <a:p>
            <a:r>
              <a:rPr lang="en-US" sz="2400" dirty="0"/>
              <a:t>\</a:t>
            </a:r>
            <a:r>
              <a:rPr lang="vi-VN" sz="2400" dirty="0"/>
              <a:t>Năm 1949 ông công </a:t>
            </a:r>
            <a:r>
              <a:rPr lang="vi-VN" sz="2400" dirty="0" err="1"/>
              <a:t>bố</a:t>
            </a:r>
            <a:r>
              <a:rPr lang="vi-VN" sz="2400" dirty="0"/>
              <a:t> </a:t>
            </a:r>
            <a:r>
              <a:rPr lang="vi-VN" sz="2400" dirty="0" err="1"/>
              <a:t>bài</a:t>
            </a:r>
            <a:r>
              <a:rPr lang="vi-VN" sz="2400" dirty="0"/>
              <a:t> </a:t>
            </a:r>
            <a:r>
              <a:rPr lang="vi-VN" sz="2400" dirty="0" err="1"/>
              <a:t>báo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thuyết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</a:t>
            </a:r>
            <a:r>
              <a:rPr lang="vi-VN" sz="2400" dirty="0" err="1"/>
              <a:t>truyền</a:t>
            </a:r>
            <a:r>
              <a:rPr lang="vi-VN" sz="2400" dirty="0"/>
              <a:t> thông trong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bảo</a:t>
            </a:r>
            <a:r>
              <a:rPr lang="vi-VN" sz="2400" dirty="0"/>
              <a:t> </a:t>
            </a:r>
            <a:r>
              <a:rPr lang="vi-VN" sz="2400" dirty="0" err="1"/>
              <a:t>mật</a:t>
            </a:r>
            <a:r>
              <a:rPr lang="vi-VN" sz="2400" dirty="0"/>
              <a:t> (</a:t>
            </a:r>
            <a:r>
              <a:rPr lang="vi-VN" sz="2400" i="1" dirty="0" err="1"/>
              <a:t>Communication</a:t>
            </a:r>
            <a:r>
              <a:rPr lang="vi-VN" sz="2400" i="1" dirty="0"/>
              <a:t> </a:t>
            </a:r>
            <a:r>
              <a:rPr lang="vi-VN" sz="2400" i="1" dirty="0" err="1"/>
              <a:t>Theory</a:t>
            </a:r>
            <a:r>
              <a:rPr lang="vi-VN" sz="2400" i="1" dirty="0"/>
              <a:t> </a:t>
            </a:r>
            <a:r>
              <a:rPr lang="vi-VN" sz="2400" i="1" dirty="0" err="1"/>
              <a:t>of</a:t>
            </a:r>
            <a:r>
              <a:rPr lang="vi-VN" sz="2400" i="1" dirty="0"/>
              <a:t> </a:t>
            </a:r>
            <a:r>
              <a:rPr lang="vi-VN" sz="2400" i="1" dirty="0" err="1"/>
              <a:t>Secrecy</a:t>
            </a:r>
            <a:r>
              <a:rPr lang="vi-VN" sz="2400" i="1" dirty="0"/>
              <a:t> </a:t>
            </a:r>
            <a:r>
              <a:rPr lang="vi-VN" sz="2400" i="1" dirty="0" err="1"/>
              <a:t>Systems</a:t>
            </a:r>
            <a:r>
              <a:rPr lang="vi-VN" sz="2400" dirty="0"/>
              <a:t>) trên </a:t>
            </a:r>
            <a:r>
              <a:rPr lang="vi-VN" sz="2400" dirty="0" err="1"/>
              <a:t>tập</a:t>
            </a:r>
            <a:r>
              <a:rPr lang="vi-VN" sz="2400" dirty="0"/>
              <a:t> san </a:t>
            </a:r>
            <a:r>
              <a:rPr lang="vi-VN" sz="2400" dirty="0" err="1"/>
              <a:t>Bell</a:t>
            </a:r>
            <a:r>
              <a:rPr lang="vi-VN" sz="2400" dirty="0"/>
              <a:t> </a:t>
            </a:r>
            <a:r>
              <a:rPr lang="vi-VN" sz="2400" dirty="0" err="1"/>
              <a:t>System</a:t>
            </a:r>
            <a:r>
              <a:rPr lang="vi-VN" sz="2400" dirty="0"/>
              <a:t> </a:t>
            </a:r>
            <a:r>
              <a:rPr lang="vi-VN" sz="2400" dirty="0" err="1"/>
              <a:t>Technical</a:t>
            </a:r>
            <a:r>
              <a:rPr lang="vi-VN" sz="2400" dirty="0"/>
              <a:t> </a:t>
            </a:r>
            <a:r>
              <a:rPr lang="vi-VN" sz="2400" dirty="0" err="1"/>
              <a:t>Journal</a:t>
            </a:r>
            <a:r>
              <a:rPr lang="vi-VN" sz="2400" dirty="0"/>
              <a:t> - </a:t>
            </a:r>
            <a:r>
              <a:rPr lang="vi-VN" sz="2400" dirty="0" err="1"/>
              <a:t>Tập</a:t>
            </a:r>
            <a:r>
              <a:rPr lang="vi-VN" sz="2400" dirty="0"/>
              <a:t> san </a:t>
            </a:r>
            <a:r>
              <a:rPr lang="vi-VN" sz="2400" dirty="0" err="1"/>
              <a:t>kỹ</a:t>
            </a:r>
            <a:r>
              <a:rPr lang="vi-VN" sz="2400" dirty="0"/>
              <a:t> </a:t>
            </a:r>
            <a:r>
              <a:rPr lang="vi-VN" sz="2400" dirty="0" err="1"/>
              <a:t>thuật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Bell</a:t>
            </a:r>
            <a:r>
              <a:rPr lang="vi-VN" sz="2400" dirty="0"/>
              <a:t> -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thời</a:t>
            </a:r>
            <a:r>
              <a:rPr lang="vi-VN" sz="2400" dirty="0"/>
              <a:t> gian </a:t>
            </a:r>
            <a:r>
              <a:rPr lang="vi-VN" sz="2400" dirty="0" err="1"/>
              <a:t>ngắn</a:t>
            </a:r>
            <a:r>
              <a:rPr lang="vi-VN" sz="2400" dirty="0"/>
              <a:t> sau </a:t>
            </a:r>
            <a:r>
              <a:rPr lang="vi-VN" sz="2400" dirty="0" err="1"/>
              <a:t>đó</a:t>
            </a:r>
            <a:r>
              <a:rPr lang="vi-VN" sz="2400" dirty="0"/>
              <a:t>, trong </a:t>
            </a:r>
            <a:r>
              <a:rPr lang="vi-VN" sz="2400" dirty="0" err="1"/>
              <a:t>cuốn</a:t>
            </a:r>
            <a:r>
              <a:rPr lang="vi-VN" sz="2400" dirty="0"/>
              <a:t> </a:t>
            </a:r>
            <a:r>
              <a:rPr lang="vi-VN" sz="2400" dirty="0" err="1"/>
              <a:t>Mathematical</a:t>
            </a:r>
            <a:r>
              <a:rPr lang="vi-VN" sz="2400" dirty="0"/>
              <a:t> </a:t>
            </a:r>
            <a:r>
              <a:rPr lang="vi-VN" sz="2400" dirty="0" err="1"/>
              <a:t>Theory</a:t>
            </a:r>
            <a:r>
              <a:rPr lang="vi-VN" sz="2400" dirty="0"/>
              <a:t> </a:t>
            </a:r>
            <a:r>
              <a:rPr lang="vi-VN" sz="2400" dirty="0" err="1"/>
              <a:t>of</a:t>
            </a:r>
            <a:r>
              <a:rPr lang="vi-VN" sz="2400" dirty="0"/>
              <a:t> </a:t>
            </a:r>
            <a:r>
              <a:rPr lang="vi-VN" sz="2400" dirty="0" err="1"/>
              <a:t>Communication</a:t>
            </a:r>
            <a:r>
              <a:rPr lang="vi-VN" sz="2400" dirty="0"/>
              <a:t> -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thuyết</a:t>
            </a:r>
            <a:r>
              <a:rPr lang="vi-VN" sz="2400" dirty="0"/>
              <a:t> </a:t>
            </a:r>
            <a:r>
              <a:rPr lang="vi-VN" sz="2400" dirty="0" err="1"/>
              <a:t>toán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 trong </a:t>
            </a:r>
            <a:r>
              <a:rPr lang="vi-VN" sz="2400" dirty="0" err="1"/>
              <a:t>truyền</a:t>
            </a:r>
            <a:r>
              <a:rPr lang="vi-VN" sz="2400" dirty="0"/>
              <a:t> thông - </a:t>
            </a:r>
            <a:r>
              <a:rPr lang="vi-VN" sz="2400" dirty="0" err="1"/>
              <a:t>cùng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tác</a:t>
            </a:r>
            <a:r>
              <a:rPr lang="vi-VN" sz="2400" dirty="0"/>
              <a:t> </a:t>
            </a:r>
            <a:r>
              <a:rPr lang="vi-VN" sz="2400" dirty="0" err="1"/>
              <a:t>giả</a:t>
            </a:r>
            <a:r>
              <a:rPr lang="vi-VN" sz="2400" dirty="0"/>
              <a:t> </a:t>
            </a:r>
            <a:r>
              <a:rPr lang="vi-VN" sz="2400" dirty="0" err="1"/>
              <a:t>Warren</a:t>
            </a:r>
            <a:r>
              <a:rPr lang="vi-VN" sz="2400" dirty="0"/>
              <a:t> </a:t>
            </a:r>
            <a:r>
              <a:rPr lang="vi-VN" sz="2400" dirty="0" err="1"/>
              <a:t>Weaver</a:t>
            </a:r>
            <a:r>
              <a:rPr lang="vi-VN" sz="2400" dirty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B129CD-5212-4375-AD41-525DED05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Ưu</a:t>
            </a:r>
            <a:r>
              <a:rPr lang="en-US" sz="3200" b="1" dirty="0"/>
              <a:t> </a:t>
            </a:r>
            <a:r>
              <a:rPr lang="en-US" sz="3200" b="1" dirty="0" err="1"/>
              <a:t>điểm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AC5F77-04D3-4F98-B943-5476F5A6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z="2400" dirty="0" err="1"/>
              <a:t>Mã</a:t>
            </a:r>
            <a:r>
              <a:rPr lang="vi-VN" sz="2400" dirty="0"/>
              <a:t> </a:t>
            </a:r>
            <a:r>
              <a:rPr lang="vi-VN" sz="2400" dirty="0" err="1"/>
              <a:t>hóa</a:t>
            </a:r>
            <a:r>
              <a:rPr lang="vi-VN" sz="2400" dirty="0"/>
              <a:t> cơ </a:t>
            </a:r>
            <a:r>
              <a:rPr lang="vi-VN" sz="2400" dirty="0" err="1"/>
              <a:t>sở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che </a:t>
            </a:r>
            <a:r>
              <a:rPr lang="vi-VN" sz="2400" dirty="0" err="1"/>
              <a:t>giấu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khỏi</a:t>
            </a:r>
            <a:r>
              <a:rPr lang="vi-VN" sz="2400" dirty="0"/>
              <a:t>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kẻ</a:t>
            </a:r>
            <a:r>
              <a:rPr lang="vi-VN" sz="2400" dirty="0"/>
              <a:t> xâm </a:t>
            </a:r>
            <a:r>
              <a:rPr lang="vi-VN" sz="2400" dirty="0" err="1"/>
              <a:t>nhập</a:t>
            </a:r>
            <a:r>
              <a:rPr lang="vi-VN" sz="2400" dirty="0"/>
              <a:t>, </a:t>
            </a:r>
            <a:r>
              <a:rPr lang="vi-VN" sz="2400" dirty="0" err="1"/>
              <a:t>thậm</a:t>
            </a:r>
            <a:r>
              <a:rPr lang="vi-VN" sz="2400" dirty="0"/>
              <a:t> </a:t>
            </a:r>
            <a:r>
              <a:rPr lang="vi-VN" sz="2400" dirty="0" err="1"/>
              <a:t>chí</a:t>
            </a:r>
            <a:r>
              <a:rPr lang="vi-VN" sz="2400" dirty="0"/>
              <a:t> </a:t>
            </a:r>
            <a:r>
              <a:rPr lang="vi-VN" sz="2400" dirty="0" err="1"/>
              <a:t>cả</a:t>
            </a:r>
            <a:r>
              <a:rPr lang="vi-VN" sz="2400" dirty="0"/>
              <a:t> DBA </a:t>
            </a:r>
            <a:r>
              <a:rPr lang="vi-VN" sz="2400" dirty="0" err="1"/>
              <a:t>nếu</a:t>
            </a:r>
            <a:r>
              <a:rPr lang="vi-VN" sz="2400" dirty="0"/>
              <a:t> </a:t>
            </a:r>
            <a:r>
              <a:rPr lang="vi-VN" sz="2400" dirty="0" err="1"/>
              <a:t>họ</a:t>
            </a:r>
            <a:r>
              <a:rPr lang="vi-VN" sz="2400" dirty="0"/>
              <a:t> không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phép</a:t>
            </a:r>
            <a:r>
              <a:rPr lang="vi-VN" sz="2400" dirty="0"/>
              <a:t> truy </a:t>
            </a:r>
            <a:r>
              <a:rPr lang="vi-VN" sz="2400" dirty="0" err="1"/>
              <a:t>cập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. </a:t>
            </a:r>
            <a:endParaRPr lang="en-US" sz="2400" dirty="0"/>
          </a:p>
          <a:p>
            <a:pPr lvl="0"/>
            <a:r>
              <a:rPr lang="vi-VN" sz="2400" dirty="0"/>
              <a:t> </a:t>
            </a:r>
            <a:r>
              <a:rPr lang="vi-VN" sz="2400" dirty="0" err="1"/>
              <a:t>Mã</a:t>
            </a:r>
            <a:r>
              <a:rPr lang="vi-VN" sz="2400" dirty="0"/>
              <a:t> </a:t>
            </a:r>
            <a:r>
              <a:rPr lang="vi-VN" sz="2400" dirty="0" err="1"/>
              <a:t>hóa</a:t>
            </a:r>
            <a:r>
              <a:rPr lang="vi-VN" sz="2400" dirty="0"/>
              <a:t> cơ </a:t>
            </a:r>
            <a:r>
              <a:rPr lang="vi-VN" sz="2400" dirty="0" err="1"/>
              <a:t>sở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phương </a:t>
            </a:r>
            <a:r>
              <a:rPr lang="vi-VN" sz="2400" dirty="0" err="1"/>
              <a:t>pháp</a:t>
            </a:r>
            <a:r>
              <a:rPr lang="vi-VN" sz="2400" dirty="0"/>
              <a:t> </a:t>
            </a:r>
            <a:r>
              <a:rPr lang="vi-VN" sz="2400" dirty="0" err="1"/>
              <a:t>bảo</a:t>
            </a:r>
            <a:r>
              <a:rPr lang="vi-VN" sz="2400" dirty="0"/>
              <a:t> </a:t>
            </a:r>
            <a:r>
              <a:rPr lang="vi-VN" sz="2400" dirty="0" err="1"/>
              <a:t>vệ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rất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đối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tấn</a:t>
            </a:r>
            <a:r>
              <a:rPr lang="vi-VN" sz="2400" dirty="0"/>
              <a:t> công </a:t>
            </a:r>
            <a:r>
              <a:rPr lang="vi-VN" sz="2400" dirty="0" err="1"/>
              <a:t>mức</a:t>
            </a:r>
            <a:r>
              <a:rPr lang="vi-VN" sz="2400" dirty="0"/>
              <a:t> lưu </a:t>
            </a:r>
            <a:r>
              <a:rPr lang="vi-VN" sz="2400" dirty="0" err="1"/>
              <a:t>trữ</a:t>
            </a:r>
            <a:r>
              <a:rPr lang="vi-VN" sz="2400" dirty="0"/>
              <a:t>.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kẻ</a:t>
            </a:r>
            <a:r>
              <a:rPr lang="vi-VN" sz="2400" dirty="0"/>
              <a:t> </a:t>
            </a:r>
            <a:r>
              <a:rPr lang="vi-VN" sz="2400" dirty="0" err="1"/>
              <a:t>tấn</a:t>
            </a:r>
            <a:r>
              <a:rPr lang="vi-VN" sz="2400" dirty="0"/>
              <a:t> công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nhưng không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dữ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.</a:t>
            </a:r>
            <a:endParaRPr lang="en-US" sz="24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70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DA18A0-3B92-44DE-8DF0-70C5D54F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Khuyết</a:t>
            </a:r>
            <a:r>
              <a:rPr lang="en-US" sz="3200" b="1" dirty="0"/>
              <a:t> </a:t>
            </a:r>
            <a:r>
              <a:rPr lang="en-US" sz="3200" b="1" dirty="0" err="1"/>
              <a:t>điểm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5DEC8FF-F367-49A1-A1E2-01C63792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088"/>
            <a:ext cx="11029615" cy="4585252"/>
          </a:xfrm>
        </p:spPr>
        <p:txBody>
          <a:bodyPr>
            <a:normAutofit/>
          </a:bodyPr>
          <a:lstStyle/>
          <a:p>
            <a:pPr lvl="0"/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tăng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khi truy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gian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(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) </a:t>
            </a:r>
            <a:r>
              <a:rPr lang="en-US" dirty="0" err="1"/>
              <a:t>và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chậm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endParaRPr lang="en-US" dirty="0"/>
          </a:p>
          <a:p>
            <a:pPr lvl="0"/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vô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không </a:t>
            </a:r>
            <a:r>
              <a:rPr lang="vi-VN" dirty="0" err="1"/>
              <a:t>chỉ</a:t>
            </a:r>
            <a:r>
              <a:rPr lang="vi-VN" dirty="0"/>
              <a:t> che </a:t>
            </a:r>
            <a:r>
              <a:rPr lang="vi-VN" dirty="0" err="1"/>
              <a:t>đậy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khỏi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khỏi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thi </a:t>
            </a:r>
            <a:r>
              <a:rPr lang="vi-VN" dirty="0" err="1"/>
              <a:t>cácphương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,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trong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trên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. </a:t>
            </a:r>
            <a:endParaRPr lang="en-US" dirty="0"/>
          </a:p>
          <a:p>
            <a:pPr lvl="0"/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.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lưu </a:t>
            </a:r>
            <a:r>
              <a:rPr lang="vi-VN" dirty="0" err="1"/>
              <a:t>trữ</a:t>
            </a:r>
            <a:r>
              <a:rPr lang="vi-VN" dirty="0"/>
              <a:t>,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, luân phiên </a:t>
            </a:r>
            <a:r>
              <a:rPr lang="vi-VN" dirty="0" err="1"/>
              <a:t>và</a:t>
            </a:r>
            <a:r>
              <a:rPr lang="vi-VN" dirty="0"/>
              <a:t> sao lưu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,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quyền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 </a:t>
            </a:r>
            <a:endParaRPr lang="en-US" dirty="0"/>
          </a:p>
          <a:p>
            <a:pPr lvl="1"/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lộ</a:t>
            </a:r>
            <a:r>
              <a:rPr lang="vi-VN" dirty="0"/>
              <a:t>,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nên vô </a:t>
            </a:r>
            <a:r>
              <a:rPr lang="vi-VN" dirty="0" err="1"/>
              <a:t>nghĩa</a:t>
            </a:r>
            <a:r>
              <a:rPr lang="vi-VN" dirty="0"/>
              <a:t>. </a:t>
            </a:r>
            <a:endParaRPr lang="en-US" dirty="0"/>
          </a:p>
          <a:p>
            <a:pPr lvl="1"/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,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.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thông tin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như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khẩu</a:t>
            </a:r>
            <a:r>
              <a:rPr lang="vi-VN" dirty="0"/>
              <a:t>), khi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bao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thêm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CE54E6-CC66-417C-B2D1-1DC2966C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nguyên</a:t>
            </a:r>
            <a:r>
              <a:rPr lang="en-US" sz="3200" b="1" dirty="0"/>
              <a:t> </a:t>
            </a:r>
            <a:r>
              <a:rPr lang="en-US" sz="3200" b="1" dirty="0" err="1"/>
              <a:t>tắc</a:t>
            </a:r>
            <a:r>
              <a:rPr lang="en-US" sz="3200" b="1" dirty="0"/>
              <a:t> </a:t>
            </a:r>
            <a:r>
              <a:rPr lang="en-US" sz="3200" b="1" dirty="0" err="1"/>
              <a:t>khi</a:t>
            </a:r>
            <a:r>
              <a:rPr lang="en-US" sz="3200" b="1" dirty="0"/>
              <a:t> </a:t>
            </a:r>
            <a:r>
              <a:rPr lang="en-US" sz="3200" b="1" dirty="0" err="1"/>
              <a:t>mã</a:t>
            </a:r>
            <a:r>
              <a:rPr lang="en-US" sz="3200" b="1" dirty="0"/>
              <a:t> </a:t>
            </a:r>
            <a:r>
              <a:rPr lang="en-US" sz="3200" b="1" dirty="0" err="1"/>
              <a:t>hóa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ệ</a:t>
            </a:r>
            <a:r>
              <a:rPr lang="en-US" sz="3200" b="1" dirty="0" err="1"/>
              <a:t>u</a:t>
            </a:r>
            <a:endParaRPr lang="en-US" sz="3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BBBACE-220C-4109-8B00-00F1FA07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0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6C04ED-DDB2-4366-A2FB-E44E71FB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oracle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4BA02378-CB52-4652-9196-59B66AC5C24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5641" r="5963" b="-3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392C24-02AD-4C88-9D2C-4FAC0F45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 err="1"/>
              <a:t>Oracle</a:t>
            </a:r>
            <a:r>
              <a:rPr lang="vi-VN" sz="2000" dirty="0"/>
              <a:t> </a:t>
            </a:r>
            <a:r>
              <a:rPr lang="vi-VN" sz="2000" dirty="0" err="1"/>
              <a:t>Database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2 </a:t>
            </a:r>
            <a:r>
              <a:rPr lang="vi-VN" sz="2000" dirty="0" err="1"/>
              <a:t>gói</a:t>
            </a:r>
            <a:r>
              <a:rPr lang="vi-VN" sz="2000" dirty="0"/>
              <a:t> </a:t>
            </a:r>
            <a:r>
              <a:rPr lang="vi-VN" sz="2000" dirty="0" err="1"/>
              <a:t>ứng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mã</a:t>
            </a:r>
            <a:r>
              <a:rPr lang="vi-VN" sz="2000" dirty="0"/>
              <a:t> </a:t>
            </a:r>
            <a:r>
              <a:rPr lang="vi-VN" sz="2000" dirty="0" err="1"/>
              <a:t>hóa</a:t>
            </a:r>
            <a:r>
              <a:rPr lang="vi-VN" sz="2000" dirty="0"/>
              <a:t>:</a:t>
            </a:r>
            <a:endParaRPr lang="en-US" sz="2000" dirty="0"/>
          </a:p>
          <a:p>
            <a:pPr lvl="1"/>
            <a:r>
              <a:rPr lang="vi-VN" sz="1800" dirty="0"/>
              <a:t>DBMS_OBFUSCATION_TOOLKIT: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từ</a:t>
            </a:r>
            <a:r>
              <a:rPr lang="vi-VN" sz="1800" dirty="0"/>
              <a:t> </a:t>
            </a:r>
            <a:r>
              <a:rPr lang="vi-VN" sz="1800" dirty="0" err="1"/>
              <a:t>thời</a:t>
            </a:r>
            <a:r>
              <a:rPr lang="vi-VN" sz="1800" dirty="0"/>
              <a:t> khai </a:t>
            </a:r>
            <a:r>
              <a:rPr lang="vi-VN" sz="1800" dirty="0" err="1"/>
              <a:t>quốc</a:t>
            </a:r>
            <a:r>
              <a:rPr lang="vi-VN" sz="1800" dirty="0"/>
              <a:t> </a:t>
            </a:r>
            <a:r>
              <a:rPr lang="vi-VN" sz="1800" dirty="0" err="1"/>
              <a:t>Oracle</a:t>
            </a:r>
            <a:r>
              <a:rPr lang="vi-VN" sz="1800" dirty="0"/>
              <a:t> </a:t>
            </a:r>
            <a:r>
              <a:rPr lang="vi-VN" sz="1800" dirty="0" err="1"/>
              <a:t>đến</a:t>
            </a:r>
            <a:r>
              <a:rPr lang="vi-VN" sz="1800" dirty="0"/>
              <a:t> </a:t>
            </a:r>
            <a:r>
              <a:rPr lang="vi-VN" sz="1800" dirty="0" err="1"/>
              <a:t>bản</a:t>
            </a:r>
            <a:r>
              <a:rPr lang="vi-VN" sz="1800" dirty="0"/>
              <a:t> Oracle9i.</a:t>
            </a:r>
            <a:endParaRPr lang="en-US" sz="1800" dirty="0"/>
          </a:p>
          <a:p>
            <a:pPr lvl="1"/>
            <a:r>
              <a:rPr lang="vi-VN" sz="1800" dirty="0"/>
              <a:t>DBMS_CRYPTO: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từ</a:t>
            </a:r>
            <a:r>
              <a:rPr lang="vi-VN" sz="1800" dirty="0"/>
              <a:t> </a:t>
            </a:r>
            <a:r>
              <a:rPr lang="vi-VN" sz="1800" dirty="0" err="1"/>
              <a:t>bản</a:t>
            </a:r>
            <a:r>
              <a:rPr lang="vi-VN" sz="1800" dirty="0"/>
              <a:t> 10g, </a:t>
            </a:r>
            <a:r>
              <a:rPr lang="vi-VN" sz="1800" dirty="0" err="1"/>
              <a:t>hỗ</a:t>
            </a:r>
            <a:r>
              <a:rPr lang="vi-VN" sz="1800" dirty="0"/>
              <a:t> </a:t>
            </a:r>
            <a:r>
              <a:rPr lang="vi-VN" sz="1800" dirty="0" err="1"/>
              <a:t>trợ</a:t>
            </a:r>
            <a:r>
              <a:rPr lang="vi-VN" sz="1800" dirty="0"/>
              <a:t> thêm </a:t>
            </a:r>
            <a:r>
              <a:rPr lang="vi-VN" sz="1800" dirty="0" err="1"/>
              <a:t>nhiều</a:t>
            </a:r>
            <a:r>
              <a:rPr lang="vi-VN" sz="1800" dirty="0"/>
              <a:t> </a:t>
            </a:r>
            <a:r>
              <a:rPr lang="vi-VN" sz="1800" dirty="0" err="1"/>
              <a:t>thuật</a:t>
            </a:r>
            <a:r>
              <a:rPr lang="vi-VN" sz="1800" dirty="0"/>
              <a:t> </a:t>
            </a:r>
            <a:r>
              <a:rPr lang="vi-VN" sz="1800" dirty="0" err="1"/>
              <a:t>toán</a:t>
            </a:r>
            <a:r>
              <a:rPr lang="vi-VN" sz="1800" dirty="0"/>
              <a:t> </a:t>
            </a:r>
            <a:r>
              <a:rPr lang="vi-VN" sz="1800" dirty="0" err="1"/>
              <a:t>mã</a:t>
            </a:r>
            <a:r>
              <a:rPr lang="vi-VN" sz="1800" dirty="0"/>
              <a:t> </a:t>
            </a:r>
            <a:r>
              <a:rPr lang="vi-VN" sz="1800" dirty="0" err="1"/>
              <a:t>hóa</a:t>
            </a:r>
            <a:r>
              <a:rPr lang="vi-VN" sz="1800" dirty="0"/>
              <a:t> </a:t>
            </a:r>
            <a:r>
              <a:rPr lang="vi-VN" sz="1800" dirty="0" err="1"/>
              <a:t>và</a:t>
            </a:r>
            <a:r>
              <a:rPr lang="vi-VN" sz="1800" dirty="0"/>
              <a:t> </a:t>
            </a:r>
            <a:r>
              <a:rPr lang="vi-VN" sz="1800" dirty="0" err="1"/>
              <a:t>kiểu</a:t>
            </a:r>
            <a:r>
              <a:rPr lang="vi-VN" sz="1800" dirty="0"/>
              <a:t> </a:t>
            </a:r>
            <a:r>
              <a:rPr lang="vi-VN" sz="1800" dirty="0" err="1"/>
              <a:t>dữ</a:t>
            </a:r>
            <a:r>
              <a:rPr lang="vi-VN" sz="1800" dirty="0"/>
              <a:t> </a:t>
            </a:r>
            <a:r>
              <a:rPr lang="vi-VN" sz="1800" dirty="0" err="1"/>
              <a:t>liệu</a:t>
            </a:r>
            <a:r>
              <a:rPr lang="vi-VN" sz="1800" dirty="0"/>
              <a:t> LOBS.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705C08-6B3D-4771-9602-C4897E16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Quyền</a:t>
            </a:r>
            <a:r>
              <a:rPr lang="vi-VN" b="1" dirty="0"/>
              <a:t>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DBMS_CRYPTO </a:t>
            </a:r>
            <a:r>
              <a:rPr lang="vi-VN" b="1" dirty="0" err="1"/>
              <a:t>package</a:t>
            </a:r>
            <a:endParaRPr lang="en-US" sz="3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89DC86-F363-4378-9682-B1A22FDC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DBMS_CRYPTO </a:t>
            </a:r>
            <a:r>
              <a:rPr lang="vi-VN" sz="2400" dirty="0" err="1"/>
              <a:t>package</a:t>
            </a:r>
            <a:r>
              <a:rPr lang="vi-VN" sz="2400" dirty="0"/>
              <a:t> </a:t>
            </a:r>
            <a:r>
              <a:rPr lang="vi-VN" sz="2400" dirty="0" err="1"/>
              <a:t>thuộc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SYS </a:t>
            </a:r>
            <a:r>
              <a:rPr lang="vi-VN" sz="2400" dirty="0" err="1"/>
              <a:t>schema</a:t>
            </a:r>
            <a:r>
              <a:rPr lang="vi-VN" sz="2400" dirty="0"/>
              <a:t>. Nên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thông </a:t>
            </a:r>
            <a:r>
              <a:rPr lang="vi-VN" sz="2400" dirty="0" err="1"/>
              <a:t>thường</a:t>
            </a:r>
            <a:r>
              <a:rPr lang="vi-VN" sz="2400" dirty="0"/>
              <a:t>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cấp</a:t>
            </a:r>
            <a:r>
              <a:rPr lang="vi-VN" sz="2400" dirty="0"/>
              <a:t> </a:t>
            </a:r>
            <a:r>
              <a:rPr lang="vi-VN" sz="2400" dirty="0" err="1"/>
              <a:t>quyền</a:t>
            </a:r>
            <a:r>
              <a:rPr lang="vi-VN" sz="2400" dirty="0"/>
              <a:t> EXECUTE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highlight>
                  <a:srgbClr val="C0C0C0"/>
                </a:highlight>
              </a:rPr>
              <a:t>GRANT EXECUTE ON SYS.DBMS_CRYPTO TO [USER | ROLE]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5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48BE0B-9CDE-435F-A28F-D09CB2AB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 err="1"/>
              <a:t>Cách</a:t>
            </a:r>
            <a:r>
              <a:rPr lang="vi-VN" b="1" dirty="0"/>
              <a:t>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DBMS_CRYPTO </a:t>
            </a:r>
            <a:r>
              <a:rPr lang="vi-VN" b="1" dirty="0" err="1"/>
              <a:t>package</a:t>
            </a:r>
            <a:endParaRPr lang="en-US" sz="3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3F7A7F-3119-4F83-B748-61336233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parameter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sử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dụng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trong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chức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năng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hóa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</a:rPr>
              <a:t>Chuyển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đổi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dữ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liệu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dạng</a:t>
            </a:r>
            <a:r>
              <a:rPr lang="en-US" sz="2800" dirty="0">
                <a:solidFill>
                  <a:schemeClr val="tx1"/>
                </a:solidFill>
              </a:rPr>
              <a:t> RAW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405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1528</Words>
  <Application>Microsoft Office PowerPoint</Application>
  <PresentationFormat>Màn hình rộng</PresentationFormat>
  <Paragraphs>147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Gill Sans MT</vt:lpstr>
      <vt:lpstr>Tahoma</vt:lpstr>
      <vt:lpstr>Wingdings 2</vt:lpstr>
      <vt:lpstr>Dividend</vt:lpstr>
      <vt:lpstr>TÌM HIỂU VỀ MÃ HÓA Trong oracle</vt:lpstr>
      <vt:lpstr>Thông tin thành viên</vt:lpstr>
      <vt:lpstr>Lịch sử của mã hóa</vt:lpstr>
      <vt:lpstr>Ưu điểm</vt:lpstr>
      <vt:lpstr>Khuyết điểm</vt:lpstr>
      <vt:lpstr>Các nguyên tắc khi mã hóa dữ liệu</vt:lpstr>
      <vt:lpstr>Công cụ mã hóa của oracle database</vt:lpstr>
      <vt:lpstr>Quyền sử dụng DBMS_CRYPTO package</vt:lpstr>
      <vt:lpstr>Cách sử dụng DBMS_CRYPTO package</vt:lpstr>
      <vt:lpstr>1. Các parameter được sử dụng trong chức năng mã hóa</vt:lpstr>
      <vt:lpstr>1. Các parameter được sử dụng trong chức năng mã hóa</vt:lpstr>
      <vt:lpstr>2. Chuyển đổi dữ liệu dạng RAW</vt:lpstr>
      <vt:lpstr>3. Sử dụng chức năng mã hóa của DBMS_CRYPTO</vt:lpstr>
      <vt:lpstr>3. Sử dụng chức năng mã hóa của DBMS_CRYPTO</vt:lpstr>
      <vt:lpstr>3. Sử dụng chức năng mã hóa của DBMS_CRYPTO</vt:lpstr>
      <vt:lpstr>3. Sử dụng chức năng mã hóa của DBMS_CRYPTO</vt:lpstr>
      <vt:lpstr>Một số ứng dụng minh họa</vt:lpstr>
      <vt:lpstr>Ứng dụng demo</vt:lpstr>
      <vt:lpstr>Ứng dụng demo</vt:lpstr>
      <vt:lpstr>Ứng dụng 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MÃ HÓA Trong oracle</dc:title>
  <dc:creator>Hoang Thi Bich Van</dc:creator>
  <cp:lastModifiedBy>Hoang Thi Bich Van</cp:lastModifiedBy>
  <cp:revision>7</cp:revision>
  <dcterms:created xsi:type="dcterms:W3CDTF">2019-05-26T22:20:47Z</dcterms:created>
  <dcterms:modified xsi:type="dcterms:W3CDTF">2019-05-26T22:52:21Z</dcterms:modified>
</cp:coreProperties>
</file>