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60" r:id="rId5"/>
    <p:sldId id="261" r:id="rId6"/>
    <p:sldId id="259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523D-D819-4D8D-B5BF-3CD22E25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1C43C-310B-4EB6-A1E4-BB9D8919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DD76-A665-46DA-BC89-40E85DE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366C-61FA-4483-A94F-59D21483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1C69-0233-4D6C-9615-57B20C63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9177-C9B2-4356-A730-730370EE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DF6B-4BFF-49DB-A1CE-EE9C5FF1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32A4-0296-4064-86FE-C4C8D179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5B4C-3116-4997-A143-D9A9F2C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01F0-6E79-48E3-90BA-816370FE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3F213-9E67-4F1F-A51B-B74EFC65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C4D8-7ED9-4475-B07A-56FED5710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DCDD-EB6F-48EB-A479-24987FE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5B58-02CA-4E5E-A94B-71A5203E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4462-FCC0-4A3D-AEF8-401C9B4B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C0-6618-4351-8B5B-469AF781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BE17-C240-4463-8103-AC7BBBA2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063-7DE1-4E90-BB12-3D3CF75D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DA8C-B52D-479A-A7E2-EF779412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C1DA-E4E6-466F-AC35-5A14414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93E9-D8EE-4E6F-8675-3E99BD7F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8A7C-E0FF-4A48-8578-D9913898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B825-79A8-4F15-B0B8-B3E637B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631D-4546-4078-A22B-78DDE5E2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FA38-7F08-46E6-AAF0-C2BE9F9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21E5-35DB-4D28-B146-E6D478F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D018-2B16-4A60-999D-00419987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C020-A6EE-49B1-BA90-40292A00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0097-757C-458C-A73D-E25ECF7E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9FBE3-9426-472A-A710-94A8591C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382F-426E-4476-8034-9CDFEADA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D7E8-F5E0-445D-90FD-7CBAFD71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EBB6-0E72-4E79-B368-47E1354C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62845-7D5B-4CF4-B9C8-DE45757D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48F2D-3E9C-4AA5-B54F-58BB8B6AE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E83A8-9146-4AFB-B5D7-123D2E59E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6D5C4-418A-4571-830B-CFE7BD4C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A2103-094E-4BC9-8CEC-805C587E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B9C5E-7B81-48F0-8EFA-520E3BE4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6967-80CC-4B1C-A007-045BC97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113-1AC1-468B-82A6-D99829C5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1D59-3D87-4AEB-9068-4934714C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19D51-B4F7-4AB1-83EB-8D0BE203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6F69B-D969-433E-89F7-1015782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21F7F-F609-48DA-B7B4-ED76C61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D93B3-8135-4666-B473-603FDC3F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3E81-E0FF-4CEC-9523-128847AD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AE38-4F5D-4FB6-AA9C-547D6F57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B8B8-C8C5-4677-9067-1162575C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631E-5182-4CB9-9393-DDC981A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5D9C-62FA-4C26-A0E5-4526254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CDA2B-D7E8-40B7-B85C-A36F6296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1369-B3EA-4E48-B3FF-45EFB245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A462-BCC0-4479-A352-4D0A3FD4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13D23-D27D-4579-9E09-FB579427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1EEE-24C3-4566-8D21-5B976E4B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D88D7-3141-47FA-9714-DAF7A439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2DC8-CE29-4831-B1A4-E8C090E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0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DC8C5-03E4-4A9C-98DE-B7960A74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ED59-4205-4585-98BE-6B4DA045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C3E6-F081-4F24-928D-39E51B0E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A9C2-FF7D-4EB8-A91A-94EE1A5086B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2B40-DE48-4527-B0AA-3DE234BCF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44A3-4C1B-4AE9-9B11-E58C7004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985-2844-47B8-8C3E-404FADF1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dvo/SpringboardDS/tree/master/project-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532-12C6-48B9-91A2-26B6E269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79527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consumption of </a:t>
            </a:r>
            <a:br>
              <a:rPr lang="en-US" b="1" dirty="0"/>
            </a:br>
            <a:r>
              <a:rPr lang="en-US" b="1" dirty="0"/>
              <a:t>non-renewable and renewable energies in USA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6D09F-57F1-4246-A357-8FF05A0B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39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Minh D. Vo</a:t>
            </a:r>
          </a:p>
          <a:p>
            <a:r>
              <a:rPr lang="en-US" sz="4800" dirty="0"/>
              <a:t>December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67CA63-3884-433C-AFF0-DB128ABD265F}"/>
              </a:ext>
            </a:extLst>
          </p:cNvPr>
          <p:cNvSpPr/>
          <p:nvPr/>
        </p:nvSpPr>
        <p:spPr>
          <a:xfrm>
            <a:off x="2762250" y="5550971"/>
            <a:ext cx="666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https://github.com/minhdvo/SpringboardDS/tree/master/project-I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8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E69B-36E7-40CE-A40C-0F9903A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1EB6-A0B4-4FD3-AF39-9B19B171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9102"/>
          </a:xfrm>
        </p:spPr>
        <p:txBody>
          <a:bodyPr>
            <a:normAutofit/>
          </a:bodyPr>
          <a:lstStyle/>
          <a:p>
            <a:r>
              <a:rPr lang="en-US" dirty="0"/>
              <a:t>Univariate time series (annual energy consumption)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ARIMA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VAR model</a:t>
            </a:r>
          </a:p>
          <a:p>
            <a:r>
              <a:rPr lang="en-US" dirty="0"/>
              <a:t>Multivariate time series (monthly energy consumption)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Seasonal ARIMA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Fbprophet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34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5F39-7509-4283-B493-904994BB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973427-5C36-4CA1-885B-426586F1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648" y="1881847"/>
            <a:ext cx="4816152" cy="329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CD50A-2BFD-4998-8EF9-06B058D9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3" y="1850241"/>
            <a:ext cx="4909848" cy="329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D8D4E-D1D7-4F43-B7E1-342BC88ED937}"/>
              </a:ext>
            </a:extLst>
          </p:cNvPr>
          <p:cNvSpPr txBox="1"/>
          <p:nvPr/>
        </p:nvSpPr>
        <p:spPr>
          <a:xfrm>
            <a:off x="7859555" y="533063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AC67C-0DDA-4A2A-A303-18D050F79885}"/>
              </a:ext>
            </a:extLst>
          </p:cNvPr>
          <p:cNvSpPr txBox="1"/>
          <p:nvPr/>
        </p:nvSpPr>
        <p:spPr>
          <a:xfrm>
            <a:off x="1340992" y="5327274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173609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BD6C-B886-466C-A2C1-89E02292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0DC93-6808-43E5-811A-6380F4333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28" y="1529556"/>
            <a:ext cx="5891406" cy="372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4CAEE-1EE9-4AA8-BCCB-892A0CB6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6332"/>
            <a:ext cx="5721462" cy="3724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A6FF2-E813-4168-BB09-3D5AB30E6996}"/>
              </a:ext>
            </a:extLst>
          </p:cNvPr>
          <p:cNvSpPr txBox="1"/>
          <p:nvPr/>
        </p:nvSpPr>
        <p:spPr>
          <a:xfrm>
            <a:off x="8136646" y="5254171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4B7F3-7DCC-4B52-9B15-5B14592D5AC0}"/>
              </a:ext>
            </a:extLst>
          </p:cNvPr>
          <p:cNvSpPr txBox="1"/>
          <p:nvPr/>
        </p:nvSpPr>
        <p:spPr>
          <a:xfrm>
            <a:off x="1914173" y="522094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36805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7D4E-EBA8-4EB2-8CAB-96EA5AE2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C07B6-6846-4B3C-B47C-2D812C15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1" y="1690687"/>
            <a:ext cx="5670255" cy="3752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8DD3A-7DE4-4A0D-9928-C723E16FA17B}"/>
              </a:ext>
            </a:extLst>
          </p:cNvPr>
          <p:cNvSpPr txBox="1"/>
          <p:nvPr/>
        </p:nvSpPr>
        <p:spPr>
          <a:xfrm>
            <a:off x="1914173" y="522094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BD24B-7879-4B76-9CDA-47778AC4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55" y="1690687"/>
            <a:ext cx="5670253" cy="378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F8C2D-8444-4FA1-9188-4782103D449F}"/>
              </a:ext>
            </a:extLst>
          </p:cNvPr>
          <p:cNvSpPr txBox="1"/>
          <p:nvPr/>
        </p:nvSpPr>
        <p:spPr>
          <a:xfrm>
            <a:off x="8136646" y="5254171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181548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B44B-8F0F-4F46-96CC-6883FE11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AC879-7388-4AA3-8631-E8C928135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90" y="1690688"/>
            <a:ext cx="5414532" cy="3810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BD6ED-ED5B-4CAA-BF75-A058DAD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80" y="1690688"/>
            <a:ext cx="5457504" cy="381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688C2-F39C-42B4-8016-0497943206BB}"/>
              </a:ext>
            </a:extLst>
          </p:cNvPr>
          <p:cNvSpPr txBox="1"/>
          <p:nvPr/>
        </p:nvSpPr>
        <p:spPr>
          <a:xfrm>
            <a:off x="8136646" y="5254171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D72F-AF1C-4E96-AAB2-819B5EECAC5F}"/>
              </a:ext>
            </a:extLst>
          </p:cNvPr>
          <p:cNvSpPr txBox="1"/>
          <p:nvPr/>
        </p:nvSpPr>
        <p:spPr>
          <a:xfrm>
            <a:off x="1914173" y="522094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36928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B44B-8F0F-4F46-96CC-6883FE11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99"/>
            <a:ext cx="10515600" cy="1325563"/>
          </a:xfrm>
        </p:spPr>
        <p:txBody>
          <a:bodyPr/>
          <a:lstStyle/>
          <a:p>
            <a:r>
              <a:rPr lang="en-US" dirty="0"/>
              <a:t>Prophet (trend and pattern)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688C2-F39C-42B4-8016-0497943206BB}"/>
              </a:ext>
            </a:extLst>
          </p:cNvPr>
          <p:cNvSpPr txBox="1"/>
          <p:nvPr/>
        </p:nvSpPr>
        <p:spPr>
          <a:xfrm>
            <a:off x="8136646" y="5254171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D72F-AF1C-4E96-AAB2-819B5EECAC5F}"/>
              </a:ext>
            </a:extLst>
          </p:cNvPr>
          <p:cNvSpPr txBox="1"/>
          <p:nvPr/>
        </p:nvSpPr>
        <p:spPr>
          <a:xfrm>
            <a:off x="1914173" y="522094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BF294B-C4AC-422D-A6CB-8FEDB093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2" y="1244146"/>
            <a:ext cx="6105525" cy="402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201C8-9EC4-44AE-BADD-CD9F007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244146"/>
            <a:ext cx="6191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20F-BD54-4970-B5F2-AC8E6A13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A968-1978-42C7-BE2C-FBA5D35E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403"/>
            <a:ext cx="10515600" cy="4985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Multivariate and univariate time series models </a:t>
            </a:r>
          </a:p>
          <a:p>
            <a:r>
              <a:rPr lang="en-US" dirty="0"/>
              <a:t>Both total energy and renewable energy consumption still keep increasing. </a:t>
            </a:r>
          </a:p>
          <a:p>
            <a:r>
              <a:rPr lang="en-US" dirty="0"/>
              <a:t>In respect of monthly energy consumption, the total energy has currently been in the stable condition and expected to be in the steady state in next 5 years. For renewable energy, the monthly consumption has gone into the growing steps and predicted to be enlarged in the future.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emission, electricity price, crude oil price are the important features for total energy consumption. </a:t>
            </a:r>
          </a:p>
          <a:p>
            <a:r>
              <a:rPr lang="en-US" dirty="0"/>
              <a:t>Total renewable production, hydroelectric power consumption per production, wood consumption for electricity generation are the most influenced features for total renewable energy consumption. </a:t>
            </a:r>
          </a:p>
          <a:p>
            <a:r>
              <a:rPr lang="en-US" dirty="0"/>
              <a:t>The forecast values indicated that </a:t>
            </a:r>
            <a:r>
              <a:rPr lang="en-US" dirty="0" err="1"/>
              <a:t>fbprophet</a:t>
            </a:r>
            <a:r>
              <a:rPr lang="en-US" dirty="0"/>
              <a:t> is the good model for predict seasonal time series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E61E-62DD-497B-9105-85FEEE39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179F-20CB-43A4-BFAA-222163DD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05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04A-99CB-4E26-BD54-4FB5BB8C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127A3-F383-445C-962E-36863F0835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9" y="3044907"/>
            <a:ext cx="8485910" cy="3813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A78911-5B60-458E-9F58-215045E70CAC}"/>
              </a:ext>
            </a:extLst>
          </p:cNvPr>
          <p:cNvSpPr/>
          <p:nvPr/>
        </p:nvSpPr>
        <p:spPr>
          <a:xfrm>
            <a:off x="212437" y="1859966"/>
            <a:ext cx="5129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the environmental issues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reducing greenhouse gas emission.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Fossil fuels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major imported sources of U.S.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926C0-8FEE-4D48-A2B9-243370EBED8B}"/>
              </a:ext>
            </a:extLst>
          </p:cNvPr>
          <p:cNvSpPr/>
          <p:nvPr/>
        </p:nvSpPr>
        <p:spPr>
          <a:xfrm>
            <a:off x="5770419" y="654727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655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this project is to predict the USA energy consumption of non-renewable and renewable energies in the next 5 years.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1CE2-D1F0-4C0B-A5B7-F997392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AC40-D689-4336-96F7-C0EBFC07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098"/>
            <a:ext cx="10515600" cy="4351338"/>
          </a:xfrm>
        </p:spPr>
        <p:txBody>
          <a:bodyPr/>
          <a:lstStyle/>
          <a:p>
            <a:r>
              <a:rPr lang="en-US" dirty="0"/>
              <a:t>All data for my report were imported from website of U.S. Energy Information Administration (EIA) (</a:t>
            </a:r>
            <a:r>
              <a:rPr lang="en-US" u="sng" dirty="0">
                <a:hlinkClick r:id="rId2"/>
              </a:rPr>
              <a:t>https://www.eia.gov/</a:t>
            </a:r>
            <a:r>
              <a:rPr lang="en-US" dirty="0"/>
              <a:t>). </a:t>
            </a:r>
          </a:p>
          <a:p>
            <a:r>
              <a:rPr lang="en-US" dirty="0"/>
              <a:t>Total energy consumption of non-renewable and renewable energies in USA from 1960-2016 will be used for further analysis.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9AA18-7398-41A9-9385-0214D160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61" y="3841854"/>
            <a:ext cx="7835026" cy="20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2E7-07D4-4F55-9AEB-08C3DCE9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6891" cy="1325563"/>
          </a:xfrm>
        </p:spPr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E9740-B21A-4EF1-9C51-B715432603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" y="1850856"/>
            <a:ext cx="7248525" cy="4171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1316AB-DA81-4DC7-913E-F5527FA002EA}"/>
              </a:ext>
            </a:extLst>
          </p:cNvPr>
          <p:cNvSpPr/>
          <p:nvPr/>
        </p:nvSpPr>
        <p:spPr>
          <a:xfrm>
            <a:off x="7906636" y="5708266"/>
            <a:ext cx="4271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Low (smaller than 2 million BTU)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Medium (from 2 to 6 million BTU)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High (larger than 6 million BTU)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238DC-179C-4A31-A12B-49277345B0AD}"/>
              </a:ext>
            </a:extLst>
          </p:cNvPr>
          <p:cNvSpPr/>
          <p:nvPr/>
        </p:nvSpPr>
        <p:spPr>
          <a:xfrm>
            <a:off x="4530436" y="336468"/>
            <a:ext cx="724852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Top five highest energy consumption states are Texas, California, Florida, Louisiana and Illinois.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Top five lowest energy consumption state are Vermont, Columbia (DC), Island, Delaware and Hawaii.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8486B-BFE2-47F6-ADC2-4E73079C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721" y="2064210"/>
            <a:ext cx="4519279" cy="32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3E96-8A16-41CF-967F-1C5EAF0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19BFA-2466-4C9F-961D-042C542202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889" y="628003"/>
            <a:ext cx="3962400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1C095-50A7-4BA2-87AD-8CFB1B2835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88036" y="3797310"/>
            <a:ext cx="3697187" cy="2558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1109C-0527-484C-A427-ABD96F4246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03021" y="3692910"/>
            <a:ext cx="3905250" cy="3086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631796-3A38-4929-A534-5DC692332BC5}"/>
              </a:ext>
            </a:extLst>
          </p:cNvPr>
          <p:cNvSpPr/>
          <p:nvPr/>
        </p:nvSpPr>
        <p:spPr>
          <a:xfrm>
            <a:off x="7587213" y="3323578"/>
            <a:ext cx="460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Decomposition of monthly energy consumption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73B9-FC6D-4043-B9FD-7DB8FA8378C3}"/>
              </a:ext>
            </a:extLst>
          </p:cNvPr>
          <p:cNvSpPr txBox="1"/>
          <p:nvPr/>
        </p:nvSpPr>
        <p:spPr>
          <a:xfrm>
            <a:off x="454301" y="319816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4325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3E96-8A16-41CF-967F-1C5EAF0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31796-3A38-4929-A534-5DC692332BC5}"/>
              </a:ext>
            </a:extLst>
          </p:cNvPr>
          <p:cNvSpPr/>
          <p:nvPr/>
        </p:nvSpPr>
        <p:spPr>
          <a:xfrm>
            <a:off x="7587213" y="3323578"/>
            <a:ext cx="460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Decomposition of monthly energy consumption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73B9-FC6D-4043-B9FD-7DB8FA8378C3}"/>
              </a:ext>
            </a:extLst>
          </p:cNvPr>
          <p:cNvSpPr txBox="1"/>
          <p:nvPr/>
        </p:nvSpPr>
        <p:spPr>
          <a:xfrm>
            <a:off x="454301" y="319816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39BAA2-5FB2-4B09-A385-66FFEF2B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75" y="247003"/>
            <a:ext cx="39433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31131-4113-4B21-8391-CE59CFFE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36" y="3835400"/>
            <a:ext cx="4076700" cy="265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A430C-BE48-43EF-9C8C-AF30D56F3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50" y="3620147"/>
            <a:ext cx="3914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AF7-18A5-40CA-B45F-BB0A368E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3C9543-54C7-4305-84CB-08B5C83511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2506"/>
            <a:ext cx="5741110" cy="4808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D2355-98E4-4052-98F8-9D9266E5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002506"/>
            <a:ext cx="6372225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E02E2-D843-4AD3-9328-652E3F3DDB91}"/>
              </a:ext>
            </a:extLst>
          </p:cNvPr>
          <p:cNvSpPr txBox="1"/>
          <p:nvPr/>
        </p:nvSpPr>
        <p:spPr>
          <a:xfrm>
            <a:off x="8697755" y="431948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6EA58-3FFB-4E37-ACEA-1D30C5D3B34E}"/>
              </a:ext>
            </a:extLst>
          </p:cNvPr>
          <p:cNvSpPr txBox="1"/>
          <p:nvPr/>
        </p:nvSpPr>
        <p:spPr>
          <a:xfrm>
            <a:off x="1756628" y="5810568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120410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076E-9D3F-4225-BF34-0FE5384C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29813-6E69-42EB-A356-D89F0952C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29" y="1690688"/>
            <a:ext cx="3781425" cy="395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80A6B-2D75-4D85-A819-D7DB161B562D}"/>
              </a:ext>
            </a:extLst>
          </p:cNvPr>
          <p:cNvSpPr txBox="1"/>
          <p:nvPr/>
        </p:nvSpPr>
        <p:spPr>
          <a:xfrm>
            <a:off x="7326155" y="5816677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Renewable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B802C-809C-4FD5-AD08-FB0AAE810C87}"/>
              </a:ext>
            </a:extLst>
          </p:cNvPr>
          <p:cNvSpPr txBox="1"/>
          <p:nvPr/>
        </p:nvSpPr>
        <p:spPr>
          <a:xfrm>
            <a:off x="1050046" y="5816676"/>
            <a:ext cx="3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Non-renewable energy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B874D-59FA-4C5E-9FED-053DA5DF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32" y="577926"/>
            <a:ext cx="3733800" cy="523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619179-8F2D-4878-8A0F-1B2F67F305D3}"/>
              </a:ext>
            </a:extLst>
          </p:cNvPr>
          <p:cNvSpPr txBox="1"/>
          <p:nvPr/>
        </p:nvSpPr>
        <p:spPr>
          <a:xfrm>
            <a:off x="4247963" y="4705214"/>
            <a:ext cx="396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990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The consumption of  non-renewable and renewable energies in USA</vt:lpstr>
      <vt:lpstr>Contents </vt:lpstr>
      <vt:lpstr>1. Introduction</vt:lpstr>
      <vt:lpstr>2. Dataset </vt:lpstr>
      <vt:lpstr>3. EDA</vt:lpstr>
      <vt:lpstr>3. EDA</vt:lpstr>
      <vt:lpstr>3. EDA</vt:lpstr>
      <vt:lpstr>3. EDA</vt:lpstr>
      <vt:lpstr>4. Results</vt:lpstr>
      <vt:lpstr>4. Results</vt:lpstr>
      <vt:lpstr>ARIMA model</vt:lpstr>
      <vt:lpstr>VAR model</vt:lpstr>
      <vt:lpstr>Seasonal ARIMA</vt:lpstr>
      <vt:lpstr>Prophet</vt:lpstr>
      <vt:lpstr>Prophet (trend and pattern)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Duc Minh Minh</dc:creator>
  <cp:lastModifiedBy>Vo Duc Minh Minh</cp:lastModifiedBy>
  <cp:revision>12</cp:revision>
  <dcterms:created xsi:type="dcterms:W3CDTF">2018-12-26T04:18:59Z</dcterms:created>
  <dcterms:modified xsi:type="dcterms:W3CDTF">2019-02-01T03:13:14Z</dcterms:modified>
</cp:coreProperties>
</file>