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DD1-8F01-457E-A25C-A7469B63B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254E-BF81-46B2-9829-D1068EA74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3D99-EC7A-4B45-9AA6-4CE59080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5894-48E8-42DB-9394-DE4A76C7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E8B7-32FC-4B68-8E1C-45DF63CB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4ED-889B-4070-982E-8829CA5D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0BB2-6EF6-43C4-B7AB-6C4C7AEC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79FF-FFDA-4330-9433-4BA75FF7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80E8-9887-41AD-AF23-5BF706EC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D22E-3229-49C2-BB8B-1083E4D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C7484-E659-44FA-8499-18F14ED70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C38D-6EA8-4050-B408-CEF1F125D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AA97-A4FF-4870-BC05-A4F4A90F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033A-89B2-4722-A4A6-919F7DF8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0E52-C805-4941-ACEF-8FFE40F0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BA13-D951-4203-90CF-ABFF1D9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6587-4D92-4A24-B9D6-3316C661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4365-C0D9-4422-A7E9-ADA54595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0A1F-F080-4320-ACC1-8DA5247C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4E25-D4D8-47E9-8B0C-97250C9D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6F2A-82B5-4E1D-96DD-B147A67B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D49D-09AD-4CEA-B8CF-7FEAD81D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E10F-D861-4832-9D65-4AA2E4C4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2EC6-86EC-4E61-9960-1402FE95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DD45-2B21-46BA-8A5E-52EA62B7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3951-2E88-43B8-A643-1614089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217F-19C3-4AF9-B8A4-CB3377D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8625-3983-4780-B266-6739ABFA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81733-5B90-4531-9948-6526E3E1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3D229-87AA-4376-8BB7-C558667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34E6-5E58-4E31-A158-B3EE1B85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8DF-63D6-4384-8A4E-C7D0A071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08DE-3206-4D4E-AC08-39BBC3A8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852C-CE88-4C8D-A412-77B2FAE6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E1039-408A-43A7-A620-40BDFD33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26AAE-5D59-41F5-ABEF-522C14BB6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6F234-D421-4AB7-A55A-8CECA51E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3E506-0250-4198-BE12-5C3E2970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72DC-350E-40A3-B7BF-36940AF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E54E-021B-47BE-A6F2-2E3968A5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C723-283C-46C5-B40F-920A5FA7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D9612-9418-421E-B424-C21DEBF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F341D-40F2-4399-BCFA-0C27F426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7D7C9-A097-4C75-9EE5-9C06DE02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9449A-F1F4-4ED9-BCA0-710966C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B8075-D292-4D00-8D4A-A4E4A437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375F-C5C4-401B-9DCE-455C5E72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BCED-AC62-465A-A694-11B494C2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BC721-7B0A-4931-94E0-22244A4B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06C6-0863-4311-8CDD-5479AE2B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CF8C-3446-4E48-B3A6-60630A25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5B15C-FB9A-4BD2-8522-EF1F083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0A2-D171-4AAD-BC56-6CA5C5F1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2C620-6246-41C5-81CB-F5D242DD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336A-3616-4CE1-B5CF-FCCE3D0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E747-0A82-40B9-98D0-8F4E41AE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9692-A68C-4B77-9DDD-80AA4854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ACFD-C71A-4EAA-B277-4FA5CC50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78081-B6BF-4CF7-95F5-B90FFFB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419A-7842-4E85-9005-D0737003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C2DD-6E55-4D6D-BFFB-A74AA2683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FC00-2176-4B30-BE31-F47D3204CF4E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6A89-CD4E-45FB-A6FD-EDAE71DE1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BD86-6C43-484D-9543-08CA1EFB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FEFA-7300-4FF2-920E-679EE4DB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hdvo/SpringboardDS/tree/master/project-I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cable.com/default.d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A532-12C6-48B9-91A2-26B6E2694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Salt Identification in subsurface of reservoir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6D09F-57F1-4246-A357-8FF05A0B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39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Minh D. Vo</a:t>
            </a:r>
          </a:p>
          <a:p>
            <a:r>
              <a:rPr lang="en-US" sz="4800" dirty="0"/>
              <a:t>January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67CA63-3884-433C-AFF0-DB128ABD265F}"/>
              </a:ext>
            </a:extLst>
          </p:cNvPr>
          <p:cNvSpPr/>
          <p:nvPr/>
        </p:nvSpPr>
        <p:spPr>
          <a:xfrm>
            <a:off x="2762250" y="5550971"/>
            <a:ext cx="666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https://github.com/minhdvo/SpringboardDS/tree/master/project-II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8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33F9-1F78-4703-8E93-563E8330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C69C-6897-4000-AB94-3A6835BD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71626"/>
            <a:ext cx="4543425" cy="2295524"/>
          </a:xfrm>
        </p:spPr>
        <p:txBody>
          <a:bodyPr/>
          <a:lstStyle/>
          <a:p>
            <a:r>
              <a:rPr lang="en-US" dirty="0"/>
              <a:t>Image segmentation -dividing an image into multiple parts.</a:t>
            </a:r>
          </a:p>
          <a:p>
            <a:r>
              <a:rPr lang="en-US" dirty="0"/>
              <a:t>U-Net is a generic deep-learning solution</a:t>
            </a:r>
          </a:p>
        </p:txBody>
      </p:sp>
      <p:pic>
        <p:nvPicPr>
          <p:cNvPr id="2050" name="Picture 2" descr="_images/unet.jpg">
            <a:extLst>
              <a:ext uri="{FF2B5EF4-FFF2-40B4-BE49-F238E27FC236}">
                <a16:creationId xmlns:a16="http://schemas.microsoft.com/office/drawing/2014/main" id="{2C195FBC-FE85-4FB1-8434-B8CEF3E28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1" r="6889"/>
          <a:stretch/>
        </p:blipFill>
        <p:spPr bwMode="auto">
          <a:xfrm>
            <a:off x="4210050" y="63500"/>
            <a:ext cx="7981950" cy="600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26ECC-1C46-4527-A7E3-304CA60E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5668"/>
            <a:ext cx="5448300" cy="2843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59C0D-2C48-447B-AC06-97D0A40688C5}"/>
              </a:ext>
            </a:extLst>
          </p:cNvPr>
          <p:cNvSpPr/>
          <p:nvPr/>
        </p:nvSpPr>
        <p:spPr>
          <a:xfrm>
            <a:off x="6496916" y="61481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Olaf </a:t>
            </a:r>
            <a:r>
              <a:rPr lang="en-US" sz="1200" dirty="0" err="1"/>
              <a:t>Ronneberger</a:t>
            </a:r>
            <a:r>
              <a:rPr lang="en-US" sz="1200" dirty="0"/>
              <a:t>, Philipp Fischer, Thomas </a:t>
            </a:r>
            <a:r>
              <a:rPr lang="en-US" sz="1200" dirty="0" err="1"/>
              <a:t>Brox</a:t>
            </a:r>
            <a:r>
              <a:rPr lang="en-US" sz="1200" dirty="0"/>
              <a:t>,</a:t>
            </a:r>
          </a:p>
          <a:p>
            <a:r>
              <a:rPr lang="en-US" sz="1200" dirty="0"/>
              <a:t>Medical Image Computing and Computer-Assisted Intervention (MICCAI), Springer, LNCS, Vol.9351: 234--241, 2015</a:t>
            </a:r>
          </a:p>
        </p:txBody>
      </p:sp>
    </p:spTree>
    <p:extLst>
      <p:ext uri="{BB962C8B-B14F-4D97-AF65-F5344CB8AC3E}">
        <p14:creationId xmlns:p14="http://schemas.microsoft.com/office/powerpoint/2010/main" val="299616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A942-6196-452B-A152-C6057E9D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FDC3-77D7-462D-B598-4B5CDC46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2"/>
            <a:ext cx="10972800" cy="4938713"/>
          </a:xfrm>
        </p:spPr>
        <p:txBody>
          <a:bodyPr>
            <a:noAutofit/>
          </a:bodyPr>
          <a:lstStyle/>
          <a:p>
            <a:r>
              <a:rPr lang="en-US" sz="3200" dirty="0"/>
              <a:t>Validation and train ratio: 0.3. </a:t>
            </a:r>
          </a:p>
          <a:p>
            <a:r>
              <a:rPr lang="en-US" sz="3200" dirty="0"/>
              <a:t>The U-net model was built with following information: </a:t>
            </a:r>
          </a:p>
          <a:p>
            <a:pPr lvl="1"/>
            <a:r>
              <a:rPr lang="en-US" sz="3200" dirty="0"/>
              <a:t>Weights initialization: random normal</a:t>
            </a:r>
          </a:p>
          <a:p>
            <a:pPr lvl="1"/>
            <a:r>
              <a:rPr lang="en-US" sz="3200" dirty="0"/>
              <a:t>Learning rate: 1e-4</a:t>
            </a:r>
          </a:p>
          <a:p>
            <a:pPr lvl="1"/>
            <a:r>
              <a:rPr lang="en-US" sz="3200" dirty="0"/>
              <a:t>Optimizer: ‘Adam’</a:t>
            </a:r>
          </a:p>
          <a:p>
            <a:pPr lvl="1"/>
            <a:r>
              <a:rPr lang="en-US" sz="3200" dirty="0"/>
              <a:t>Loss function: binary </a:t>
            </a:r>
            <a:r>
              <a:rPr lang="en-US" sz="3200" dirty="0" err="1"/>
              <a:t>crossentrpoy</a:t>
            </a:r>
            <a:endParaRPr lang="en-US" sz="3200" dirty="0"/>
          </a:p>
          <a:p>
            <a:pPr lvl="1"/>
            <a:r>
              <a:rPr lang="en-US" sz="3200" dirty="0"/>
              <a:t>Batch size: 32</a:t>
            </a:r>
          </a:p>
          <a:p>
            <a:pPr lvl="1"/>
            <a:r>
              <a:rPr lang="en-US" sz="3200" dirty="0"/>
              <a:t>Dropout ratio: 0.5</a:t>
            </a:r>
          </a:p>
          <a:p>
            <a:pPr lvl="1"/>
            <a:r>
              <a:rPr lang="en-US" sz="3200" dirty="0"/>
              <a:t>Filter sizes: 3x3 and 2x2</a:t>
            </a:r>
          </a:p>
          <a:p>
            <a:pPr lvl="1"/>
            <a:r>
              <a:rPr lang="en-US" sz="3200" dirty="0"/>
              <a:t>Number of epochs for training: 60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9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C57-83EF-4321-BB6A-A2F47EBF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E890F-D32F-4C09-B774-B5467EFBD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6902" y="1495822"/>
            <a:ext cx="6515098" cy="46807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249C9-C2FA-4D44-95C4-E2BA854EA8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0956"/>
            <a:ext cx="5634038" cy="46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5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1A8C-5813-43FC-AF70-78DF14C4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984249"/>
            <a:ext cx="10515600" cy="1325563"/>
          </a:xfrm>
        </p:spPr>
        <p:txBody>
          <a:bodyPr/>
          <a:lstStyle/>
          <a:p>
            <a:r>
              <a:rPr lang="en-US" dirty="0"/>
              <a:t>5.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E93BC7-AF66-46D5-9942-9E994366C3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087" y="2309812"/>
            <a:ext cx="582930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4DD52-F709-46BE-B0B8-D5230A0FC5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3087" y="4548187"/>
            <a:ext cx="576262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0CF16E-8BE0-44E4-94B6-0086FABA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87" y="0"/>
            <a:ext cx="587692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B3901-2C72-481B-BE33-7519DFF2A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8999"/>
            <a:ext cx="5734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A66F-C620-4016-A97B-09E768B8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3DA9C-7CFA-4554-B036-FC76EBDFE5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5750"/>
            <a:ext cx="5791200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34A3B-4042-46BB-919D-C06FC94AD5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508375"/>
            <a:ext cx="5781675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E698C-CDFE-46B4-ACE4-6EC8A7FEE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3514725"/>
            <a:ext cx="5781675" cy="2981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077B16-1FA6-42A0-BC16-CA342B333FB2}"/>
              </a:ext>
            </a:extLst>
          </p:cNvPr>
          <p:cNvSpPr/>
          <p:nvPr/>
        </p:nvSpPr>
        <p:spPr>
          <a:xfrm>
            <a:off x="374307" y="1857375"/>
            <a:ext cx="558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The accuracy score of this model for test set is 0.795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4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832-A493-4639-9CFA-6E760E1E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06CA-7026-4445-BC44-BFBC9779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Convolutional neutral network (U-net) for identifying whether the salt presents in subsurface of reservoir. </a:t>
            </a:r>
          </a:p>
          <a:p>
            <a:pPr algn="just"/>
            <a:r>
              <a:rPr lang="en-US" dirty="0"/>
              <a:t>The modeling results showed the advantages of U-net model for solving image processing problem. This algorithm was proved and applied in many practical application such as biomedical image segmentation, brain image segmentation … </a:t>
            </a:r>
          </a:p>
          <a:p>
            <a:pPr algn="just"/>
            <a:r>
              <a:rPr lang="en-US" dirty="0"/>
              <a:t>The improvement: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Image resize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Other deep learning models (like ResNet34, </a:t>
            </a:r>
            <a:r>
              <a:rPr lang="en-US" sz="2800" dirty="0" err="1"/>
              <a:t>fastai</a:t>
            </a:r>
            <a:r>
              <a:rPr lang="en-US" sz="28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0955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7398-EA2C-4F3C-94B2-4DBEAFC5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B81D-F667-4EE8-886B-838D0FCA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03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A81-CE3F-408F-9E1F-D62CDD39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17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B83B-8ED3-424D-AC8B-BDED6B0B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767"/>
            <a:ext cx="10515600" cy="57442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seismic image is produced from imaging the reflection coming from rock boundaries. The seismic image shows the boundaries between different rock types. </a:t>
            </a:r>
          </a:p>
          <a:p>
            <a:pPr algn="just"/>
            <a:r>
              <a:rPr lang="en-US" dirty="0"/>
              <a:t>One of the challenges of seismic imaging is to identify the part of subsurface which is salt.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aim of this study is to build a good model to identify if a subsurface target is salt or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CD431-E29D-47D3-BED3-B1953CFA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18" y="3095171"/>
            <a:ext cx="5350452" cy="2649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E0088C-D8FC-47D3-B9C8-C2D75DBE5E00}"/>
              </a:ext>
            </a:extLst>
          </p:cNvPr>
          <p:cNvSpPr/>
          <p:nvPr/>
        </p:nvSpPr>
        <p:spPr>
          <a:xfrm>
            <a:off x="8817536" y="5436456"/>
            <a:ext cx="2499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http://pcable.com/default.dmx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3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1E0D-425D-4BE9-9ACE-FC5F95D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A8D5C4-4FE4-4055-BDB4-D8754556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91" y="4212216"/>
            <a:ext cx="10983509" cy="23964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0F36DF-C5E2-4146-B0FB-9EADC36627A4}"/>
              </a:ext>
            </a:extLst>
          </p:cNvPr>
          <p:cNvSpPr/>
          <p:nvPr/>
        </p:nvSpPr>
        <p:spPr>
          <a:xfrm>
            <a:off x="533400" y="1394032"/>
            <a:ext cx="5202382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data is a set of images chosen at different locations and random in the subsurface. The images are 101 x 101 pixels and each pixel is classified as either salt or sediment. In addition, the depth of the imaged location is provided for each image.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1C89C-69B0-4E7F-86F8-D27E8F7DF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46" y="89711"/>
            <a:ext cx="3665289" cy="40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9397-AB1B-4484-ACCE-AE19A5F1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D2C5-0946-4D31-9925-ACCA7615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048"/>
          </a:xfrm>
        </p:spPr>
        <p:txBody>
          <a:bodyPr/>
          <a:lstStyle/>
          <a:p>
            <a:r>
              <a:rPr lang="en-US" dirty="0"/>
              <a:t>train.csv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file id and run-length encoded format (</a:t>
            </a:r>
            <a:r>
              <a:rPr lang="en-US" dirty="0" err="1"/>
              <a:t>rle_mask</a:t>
            </a:r>
            <a:r>
              <a:rPr lang="en-US" dirty="0"/>
              <a:t>)</a:t>
            </a:r>
          </a:p>
          <a:p>
            <a:r>
              <a:rPr lang="en-US" dirty="0"/>
              <a:t>depth.csv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depth value in feet of all image (including both training and test set)</a:t>
            </a:r>
          </a:p>
        </p:txBody>
      </p:sp>
      <p:pic>
        <p:nvPicPr>
          <p:cNvPr id="4" name="Picture 3" descr="C:\Users\mdv28\AppData\Local\Microsoft\Windows\INetCache\Content.MSO\983D13A9.tmp">
            <a:extLst>
              <a:ext uri="{FF2B5EF4-FFF2-40B4-BE49-F238E27FC236}">
                <a16:creationId xmlns:a16="http://schemas.microsoft.com/office/drawing/2014/main" id="{13722164-9C84-48C2-A54E-9BCE894B4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68" y="3269673"/>
            <a:ext cx="5653405" cy="3331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35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5846-4F04-4352-9D85-8CA8735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0446-1000-4ABD-96C9-52CB892B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86"/>
            <a:ext cx="10515600" cy="2053648"/>
          </a:xfrm>
        </p:spPr>
        <p:txBody>
          <a:bodyPr/>
          <a:lstStyle/>
          <a:p>
            <a:r>
              <a:rPr lang="en-US" dirty="0"/>
              <a:t>22000 seismic images </a:t>
            </a:r>
          </a:p>
          <a:p>
            <a:r>
              <a:rPr lang="en-US" dirty="0"/>
              <a:t>Training set: 4000 seismic images and 4000 mask images.</a:t>
            </a:r>
          </a:p>
          <a:p>
            <a:r>
              <a:rPr lang="en-US" dirty="0"/>
              <a:t>For test set: 22000 seismic images that need to determine whether the presence of salt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AA188-F34E-405B-A6C7-58360B67FB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5229" y="3433581"/>
            <a:ext cx="5943600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49F8-2B65-401C-AD2C-BB204C18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 descr="C:\Users\mdv28\AppData\Local\Microsoft\Windows\INetCache\Content.MSO\EF741C9F.tmp">
            <a:extLst>
              <a:ext uri="{FF2B5EF4-FFF2-40B4-BE49-F238E27FC236}">
                <a16:creationId xmlns:a16="http://schemas.microsoft.com/office/drawing/2014/main" id="{09209C4E-403D-429B-AE51-FEA6C61733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2" y="1331189"/>
            <a:ext cx="5551165" cy="336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A28AF-643A-4DFE-B422-FEA5AE05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1189"/>
            <a:ext cx="5758037" cy="306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37896-4195-424C-AB5A-DF4F18F72019}"/>
              </a:ext>
            </a:extLst>
          </p:cNvPr>
          <p:cNvSpPr txBox="1"/>
          <p:nvPr/>
        </p:nvSpPr>
        <p:spPr>
          <a:xfrm>
            <a:off x="4987635" y="4709413"/>
            <a:ext cx="2757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Depth of all data</a:t>
            </a:r>
          </a:p>
          <a:p>
            <a:r>
              <a:rPr lang="en-US" sz="2800" dirty="0"/>
              <a:t>Skewness: -0.128</a:t>
            </a:r>
          </a:p>
        </p:txBody>
      </p:sp>
    </p:spTree>
    <p:extLst>
      <p:ext uri="{BB962C8B-B14F-4D97-AF65-F5344CB8AC3E}">
        <p14:creationId xmlns:p14="http://schemas.microsoft.com/office/powerpoint/2010/main" val="34792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7D5A-1909-44A6-86F4-E980CD09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85907-1A88-4499-A04E-C7959ECF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8" y="1852271"/>
            <a:ext cx="5650850" cy="3169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4803-E348-4AF0-A463-44AE9D66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86" y="1852271"/>
            <a:ext cx="6212114" cy="36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9BD-44CA-4D38-8A40-70CF7140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1D353-17F7-402D-8507-B732AF614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69" y="3429000"/>
            <a:ext cx="6429375" cy="337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908B9-55D1-48DA-8268-83776B9A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18" y="-7810"/>
            <a:ext cx="6514232" cy="3828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78BCE-C917-4D1C-AE9B-DC74CD12CB74}"/>
              </a:ext>
            </a:extLst>
          </p:cNvPr>
          <p:cNvSpPr txBox="1"/>
          <p:nvPr/>
        </p:nvSpPr>
        <p:spPr>
          <a:xfrm>
            <a:off x="423615" y="1690688"/>
            <a:ext cx="4895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Depth distribution of training images without salt</a:t>
            </a:r>
          </a:p>
        </p:txBody>
      </p:sp>
    </p:spTree>
    <p:extLst>
      <p:ext uri="{BB962C8B-B14F-4D97-AF65-F5344CB8AC3E}">
        <p14:creationId xmlns:p14="http://schemas.microsoft.com/office/powerpoint/2010/main" val="35238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461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Salt Identification in subsurface of reservoir</vt:lpstr>
      <vt:lpstr>Contents </vt:lpstr>
      <vt:lpstr>1. Introduction</vt:lpstr>
      <vt:lpstr>2. Dataset</vt:lpstr>
      <vt:lpstr>2. Dataset</vt:lpstr>
      <vt:lpstr>2. Dataset</vt:lpstr>
      <vt:lpstr>3. EDA</vt:lpstr>
      <vt:lpstr>3. EDA</vt:lpstr>
      <vt:lpstr>3. EDA</vt:lpstr>
      <vt:lpstr>4. Model</vt:lpstr>
      <vt:lpstr>4. Model</vt:lpstr>
      <vt:lpstr>5. Results</vt:lpstr>
      <vt:lpstr>5. Results</vt:lpstr>
      <vt:lpstr>5. Results</vt:lpstr>
      <vt:lpstr>6.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Identification in subsurface of reservoir</dc:title>
  <dc:creator>Vo Duc Minh Minh</dc:creator>
  <cp:lastModifiedBy>Vo Duc Minh Minh</cp:lastModifiedBy>
  <cp:revision>13</cp:revision>
  <dcterms:created xsi:type="dcterms:W3CDTF">2019-02-01T01:20:17Z</dcterms:created>
  <dcterms:modified xsi:type="dcterms:W3CDTF">2019-02-01T02:15:08Z</dcterms:modified>
</cp:coreProperties>
</file>