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90" r:id="rId7"/>
    <p:sldId id="264" r:id="rId8"/>
    <p:sldId id="275" r:id="rId9"/>
    <p:sldId id="265" r:id="rId10"/>
    <p:sldId id="261" r:id="rId11"/>
    <p:sldId id="276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EB1E9-72DF-1FEB-599A-D86100E7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3AE899-BBEF-7C48-439C-4066D36F8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69114-51BC-5EC2-9075-DB273B76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7FE7C-B2FB-D726-2BE8-6FBF3A68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AB341-3996-C4B9-9267-F1076D1D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6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FE5B1-E551-2325-AFB2-791686BA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91067-63E6-8D6A-9828-8EB5C992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87B23-83A9-90C9-12C9-F671A704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0D4A0-AE41-7C46-C676-FD5DEBE6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3A31-4C06-21BE-AB26-BF495B0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9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8A4462-1FE1-B204-1BEE-1A663A239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19BA-A617-5660-0980-33F4997AD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7B4B1-50C0-B41D-7CD1-7A1B7392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0BBCF-4633-E5B0-1984-99F390D2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A8408-1BBA-A8A3-4EDA-6A86A611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7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0462-A0D8-22C4-8D33-576A728E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4E299-5A8C-B83E-3B3B-DEAE5B46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3BCB-6688-3CD1-A301-04A53AB8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3DAF6-9BB5-01B5-07A8-E94B78B1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1CB0F-5CB0-A87E-6D68-AC47809E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67943-8BCA-6289-E16F-C272EE86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B481A-9CAD-A68A-701E-87543AA7B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60480-E218-E6F9-4B52-60777884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3E1E5-0805-D541-B964-E9DB9128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EC71E-8DB0-3D0E-A723-BB6996B8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2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4E5C0-86FC-EC14-F5D5-2607F569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06E5B-961B-C5ED-4BFE-61800F21C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7AC65-0D8C-390F-E6DF-12EFAE06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51098-B2B6-2BDB-4CA1-53612950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36A3D4-23B1-1BB9-E776-2CF579DB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3EF87-3470-5E96-2CCA-7D18B09E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C049D-EE8B-4AA4-D135-D14652F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5E78FC-F9B3-C574-BA51-0ED07AFB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CAB2B-36C8-4DDB-E53F-B9DF7C4CF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DA8C4-4813-6673-D7A0-2F97B0F2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01223-ECF0-00E0-8DD1-833A0D27A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28441-FEFC-5501-FD87-0F3BAEC7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533913-DF87-61AB-9ED4-2696B864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043784-1C1E-D74A-0A68-78AF0ED6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4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1B0A-8089-E112-978C-0F597E3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855735-CECB-D085-DA41-6DE8D227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CCA5E1-E872-C6E6-E504-CA28BAC3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28FB82-F960-6561-8B46-57689A23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E3801-CBA6-84FE-165E-951172E3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5292E-05A3-6962-EE9B-8CA207F5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78884C-4714-6620-B266-94B7434E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2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0DA21-FCED-D36F-3265-BD41A008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5A19B-5CB3-3CF5-B22A-E0F6C86B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2CA30-AE56-3842-7E2B-FBB0F8A53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4B12F0-AA6A-E551-59B9-96871848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FBD63-1065-147E-0DD3-621DCA8C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49F71-543B-B34F-E4F1-2D248614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1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04059-93C9-7C3D-34E0-A4293EB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AA38D-B89D-6291-3A19-EA6840786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48D87-4997-F1B7-B0C9-1178E5E5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453F9-291E-A816-0B43-BB0FBD69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47846-389E-5A8A-C6C9-285C9304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DB0AF-825A-5A7E-1E4D-28D57702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B74D80-3476-9395-CD53-4FB27F15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3925F-C1A4-25C6-DD08-4DAB9E986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4CD70-0661-B959-1433-E553A4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7C16-6CE3-4C75-808E-C9C21BAB207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38964-1571-2383-AA72-5D68A10F7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6C556-6BB2-9141-183A-AA1B61170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A76B-4B87-4540-AAED-A355AA89F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3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3BA2F-0936-F97B-37C2-693DAA015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회귀분석 </a:t>
            </a:r>
            <a:r>
              <a:rPr lang="en-US" altLang="ko-KR" dirty="0"/>
              <a:t>4</a:t>
            </a:r>
            <a:r>
              <a:rPr lang="ko-KR" altLang="en-US" dirty="0"/>
              <a:t>장 연습문제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EA941-EF65-3D47-12D7-B6CC7192D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4000" dirty="0"/>
              <a:t>정보통계학과 </a:t>
            </a:r>
            <a:r>
              <a:rPr lang="en-US" altLang="ko-KR" sz="4000" dirty="0"/>
              <a:t>20210853 </a:t>
            </a:r>
            <a:r>
              <a:rPr lang="ko-KR" altLang="en-US" sz="4000" dirty="0"/>
              <a:t>이민희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6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4.1(i)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6840" cy="3223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&gt; #4.1(i)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shapiro.test</a:t>
            </a:r>
            <a:r>
              <a:rPr lang="en-US" altLang="ko-KR" sz="2400" dirty="0"/>
              <a:t>(residuals(</a:t>
            </a:r>
            <a:r>
              <a:rPr lang="en-US" altLang="ko-KR" sz="2400" dirty="0" err="1"/>
              <a:t>lm.c</a:t>
            </a:r>
            <a:r>
              <a:rPr lang="en-US" altLang="ko-KR" sz="2400" dirty="0"/>
              <a:t>))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Shapiro-Wilk normality test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data:  residuals(</a:t>
            </a:r>
            <a:r>
              <a:rPr lang="en-US" altLang="ko-KR" sz="2400" dirty="0" err="1"/>
              <a:t>lm.c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W = 0.97054, p-value = 0.6588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66DE6-86BE-0080-9EF0-E1A75879B4C4}"/>
              </a:ext>
            </a:extLst>
          </p:cNvPr>
          <p:cNvSpPr txBox="1"/>
          <p:nvPr/>
        </p:nvSpPr>
        <p:spPr>
          <a:xfrm>
            <a:off x="6096000" y="1867913"/>
            <a:ext cx="58573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#</a:t>
            </a:r>
            <a:r>
              <a:rPr lang="ko-KR" altLang="en-US" sz="2400" dirty="0">
                <a:solidFill>
                  <a:srgbClr val="0070C0"/>
                </a:solidFill>
              </a:rPr>
              <a:t>회귀모형은 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Shapiro-Wilk W=0.97054,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p-value = 0.6588</a:t>
            </a:r>
            <a:r>
              <a:rPr lang="ko-KR" altLang="en-US" sz="2400" dirty="0">
                <a:solidFill>
                  <a:srgbClr val="0070C0"/>
                </a:solidFill>
              </a:rPr>
              <a:t>로 유의수준 </a:t>
            </a:r>
            <a:r>
              <a:rPr lang="en-US" altLang="ko-KR" sz="2400" dirty="0">
                <a:solidFill>
                  <a:srgbClr val="0070C0"/>
                </a:solidFill>
              </a:rPr>
              <a:t>0.05</a:t>
            </a:r>
            <a:r>
              <a:rPr lang="ko-KR" altLang="en-US" sz="2400" dirty="0">
                <a:solidFill>
                  <a:srgbClr val="0070C0"/>
                </a:solidFill>
              </a:rPr>
              <a:t>에서 </a:t>
            </a:r>
            <a:r>
              <a:rPr lang="ko-KR" altLang="en-US" sz="2400" dirty="0" err="1">
                <a:solidFill>
                  <a:srgbClr val="0070C0"/>
                </a:solidFill>
              </a:rPr>
              <a:t>잔차가</a:t>
            </a:r>
            <a:r>
              <a:rPr lang="ko-KR" altLang="en-US" sz="2400" dirty="0">
                <a:solidFill>
                  <a:srgbClr val="0070C0"/>
                </a:solidFill>
              </a:rPr>
              <a:t> 정규분포를 따른다고 할 수 있다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  <a:endParaRPr lang="el-GR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3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4.1(j)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484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&gt; #4.1(j)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install.packages</a:t>
            </a:r>
            <a:r>
              <a:rPr lang="en-US" altLang="ko-KR" sz="2400" dirty="0"/>
              <a:t>(“</a:t>
            </a:r>
            <a:r>
              <a:rPr lang="en-US" altLang="ko-KR" sz="2400" dirty="0" err="1"/>
              <a:t>lmtest</a:t>
            </a:r>
            <a:r>
              <a:rPr lang="en-US" altLang="ko-KR" sz="2400" dirty="0"/>
              <a:t>”)</a:t>
            </a:r>
          </a:p>
          <a:p>
            <a:pPr marL="0" indent="0">
              <a:buNone/>
            </a:pPr>
            <a:r>
              <a:rPr lang="en-US" altLang="ko-KR" sz="2400" dirty="0"/>
              <a:t>&gt; library(</a:t>
            </a:r>
            <a:r>
              <a:rPr lang="en-US" altLang="ko-KR" sz="2400" dirty="0" err="1"/>
              <a:t>lmtest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dwtest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lm.c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Durbin-Watson test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Data:  </a:t>
            </a:r>
            <a:r>
              <a:rPr lang="en-US" altLang="ko-KR" sz="2400" dirty="0" err="1"/>
              <a:t>lm.c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DW = 1.5821, p-value = 0.1791</a:t>
            </a:r>
          </a:p>
          <a:p>
            <a:pPr marL="0" indent="0">
              <a:buNone/>
            </a:pPr>
            <a:r>
              <a:rPr lang="en-US" altLang="ko-KR" sz="2400" dirty="0"/>
              <a:t>alternative hypothesis: true autocorrelation is greater than 0</a:t>
            </a:r>
            <a:endParaRPr lang="el-GR" altLang="ko-KR" sz="2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73B71-8AF8-EBDB-9F67-8A944197CC93}"/>
              </a:ext>
            </a:extLst>
          </p:cNvPr>
          <p:cNvSpPr txBox="1"/>
          <p:nvPr/>
        </p:nvSpPr>
        <p:spPr>
          <a:xfrm>
            <a:off x="6095999" y="1825624"/>
            <a:ext cx="541662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# DW = 1.5821, p-value = 0.1791</a:t>
            </a:r>
            <a:r>
              <a:rPr lang="ko-KR" altLang="en-US" sz="2400" dirty="0">
                <a:solidFill>
                  <a:srgbClr val="0070C0"/>
                </a:solidFill>
              </a:rPr>
              <a:t>로 자기상관성은 없다</a:t>
            </a:r>
            <a:r>
              <a:rPr lang="en-US" altLang="ko-KR" sz="2400" dirty="0">
                <a:solidFill>
                  <a:srgbClr val="0070C0"/>
                </a:solidFill>
              </a:rPr>
              <a:t>. </a:t>
            </a:r>
            <a:r>
              <a:rPr lang="ko-KR" altLang="en-US" sz="2400" dirty="0">
                <a:solidFill>
                  <a:srgbClr val="0070C0"/>
                </a:solidFill>
              </a:rPr>
              <a:t>유의수준 </a:t>
            </a:r>
            <a:r>
              <a:rPr lang="en-US" altLang="ko-KR" sz="2400" dirty="0">
                <a:solidFill>
                  <a:srgbClr val="0070C0"/>
                </a:solidFill>
              </a:rPr>
              <a:t>0.05</a:t>
            </a:r>
            <a:r>
              <a:rPr lang="ko-KR" altLang="en-US" sz="2400" dirty="0">
                <a:solidFill>
                  <a:srgbClr val="0070C0"/>
                </a:solidFill>
              </a:rPr>
              <a:t>에서 </a:t>
            </a:r>
            <a:r>
              <a:rPr lang="ko-KR" altLang="en-US" sz="2400" dirty="0" err="1">
                <a:solidFill>
                  <a:srgbClr val="0070C0"/>
                </a:solidFill>
              </a:rPr>
              <a:t>잔차는</a:t>
            </a:r>
            <a:r>
              <a:rPr lang="ko-KR" altLang="en-US" sz="2400" dirty="0">
                <a:solidFill>
                  <a:srgbClr val="0070C0"/>
                </a:solidFill>
              </a:rPr>
              <a:t> 독립성을 따른다고 할 수 있다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l-GR" altLang="ko-K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6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4.1(k)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4440" cy="376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&gt; #4.1(k)</a:t>
            </a:r>
          </a:p>
          <a:p>
            <a:pPr marL="0" indent="0">
              <a:buNone/>
            </a:pPr>
            <a:r>
              <a:rPr lang="en-US" altLang="ko-KR" sz="2400" dirty="0"/>
              <a:t>&gt; x0 = </a:t>
            </a:r>
            <a:r>
              <a:rPr lang="en-US" altLang="ko-KR" sz="2400" dirty="0" err="1"/>
              <a:t>data.frame</a:t>
            </a:r>
            <a:r>
              <a:rPr lang="en-US" altLang="ko-KR" sz="2400" dirty="0"/>
              <a:t>(x1=84, x2=54)</a:t>
            </a:r>
          </a:p>
          <a:p>
            <a:pPr marL="0" indent="0">
              <a:buNone/>
            </a:pPr>
            <a:r>
              <a:rPr lang="en-US" altLang="ko-KR" sz="2400" dirty="0"/>
              <a:t>&gt; x0</a:t>
            </a:r>
          </a:p>
          <a:p>
            <a:pPr marL="0" indent="0">
              <a:buNone/>
            </a:pPr>
            <a:r>
              <a:rPr lang="en-US" altLang="ko-KR" sz="2400" dirty="0"/>
              <a:t>  x1 x2</a:t>
            </a:r>
          </a:p>
          <a:p>
            <a:pPr marL="0" indent="0">
              <a:buNone/>
            </a:pPr>
            <a:r>
              <a:rPr lang="en-US" altLang="ko-KR" sz="2400" dirty="0"/>
              <a:t>1 84 54</a:t>
            </a:r>
          </a:p>
          <a:p>
            <a:pPr marL="0" indent="0">
              <a:buNone/>
            </a:pPr>
            <a:r>
              <a:rPr lang="en-US" altLang="ko-KR" sz="2400" dirty="0"/>
              <a:t>&gt; predict(</a:t>
            </a:r>
            <a:r>
              <a:rPr lang="en-US" altLang="ko-KR" sz="2400" dirty="0" err="1"/>
              <a:t>lm.c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newdata</a:t>
            </a:r>
            <a:r>
              <a:rPr lang="en-US" altLang="ko-KR" sz="2400" dirty="0"/>
              <a:t>=x0)</a:t>
            </a:r>
          </a:p>
          <a:p>
            <a:pPr marL="0" indent="0">
              <a:buNone/>
            </a:pPr>
            <a:r>
              <a:rPr lang="en-US" altLang="ko-KR" sz="2400" dirty="0"/>
              <a:t>       1 </a:t>
            </a:r>
          </a:p>
          <a:p>
            <a:pPr marL="0" indent="0">
              <a:buNone/>
            </a:pPr>
            <a:r>
              <a:rPr lang="en-US" altLang="ko-KR" sz="2400" dirty="0"/>
              <a:t>394.7369 </a:t>
            </a:r>
            <a:endParaRPr lang="el-GR" altLang="ko-KR" sz="2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985F6-5FBD-DE91-548F-BB9D2673A72E}"/>
              </a:ext>
            </a:extLst>
          </p:cNvPr>
          <p:cNvSpPr txBox="1"/>
          <p:nvPr/>
        </p:nvSpPr>
        <p:spPr>
          <a:xfrm>
            <a:off x="6096000" y="1825624"/>
            <a:ext cx="533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# X1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=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84,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X2 = 54 </a:t>
            </a:r>
            <a:r>
              <a:rPr lang="ko-KR" altLang="en-US" sz="2000" dirty="0">
                <a:solidFill>
                  <a:srgbClr val="0070C0"/>
                </a:solidFill>
              </a:rPr>
              <a:t>에서 콜레스테롤의 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ko-KR" altLang="en-US" sz="2000" dirty="0" err="1">
                <a:solidFill>
                  <a:srgbClr val="0070C0"/>
                </a:solidFill>
              </a:rPr>
              <a:t>예측값은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394.7369</a:t>
            </a:r>
            <a:r>
              <a:rPr lang="ko-KR" altLang="en-US" sz="2000" dirty="0">
                <a:solidFill>
                  <a:srgbClr val="0070C0"/>
                </a:solidFill>
              </a:rPr>
              <a:t>이다</a:t>
            </a:r>
            <a:r>
              <a:rPr lang="en-US" altLang="ko-KR" sz="20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l-GR" altLang="ko-K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2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4.2(a)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0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s-ES" altLang="ko-KR" sz="1600" dirty="0"/>
              <a:t>&gt; #4.2</a:t>
            </a:r>
          </a:p>
          <a:p>
            <a:pPr marL="0" indent="0">
              <a:buNone/>
            </a:pPr>
            <a:r>
              <a:rPr lang="es-ES" altLang="ko-KR" sz="1600" dirty="0"/>
              <a:t>&gt; y &lt;- c(11.2, 13.4, 40.7, 5.3, 24.8, 12.7, 20.9, 35.7, 8.7, 9.6, 14.5, 26.9, 15.7, 36.2, 18.1, 28.9, 14.9, 25.8, 21.7, 25.7)</a:t>
            </a:r>
          </a:p>
          <a:p>
            <a:pPr marL="0" indent="0">
              <a:buNone/>
            </a:pPr>
            <a:r>
              <a:rPr lang="es-ES" altLang="ko-KR" sz="1600" dirty="0"/>
              <a:t>&gt; x1 &lt;- c(587, 643, 635, 692, 1248, 643, 1964, 1531, 713, 749, 7895, 762, 2793, 741, 625, 854, 716, 921, 595, 3353)</a:t>
            </a:r>
          </a:p>
          <a:p>
            <a:pPr marL="0" indent="0">
              <a:buNone/>
            </a:pPr>
            <a:r>
              <a:rPr lang="es-ES" altLang="ko-KR" sz="1600" dirty="0"/>
              <a:t>&gt; x2 &lt;- c(16.5, 20.5, 26.3, 16.5, 19.2, 16.5, 20.2, 21.3, 17.2, 14.3, 18.1, 23.1, 19.1, 24.7, 18.6, 24.9, 17.9, 22.4, 20.2, 16.9 )</a:t>
            </a:r>
          </a:p>
          <a:p>
            <a:pPr marL="0" indent="0">
              <a:buNone/>
            </a:pPr>
            <a:r>
              <a:rPr lang="es-ES" altLang="ko-KR" sz="1600" dirty="0"/>
              <a:t>&gt; x3 &lt;- c(6.2, 6.4, 9.3, 5.3, 7.3, 5.9, 6.4, 7.6, 4.9, 6.4, 6, 7.4, 5.8, 8.6, 6.5, 8.3, 6.7, 8.6, 8.4, 6.7)</a:t>
            </a:r>
          </a:p>
          <a:p>
            <a:pPr marL="0" indent="0">
              <a:buNone/>
            </a:pPr>
            <a:r>
              <a:rPr lang="es-ES" altLang="ko-KR" sz="1600" dirty="0"/>
              <a:t>&gt; </a:t>
            </a:r>
          </a:p>
          <a:p>
            <a:pPr marL="0" indent="0">
              <a:buNone/>
            </a:pPr>
            <a:r>
              <a:rPr lang="es-ES" altLang="ko-KR" sz="1600" dirty="0"/>
              <a:t>&gt; df2 &lt;- </a:t>
            </a:r>
            <a:r>
              <a:rPr lang="es-ES" altLang="ko-KR" sz="1600" dirty="0" err="1"/>
              <a:t>data.frame</a:t>
            </a:r>
            <a:r>
              <a:rPr lang="es-ES" altLang="ko-KR" sz="1600" dirty="0"/>
              <a:t>(y, x1, x2, x3)</a:t>
            </a:r>
          </a:p>
          <a:p>
            <a:pPr marL="0" indent="0">
              <a:buNone/>
            </a:pPr>
            <a:r>
              <a:rPr lang="es-ES" altLang="ko-KR" sz="1600" dirty="0"/>
              <a:t>&gt; #4.2(a)</a:t>
            </a:r>
          </a:p>
          <a:p>
            <a:pPr marL="0" indent="0">
              <a:buNone/>
            </a:pPr>
            <a:r>
              <a:rPr lang="es-ES" altLang="ko-KR" sz="1600" dirty="0"/>
              <a:t>&gt; </a:t>
            </a:r>
            <a:r>
              <a:rPr lang="es-ES" altLang="ko-KR" sz="1600" dirty="0" err="1"/>
              <a:t>plot</a:t>
            </a:r>
            <a:r>
              <a:rPr lang="es-ES" altLang="ko-KR" sz="1600" dirty="0"/>
              <a:t>(x1, y)</a:t>
            </a: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4AD15F-B215-CB8C-B657-C18D1AEB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4D0141-7696-E2D2-DA73-236227570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26" b="5592"/>
          <a:stretch/>
        </p:blipFill>
        <p:spPr>
          <a:xfrm>
            <a:off x="6975246" y="1825625"/>
            <a:ext cx="5023118" cy="3117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056DC-7F51-AC92-6F1A-304D5BCAFCC9}"/>
              </a:ext>
            </a:extLst>
          </p:cNvPr>
          <p:cNvSpPr txBox="1"/>
          <p:nvPr/>
        </p:nvSpPr>
        <p:spPr>
          <a:xfrm>
            <a:off x="7576667" y="5078026"/>
            <a:ext cx="40717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0070C0"/>
                </a:solidFill>
              </a:rPr>
              <a:t>#</a:t>
            </a:r>
            <a:r>
              <a:rPr lang="ko-KR" altLang="en-US" sz="2000" dirty="0">
                <a:solidFill>
                  <a:srgbClr val="0070C0"/>
                </a:solidFill>
              </a:rPr>
              <a:t>관련성 파악</a:t>
            </a:r>
            <a:r>
              <a:rPr lang="en-US" altLang="ko-KR" sz="20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solidFill>
                  <a:srgbClr val="0070C0"/>
                </a:solidFill>
              </a:rPr>
              <a:t>x1</a:t>
            </a:r>
            <a:r>
              <a:rPr lang="ko-KR" altLang="en-US" sz="2000" dirty="0">
                <a:solidFill>
                  <a:srgbClr val="0070C0"/>
                </a:solidFill>
              </a:rPr>
              <a:t>과 </a:t>
            </a:r>
            <a:r>
              <a:rPr lang="en-US" altLang="ko-KR" sz="2000" dirty="0">
                <a:solidFill>
                  <a:srgbClr val="0070C0"/>
                </a:solidFill>
              </a:rPr>
              <a:t>y</a:t>
            </a:r>
            <a:r>
              <a:rPr lang="ko-KR" altLang="en-US" sz="2000" dirty="0">
                <a:solidFill>
                  <a:srgbClr val="0070C0"/>
                </a:solidFill>
              </a:rPr>
              <a:t>는 아무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연관성이 없다</a:t>
            </a:r>
            <a:r>
              <a:rPr lang="en-US" altLang="ko-KR" sz="2000" dirty="0">
                <a:solidFill>
                  <a:srgbClr val="0070C0"/>
                </a:solidFill>
              </a:rPr>
              <a:t>.</a:t>
            </a:r>
            <a:endParaRPr lang="el-GR" altLang="ko-K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3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4.2(b)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801459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altLang="ko-KR" dirty="0"/>
              <a:t>&gt; #4.2(b)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altLang="ko-KR" dirty="0"/>
              <a:t>&gt; </a:t>
            </a:r>
            <a:r>
              <a:rPr lang="es-ES" altLang="ko-KR" dirty="0" err="1"/>
              <a:t>plot</a:t>
            </a:r>
            <a:r>
              <a:rPr lang="es-ES" altLang="ko-KR" dirty="0"/>
              <a:t>(x2, 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70C0"/>
                </a:solidFill>
              </a:rPr>
              <a:t>#</a:t>
            </a:r>
            <a:r>
              <a:rPr lang="ko-KR" altLang="en-US" dirty="0">
                <a:solidFill>
                  <a:srgbClr val="0070C0"/>
                </a:solidFill>
              </a:rPr>
              <a:t>관련성 파악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70C0"/>
                </a:solidFill>
              </a:rPr>
              <a:t>x2</a:t>
            </a:r>
            <a:r>
              <a:rPr lang="ko-KR" altLang="en-US" dirty="0">
                <a:solidFill>
                  <a:srgbClr val="0070C0"/>
                </a:solidFill>
              </a:rPr>
              <a:t>가 증가할 수록 </a:t>
            </a:r>
            <a:r>
              <a:rPr lang="en-US" altLang="ko-KR" dirty="0">
                <a:solidFill>
                  <a:srgbClr val="0070C0"/>
                </a:solidFill>
              </a:rPr>
              <a:t>y</a:t>
            </a:r>
            <a:r>
              <a:rPr lang="ko-KR" altLang="en-US" dirty="0">
                <a:solidFill>
                  <a:srgbClr val="0070C0"/>
                </a:solidFill>
              </a:rPr>
              <a:t>가 증가한다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0070C0"/>
                </a:solidFill>
              </a:rPr>
              <a:t>두 변수는 양의 상관관계가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26603-9169-91C4-8017-1B723384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716234"/>
            <a:ext cx="5747133" cy="486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4.2(c)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5146"/>
            <a:ext cx="5650735" cy="311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ko-KR" sz="2600" dirty="0"/>
              <a:t>&gt; #4.2(c)</a:t>
            </a:r>
          </a:p>
          <a:p>
            <a:pPr marL="0" indent="0">
              <a:buNone/>
            </a:pPr>
            <a:r>
              <a:rPr lang="es-ES" altLang="ko-KR" sz="2600" dirty="0"/>
              <a:t>&gt; </a:t>
            </a:r>
            <a:r>
              <a:rPr lang="es-ES" altLang="ko-KR" sz="2600" dirty="0" err="1"/>
              <a:t>plot</a:t>
            </a:r>
            <a:r>
              <a:rPr lang="es-ES" altLang="ko-KR" sz="2600" dirty="0"/>
              <a:t>(x3, y)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>
                <a:solidFill>
                  <a:srgbClr val="0070C0"/>
                </a:solidFill>
              </a:rPr>
              <a:t>#</a:t>
            </a:r>
            <a:r>
              <a:rPr lang="ko-KR" altLang="en-US" sz="2600" dirty="0">
                <a:solidFill>
                  <a:srgbClr val="0070C0"/>
                </a:solidFill>
              </a:rPr>
              <a:t>관련성 파악</a:t>
            </a:r>
            <a:r>
              <a:rPr lang="en-US" altLang="ko-KR" sz="26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dirty="0">
                <a:solidFill>
                  <a:srgbClr val="0070C0"/>
                </a:solidFill>
              </a:rPr>
              <a:t>x3</a:t>
            </a:r>
            <a:r>
              <a:rPr lang="ko-KR" altLang="en-US" sz="2600" dirty="0">
                <a:solidFill>
                  <a:srgbClr val="0070C0"/>
                </a:solidFill>
              </a:rPr>
              <a:t>가 증가할 수록 </a:t>
            </a:r>
            <a:r>
              <a:rPr lang="en-US" altLang="ko-KR" sz="2600" dirty="0">
                <a:solidFill>
                  <a:srgbClr val="0070C0"/>
                </a:solidFill>
              </a:rPr>
              <a:t>y</a:t>
            </a:r>
            <a:r>
              <a:rPr lang="ko-KR" altLang="en-US" sz="2600" dirty="0">
                <a:solidFill>
                  <a:srgbClr val="0070C0"/>
                </a:solidFill>
              </a:rPr>
              <a:t>가 증가한다</a:t>
            </a:r>
            <a:r>
              <a:rPr lang="en-US" altLang="ko-KR" sz="26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600" dirty="0">
                <a:solidFill>
                  <a:srgbClr val="0070C0"/>
                </a:solidFill>
              </a:rPr>
              <a:t>두 변수는 양의 상관관계가 있다</a:t>
            </a:r>
            <a:r>
              <a:rPr lang="en-US" altLang="ko-KR" sz="2600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E2AD31-B5DD-5B75-80A2-F5DB1A42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691077"/>
            <a:ext cx="5758149" cy="48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4.2(d)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 #4.2(d)</a:t>
            </a:r>
          </a:p>
          <a:p>
            <a:pPr marL="0" indent="0">
              <a:buNone/>
            </a:pPr>
            <a:r>
              <a:rPr lang="en-US" altLang="ko-KR" sz="1800" dirty="0"/>
              <a:t>&gt; out = </a:t>
            </a:r>
            <a:r>
              <a:rPr lang="en-US" altLang="ko-KR" sz="1800" dirty="0" err="1"/>
              <a:t>lm</a:t>
            </a:r>
            <a:r>
              <a:rPr lang="en-US" altLang="ko-KR" sz="1800" dirty="0"/>
              <a:t>(y~x1+x2+x3, data=df2)</a:t>
            </a:r>
          </a:p>
          <a:p>
            <a:pPr marL="0" indent="0">
              <a:buNone/>
            </a:pPr>
            <a:r>
              <a:rPr lang="en-US" altLang="ko-KR" sz="1800" dirty="0"/>
              <a:t>&gt; summary(out)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Call:</a:t>
            </a:r>
          </a:p>
          <a:p>
            <a:pPr marL="0" indent="0">
              <a:buNone/>
            </a:pPr>
            <a:r>
              <a:rPr lang="en-US" altLang="ko-KR" sz="1800" dirty="0" err="1"/>
              <a:t>lm</a:t>
            </a:r>
            <a:r>
              <a:rPr lang="en-US" altLang="ko-KR" sz="1800" dirty="0"/>
              <a:t>(formula = y ~ x1 + x2 + x3, data = df2)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Residuals:</a:t>
            </a:r>
          </a:p>
          <a:p>
            <a:pPr marL="0" indent="0">
              <a:buNone/>
            </a:pPr>
            <a:r>
              <a:rPr lang="en-US" altLang="ko-KR" sz="1800" dirty="0"/>
              <a:t>    Min      1Q  Median      3Q     Max </a:t>
            </a:r>
          </a:p>
          <a:p>
            <a:pPr marL="0" indent="0">
              <a:buNone/>
            </a:pPr>
            <a:r>
              <a:rPr lang="en-US" altLang="ko-KR" sz="1800" dirty="0"/>
              <a:t>-5.7174 -3.3233  0.4031  1.7684 10.0329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B32BF-7D68-D0A0-904B-97FFA9905141}"/>
              </a:ext>
            </a:extLst>
          </p:cNvPr>
          <p:cNvSpPr txBox="1"/>
          <p:nvPr/>
        </p:nvSpPr>
        <p:spPr>
          <a:xfrm>
            <a:off x="5750560" y="1027906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Coefficients:</a:t>
            </a:r>
          </a:p>
          <a:p>
            <a:pPr marL="0" indent="0">
              <a:buNone/>
            </a:pPr>
            <a:r>
              <a:rPr lang="en-US" altLang="ko-KR" dirty="0"/>
              <a:t>           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(Intercept) -3.676e+01  7.011e+00  -5.244 8.03e-05 ***</a:t>
            </a:r>
          </a:p>
          <a:p>
            <a:pPr marL="0" indent="0">
              <a:buNone/>
            </a:pPr>
            <a:r>
              <a:rPr lang="en-US" altLang="ko-KR" dirty="0"/>
              <a:t>x1           7.629e-04  6.363e-04   1.199  0.24798    </a:t>
            </a:r>
          </a:p>
          <a:p>
            <a:pPr marL="0" indent="0">
              <a:buNone/>
            </a:pPr>
            <a:r>
              <a:rPr lang="en-US" altLang="ko-KR" dirty="0"/>
              <a:t>x2           1.192e+00  5.617e-01   2.123  0.04974 *  </a:t>
            </a:r>
          </a:p>
          <a:p>
            <a:pPr marL="0" indent="0">
              <a:buNone/>
            </a:pPr>
            <a:r>
              <a:rPr lang="en-US" altLang="ko-KR" dirty="0"/>
              <a:t>x3           4.720e+00  1.530e+00   3.084  0.00712 ** 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4.59 on 16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0.8183,	Adjusted R-squared:  0.7843 </a:t>
            </a:r>
          </a:p>
          <a:p>
            <a:pPr marL="0" indent="0">
              <a:buNone/>
            </a:pPr>
            <a:r>
              <a:rPr lang="en-US" altLang="ko-KR" dirty="0"/>
              <a:t>F-statistic: 24.02 on 3 and 16 DF,  p-value: 3.629e-06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 y</a:t>
            </a:r>
            <a:r>
              <a:rPr lang="ko-KR" altLang="en-US" dirty="0">
                <a:solidFill>
                  <a:srgbClr val="0070C0"/>
                </a:solidFill>
              </a:rPr>
              <a:t>에 대한 </a:t>
            </a:r>
            <a:r>
              <a:rPr lang="ko-KR" altLang="en-US" dirty="0" err="1">
                <a:solidFill>
                  <a:srgbClr val="0070C0"/>
                </a:solidFill>
              </a:rPr>
              <a:t>회귀식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 y= -3.676e+01 + 7.629e-04 x1 + 1.192e+00 x2 + 4.720e+00 x3</a:t>
            </a:r>
          </a:p>
        </p:txBody>
      </p:sp>
    </p:spTree>
    <p:extLst>
      <p:ext uri="{BB962C8B-B14F-4D97-AF65-F5344CB8AC3E}">
        <p14:creationId xmlns:p14="http://schemas.microsoft.com/office/powerpoint/2010/main" val="261650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4.2(e)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1395512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&gt; #4.2(e)</a:t>
            </a:r>
          </a:p>
          <a:p>
            <a:pPr marL="0" indent="0">
              <a:buNone/>
            </a:pPr>
            <a:r>
              <a:rPr lang="en-US" altLang="ko-KR" sz="1900" dirty="0"/>
              <a:t>&gt; out = </a:t>
            </a:r>
            <a:r>
              <a:rPr lang="en-US" altLang="ko-KR" sz="1900" dirty="0" err="1"/>
              <a:t>lm</a:t>
            </a:r>
            <a:r>
              <a:rPr lang="en-US" altLang="ko-KR" sz="1900" dirty="0"/>
              <a:t>(y~x1+x2+x3, data=df2)</a:t>
            </a:r>
          </a:p>
          <a:p>
            <a:pPr marL="0" indent="0">
              <a:buNone/>
            </a:pPr>
            <a:r>
              <a:rPr lang="en-US" altLang="ko-KR" sz="1900" dirty="0"/>
              <a:t>&gt; summary(out)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Call:</a:t>
            </a:r>
          </a:p>
          <a:p>
            <a:pPr marL="0" indent="0">
              <a:buNone/>
            </a:pPr>
            <a:r>
              <a:rPr lang="en-US" altLang="ko-KR" sz="1900" dirty="0" err="1"/>
              <a:t>lm</a:t>
            </a:r>
            <a:r>
              <a:rPr lang="en-US" altLang="ko-KR" sz="1900" dirty="0"/>
              <a:t>(formula = y ~ x1 + x2 + x3, data = df2)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Residuals:</a:t>
            </a:r>
          </a:p>
          <a:p>
            <a:pPr marL="0" indent="0">
              <a:buNone/>
            </a:pPr>
            <a:r>
              <a:rPr lang="en-US" altLang="ko-KR" sz="1900" dirty="0"/>
              <a:t>    Min      1Q  Median      3Q     Max </a:t>
            </a:r>
          </a:p>
          <a:p>
            <a:pPr marL="0" indent="0">
              <a:buNone/>
            </a:pPr>
            <a:r>
              <a:rPr lang="en-US" altLang="ko-KR" sz="1900" dirty="0"/>
              <a:t>-5.7174 -3.3233  0.4031  1.7684 10.0329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A7528-4435-FA24-5E65-0C2D587DB485}"/>
              </a:ext>
            </a:extLst>
          </p:cNvPr>
          <p:cNvSpPr txBox="1"/>
          <p:nvPr/>
        </p:nvSpPr>
        <p:spPr>
          <a:xfrm>
            <a:off x="5824466" y="240804"/>
            <a:ext cx="61925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400" dirty="0"/>
              <a:t>Coefficients:</a:t>
            </a:r>
          </a:p>
          <a:p>
            <a:pPr marL="0" indent="0">
              <a:buNone/>
            </a:pPr>
            <a:r>
              <a:rPr lang="en-US" altLang="ko-KR" sz="1400" dirty="0"/>
              <a:t>              Estimate Std. Error t value </a:t>
            </a:r>
            <a:r>
              <a:rPr lang="en-US" altLang="ko-KR" sz="1400" dirty="0" err="1"/>
              <a:t>Pr</a:t>
            </a:r>
            <a:r>
              <a:rPr lang="en-US" altLang="ko-KR" sz="1400" dirty="0"/>
              <a:t>(&gt;|t|)    </a:t>
            </a:r>
          </a:p>
          <a:p>
            <a:pPr marL="0" indent="0">
              <a:buNone/>
            </a:pPr>
            <a:r>
              <a:rPr lang="en-US" altLang="ko-KR" sz="1400" dirty="0"/>
              <a:t>(Intercept) -3.676e+01  7.011e+00  -5.244 8.03e-05 ***</a:t>
            </a:r>
          </a:p>
          <a:p>
            <a:pPr marL="0" indent="0">
              <a:buNone/>
            </a:pPr>
            <a:r>
              <a:rPr lang="en-US" altLang="ko-KR" sz="1400" dirty="0"/>
              <a:t>x1           7.629e-04  6.363e-04   1.199  0.24798    </a:t>
            </a:r>
          </a:p>
          <a:p>
            <a:pPr marL="0" indent="0">
              <a:buNone/>
            </a:pPr>
            <a:r>
              <a:rPr lang="en-US" altLang="ko-KR" sz="1400" dirty="0"/>
              <a:t>x2           1.192e+00  5.617e-01   2.123  0.04974 *  </a:t>
            </a:r>
          </a:p>
          <a:p>
            <a:pPr marL="0" indent="0">
              <a:buNone/>
            </a:pPr>
            <a:r>
              <a:rPr lang="en-US" altLang="ko-KR" sz="1400" dirty="0"/>
              <a:t>x3           4.720e+00  1.530e+00   3.084  0.00712 ** </a:t>
            </a:r>
          </a:p>
          <a:p>
            <a:pPr marL="0" indent="0">
              <a:buNone/>
            </a:pPr>
            <a:r>
              <a:rPr lang="en-US" altLang="ko-KR" sz="1400" dirty="0"/>
              <a:t>---</a:t>
            </a:r>
          </a:p>
          <a:p>
            <a:pPr marL="0" indent="0">
              <a:buNone/>
            </a:pPr>
            <a:r>
              <a:rPr lang="en-US" altLang="ko-KR" sz="1400" dirty="0" err="1"/>
              <a:t>Signif</a:t>
            </a:r>
            <a:r>
              <a:rPr lang="en-US" altLang="ko-KR" sz="1400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Residual standard error: 4.59 on 16 degrees of freedom</a:t>
            </a:r>
          </a:p>
          <a:p>
            <a:pPr marL="0" indent="0">
              <a:buNone/>
            </a:pPr>
            <a:r>
              <a:rPr lang="en-US" altLang="ko-KR" sz="1400" dirty="0"/>
              <a:t>Multiple R-squared:  0.8183,	Adjusted R-squared:  0.7843 </a:t>
            </a:r>
          </a:p>
          <a:p>
            <a:pPr marL="0" indent="0">
              <a:buNone/>
            </a:pPr>
            <a:r>
              <a:rPr lang="en-US" altLang="ko-KR" sz="1400" dirty="0"/>
              <a:t>F-statistic: 24.02 on 3 and 16 DF,  p-value: 3.629e-06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70C0"/>
                </a:solidFill>
              </a:rPr>
              <a:t>#</a:t>
            </a:r>
            <a:r>
              <a:rPr lang="ko-KR" altLang="en-US" sz="1400" dirty="0">
                <a:solidFill>
                  <a:srgbClr val="0070C0"/>
                </a:solidFill>
              </a:rPr>
              <a:t>회귀계수에 대한 유의성 검정으로 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H0: </a:t>
            </a:r>
            <a:r>
              <a:rPr lang="el-GR" altLang="ko-KR" sz="1400" dirty="0">
                <a:solidFill>
                  <a:srgbClr val="0070C0"/>
                </a:solidFill>
              </a:rPr>
              <a:t>β</a:t>
            </a:r>
            <a:r>
              <a:rPr lang="en-US" altLang="ko-KR" sz="1400" dirty="0">
                <a:solidFill>
                  <a:srgbClr val="0070C0"/>
                </a:solidFill>
              </a:rPr>
              <a:t>1 = 0 </a:t>
            </a:r>
            <a:r>
              <a:rPr lang="ko-KR" altLang="en-US" sz="1400" dirty="0">
                <a:solidFill>
                  <a:srgbClr val="0070C0"/>
                </a:solidFill>
              </a:rPr>
              <a:t>대해 </a:t>
            </a:r>
            <a:r>
              <a:rPr lang="en-US" altLang="ko-KR" sz="1400" dirty="0">
                <a:solidFill>
                  <a:srgbClr val="0070C0"/>
                </a:solidFill>
              </a:rPr>
              <a:t>H1: </a:t>
            </a:r>
            <a:r>
              <a:rPr lang="el-GR" altLang="ko-KR" sz="1400" dirty="0">
                <a:solidFill>
                  <a:srgbClr val="0070C0"/>
                </a:solidFill>
              </a:rPr>
              <a:t>β</a:t>
            </a:r>
            <a:r>
              <a:rPr lang="en-US" altLang="ko-KR" sz="1400" dirty="0">
                <a:solidFill>
                  <a:srgbClr val="0070C0"/>
                </a:solidFill>
              </a:rPr>
              <a:t>1 </a:t>
            </a:r>
            <a:r>
              <a:rPr lang="ko-KR" altLang="en-US" sz="1400" dirty="0">
                <a:solidFill>
                  <a:srgbClr val="0070C0"/>
                </a:solidFill>
                <a:latin typeface="Apple SD Gothic Neo"/>
              </a:rPr>
              <a:t>≠</a:t>
            </a:r>
            <a:r>
              <a:rPr lang="en-US" altLang="ko-KR" sz="1400" dirty="0">
                <a:solidFill>
                  <a:srgbClr val="0070C0"/>
                </a:solidFill>
              </a:rPr>
              <a:t> 0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70C0"/>
                </a:solidFill>
              </a:rPr>
              <a:t>에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대한 </a:t>
            </a:r>
            <a:r>
              <a:rPr lang="en-US" altLang="ko-KR" sz="1400" dirty="0">
                <a:solidFill>
                  <a:srgbClr val="0070C0"/>
                </a:solidFill>
              </a:rPr>
              <a:t>t-</a:t>
            </a:r>
            <a:r>
              <a:rPr lang="ko-KR" altLang="en-US" sz="1400" dirty="0">
                <a:solidFill>
                  <a:srgbClr val="0070C0"/>
                </a:solidFill>
              </a:rPr>
              <a:t>통계량은 </a:t>
            </a:r>
            <a:r>
              <a:rPr lang="en-US" altLang="ko-KR" sz="1400" dirty="0">
                <a:solidFill>
                  <a:srgbClr val="0070C0"/>
                </a:solidFill>
              </a:rPr>
              <a:t>1.199 </a:t>
            </a:r>
            <a:r>
              <a:rPr lang="ko-KR" altLang="en-US" sz="1400" dirty="0">
                <a:solidFill>
                  <a:srgbClr val="0070C0"/>
                </a:solidFill>
              </a:rPr>
              <a:t>이며 </a:t>
            </a:r>
            <a:r>
              <a:rPr lang="en-US" altLang="ko-KR" sz="1400" dirty="0">
                <a:solidFill>
                  <a:srgbClr val="0070C0"/>
                </a:solidFill>
              </a:rPr>
              <a:t>p-</a:t>
            </a:r>
            <a:r>
              <a:rPr lang="ko-KR" altLang="en-US" sz="1400" dirty="0">
                <a:solidFill>
                  <a:srgbClr val="0070C0"/>
                </a:solidFill>
              </a:rPr>
              <a:t>값</a:t>
            </a:r>
            <a:r>
              <a:rPr lang="en-US" altLang="ko-KR" sz="1400" dirty="0">
                <a:solidFill>
                  <a:srgbClr val="0070C0"/>
                </a:solidFill>
              </a:rPr>
              <a:t>= 0.24798 &gt;0.05</a:t>
            </a:r>
            <a:r>
              <a:rPr lang="ko-KR" altLang="en-US" sz="1400" dirty="0">
                <a:solidFill>
                  <a:srgbClr val="0070C0"/>
                </a:solidFill>
              </a:rPr>
              <a:t>으로 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70C0"/>
                </a:solidFill>
              </a:rPr>
              <a:t>유의수준 </a:t>
            </a:r>
            <a:r>
              <a:rPr lang="en-US" altLang="ko-KR" sz="1400" dirty="0">
                <a:solidFill>
                  <a:srgbClr val="0070C0"/>
                </a:solidFill>
              </a:rPr>
              <a:t>5%</a:t>
            </a:r>
            <a:r>
              <a:rPr lang="ko-KR" altLang="en-US" sz="1400" dirty="0">
                <a:solidFill>
                  <a:srgbClr val="0070C0"/>
                </a:solidFill>
              </a:rPr>
              <a:t>에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대해서 </a:t>
            </a:r>
            <a:r>
              <a:rPr lang="en-US" altLang="ko-KR" sz="1400" dirty="0">
                <a:solidFill>
                  <a:srgbClr val="0070C0"/>
                </a:solidFill>
              </a:rPr>
              <a:t>H0</a:t>
            </a:r>
            <a:r>
              <a:rPr lang="ko-KR" altLang="en-US" sz="1400" dirty="0">
                <a:solidFill>
                  <a:srgbClr val="0070C0"/>
                </a:solidFill>
              </a:rPr>
              <a:t>를 기각하지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못한다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추정된 회귀계수는 유의하지 않다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H0: </a:t>
            </a:r>
            <a:r>
              <a:rPr lang="el-GR" altLang="ko-KR" sz="1400" dirty="0">
                <a:solidFill>
                  <a:srgbClr val="0070C0"/>
                </a:solidFill>
              </a:rPr>
              <a:t>β</a:t>
            </a:r>
            <a:r>
              <a:rPr lang="en-US" altLang="ko-KR" sz="1400" dirty="0">
                <a:solidFill>
                  <a:srgbClr val="0070C0"/>
                </a:solidFill>
              </a:rPr>
              <a:t>2 = 0 </a:t>
            </a:r>
            <a:r>
              <a:rPr lang="ko-KR" altLang="en-US" sz="1400" dirty="0">
                <a:solidFill>
                  <a:srgbClr val="0070C0"/>
                </a:solidFill>
              </a:rPr>
              <a:t>대해 </a:t>
            </a:r>
            <a:r>
              <a:rPr lang="en-US" altLang="ko-KR" sz="1400" dirty="0">
                <a:solidFill>
                  <a:srgbClr val="0070C0"/>
                </a:solidFill>
              </a:rPr>
              <a:t>H1: </a:t>
            </a:r>
            <a:r>
              <a:rPr lang="el-GR" altLang="ko-KR" sz="1400" dirty="0">
                <a:solidFill>
                  <a:srgbClr val="0070C0"/>
                </a:solidFill>
              </a:rPr>
              <a:t>β</a:t>
            </a:r>
            <a:r>
              <a:rPr lang="en-US" altLang="ko-KR" sz="1400" dirty="0">
                <a:solidFill>
                  <a:srgbClr val="0070C0"/>
                </a:solidFill>
              </a:rPr>
              <a:t>2 </a:t>
            </a:r>
            <a:r>
              <a:rPr lang="ko-KR" altLang="en-US" sz="1400" dirty="0">
                <a:solidFill>
                  <a:srgbClr val="0070C0"/>
                </a:solidFill>
                <a:latin typeface="Apple SD Gothic Neo"/>
              </a:rPr>
              <a:t>≠</a:t>
            </a:r>
            <a:r>
              <a:rPr lang="en-US" altLang="ko-KR" sz="1400" dirty="0">
                <a:solidFill>
                  <a:srgbClr val="0070C0"/>
                </a:solidFill>
              </a:rPr>
              <a:t> 0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70C0"/>
                </a:solidFill>
              </a:rPr>
              <a:t>에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대한 </a:t>
            </a:r>
            <a:r>
              <a:rPr lang="en-US" altLang="ko-KR" sz="1400" dirty="0">
                <a:solidFill>
                  <a:srgbClr val="0070C0"/>
                </a:solidFill>
              </a:rPr>
              <a:t>t-</a:t>
            </a:r>
            <a:r>
              <a:rPr lang="ko-KR" altLang="en-US" sz="1400" dirty="0">
                <a:solidFill>
                  <a:srgbClr val="0070C0"/>
                </a:solidFill>
              </a:rPr>
              <a:t>통계량은 </a:t>
            </a:r>
            <a:r>
              <a:rPr lang="en-US" altLang="ko-KR" sz="1400" dirty="0">
                <a:solidFill>
                  <a:srgbClr val="0070C0"/>
                </a:solidFill>
              </a:rPr>
              <a:t> 2.123 </a:t>
            </a:r>
            <a:r>
              <a:rPr lang="ko-KR" altLang="en-US" sz="1400" dirty="0">
                <a:solidFill>
                  <a:srgbClr val="0070C0"/>
                </a:solidFill>
              </a:rPr>
              <a:t>이며 </a:t>
            </a:r>
            <a:r>
              <a:rPr lang="en-US" altLang="ko-KR" sz="1400" dirty="0">
                <a:solidFill>
                  <a:srgbClr val="0070C0"/>
                </a:solidFill>
              </a:rPr>
              <a:t>p-</a:t>
            </a:r>
            <a:r>
              <a:rPr lang="ko-KR" altLang="en-US" sz="1400" dirty="0">
                <a:solidFill>
                  <a:srgbClr val="0070C0"/>
                </a:solidFill>
              </a:rPr>
              <a:t>값</a:t>
            </a:r>
            <a:r>
              <a:rPr lang="en-US" altLang="ko-KR" sz="1400" dirty="0">
                <a:solidFill>
                  <a:srgbClr val="0070C0"/>
                </a:solidFill>
              </a:rPr>
              <a:t>=0.04974 *&lt;0.05</a:t>
            </a:r>
            <a:r>
              <a:rPr lang="ko-KR" altLang="en-US" sz="1400" dirty="0">
                <a:solidFill>
                  <a:srgbClr val="0070C0"/>
                </a:solidFill>
              </a:rPr>
              <a:t>으로 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70C0"/>
                </a:solidFill>
              </a:rPr>
              <a:t>유의수준 </a:t>
            </a:r>
            <a:r>
              <a:rPr lang="en-US" altLang="ko-KR" sz="1400" dirty="0">
                <a:solidFill>
                  <a:srgbClr val="0070C0"/>
                </a:solidFill>
              </a:rPr>
              <a:t>5%</a:t>
            </a:r>
            <a:r>
              <a:rPr lang="ko-KR" altLang="en-US" sz="1400" dirty="0">
                <a:solidFill>
                  <a:srgbClr val="0070C0"/>
                </a:solidFill>
              </a:rPr>
              <a:t>에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대해서 </a:t>
            </a:r>
            <a:r>
              <a:rPr lang="en-US" altLang="ko-KR" sz="1400" dirty="0">
                <a:solidFill>
                  <a:srgbClr val="0070C0"/>
                </a:solidFill>
              </a:rPr>
              <a:t>H0</a:t>
            </a:r>
            <a:r>
              <a:rPr lang="ko-KR" altLang="en-US" sz="1400" dirty="0">
                <a:solidFill>
                  <a:srgbClr val="0070C0"/>
                </a:solidFill>
              </a:rPr>
              <a:t>를 기각하게 되므로 추정된 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70C0"/>
                </a:solidFill>
              </a:rPr>
              <a:t>회귀계수는 유의하다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H0: </a:t>
            </a:r>
            <a:r>
              <a:rPr lang="el-GR" altLang="ko-KR" sz="1400" dirty="0">
                <a:solidFill>
                  <a:srgbClr val="0070C0"/>
                </a:solidFill>
              </a:rPr>
              <a:t>β</a:t>
            </a:r>
            <a:r>
              <a:rPr lang="en-US" altLang="ko-KR" sz="1400" dirty="0">
                <a:solidFill>
                  <a:srgbClr val="0070C0"/>
                </a:solidFill>
              </a:rPr>
              <a:t>3 = 0 </a:t>
            </a:r>
            <a:r>
              <a:rPr lang="ko-KR" altLang="en-US" sz="1400" dirty="0">
                <a:solidFill>
                  <a:srgbClr val="0070C0"/>
                </a:solidFill>
              </a:rPr>
              <a:t>대해 </a:t>
            </a:r>
            <a:r>
              <a:rPr lang="en-US" altLang="ko-KR" sz="1400" dirty="0">
                <a:solidFill>
                  <a:srgbClr val="0070C0"/>
                </a:solidFill>
              </a:rPr>
              <a:t>H1: </a:t>
            </a:r>
            <a:r>
              <a:rPr lang="el-GR" altLang="ko-KR" sz="1400" dirty="0">
                <a:solidFill>
                  <a:srgbClr val="0070C0"/>
                </a:solidFill>
              </a:rPr>
              <a:t>β</a:t>
            </a:r>
            <a:r>
              <a:rPr lang="en-US" altLang="ko-KR" sz="1400" dirty="0">
                <a:solidFill>
                  <a:srgbClr val="0070C0"/>
                </a:solidFill>
              </a:rPr>
              <a:t>3 </a:t>
            </a:r>
            <a:r>
              <a:rPr lang="ko-KR" altLang="en-US" sz="1400" dirty="0">
                <a:solidFill>
                  <a:srgbClr val="0070C0"/>
                </a:solidFill>
                <a:latin typeface="Apple SD Gothic Neo"/>
              </a:rPr>
              <a:t>≠</a:t>
            </a:r>
            <a:r>
              <a:rPr lang="en-US" altLang="ko-KR" sz="1400" dirty="0">
                <a:solidFill>
                  <a:srgbClr val="0070C0"/>
                </a:solidFill>
              </a:rPr>
              <a:t> 0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70C0"/>
                </a:solidFill>
              </a:rPr>
              <a:t>에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대한 </a:t>
            </a:r>
            <a:r>
              <a:rPr lang="en-US" altLang="ko-KR" sz="1400" dirty="0">
                <a:solidFill>
                  <a:srgbClr val="0070C0"/>
                </a:solidFill>
              </a:rPr>
              <a:t>t-</a:t>
            </a:r>
            <a:r>
              <a:rPr lang="ko-KR" altLang="en-US" sz="1400" dirty="0">
                <a:solidFill>
                  <a:srgbClr val="0070C0"/>
                </a:solidFill>
              </a:rPr>
              <a:t>통계량은 </a:t>
            </a:r>
            <a:r>
              <a:rPr lang="en-US" altLang="ko-KR" sz="1400" dirty="0">
                <a:solidFill>
                  <a:srgbClr val="0070C0"/>
                </a:solidFill>
              </a:rPr>
              <a:t>3.084</a:t>
            </a:r>
            <a:r>
              <a:rPr lang="ko-KR" altLang="en-US" sz="1400" dirty="0">
                <a:solidFill>
                  <a:srgbClr val="0070C0"/>
                </a:solidFill>
              </a:rPr>
              <a:t>이며 </a:t>
            </a:r>
            <a:r>
              <a:rPr lang="en-US" altLang="ko-KR" sz="1400" dirty="0">
                <a:solidFill>
                  <a:srgbClr val="0070C0"/>
                </a:solidFill>
              </a:rPr>
              <a:t>p-</a:t>
            </a:r>
            <a:r>
              <a:rPr lang="ko-KR" altLang="en-US" sz="1400" dirty="0">
                <a:solidFill>
                  <a:srgbClr val="0070C0"/>
                </a:solidFill>
              </a:rPr>
              <a:t>값</a:t>
            </a:r>
            <a:r>
              <a:rPr lang="en-US" altLang="ko-KR" sz="1400" dirty="0">
                <a:solidFill>
                  <a:srgbClr val="0070C0"/>
                </a:solidFill>
              </a:rPr>
              <a:t>=0.00712 **&lt;0.05</a:t>
            </a:r>
            <a:r>
              <a:rPr lang="ko-KR" altLang="en-US" sz="1400" dirty="0">
                <a:solidFill>
                  <a:srgbClr val="0070C0"/>
                </a:solidFill>
              </a:rPr>
              <a:t>으로 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70C0"/>
                </a:solidFill>
              </a:rPr>
              <a:t>유의수준 </a:t>
            </a:r>
            <a:r>
              <a:rPr lang="en-US" altLang="ko-KR" sz="1400" dirty="0">
                <a:solidFill>
                  <a:srgbClr val="0070C0"/>
                </a:solidFill>
              </a:rPr>
              <a:t>5%</a:t>
            </a:r>
            <a:r>
              <a:rPr lang="ko-KR" altLang="en-US" sz="1400" dirty="0">
                <a:solidFill>
                  <a:srgbClr val="0070C0"/>
                </a:solidFill>
              </a:rPr>
              <a:t>에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대해서 </a:t>
            </a:r>
            <a:r>
              <a:rPr lang="en-US" altLang="ko-KR" sz="1400" dirty="0">
                <a:solidFill>
                  <a:srgbClr val="0070C0"/>
                </a:solidFill>
              </a:rPr>
              <a:t>H0</a:t>
            </a:r>
            <a:r>
              <a:rPr lang="ko-KR" altLang="en-US" sz="1400" dirty="0">
                <a:solidFill>
                  <a:srgbClr val="0070C0"/>
                </a:solidFill>
              </a:rPr>
              <a:t>를 기각하게 되므로 추정된 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rgbClr val="0070C0"/>
                </a:solidFill>
              </a:rPr>
              <a:t>회귀계수는 유의하다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88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4.2(f)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 #4.2(f)</a:t>
            </a:r>
          </a:p>
          <a:p>
            <a:pPr marL="0" indent="0">
              <a:buNone/>
            </a:pPr>
            <a:r>
              <a:rPr lang="en-US" altLang="ko-KR" sz="1800" dirty="0"/>
              <a:t>&gt; out = </a:t>
            </a:r>
            <a:r>
              <a:rPr lang="en-US" altLang="ko-KR" sz="1800" dirty="0" err="1"/>
              <a:t>lm</a:t>
            </a:r>
            <a:r>
              <a:rPr lang="en-US" altLang="ko-KR" sz="1800" dirty="0"/>
              <a:t>(y~x1+x2+x3, data=df2)</a:t>
            </a:r>
          </a:p>
          <a:p>
            <a:pPr marL="0" indent="0">
              <a:buNone/>
            </a:pPr>
            <a:r>
              <a:rPr lang="en-US" altLang="ko-KR" sz="1800" dirty="0"/>
              <a:t>&gt; summary(out)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Call:</a:t>
            </a:r>
          </a:p>
          <a:p>
            <a:pPr marL="0" indent="0">
              <a:buNone/>
            </a:pPr>
            <a:r>
              <a:rPr lang="en-US" altLang="ko-KR" sz="1800" dirty="0" err="1"/>
              <a:t>lm</a:t>
            </a:r>
            <a:r>
              <a:rPr lang="en-US" altLang="ko-KR" sz="1800" dirty="0"/>
              <a:t>(formula = y ~ x1 + x2 + x3, data = df2)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Residuals:</a:t>
            </a:r>
          </a:p>
          <a:p>
            <a:pPr marL="0" indent="0">
              <a:buNone/>
            </a:pPr>
            <a:r>
              <a:rPr lang="en-US" altLang="ko-KR" sz="1800" dirty="0"/>
              <a:t>    Min      1Q  Median      3Q     Max </a:t>
            </a:r>
          </a:p>
          <a:p>
            <a:pPr marL="0" indent="0">
              <a:buNone/>
            </a:pPr>
            <a:r>
              <a:rPr lang="en-US" altLang="ko-KR" sz="1800" dirty="0"/>
              <a:t>-5.7174 -3.3233  0.4031  1.7684 10.0329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6B73E-C502-D1F7-DEBF-03EA6EF1773B}"/>
              </a:ext>
            </a:extLst>
          </p:cNvPr>
          <p:cNvSpPr txBox="1"/>
          <p:nvPr/>
        </p:nvSpPr>
        <p:spPr>
          <a:xfrm>
            <a:off x="5793167" y="1157031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Coefficients:</a:t>
            </a:r>
          </a:p>
          <a:p>
            <a:pPr marL="0" indent="0">
              <a:buNone/>
            </a:pPr>
            <a:r>
              <a:rPr lang="en-US" altLang="ko-KR" dirty="0"/>
              <a:t>           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(Intercept) -3.676e+01  7.011e+00  -5.244 8.03e-05 ***</a:t>
            </a:r>
          </a:p>
          <a:p>
            <a:pPr marL="0" indent="0">
              <a:buNone/>
            </a:pPr>
            <a:r>
              <a:rPr lang="en-US" altLang="ko-KR" dirty="0"/>
              <a:t>x1           7.629e-04  6.363e-04   1.199  0.24798    </a:t>
            </a:r>
          </a:p>
          <a:p>
            <a:pPr marL="0" indent="0">
              <a:buNone/>
            </a:pPr>
            <a:r>
              <a:rPr lang="en-US" altLang="ko-KR" dirty="0"/>
              <a:t>x2           1.192e+00  5.617e-01   2.123  0.04974 *  </a:t>
            </a:r>
          </a:p>
          <a:p>
            <a:pPr marL="0" indent="0">
              <a:buNone/>
            </a:pPr>
            <a:r>
              <a:rPr lang="en-US" altLang="ko-KR" dirty="0"/>
              <a:t>x3           4.720e+00  1.530e+00   3.084  0.00712 ** 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4.59 on 16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0.8183,	Adjusted R-squared:  0.7843 </a:t>
            </a:r>
          </a:p>
          <a:p>
            <a:pPr marL="0" indent="0">
              <a:buNone/>
            </a:pPr>
            <a:r>
              <a:rPr lang="en-US" altLang="ko-KR" dirty="0"/>
              <a:t>F-statistic: 24.02 on 3 and 16 DF,  p-value: 3.629e-06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#Multiple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R-Squared: 0.8183</a:t>
            </a:r>
            <a:r>
              <a:rPr lang="ko-KR" altLang="en-US" dirty="0">
                <a:solidFill>
                  <a:srgbClr val="0070C0"/>
                </a:solidFill>
              </a:rPr>
              <a:t> 으로 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결정계수의 값은 </a:t>
            </a:r>
            <a:r>
              <a:rPr lang="en-US" altLang="ko-KR" dirty="0">
                <a:solidFill>
                  <a:srgbClr val="0070C0"/>
                </a:solidFill>
              </a:rPr>
              <a:t>0.8183 </a:t>
            </a:r>
            <a:r>
              <a:rPr lang="ko-KR" altLang="en-US" dirty="0">
                <a:solidFill>
                  <a:srgbClr val="0070C0"/>
                </a:solidFill>
              </a:rPr>
              <a:t>이다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값이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과 가까우므로 추정된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회귀직선의 설명력이 높은 편이다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931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4.2(g)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690688"/>
            <a:ext cx="5852160" cy="3470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&gt; #4.2(g)</a:t>
            </a:r>
          </a:p>
          <a:p>
            <a:pPr marL="0" indent="0">
              <a:buNone/>
            </a:pPr>
            <a:r>
              <a:rPr lang="en-US" altLang="ko-KR" sz="2000" dirty="0"/>
              <a:t>&gt; plot(x=fitted(out), y=residuals(out), </a:t>
            </a:r>
            <a:r>
              <a:rPr lang="en-US" altLang="ko-KR" sz="2000" dirty="0" err="1"/>
              <a:t>lwd</a:t>
            </a:r>
            <a:r>
              <a:rPr lang="en-US" altLang="ko-KR" sz="2000" dirty="0"/>
              <a:t>=2, </a:t>
            </a:r>
            <a:r>
              <a:rPr lang="en-US" altLang="ko-KR" sz="2000" dirty="0" err="1"/>
              <a:t>xlab</a:t>
            </a:r>
            <a:r>
              <a:rPr lang="en-US" altLang="ko-KR" sz="2000" dirty="0"/>
              <a:t>='fitted',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='residual', main='y=proportion of murderer per 100,000')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dirty="0" err="1"/>
              <a:t>abline</a:t>
            </a:r>
            <a:r>
              <a:rPr lang="en-US" altLang="ko-KR" sz="2000" dirty="0"/>
              <a:t>(h=0, col=2, </a:t>
            </a:r>
            <a:r>
              <a:rPr lang="en-US" altLang="ko-KR" sz="2000" dirty="0" err="1"/>
              <a:t>lwd</a:t>
            </a:r>
            <a:r>
              <a:rPr lang="en-US" altLang="ko-KR" sz="2000" dirty="0"/>
              <a:t>=2)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70C0"/>
                </a:solidFill>
              </a:rPr>
              <a:t>#</a:t>
            </a:r>
            <a:r>
              <a:rPr lang="ko-KR" altLang="en-US" sz="2000" dirty="0">
                <a:solidFill>
                  <a:srgbClr val="0070C0"/>
                </a:solidFill>
              </a:rPr>
              <a:t>해당 모형은 </a:t>
            </a:r>
            <a:r>
              <a:rPr lang="ko-KR" altLang="en-US" sz="2000" dirty="0" err="1">
                <a:solidFill>
                  <a:srgbClr val="0070C0"/>
                </a:solidFill>
              </a:rPr>
              <a:t>예측값이</a:t>
            </a:r>
            <a:r>
              <a:rPr lang="ko-KR" altLang="en-US" sz="2000" dirty="0">
                <a:solidFill>
                  <a:srgbClr val="0070C0"/>
                </a:solidFill>
              </a:rPr>
              <a:t> 커짐에 따라 </a:t>
            </a:r>
            <a:r>
              <a:rPr lang="en-US" altLang="ko-KR" sz="2000" dirty="0">
                <a:solidFill>
                  <a:srgbClr val="0070C0"/>
                </a:solidFill>
              </a:rPr>
              <a:t>0</a:t>
            </a:r>
            <a:r>
              <a:rPr lang="ko-KR" altLang="en-US" sz="2000" dirty="0">
                <a:solidFill>
                  <a:srgbClr val="0070C0"/>
                </a:solidFill>
              </a:rPr>
              <a:t>을 중심으로 분산이 일정하게 유지되고 있다</a:t>
            </a:r>
            <a:r>
              <a:rPr lang="en-US" altLang="ko-KR" sz="2000" dirty="0">
                <a:solidFill>
                  <a:srgbClr val="0070C0"/>
                </a:solidFill>
              </a:rPr>
              <a:t>. </a:t>
            </a:r>
            <a:r>
              <a:rPr lang="ko-KR" altLang="en-US" sz="2000" dirty="0">
                <a:solidFill>
                  <a:srgbClr val="0070C0"/>
                </a:solidFill>
              </a:rPr>
              <a:t>등분산성을 만족하고 있다</a:t>
            </a:r>
            <a:r>
              <a:rPr lang="en-US" altLang="ko-KR" sz="2000" dirty="0">
                <a:solidFill>
                  <a:srgbClr val="0070C0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1BBE4-AF95-706F-ACC7-133C2CD6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0" y="1314938"/>
            <a:ext cx="5302137" cy="44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4.1(a)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39" y="1561465"/>
            <a:ext cx="5257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altLang="ko-KR" sz="1600" dirty="0"/>
              <a:t>&gt; #4.1</a:t>
            </a:r>
          </a:p>
          <a:p>
            <a:pPr marL="0" indent="0">
              <a:buNone/>
            </a:pPr>
            <a:r>
              <a:rPr lang="es-ES" altLang="ko-KR" sz="1600" dirty="0"/>
              <a:t>&gt; y &lt;- c(354, 190, 405, 263, 451, 302, 288, 385, 402, 365, 209, 290, 346, 254, 395, 434, 220, 374, 308, 220, 311, 181, 274, 303, 244)</a:t>
            </a:r>
          </a:p>
          <a:p>
            <a:pPr marL="0" indent="0">
              <a:buNone/>
            </a:pPr>
            <a:r>
              <a:rPr lang="es-ES" altLang="ko-KR" sz="1600" dirty="0"/>
              <a:t>&gt; x1 &lt;- c(84, 73, 65, 70, 76, 69, 63, 72, 79, 75, 27, 89, 65, 57, 59, 69, 60, 79, 75, 82, 59, 67, 85, 55, 63)</a:t>
            </a:r>
          </a:p>
          <a:p>
            <a:pPr marL="0" indent="0">
              <a:buNone/>
            </a:pPr>
            <a:r>
              <a:rPr lang="es-ES" altLang="ko-KR" sz="1600" dirty="0"/>
              <a:t>&gt; x2 &lt;- c(46, 20, 52, 30, 57, 25, 28, 36, 57, 44, 24, 31, 52, 23, 60, 48, 34, 51, 50, 34, 46, 23, 37, 40, 30)</a:t>
            </a:r>
          </a:p>
          <a:p>
            <a:pPr marL="0" indent="0">
              <a:buNone/>
            </a:pPr>
            <a:r>
              <a:rPr lang="es-ES" altLang="ko-KR" sz="1600" dirty="0"/>
              <a:t>&gt; </a:t>
            </a:r>
          </a:p>
          <a:p>
            <a:pPr marL="0" indent="0">
              <a:buNone/>
            </a:pPr>
            <a:r>
              <a:rPr lang="es-ES" altLang="ko-KR" sz="1600" dirty="0"/>
              <a:t>&gt; df1 &lt;- </a:t>
            </a:r>
            <a:r>
              <a:rPr lang="es-ES" altLang="ko-KR" sz="1600" dirty="0" err="1"/>
              <a:t>data.frame</a:t>
            </a:r>
            <a:r>
              <a:rPr lang="es-ES" altLang="ko-KR" sz="1600" dirty="0"/>
              <a:t>(y, x1, x2)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s-ES" altLang="ko-KR" sz="1600" dirty="0"/>
              <a:t>&gt; #4.1(a)</a:t>
            </a:r>
          </a:p>
          <a:p>
            <a:pPr marL="0" indent="0">
              <a:buNone/>
            </a:pPr>
            <a:r>
              <a:rPr lang="es-ES" altLang="ko-KR" sz="1600" dirty="0"/>
              <a:t>&gt; </a:t>
            </a:r>
            <a:r>
              <a:rPr lang="es-ES" altLang="ko-KR" sz="1600" dirty="0" err="1"/>
              <a:t>plot</a:t>
            </a:r>
            <a:r>
              <a:rPr lang="es-ES" altLang="ko-KR" sz="1600" dirty="0"/>
              <a:t>(x1, y)</a:t>
            </a:r>
          </a:p>
          <a:p>
            <a:pPr marL="0" indent="0">
              <a:buNone/>
            </a:pPr>
            <a:r>
              <a:rPr lang="en-US" altLang="ko-KR" sz="1600" dirty="0"/>
              <a:t>&gt; plot(x2, y)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4AD15F-B215-CB8C-B657-C18D1AEB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59DEC9-5875-FC02-734B-CEF77EABC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28" r="4409" b="4139"/>
          <a:stretch/>
        </p:blipFill>
        <p:spPr>
          <a:xfrm>
            <a:off x="6781800" y="457200"/>
            <a:ext cx="4564082" cy="305816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B1EC928-2C85-EAAF-3297-FBBEEA873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568BB3-E2E7-39ED-39D2-89D7F2535A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66" r="7973"/>
          <a:stretch/>
        </p:blipFill>
        <p:spPr>
          <a:xfrm>
            <a:off x="6781800" y="3429000"/>
            <a:ext cx="4393902" cy="32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0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4.2(h)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350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&gt; #4.2(h)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qqnorm</a:t>
            </a:r>
            <a:r>
              <a:rPr lang="en-US" altLang="ko-KR" sz="2400" dirty="0"/>
              <a:t>(residuals(out))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qqline</a:t>
            </a:r>
            <a:r>
              <a:rPr lang="en-US" altLang="ko-KR" sz="2400" dirty="0"/>
              <a:t>(residuals(out))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#45</a:t>
            </a:r>
            <a:r>
              <a:rPr lang="ko-KR" altLang="en-US" sz="2400" dirty="0">
                <a:solidFill>
                  <a:srgbClr val="0070C0"/>
                </a:solidFill>
              </a:rPr>
              <a:t>도선 부근에 표본 점들이 모여 있으므로 </a:t>
            </a:r>
            <a:r>
              <a:rPr lang="ko-KR" altLang="en-US" sz="2400" dirty="0" err="1">
                <a:solidFill>
                  <a:srgbClr val="0070C0"/>
                </a:solidFill>
              </a:rPr>
              <a:t>잔차가</a:t>
            </a:r>
            <a:r>
              <a:rPr lang="ko-KR" altLang="en-US" sz="2400" dirty="0">
                <a:solidFill>
                  <a:srgbClr val="0070C0"/>
                </a:solidFill>
              </a:rPr>
              <a:t> 정규분포를 따른다고 할 수 있다</a:t>
            </a:r>
            <a:r>
              <a:rPr lang="en-US" altLang="ko-KR" sz="2400" dirty="0">
                <a:solidFill>
                  <a:srgbClr val="0070C0"/>
                </a:solidFill>
              </a:rPr>
              <a:t>. </a:t>
            </a:r>
            <a:endParaRPr lang="el-GR" altLang="ko-K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A05C6D-4F3E-2F9F-8A2D-CB357F75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0" y="1409952"/>
            <a:ext cx="4774603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4.2(i)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&gt; #4.2(i)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shapiro.test</a:t>
            </a:r>
            <a:r>
              <a:rPr lang="en-US" altLang="ko-KR" sz="2400" dirty="0"/>
              <a:t>(residuals(out))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Shapiro-Wilk normality test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data:  residuals(out)</a:t>
            </a:r>
          </a:p>
          <a:p>
            <a:pPr marL="0" indent="0">
              <a:buNone/>
            </a:pPr>
            <a:r>
              <a:rPr lang="en-US" altLang="ko-KR" sz="2400" dirty="0"/>
              <a:t>W = 0.92727, p-value = 0.1368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2CFE0-0857-8D09-FF9A-81D37F368110}"/>
              </a:ext>
            </a:extLst>
          </p:cNvPr>
          <p:cNvSpPr txBox="1"/>
          <p:nvPr/>
        </p:nvSpPr>
        <p:spPr>
          <a:xfrm>
            <a:off x="6096000" y="2189181"/>
            <a:ext cx="56791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#</a:t>
            </a:r>
            <a:r>
              <a:rPr lang="ko-KR" altLang="en-US" sz="2400" dirty="0">
                <a:solidFill>
                  <a:srgbClr val="0070C0"/>
                </a:solidFill>
              </a:rPr>
              <a:t>회귀모형은 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Shapiro-Wilk W= 0.92727,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p-value = 0.1368 </a:t>
            </a:r>
            <a:r>
              <a:rPr lang="ko-KR" altLang="en-US" sz="2400" dirty="0">
                <a:solidFill>
                  <a:srgbClr val="0070C0"/>
                </a:solidFill>
              </a:rPr>
              <a:t>로 유의수준 </a:t>
            </a:r>
            <a:r>
              <a:rPr lang="en-US" altLang="ko-KR" sz="2400" dirty="0">
                <a:solidFill>
                  <a:srgbClr val="0070C0"/>
                </a:solidFill>
              </a:rPr>
              <a:t>0.05</a:t>
            </a:r>
            <a:r>
              <a:rPr lang="ko-KR" altLang="en-US" sz="2400" dirty="0">
                <a:solidFill>
                  <a:srgbClr val="0070C0"/>
                </a:solidFill>
              </a:rPr>
              <a:t>에서 </a:t>
            </a:r>
            <a:r>
              <a:rPr lang="ko-KR" altLang="en-US" sz="2400" dirty="0" err="1">
                <a:solidFill>
                  <a:srgbClr val="0070C0"/>
                </a:solidFill>
              </a:rPr>
              <a:t>잔차가</a:t>
            </a:r>
            <a:r>
              <a:rPr lang="ko-KR" altLang="en-US" sz="2400" dirty="0">
                <a:solidFill>
                  <a:srgbClr val="0070C0"/>
                </a:solidFill>
              </a:rPr>
              <a:t> 정규분포를 따른다고 할 수 있다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  <a:endParaRPr lang="el-GR" altLang="ko-K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9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4.2(j)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70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&gt; #4.2(j)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install.packages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lmtest</a:t>
            </a:r>
            <a:r>
              <a:rPr lang="en-US" altLang="ko-KR" sz="2400" dirty="0"/>
              <a:t>")</a:t>
            </a:r>
          </a:p>
          <a:p>
            <a:pPr marL="0" indent="0">
              <a:buNone/>
            </a:pPr>
            <a:r>
              <a:rPr lang="en-US" altLang="ko-KR" sz="2400" dirty="0"/>
              <a:t>&gt; library(</a:t>
            </a:r>
            <a:r>
              <a:rPr lang="en-US" altLang="ko-KR" sz="2400" dirty="0" err="1"/>
              <a:t>lmtest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dwtest</a:t>
            </a:r>
            <a:r>
              <a:rPr lang="en-US" altLang="ko-KR" sz="2400" dirty="0"/>
              <a:t>(out)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Durbin-Watson test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data:  out</a:t>
            </a:r>
          </a:p>
          <a:p>
            <a:pPr marL="0" indent="0">
              <a:buNone/>
            </a:pPr>
            <a:r>
              <a:rPr lang="en-US" altLang="ko-KR" sz="2400" dirty="0"/>
              <a:t>DW = 1.6556, p-value = 0.2253</a:t>
            </a:r>
          </a:p>
          <a:p>
            <a:pPr marL="0" indent="0">
              <a:buNone/>
            </a:pPr>
            <a:r>
              <a:rPr lang="en-US" altLang="ko-KR" sz="2400" dirty="0"/>
              <a:t>alternative hypothesis: true autocorrelation is greater than 0</a:t>
            </a:r>
            <a:endParaRPr lang="el-GR" altLang="ko-KR" sz="2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D7651-7C8A-9761-12D0-A43280209359}"/>
              </a:ext>
            </a:extLst>
          </p:cNvPr>
          <p:cNvSpPr txBox="1"/>
          <p:nvPr/>
        </p:nvSpPr>
        <p:spPr>
          <a:xfrm>
            <a:off x="5794872" y="1825625"/>
            <a:ext cx="59603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#DW = 1.6556, p-value = 0.2253</a:t>
            </a:r>
            <a:r>
              <a:rPr lang="ko-KR" altLang="en-US" sz="2400" dirty="0">
                <a:solidFill>
                  <a:srgbClr val="0070C0"/>
                </a:solidFill>
              </a:rPr>
              <a:t>로 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ko-KR" altLang="en-US" sz="2400" dirty="0">
                <a:solidFill>
                  <a:srgbClr val="0070C0"/>
                </a:solidFill>
              </a:rPr>
              <a:t>자기상관성은 없다</a:t>
            </a:r>
            <a:r>
              <a:rPr lang="en-US" altLang="ko-KR" sz="2400" dirty="0">
                <a:solidFill>
                  <a:srgbClr val="0070C0"/>
                </a:solidFill>
              </a:rPr>
              <a:t>. </a:t>
            </a:r>
            <a:r>
              <a:rPr lang="ko-KR" altLang="en-US" sz="2400" dirty="0">
                <a:solidFill>
                  <a:srgbClr val="0070C0"/>
                </a:solidFill>
              </a:rPr>
              <a:t>유의수준 </a:t>
            </a:r>
            <a:r>
              <a:rPr lang="en-US" altLang="ko-KR" sz="2400" dirty="0">
                <a:solidFill>
                  <a:srgbClr val="0070C0"/>
                </a:solidFill>
              </a:rPr>
              <a:t>0.05</a:t>
            </a:r>
            <a:r>
              <a:rPr lang="ko-KR" altLang="en-US" sz="2400" dirty="0">
                <a:solidFill>
                  <a:srgbClr val="0070C0"/>
                </a:solidFill>
              </a:rPr>
              <a:t>에서 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ko-KR" altLang="en-US" sz="2400" dirty="0" err="1">
                <a:solidFill>
                  <a:srgbClr val="0070C0"/>
                </a:solidFill>
              </a:rPr>
              <a:t>잔차가</a:t>
            </a:r>
            <a:r>
              <a:rPr lang="ko-KR" altLang="en-US" sz="2400" dirty="0">
                <a:solidFill>
                  <a:srgbClr val="0070C0"/>
                </a:solidFill>
              </a:rPr>
              <a:t> 독립성을 따른다고 할 수 있다</a:t>
            </a:r>
            <a:r>
              <a:rPr lang="en-US" altLang="ko-KR" sz="2400" dirty="0">
                <a:solidFill>
                  <a:srgbClr val="0070C0"/>
                </a:solidFill>
              </a:rPr>
              <a:t>. </a:t>
            </a:r>
          </a:p>
          <a:p>
            <a:pPr marL="0" indent="0">
              <a:buNone/>
            </a:pPr>
            <a:endParaRPr lang="el-GR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4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4.2(k)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1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&gt; #4.2(k)</a:t>
            </a:r>
          </a:p>
          <a:p>
            <a:pPr marL="0" indent="0">
              <a:buNone/>
            </a:pPr>
            <a:r>
              <a:rPr lang="en-US" altLang="ko-KR" sz="2400" dirty="0"/>
              <a:t>&gt; x0 = </a:t>
            </a:r>
            <a:r>
              <a:rPr lang="en-US" altLang="ko-KR" sz="2400" dirty="0" err="1"/>
              <a:t>data.frame</a:t>
            </a:r>
            <a:r>
              <a:rPr lang="en-US" altLang="ko-KR" sz="2400" dirty="0"/>
              <a:t>(x1=700, x2=27, x3=7.1)</a:t>
            </a:r>
          </a:p>
          <a:p>
            <a:pPr marL="0" indent="0">
              <a:buNone/>
            </a:pPr>
            <a:r>
              <a:rPr lang="en-US" altLang="ko-KR" sz="2400" dirty="0"/>
              <a:t>&gt; x0</a:t>
            </a:r>
          </a:p>
          <a:p>
            <a:pPr marL="0" indent="0">
              <a:buNone/>
            </a:pPr>
            <a:r>
              <a:rPr lang="en-US" altLang="ko-KR" sz="2400" dirty="0"/>
              <a:t>   x1 x2  x3</a:t>
            </a:r>
          </a:p>
          <a:p>
            <a:pPr marL="0" indent="0">
              <a:buNone/>
            </a:pPr>
            <a:r>
              <a:rPr lang="en-US" altLang="ko-KR" sz="2400" dirty="0"/>
              <a:t>1 700 27 7.1</a:t>
            </a:r>
          </a:p>
          <a:p>
            <a:pPr marL="0" indent="0">
              <a:buNone/>
            </a:pPr>
            <a:r>
              <a:rPr lang="en-US" altLang="ko-KR" sz="2400" dirty="0"/>
              <a:t>&gt; predict(out, </a:t>
            </a:r>
            <a:r>
              <a:rPr lang="en-US" altLang="ko-KR" sz="2400" dirty="0" err="1"/>
              <a:t>newdata</a:t>
            </a:r>
            <a:r>
              <a:rPr lang="en-US" altLang="ko-KR" sz="2400" dirty="0"/>
              <a:t>=x0)</a:t>
            </a:r>
          </a:p>
          <a:p>
            <a:pPr marL="0" indent="0">
              <a:buNone/>
            </a:pPr>
            <a:r>
              <a:rPr lang="en-US" altLang="ko-KR" sz="2400" dirty="0"/>
              <a:t>       1 </a:t>
            </a:r>
          </a:p>
          <a:p>
            <a:pPr marL="0" indent="0">
              <a:buNone/>
            </a:pPr>
            <a:r>
              <a:rPr lang="en-US" altLang="ko-KR" sz="2400" dirty="0"/>
              <a:t>29.46857 </a:t>
            </a:r>
            <a:endParaRPr lang="el-GR" altLang="ko-KR" sz="2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CC69A2-E580-BBD8-F1A4-3E2B890F7B04}"/>
              </a:ext>
            </a:extLst>
          </p:cNvPr>
          <p:cNvSpPr txBox="1">
            <a:spLocks/>
          </p:cNvSpPr>
          <p:nvPr/>
        </p:nvSpPr>
        <p:spPr>
          <a:xfrm>
            <a:off x="639064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A3FCD-752C-5841-02C7-AEA0DC7FBE09}"/>
              </a:ext>
            </a:extLst>
          </p:cNvPr>
          <p:cNvSpPr txBox="1"/>
          <p:nvPr/>
        </p:nvSpPr>
        <p:spPr>
          <a:xfrm>
            <a:off x="6390640" y="3117658"/>
            <a:ext cx="52578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# X1</a:t>
            </a:r>
            <a:r>
              <a:rPr lang="ko-KR" altLang="en-US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>
                <a:solidFill>
                  <a:srgbClr val="0070C0"/>
                </a:solidFill>
              </a:rPr>
              <a:t>=</a:t>
            </a:r>
            <a:r>
              <a:rPr lang="ko-KR" altLang="en-US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>
                <a:solidFill>
                  <a:srgbClr val="0070C0"/>
                </a:solidFill>
              </a:rPr>
              <a:t>700,</a:t>
            </a:r>
            <a:r>
              <a:rPr lang="ko-KR" altLang="en-US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>
                <a:solidFill>
                  <a:srgbClr val="0070C0"/>
                </a:solidFill>
              </a:rPr>
              <a:t>X2 = 27, X3 = 7.1 </a:t>
            </a:r>
            <a:r>
              <a:rPr lang="ko-KR" altLang="en-US" sz="2400" dirty="0">
                <a:solidFill>
                  <a:srgbClr val="0070C0"/>
                </a:solidFill>
              </a:rPr>
              <a:t>에서 </a:t>
            </a:r>
            <a:endParaRPr lang="en-US" altLang="ko-KR" sz="2400" dirty="0">
              <a:solidFill>
                <a:srgbClr val="0070C0"/>
              </a:solidFill>
            </a:endParaRPr>
          </a:p>
          <a:p>
            <a:r>
              <a:rPr lang="en-US" altLang="ko-KR" sz="2400" dirty="0">
                <a:solidFill>
                  <a:srgbClr val="0070C0"/>
                </a:solidFill>
              </a:rPr>
              <a:t>Y</a:t>
            </a:r>
            <a:r>
              <a:rPr lang="ko-KR" altLang="en-US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 err="1">
                <a:solidFill>
                  <a:srgbClr val="0070C0"/>
                </a:solidFill>
              </a:rPr>
              <a:t>예측값은</a:t>
            </a:r>
            <a:r>
              <a:rPr lang="ko-KR" altLang="en-US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>
                <a:solidFill>
                  <a:srgbClr val="0070C0"/>
                </a:solidFill>
              </a:rPr>
              <a:t>29.46857 </a:t>
            </a:r>
            <a:r>
              <a:rPr lang="ko-KR" altLang="en-US" sz="2400" dirty="0">
                <a:solidFill>
                  <a:srgbClr val="0070C0"/>
                </a:solidFill>
              </a:rPr>
              <a:t>이다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l-GR" altLang="ko-K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8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4.1(b)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 #4.1(b)</a:t>
            </a:r>
          </a:p>
          <a:p>
            <a:pPr marL="0" indent="0">
              <a:buNone/>
            </a:pPr>
            <a:r>
              <a:rPr lang="en-US" altLang="ko-KR" sz="1800" dirty="0"/>
              <a:t>&gt; </a:t>
            </a:r>
            <a:r>
              <a:rPr lang="en-US" altLang="ko-KR" sz="1800" dirty="0" err="1"/>
              <a:t>lm.a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lm</a:t>
            </a:r>
            <a:r>
              <a:rPr lang="en-US" altLang="ko-KR" sz="1800" dirty="0"/>
              <a:t>(y~x1)</a:t>
            </a:r>
          </a:p>
          <a:p>
            <a:pPr marL="0" indent="0">
              <a:buNone/>
            </a:pPr>
            <a:r>
              <a:rPr lang="en-US" altLang="ko-KR" sz="1800" dirty="0"/>
              <a:t>&gt; summary(</a:t>
            </a:r>
            <a:r>
              <a:rPr lang="en-US" altLang="ko-KR" sz="1800" dirty="0" err="1"/>
              <a:t>lm.a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Call:</a:t>
            </a:r>
          </a:p>
          <a:p>
            <a:pPr marL="0" indent="0">
              <a:buNone/>
            </a:pPr>
            <a:r>
              <a:rPr lang="en-US" altLang="ko-KR" sz="1800" dirty="0" err="1"/>
              <a:t>lm</a:t>
            </a:r>
            <a:r>
              <a:rPr lang="en-US" altLang="ko-KR" sz="1800" dirty="0"/>
              <a:t>(formula = y ~ x1)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Residuals:</a:t>
            </a:r>
          </a:p>
          <a:p>
            <a:pPr marL="0" indent="0">
              <a:buNone/>
            </a:pPr>
            <a:r>
              <a:rPr lang="en-US" altLang="ko-KR" sz="1800" dirty="0"/>
              <a:t>     Min       1Q   Median       3Q      Max </a:t>
            </a:r>
          </a:p>
          <a:p>
            <a:pPr marL="0" indent="0">
              <a:buNone/>
            </a:pPr>
            <a:r>
              <a:rPr lang="en-US" altLang="ko-KR" sz="1800" dirty="0"/>
              <a:t>-127.729  -53.686   -9.239   46.537  128.404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05F05-1027-1C91-61F5-821866D06C38}"/>
              </a:ext>
            </a:extLst>
          </p:cNvPr>
          <p:cNvSpPr txBox="1"/>
          <p:nvPr/>
        </p:nvSpPr>
        <p:spPr>
          <a:xfrm>
            <a:off x="5781040" y="182562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Coefficients:</a:t>
            </a:r>
          </a:p>
          <a:p>
            <a:pPr marL="0" indent="0">
              <a:buNone/>
            </a:pPr>
            <a:r>
              <a:rPr lang="en-US" altLang="ko-KR" dirty="0"/>
              <a:t>         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</a:t>
            </a:r>
          </a:p>
          <a:p>
            <a:pPr marL="0" indent="0">
              <a:buNone/>
            </a:pPr>
            <a:r>
              <a:rPr lang="en-US" altLang="ko-KR" dirty="0"/>
              <a:t>(Intercept)  199.298     85.818   2.322   0.0294 *</a:t>
            </a:r>
          </a:p>
          <a:p>
            <a:pPr marL="0" indent="0">
              <a:buNone/>
            </a:pPr>
            <a:r>
              <a:rPr lang="en-US" altLang="ko-KR" dirty="0"/>
              <a:t>x1             1.622      1.229   1.320   0.2000  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76.65 on 23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0.07038,	Adjusted R-squared:  0.02996 </a:t>
            </a:r>
          </a:p>
          <a:p>
            <a:pPr marL="0" indent="0">
              <a:buNone/>
            </a:pPr>
            <a:r>
              <a:rPr lang="en-US" altLang="ko-KR" dirty="0"/>
              <a:t>F-statistic: 1.741 on 1 and 23 DF,  p-value: 0.2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 y</a:t>
            </a:r>
            <a:r>
              <a:rPr lang="ko-KR" altLang="en-US" dirty="0">
                <a:solidFill>
                  <a:srgbClr val="0070C0"/>
                </a:solidFill>
              </a:rPr>
              <a:t>에 대한 </a:t>
            </a:r>
            <a:r>
              <a:rPr lang="ko-KR" altLang="en-US" dirty="0" err="1">
                <a:solidFill>
                  <a:srgbClr val="0070C0"/>
                </a:solidFill>
              </a:rPr>
              <a:t>회귀식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 y= 199.298 + 1.622 x1</a:t>
            </a:r>
          </a:p>
        </p:txBody>
      </p:sp>
    </p:spTree>
    <p:extLst>
      <p:ext uri="{BB962C8B-B14F-4D97-AF65-F5344CB8AC3E}">
        <p14:creationId xmlns:p14="http://schemas.microsoft.com/office/powerpoint/2010/main" val="42158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4.1(c)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 #4.1(c)</a:t>
            </a:r>
          </a:p>
          <a:p>
            <a:pPr marL="0" indent="0">
              <a:buNone/>
            </a:pPr>
            <a:r>
              <a:rPr lang="en-US" altLang="ko-KR" sz="1800" dirty="0"/>
              <a:t>&gt; </a:t>
            </a:r>
            <a:r>
              <a:rPr lang="en-US" altLang="ko-KR" sz="1800" dirty="0" err="1"/>
              <a:t>lm.b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lm</a:t>
            </a:r>
            <a:r>
              <a:rPr lang="en-US" altLang="ko-KR" sz="1800" dirty="0"/>
              <a:t>(y~x2)</a:t>
            </a:r>
          </a:p>
          <a:p>
            <a:pPr marL="0" indent="0">
              <a:buNone/>
            </a:pPr>
            <a:r>
              <a:rPr lang="en-US" altLang="ko-KR" sz="1800" dirty="0"/>
              <a:t>&gt; summary(</a:t>
            </a:r>
            <a:r>
              <a:rPr lang="en-US" altLang="ko-KR" sz="1800" dirty="0" err="1"/>
              <a:t>lm.b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Call:</a:t>
            </a:r>
          </a:p>
          <a:p>
            <a:pPr marL="0" indent="0">
              <a:buNone/>
            </a:pPr>
            <a:r>
              <a:rPr lang="en-US" altLang="ko-KR" sz="1800" dirty="0" err="1"/>
              <a:t>lm</a:t>
            </a:r>
            <a:r>
              <a:rPr lang="en-US" altLang="ko-KR" sz="1800" dirty="0"/>
              <a:t>(formula = y ~ x2)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Residuals:</a:t>
            </a:r>
          </a:p>
          <a:p>
            <a:pPr marL="0" indent="0">
              <a:buNone/>
            </a:pPr>
            <a:r>
              <a:rPr lang="en-US" altLang="ko-KR" sz="1800" dirty="0"/>
              <a:t>    Min      1Q  Median      3Q     Max </a:t>
            </a:r>
          </a:p>
          <a:p>
            <a:pPr marL="0" indent="0">
              <a:buNone/>
            </a:pPr>
            <a:r>
              <a:rPr lang="en-US" altLang="ko-KR" sz="1800" dirty="0"/>
              <a:t>-63.478 -26.816  -3.854  28.315  90.881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A1F33-7E4C-6C63-C54F-0592622F66EB}"/>
              </a:ext>
            </a:extLst>
          </p:cNvPr>
          <p:cNvSpPr txBox="1"/>
          <p:nvPr/>
        </p:nvSpPr>
        <p:spPr>
          <a:xfrm>
            <a:off x="5689600" y="182562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Coefficients:</a:t>
            </a:r>
          </a:p>
          <a:p>
            <a:pPr marL="0" indent="0">
              <a:buNone/>
            </a:pPr>
            <a:r>
              <a:rPr lang="en-US" altLang="ko-KR" dirty="0"/>
              <a:t>         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(Intercept) 102.5751    29.6376   3.461  0.00212 ** </a:t>
            </a:r>
          </a:p>
          <a:p>
            <a:pPr marL="0" indent="0">
              <a:buNone/>
            </a:pPr>
            <a:r>
              <a:rPr lang="en-US" altLang="ko-KR" dirty="0"/>
              <a:t>x2            5.3207     0.7243   7.346 1.79e-07 ***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43.46 on 23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0.7012,	Adjusted R-squared:  0.6882 </a:t>
            </a:r>
          </a:p>
          <a:p>
            <a:pPr marL="0" indent="0">
              <a:buNone/>
            </a:pPr>
            <a:r>
              <a:rPr lang="en-US" altLang="ko-KR" dirty="0"/>
              <a:t>F-statistic: 53.96 on 1 and 23 DF,  p-value: 1.794e-07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 y</a:t>
            </a:r>
            <a:r>
              <a:rPr lang="ko-KR" altLang="en-US" dirty="0">
                <a:solidFill>
                  <a:srgbClr val="0070C0"/>
                </a:solidFill>
              </a:rPr>
              <a:t>에 대한 </a:t>
            </a:r>
            <a:r>
              <a:rPr lang="ko-KR" altLang="en-US" dirty="0" err="1">
                <a:solidFill>
                  <a:srgbClr val="0070C0"/>
                </a:solidFill>
              </a:rPr>
              <a:t>회귀식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 y= 102.5751 + 5.3207 x2</a:t>
            </a:r>
          </a:p>
        </p:txBody>
      </p:sp>
    </p:spTree>
    <p:extLst>
      <p:ext uri="{BB962C8B-B14F-4D97-AF65-F5344CB8AC3E}">
        <p14:creationId xmlns:p14="http://schemas.microsoft.com/office/powerpoint/2010/main" val="36518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4.1(d)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&gt; #4.1(d)</a:t>
            </a:r>
          </a:p>
          <a:p>
            <a:pPr marL="0" indent="0">
              <a:buNone/>
            </a:pPr>
            <a:r>
              <a:rPr lang="en-US" altLang="ko-KR" sz="1800" dirty="0"/>
              <a:t>&gt; </a:t>
            </a:r>
            <a:r>
              <a:rPr lang="en-US" altLang="ko-KR" sz="1800" dirty="0" err="1"/>
              <a:t>lm.c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lm</a:t>
            </a:r>
            <a:r>
              <a:rPr lang="en-US" altLang="ko-KR" sz="1800" dirty="0"/>
              <a:t>(y~x1+x2, data=df1)</a:t>
            </a:r>
          </a:p>
          <a:p>
            <a:pPr marL="0" indent="0">
              <a:buNone/>
            </a:pPr>
            <a:r>
              <a:rPr lang="en-US" altLang="ko-KR" sz="1800" dirty="0"/>
              <a:t>&gt; summary(</a:t>
            </a:r>
            <a:r>
              <a:rPr lang="en-US" altLang="ko-KR" sz="1800" dirty="0" err="1"/>
              <a:t>lm.c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Call:</a:t>
            </a:r>
          </a:p>
          <a:p>
            <a:pPr marL="0" indent="0">
              <a:buNone/>
            </a:pPr>
            <a:r>
              <a:rPr lang="en-US" altLang="ko-KR" sz="1800" dirty="0" err="1"/>
              <a:t>lm</a:t>
            </a:r>
            <a:r>
              <a:rPr lang="en-US" altLang="ko-KR" sz="1800" dirty="0"/>
              <a:t>(formula = y ~ x1 + x2, data = df1)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Residuals:</a:t>
            </a:r>
          </a:p>
          <a:p>
            <a:pPr marL="0" indent="0">
              <a:buNone/>
            </a:pPr>
            <a:r>
              <a:rPr lang="en-US" altLang="ko-KR" sz="1800" dirty="0"/>
              <a:t>    Min      1Q  Median      3Q     Max </a:t>
            </a:r>
          </a:p>
          <a:p>
            <a:pPr marL="0" indent="0">
              <a:buNone/>
            </a:pPr>
            <a:r>
              <a:rPr lang="en-US" altLang="ko-KR" sz="1800" dirty="0"/>
              <a:t>-69.570 -30.374  -5.449  28.626  89.170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84F98-F8D8-7351-502A-E9579A23808E}"/>
              </a:ext>
            </a:extLst>
          </p:cNvPr>
          <p:cNvSpPr txBox="1"/>
          <p:nvPr/>
        </p:nvSpPr>
        <p:spPr>
          <a:xfrm>
            <a:off x="5516880" y="169068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Coefficients:</a:t>
            </a:r>
          </a:p>
          <a:p>
            <a:pPr marL="0" indent="0">
              <a:buNone/>
            </a:pPr>
            <a:r>
              <a:rPr lang="en-US" altLang="ko-KR" dirty="0"/>
              <a:t>            Estimate Std. Error t value </a:t>
            </a:r>
            <a:r>
              <a:rPr lang="en-US" altLang="ko-KR" dirty="0" err="1"/>
              <a:t>Pr</a:t>
            </a:r>
            <a:r>
              <a:rPr lang="en-US" altLang="ko-KR" dirty="0"/>
              <a:t>(&gt;|t|)    </a:t>
            </a:r>
          </a:p>
          <a:p>
            <a:pPr marL="0" indent="0">
              <a:buNone/>
            </a:pPr>
            <a:r>
              <a:rPr lang="en-US" altLang="ko-KR" dirty="0"/>
              <a:t>(Intercept)  77.9825    52.4296   1.487    0.151    </a:t>
            </a:r>
          </a:p>
          <a:p>
            <a:pPr marL="0" indent="0">
              <a:buNone/>
            </a:pPr>
            <a:r>
              <a:rPr lang="en-US" altLang="ko-KR" dirty="0"/>
              <a:t>x1            0.4174     0.7288   0.573    0.573    </a:t>
            </a:r>
          </a:p>
          <a:p>
            <a:pPr marL="0" indent="0">
              <a:buNone/>
            </a:pPr>
            <a:r>
              <a:rPr lang="en-US" altLang="ko-KR" dirty="0"/>
              <a:t>x2            5.2166     0.7572   6.889 6.43e-07 ***</a:t>
            </a:r>
          </a:p>
          <a:p>
            <a:pPr marL="0" indent="0">
              <a:buNone/>
            </a:pPr>
            <a:r>
              <a:rPr lang="en-US" altLang="ko-KR" dirty="0"/>
              <a:t>---</a:t>
            </a:r>
          </a:p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44.11 on 22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0.7056,	Adjusted R-squared:  0.6788 </a:t>
            </a:r>
          </a:p>
          <a:p>
            <a:pPr marL="0" indent="0">
              <a:buNone/>
            </a:pPr>
            <a:r>
              <a:rPr lang="en-US" altLang="ko-KR" dirty="0"/>
              <a:t>F-statistic: 26.36 on 2 and 22 DF,  p-value: 1.443e-06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 y</a:t>
            </a:r>
            <a:r>
              <a:rPr lang="ko-KR" altLang="en-US" dirty="0">
                <a:solidFill>
                  <a:srgbClr val="0070C0"/>
                </a:solidFill>
              </a:rPr>
              <a:t>에 대한 </a:t>
            </a:r>
            <a:r>
              <a:rPr lang="ko-KR" altLang="en-US" dirty="0" err="1">
                <a:solidFill>
                  <a:srgbClr val="0070C0"/>
                </a:solidFill>
              </a:rPr>
              <a:t>회귀식</a:t>
            </a: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# y= 77.9825 + 0.4174 x1 + 5.2166 x2</a:t>
            </a:r>
          </a:p>
        </p:txBody>
      </p:sp>
    </p:spTree>
    <p:extLst>
      <p:ext uri="{BB962C8B-B14F-4D97-AF65-F5344CB8AC3E}">
        <p14:creationId xmlns:p14="http://schemas.microsoft.com/office/powerpoint/2010/main" val="39778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4.1(e)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5521960" cy="4989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&gt; #4.1(e)</a:t>
            </a:r>
          </a:p>
          <a:p>
            <a:pPr marL="0" indent="0">
              <a:buNone/>
            </a:pPr>
            <a:r>
              <a:rPr lang="en-US" altLang="ko-KR" sz="1200" dirty="0"/>
              <a:t>&gt; </a:t>
            </a:r>
            <a:r>
              <a:rPr lang="en-US" altLang="ko-KR" sz="1200" dirty="0" err="1"/>
              <a:t>lm.c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lm</a:t>
            </a:r>
            <a:r>
              <a:rPr lang="en-US" altLang="ko-KR" sz="1200" dirty="0"/>
              <a:t>(y~x1+x2, data=df1)</a:t>
            </a:r>
          </a:p>
          <a:p>
            <a:pPr marL="0" indent="0">
              <a:buNone/>
            </a:pPr>
            <a:r>
              <a:rPr lang="en-US" altLang="ko-KR" sz="1200" dirty="0"/>
              <a:t>&gt; summary(</a:t>
            </a:r>
            <a:r>
              <a:rPr lang="en-US" altLang="ko-KR" sz="1200" dirty="0" err="1"/>
              <a:t>lm.c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Call:</a:t>
            </a:r>
          </a:p>
          <a:p>
            <a:pPr marL="0" indent="0">
              <a:buNone/>
            </a:pPr>
            <a:r>
              <a:rPr lang="en-US" altLang="ko-KR" sz="1200" dirty="0" err="1"/>
              <a:t>lm</a:t>
            </a:r>
            <a:r>
              <a:rPr lang="en-US" altLang="ko-KR" sz="1200" dirty="0"/>
              <a:t>(formula = y ~ x1 + x2, data = df1)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Residuals:</a:t>
            </a:r>
          </a:p>
          <a:p>
            <a:pPr marL="0" indent="0">
              <a:buNone/>
            </a:pPr>
            <a:r>
              <a:rPr lang="en-US" altLang="ko-KR" sz="1200" dirty="0"/>
              <a:t>    Min      1Q  Median      3Q     Max </a:t>
            </a:r>
          </a:p>
          <a:p>
            <a:pPr marL="0" indent="0">
              <a:buNone/>
            </a:pPr>
            <a:r>
              <a:rPr lang="en-US" altLang="ko-KR" sz="1200" dirty="0"/>
              <a:t>-69.570 -30.374  -5.449  28.626  89.170 </a:t>
            </a:r>
          </a:p>
          <a:p>
            <a:pPr marL="0" indent="0">
              <a:buNone/>
            </a:pPr>
            <a:r>
              <a:rPr lang="en-US" altLang="ko-KR" sz="1200" dirty="0"/>
              <a:t>Coefficients:</a:t>
            </a:r>
          </a:p>
          <a:p>
            <a:pPr marL="0" indent="0">
              <a:buNone/>
            </a:pPr>
            <a:r>
              <a:rPr lang="en-US" altLang="ko-KR" sz="1200" dirty="0"/>
              <a:t>            Estimate Std. Error t value </a:t>
            </a:r>
            <a:r>
              <a:rPr lang="en-US" altLang="ko-KR" sz="1200" dirty="0" err="1"/>
              <a:t>Pr</a:t>
            </a:r>
            <a:r>
              <a:rPr lang="en-US" altLang="ko-KR" sz="1200" dirty="0"/>
              <a:t>(&gt;|t|)    </a:t>
            </a:r>
          </a:p>
          <a:p>
            <a:pPr marL="0" indent="0">
              <a:buNone/>
            </a:pPr>
            <a:r>
              <a:rPr lang="en-US" altLang="ko-KR" sz="1200" dirty="0"/>
              <a:t>(Intercept)  77.9825    52.4296   1.487    0.151    </a:t>
            </a:r>
          </a:p>
          <a:p>
            <a:pPr marL="0" indent="0">
              <a:buNone/>
            </a:pPr>
            <a:r>
              <a:rPr lang="en-US" altLang="ko-KR" sz="1200" dirty="0"/>
              <a:t>x1            0.4174     0.7288   </a:t>
            </a:r>
            <a:r>
              <a:rPr lang="en-US" altLang="ko-KR" sz="1200" dirty="0">
                <a:solidFill>
                  <a:srgbClr val="0070C0"/>
                </a:solidFill>
              </a:rPr>
              <a:t>0.573    0.573    </a:t>
            </a:r>
          </a:p>
          <a:p>
            <a:pPr marL="0" indent="0">
              <a:buNone/>
            </a:pPr>
            <a:r>
              <a:rPr lang="en-US" altLang="ko-KR" sz="1200" dirty="0"/>
              <a:t>x2            5.2166     0.7572   </a:t>
            </a:r>
            <a:r>
              <a:rPr lang="en-US" altLang="ko-KR" sz="1200" dirty="0">
                <a:solidFill>
                  <a:srgbClr val="0070C0"/>
                </a:solidFill>
              </a:rPr>
              <a:t>6.889 6.43e-07 </a:t>
            </a:r>
            <a:r>
              <a:rPr lang="en-US" altLang="ko-KR" sz="1200" dirty="0"/>
              <a:t>***</a:t>
            </a:r>
          </a:p>
          <a:p>
            <a:pPr marL="0" indent="0">
              <a:buNone/>
            </a:pPr>
            <a:r>
              <a:rPr lang="en-US" altLang="ko-KR" sz="1200" dirty="0"/>
              <a:t>---</a:t>
            </a:r>
          </a:p>
          <a:p>
            <a:pPr marL="0" indent="0">
              <a:buNone/>
            </a:pPr>
            <a:r>
              <a:rPr lang="en-US" altLang="ko-KR" sz="1200" dirty="0" err="1"/>
              <a:t>Signif</a:t>
            </a:r>
            <a:r>
              <a:rPr lang="en-US" altLang="ko-KR" sz="1200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84F98-F8D8-7351-502A-E9579A23808E}"/>
              </a:ext>
            </a:extLst>
          </p:cNvPr>
          <p:cNvSpPr txBox="1"/>
          <p:nvPr/>
        </p:nvSpPr>
        <p:spPr>
          <a:xfrm>
            <a:off x="5516880" y="1690688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dirty="0"/>
              <a:t>Residual standard error: 44.11 on 22 degrees of freedom</a:t>
            </a:r>
          </a:p>
          <a:p>
            <a:pPr marL="0" indent="0">
              <a:buNone/>
            </a:pPr>
            <a:r>
              <a:rPr lang="en-US" altLang="ko-KR" sz="1600" dirty="0"/>
              <a:t>Multiple R-squared:  0.7056,	Adjusted R-squared:  0.6788 </a:t>
            </a:r>
          </a:p>
          <a:p>
            <a:pPr marL="0" indent="0">
              <a:buNone/>
            </a:pPr>
            <a:r>
              <a:rPr lang="en-US" altLang="ko-KR" sz="1600" dirty="0"/>
              <a:t>F-statistic: 26.36 on 2 and 22 DF,  p-value: 1.443e-06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rgbClr val="0070C0"/>
                </a:solidFill>
              </a:rPr>
              <a:t>#</a:t>
            </a:r>
            <a:r>
              <a:rPr lang="ko-KR" altLang="en-US" sz="1600" dirty="0">
                <a:solidFill>
                  <a:srgbClr val="0070C0"/>
                </a:solidFill>
              </a:rPr>
              <a:t>회귀계수에 대한 유의성 검정으로 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H0: </a:t>
            </a:r>
            <a:r>
              <a:rPr lang="el-GR" altLang="ko-KR" sz="1600" dirty="0">
                <a:solidFill>
                  <a:srgbClr val="0070C0"/>
                </a:solidFill>
              </a:rPr>
              <a:t>β</a:t>
            </a:r>
            <a:r>
              <a:rPr lang="en-US" altLang="ko-KR" sz="1600" dirty="0">
                <a:solidFill>
                  <a:srgbClr val="0070C0"/>
                </a:solidFill>
              </a:rPr>
              <a:t>1 = 0 </a:t>
            </a:r>
            <a:r>
              <a:rPr lang="ko-KR" altLang="en-US" sz="1600" dirty="0">
                <a:solidFill>
                  <a:srgbClr val="0070C0"/>
                </a:solidFill>
              </a:rPr>
              <a:t>대해 </a:t>
            </a:r>
            <a:r>
              <a:rPr lang="en-US" altLang="ko-KR" sz="1600" dirty="0">
                <a:solidFill>
                  <a:srgbClr val="0070C0"/>
                </a:solidFill>
              </a:rPr>
              <a:t>H1: </a:t>
            </a:r>
            <a:r>
              <a:rPr lang="el-GR" altLang="ko-KR" sz="1600" dirty="0">
                <a:solidFill>
                  <a:srgbClr val="0070C0"/>
                </a:solidFill>
              </a:rPr>
              <a:t>β</a:t>
            </a:r>
            <a:r>
              <a:rPr lang="en-US" altLang="ko-KR" sz="1600" dirty="0">
                <a:solidFill>
                  <a:srgbClr val="0070C0"/>
                </a:solidFill>
              </a:rPr>
              <a:t>1 </a:t>
            </a:r>
            <a:r>
              <a:rPr lang="ko-KR" altLang="en-US" sz="1600" dirty="0">
                <a:solidFill>
                  <a:srgbClr val="0070C0"/>
                </a:solidFill>
                <a:latin typeface="Apple SD Gothic Neo"/>
              </a:rPr>
              <a:t>≠</a:t>
            </a:r>
            <a:r>
              <a:rPr lang="en-US" altLang="ko-KR" sz="1600" dirty="0">
                <a:solidFill>
                  <a:srgbClr val="0070C0"/>
                </a:solidFill>
              </a:rPr>
              <a:t> 0 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70C0"/>
                </a:solidFill>
              </a:rPr>
              <a:t>에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대한 </a:t>
            </a:r>
            <a:r>
              <a:rPr lang="en-US" altLang="ko-KR" sz="1600" dirty="0">
                <a:solidFill>
                  <a:srgbClr val="0070C0"/>
                </a:solidFill>
              </a:rPr>
              <a:t>t-</a:t>
            </a:r>
            <a:r>
              <a:rPr lang="ko-KR" altLang="en-US" sz="1600" dirty="0">
                <a:solidFill>
                  <a:srgbClr val="0070C0"/>
                </a:solidFill>
              </a:rPr>
              <a:t>통계량은 </a:t>
            </a:r>
            <a:r>
              <a:rPr lang="en-US" altLang="ko-KR" sz="1600" dirty="0">
                <a:solidFill>
                  <a:srgbClr val="0070C0"/>
                </a:solidFill>
              </a:rPr>
              <a:t>0.573</a:t>
            </a:r>
            <a:r>
              <a:rPr lang="ko-KR" altLang="en-US" sz="1600" dirty="0">
                <a:solidFill>
                  <a:srgbClr val="0070C0"/>
                </a:solidFill>
              </a:rPr>
              <a:t>이며 </a:t>
            </a:r>
            <a:r>
              <a:rPr lang="en-US" altLang="ko-KR" sz="1600" dirty="0">
                <a:solidFill>
                  <a:srgbClr val="0070C0"/>
                </a:solidFill>
              </a:rPr>
              <a:t>p-</a:t>
            </a:r>
            <a:r>
              <a:rPr lang="ko-KR" altLang="en-US" sz="1600" dirty="0">
                <a:solidFill>
                  <a:srgbClr val="0070C0"/>
                </a:solidFill>
              </a:rPr>
              <a:t>값</a:t>
            </a:r>
            <a:r>
              <a:rPr lang="en-US" altLang="ko-KR" sz="1600" dirty="0">
                <a:solidFill>
                  <a:srgbClr val="0070C0"/>
                </a:solidFill>
              </a:rPr>
              <a:t>=0.573&gt;0.05</a:t>
            </a:r>
            <a:r>
              <a:rPr lang="ko-KR" altLang="en-US" sz="1600" dirty="0">
                <a:solidFill>
                  <a:srgbClr val="0070C0"/>
                </a:solidFill>
              </a:rPr>
              <a:t>으로 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70C0"/>
                </a:solidFill>
              </a:rPr>
              <a:t>유의수준 </a:t>
            </a:r>
            <a:r>
              <a:rPr lang="en-US" altLang="ko-KR" sz="1600" dirty="0">
                <a:solidFill>
                  <a:srgbClr val="0070C0"/>
                </a:solidFill>
              </a:rPr>
              <a:t>5%</a:t>
            </a:r>
            <a:r>
              <a:rPr lang="ko-KR" altLang="en-US" sz="1600" dirty="0">
                <a:solidFill>
                  <a:srgbClr val="0070C0"/>
                </a:solidFill>
              </a:rPr>
              <a:t>에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대해서 </a:t>
            </a:r>
            <a:r>
              <a:rPr lang="en-US" altLang="ko-KR" sz="1600" dirty="0">
                <a:solidFill>
                  <a:srgbClr val="0070C0"/>
                </a:solidFill>
              </a:rPr>
              <a:t>H0</a:t>
            </a:r>
            <a:r>
              <a:rPr lang="ko-KR" altLang="en-US" sz="1600" dirty="0">
                <a:solidFill>
                  <a:srgbClr val="0070C0"/>
                </a:solidFill>
              </a:rPr>
              <a:t>를 기각하지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못한다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추정된 회귀계수는 유의하지 않다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H0: </a:t>
            </a:r>
            <a:r>
              <a:rPr lang="el-GR" altLang="ko-KR" sz="1600" dirty="0">
                <a:solidFill>
                  <a:srgbClr val="0070C0"/>
                </a:solidFill>
              </a:rPr>
              <a:t>β</a:t>
            </a:r>
            <a:r>
              <a:rPr lang="en-US" altLang="ko-KR" sz="1600" dirty="0">
                <a:solidFill>
                  <a:srgbClr val="0070C0"/>
                </a:solidFill>
              </a:rPr>
              <a:t>2 = 0 </a:t>
            </a:r>
            <a:r>
              <a:rPr lang="ko-KR" altLang="en-US" sz="1600" dirty="0">
                <a:solidFill>
                  <a:srgbClr val="0070C0"/>
                </a:solidFill>
              </a:rPr>
              <a:t>대해 </a:t>
            </a:r>
            <a:r>
              <a:rPr lang="en-US" altLang="ko-KR" sz="1600" dirty="0">
                <a:solidFill>
                  <a:srgbClr val="0070C0"/>
                </a:solidFill>
              </a:rPr>
              <a:t>H1: </a:t>
            </a:r>
            <a:r>
              <a:rPr lang="el-GR" altLang="ko-KR" sz="1600" dirty="0">
                <a:solidFill>
                  <a:srgbClr val="0070C0"/>
                </a:solidFill>
              </a:rPr>
              <a:t>β</a:t>
            </a:r>
            <a:r>
              <a:rPr lang="en-US" altLang="ko-KR" sz="1600" dirty="0">
                <a:solidFill>
                  <a:srgbClr val="0070C0"/>
                </a:solidFill>
              </a:rPr>
              <a:t>2 </a:t>
            </a:r>
            <a:r>
              <a:rPr lang="ko-KR" altLang="en-US" sz="1600" dirty="0">
                <a:solidFill>
                  <a:srgbClr val="0070C0"/>
                </a:solidFill>
                <a:latin typeface="Apple SD Gothic Neo"/>
              </a:rPr>
              <a:t>≠</a:t>
            </a:r>
            <a:r>
              <a:rPr lang="en-US" altLang="ko-KR" sz="1600" dirty="0">
                <a:solidFill>
                  <a:srgbClr val="0070C0"/>
                </a:solidFill>
              </a:rPr>
              <a:t> 0 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70C0"/>
                </a:solidFill>
              </a:rPr>
              <a:t>에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대한 </a:t>
            </a:r>
            <a:r>
              <a:rPr lang="en-US" altLang="ko-KR" sz="1600" dirty="0">
                <a:solidFill>
                  <a:srgbClr val="0070C0"/>
                </a:solidFill>
              </a:rPr>
              <a:t>t-</a:t>
            </a:r>
            <a:r>
              <a:rPr lang="ko-KR" altLang="en-US" sz="1600" dirty="0">
                <a:solidFill>
                  <a:srgbClr val="0070C0"/>
                </a:solidFill>
              </a:rPr>
              <a:t>통계량은 </a:t>
            </a:r>
            <a:r>
              <a:rPr lang="en-US" altLang="ko-KR" sz="1600" dirty="0">
                <a:solidFill>
                  <a:srgbClr val="0070C0"/>
                </a:solidFill>
              </a:rPr>
              <a:t>6.889</a:t>
            </a:r>
            <a:r>
              <a:rPr lang="ko-KR" altLang="en-US" sz="1600" dirty="0">
                <a:solidFill>
                  <a:srgbClr val="0070C0"/>
                </a:solidFill>
              </a:rPr>
              <a:t>이며 </a:t>
            </a:r>
            <a:r>
              <a:rPr lang="en-US" altLang="ko-KR" sz="1600" dirty="0">
                <a:solidFill>
                  <a:srgbClr val="0070C0"/>
                </a:solidFill>
              </a:rPr>
              <a:t>p-</a:t>
            </a:r>
            <a:r>
              <a:rPr lang="ko-KR" altLang="en-US" sz="1600" dirty="0">
                <a:solidFill>
                  <a:srgbClr val="0070C0"/>
                </a:solidFill>
              </a:rPr>
              <a:t>값</a:t>
            </a:r>
            <a:r>
              <a:rPr lang="en-US" altLang="ko-KR" sz="1600" dirty="0">
                <a:solidFill>
                  <a:srgbClr val="0070C0"/>
                </a:solidFill>
              </a:rPr>
              <a:t>=6.43e-07&lt;0.05</a:t>
            </a:r>
            <a:r>
              <a:rPr lang="ko-KR" altLang="en-US" sz="1600" dirty="0">
                <a:solidFill>
                  <a:srgbClr val="0070C0"/>
                </a:solidFill>
              </a:rPr>
              <a:t>으로 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70C0"/>
                </a:solidFill>
              </a:rPr>
              <a:t>유의수준 </a:t>
            </a:r>
            <a:r>
              <a:rPr lang="en-US" altLang="ko-KR" sz="1600" dirty="0">
                <a:solidFill>
                  <a:srgbClr val="0070C0"/>
                </a:solidFill>
              </a:rPr>
              <a:t>5%</a:t>
            </a:r>
            <a:r>
              <a:rPr lang="ko-KR" altLang="en-US" sz="1600" dirty="0">
                <a:solidFill>
                  <a:srgbClr val="0070C0"/>
                </a:solidFill>
              </a:rPr>
              <a:t>에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대해서 </a:t>
            </a:r>
            <a:r>
              <a:rPr lang="en-US" altLang="ko-KR" sz="1600" dirty="0">
                <a:solidFill>
                  <a:srgbClr val="0070C0"/>
                </a:solidFill>
              </a:rPr>
              <a:t>H0</a:t>
            </a:r>
            <a:r>
              <a:rPr lang="ko-KR" altLang="en-US" sz="1600" dirty="0">
                <a:solidFill>
                  <a:srgbClr val="0070C0"/>
                </a:solidFill>
              </a:rPr>
              <a:t>를 기각하게 되므로 추정된 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70C0"/>
                </a:solidFill>
              </a:rPr>
              <a:t>회귀계수는 유의하다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91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4.1(f)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581400" cy="4802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&gt; #4.1(f)</a:t>
            </a:r>
          </a:p>
          <a:p>
            <a:pPr marL="0" indent="0">
              <a:buNone/>
            </a:pPr>
            <a:r>
              <a:rPr lang="en-US" altLang="ko-KR" sz="1100" dirty="0"/>
              <a:t>&gt; </a:t>
            </a:r>
            <a:r>
              <a:rPr lang="en-US" altLang="ko-KR" sz="1100" dirty="0" err="1"/>
              <a:t>lm.c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lm</a:t>
            </a:r>
            <a:r>
              <a:rPr lang="en-US" altLang="ko-KR" sz="1100" dirty="0"/>
              <a:t>(y~x1+x2, data=df1)</a:t>
            </a:r>
          </a:p>
          <a:p>
            <a:pPr marL="0" indent="0">
              <a:buNone/>
            </a:pPr>
            <a:r>
              <a:rPr lang="en-US" altLang="ko-KR" sz="1100" dirty="0"/>
              <a:t>&gt; summary(</a:t>
            </a:r>
            <a:r>
              <a:rPr lang="en-US" altLang="ko-KR" sz="1100" dirty="0" err="1"/>
              <a:t>lm.c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Call:</a:t>
            </a:r>
          </a:p>
          <a:p>
            <a:pPr marL="0" indent="0">
              <a:buNone/>
            </a:pPr>
            <a:r>
              <a:rPr lang="en-US" altLang="ko-KR" sz="1100" dirty="0" err="1"/>
              <a:t>lm</a:t>
            </a:r>
            <a:r>
              <a:rPr lang="en-US" altLang="ko-KR" sz="1100" dirty="0"/>
              <a:t>(formula = y ~ x1 + x2, data = df1)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Residuals:</a:t>
            </a:r>
          </a:p>
          <a:p>
            <a:pPr marL="0" indent="0">
              <a:buNone/>
            </a:pPr>
            <a:r>
              <a:rPr lang="en-US" altLang="ko-KR" sz="1100" dirty="0"/>
              <a:t>    Min      1Q  Median      3Q     Max </a:t>
            </a:r>
          </a:p>
          <a:p>
            <a:pPr marL="0" indent="0">
              <a:buNone/>
            </a:pPr>
            <a:r>
              <a:rPr lang="en-US" altLang="ko-KR" sz="1100" dirty="0"/>
              <a:t>-69.570 -30.374  -5.449  28.626  89.170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Coefficients:</a:t>
            </a:r>
          </a:p>
          <a:p>
            <a:pPr marL="0" indent="0">
              <a:buNone/>
            </a:pPr>
            <a:r>
              <a:rPr lang="en-US" altLang="ko-KR" sz="1100" dirty="0"/>
              <a:t>            Estimate Std. Error t value </a:t>
            </a:r>
            <a:r>
              <a:rPr lang="en-US" altLang="ko-KR" sz="1100" dirty="0" err="1"/>
              <a:t>Pr</a:t>
            </a:r>
            <a:r>
              <a:rPr lang="en-US" altLang="ko-KR" sz="1100" dirty="0"/>
              <a:t>(&gt;|t|)    </a:t>
            </a:r>
          </a:p>
          <a:p>
            <a:pPr marL="0" indent="0">
              <a:buNone/>
            </a:pPr>
            <a:r>
              <a:rPr lang="en-US" altLang="ko-KR" sz="1100" dirty="0"/>
              <a:t>(Intercept)  77.9825    52.4296   1.487    0.151    </a:t>
            </a:r>
          </a:p>
          <a:p>
            <a:pPr marL="0" indent="0">
              <a:buNone/>
            </a:pPr>
            <a:r>
              <a:rPr lang="en-US" altLang="ko-KR" sz="1100" dirty="0"/>
              <a:t>x1            0.4174     0.7288   0.573    0.573    </a:t>
            </a:r>
          </a:p>
          <a:p>
            <a:pPr marL="0" indent="0">
              <a:buNone/>
            </a:pPr>
            <a:r>
              <a:rPr lang="en-US" altLang="ko-KR" sz="1100" dirty="0"/>
              <a:t>x2            5.2166     0.7572   6.889 6.43e-07 ***</a:t>
            </a:r>
          </a:p>
          <a:p>
            <a:pPr marL="0" indent="0">
              <a:buNone/>
            </a:pPr>
            <a:r>
              <a:rPr lang="en-US" altLang="ko-KR" sz="1100" dirty="0"/>
              <a:t>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DE70A-976E-F34E-9A88-6C4524085B83}"/>
              </a:ext>
            </a:extLst>
          </p:cNvPr>
          <p:cNvSpPr txBox="1"/>
          <p:nvPr/>
        </p:nvSpPr>
        <p:spPr>
          <a:xfrm>
            <a:off x="4724402" y="1859339"/>
            <a:ext cx="69087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 err="1"/>
              <a:t>Signif</a:t>
            </a:r>
            <a:r>
              <a:rPr lang="en-US" altLang="ko-KR" dirty="0"/>
              <a:t>. codes:  0 ‘***’ 0.001 ‘**’ 0.01 ‘*’ 0.05 ‘.’ 0.1 ‘ ’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Residual standard error: 44.11 on 22 degrees of freedom</a:t>
            </a:r>
          </a:p>
          <a:p>
            <a:pPr marL="0" indent="0">
              <a:buNone/>
            </a:pPr>
            <a:r>
              <a:rPr lang="en-US" altLang="ko-KR" dirty="0"/>
              <a:t>Multiple R-squared:  0.7056,	Adjusted R-squared:  0.6788 </a:t>
            </a:r>
          </a:p>
          <a:p>
            <a:pPr marL="0" indent="0">
              <a:buNone/>
            </a:pPr>
            <a:r>
              <a:rPr lang="en-US" altLang="ko-KR" dirty="0"/>
              <a:t>F-statistic: 26.36 on 2 and 22 DF,  p-value: 1.443e-06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#Multiple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R-Squared: 0.7056</a:t>
            </a:r>
            <a:r>
              <a:rPr lang="ko-KR" altLang="en-US" dirty="0">
                <a:solidFill>
                  <a:schemeClr val="accent1"/>
                </a:solidFill>
              </a:rPr>
              <a:t> 으로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accent1"/>
                </a:solidFill>
              </a:rPr>
              <a:t>결정계수의 값은 </a:t>
            </a:r>
            <a:r>
              <a:rPr lang="en-US" altLang="ko-KR" dirty="0">
                <a:solidFill>
                  <a:schemeClr val="accent1"/>
                </a:solidFill>
              </a:rPr>
              <a:t>0.7056 </a:t>
            </a:r>
            <a:r>
              <a:rPr lang="ko-KR" altLang="en-US" dirty="0">
                <a:solidFill>
                  <a:schemeClr val="accent1"/>
                </a:solidFill>
              </a:rPr>
              <a:t>이다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>
                <a:solidFill>
                  <a:schemeClr val="accent1"/>
                </a:solidFill>
              </a:rPr>
              <a:t>값이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과 가까우므로 추정된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회귀직선의 설명력이 높은 편이다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488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4.1(g)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3640" cy="2644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&gt; #4.1(g)</a:t>
            </a:r>
          </a:p>
          <a:p>
            <a:pPr marL="0" indent="0">
              <a:buNone/>
            </a:pPr>
            <a:r>
              <a:rPr lang="en-US" altLang="ko-KR" sz="2000" dirty="0"/>
              <a:t>&gt; plot(x=fitted(</a:t>
            </a:r>
            <a:r>
              <a:rPr lang="en-US" altLang="ko-KR" sz="2000" dirty="0" err="1"/>
              <a:t>lm.c</a:t>
            </a:r>
            <a:r>
              <a:rPr lang="en-US" altLang="ko-KR" sz="2000" dirty="0"/>
              <a:t>), y=residuals(</a:t>
            </a:r>
            <a:r>
              <a:rPr lang="en-US" altLang="ko-KR" sz="2000" dirty="0" err="1"/>
              <a:t>lm.c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lwd</a:t>
            </a:r>
            <a:r>
              <a:rPr lang="en-US" altLang="ko-KR" sz="2000" dirty="0"/>
              <a:t>=2, </a:t>
            </a:r>
            <a:r>
              <a:rPr lang="en-US" altLang="ko-KR" sz="2000" dirty="0" err="1"/>
              <a:t>xlab</a:t>
            </a:r>
            <a:r>
              <a:rPr lang="en-US" altLang="ko-KR" sz="2000" dirty="0"/>
              <a:t>='fitted',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='residual', main='y=cholesterol')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dirty="0" err="1"/>
              <a:t>abline</a:t>
            </a:r>
            <a:r>
              <a:rPr lang="en-US" altLang="ko-KR" sz="2000" dirty="0"/>
              <a:t>(h=0, col=2, </a:t>
            </a:r>
            <a:r>
              <a:rPr lang="en-US" altLang="ko-KR" sz="2000" dirty="0" err="1"/>
              <a:t>lwd</a:t>
            </a:r>
            <a:r>
              <a:rPr lang="en-US" altLang="ko-KR" sz="2000" dirty="0"/>
              <a:t>=2)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70C0"/>
                </a:solidFill>
              </a:rPr>
              <a:t>#</a:t>
            </a:r>
            <a:r>
              <a:rPr lang="ko-KR" altLang="en-US" sz="2000" dirty="0">
                <a:solidFill>
                  <a:srgbClr val="0070C0"/>
                </a:solidFill>
              </a:rPr>
              <a:t>해당 모형은 </a:t>
            </a:r>
            <a:r>
              <a:rPr lang="ko-KR" altLang="en-US" sz="2000" dirty="0" err="1">
                <a:solidFill>
                  <a:srgbClr val="0070C0"/>
                </a:solidFill>
              </a:rPr>
              <a:t>예측값이</a:t>
            </a:r>
            <a:r>
              <a:rPr lang="ko-KR" altLang="en-US" sz="2000" dirty="0">
                <a:solidFill>
                  <a:srgbClr val="0070C0"/>
                </a:solidFill>
              </a:rPr>
              <a:t> 커짐에 따라 </a:t>
            </a:r>
            <a:r>
              <a:rPr lang="en-US" altLang="ko-KR" sz="2000" dirty="0">
                <a:solidFill>
                  <a:srgbClr val="0070C0"/>
                </a:solidFill>
              </a:rPr>
              <a:t>0</a:t>
            </a:r>
            <a:r>
              <a:rPr lang="ko-KR" altLang="en-US" sz="2000" dirty="0">
                <a:solidFill>
                  <a:srgbClr val="0070C0"/>
                </a:solidFill>
              </a:rPr>
              <a:t>을 중심으로 분산이 일정하게 유지되고 있다</a:t>
            </a:r>
            <a:r>
              <a:rPr lang="en-US" altLang="ko-KR" sz="2000" dirty="0">
                <a:solidFill>
                  <a:srgbClr val="0070C0"/>
                </a:solidFill>
              </a:rPr>
              <a:t>. </a:t>
            </a:r>
            <a:r>
              <a:rPr lang="ko-KR" altLang="en-US" sz="2000" dirty="0">
                <a:solidFill>
                  <a:srgbClr val="0070C0"/>
                </a:solidFill>
              </a:rPr>
              <a:t>등분산성을 만족하고 있다</a:t>
            </a:r>
            <a:r>
              <a:rPr lang="en-US" altLang="ko-KR" sz="2000" dirty="0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37F73-8E39-7DA8-D61C-3E3F3375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0" y="1409952"/>
            <a:ext cx="4774603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BC13-E3C6-B61D-B501-9D3917C2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altLang="ko-KR" dirty="0"/>
              <a:t>4.1(h)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BB2B6-AA02-A76D-6CCB-86C15116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18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&gt; #4.1(h)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qqnorm</a:t>
            </a:r>
            <a:r>
              <a:rPr lang="en-US" altLang="ko-KR" sz="2400" dirty="0"/>
              <a:t>(residuals(</a:t>
            </a:r>
            <a:r>
              <a:rPr lang="en-US" altLang="ko-KR" sz="2400" dirty="0" err="1"/>
              <a:t>lm.c</a:t>
            </a:r>
            <a:r>
              <a:rPr lang="en-US" altLang="ko-KR" sz="2400" dirty="0"/>
              <a:t>))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qqline</a:t>
            </a:r>
            <a:r>
              <a:rPr lang="en-US" altLang="ko-KR" sz="2400" dirty="0"/>
              <a:t>(residuals(</a:t>
            </a:r>
            <a:r>
              <a:rPr lang="en-US" altLang="ko-KR" sz="2400" dirty="0" err="1"/>
              <a:t>lm.c</a:t>
            </a:r>
            <a:r>
              <a:rPr lang="en-US" altLang="ko-KR" sz="2400" dirty="0"/>
              <a:t>))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#45</a:t>
            </a:r>
            <a:r>
              <a:rPr lang="ko-KR" altLang="en-US" sz="2400" dirty="0">
                <a:solidFill>
                  <a:srgbClr val="0070C0"/>
                </a:solidFill>
              </a:rPr>
              <a:t>도선 부근에 표본 점들이 모여 있으므로 </a:t>
            </a:r>
            <a:r>
              <a:rPr lang="ko-KR" altLang="en-US" sz="2400" dirty="0" err="1">
                <a:solidFill>
                  <a:srgbClr val="0070C0"/>
                </a:solidFill>
              </a:rPr>
              <a:t>잔차가</a:t>
            </a:r>
            <a:r>
              <a:rPr lang="ko-KR" altLang="en-US" sz="2400" dirty="0">
                <a:solidFill>
                  <a:srgbClr val="0070C0"/>
                </a:solidFill>
              </a:rPr>
              <a:t> 정규분포를 따른다고 할 수 있다</a:t>
            </a:r>
            <a:r>
              <a:rPr lang="en-US" altLang="ko-KR" sz="2400" dirty="0">
                <a:solidFill>
                  <a:srgbClr val="0070C0"/>
                </a:solidFill>
              </a:rPr>
              <a:t>. </a:t>
            </a:r>
            <a:endParaRPr lang="el-GR" altLang="ko-K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FE371D-65D2-9F82-D3CB-D7E5B93C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098" y="1186432"/>
            <a:ext cx="4774603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1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2638</Words>
  <Application>Microsoft Office PowerPoint</Application>
  <PresentationFormat>와이드스크린</PresentationFormat>
  <Paragraphs>353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Apple SD Gothic Neo</vt:lpstr>
      <vt:lpstr>맑은 고딕</vt:lpstr>
      <vt:lpstr>Arial</vt:lpstr>
      <vt:lpstr>Office 테마</vt:lpstr>
      <vt:lpstr>회귀분석 4장 연습문제</vt:lpstr>
      <vt:lpstr>4.1(a)</vt:lpstr>
      <vt:lpstr>4.1(b)</vt:lpstr>
      <vt:lpstr>4.1(c)</vt:lpstr>
      <vt:lpstr>4.1(d)</vt:lpstr>
      <vt:lpstr>4.1(e)</vt:lpstr>
      <vt:lpstr>4.1(f)</vt:lpstr>
      <vt:lpstr>4.1(g)</vt:lpstr>
      <vt:lpstr>4.1(h)</vt:lpstr>
      <vt:lpstr>4.1(i)</vt:lpstr>
      <vt:lpstr>4.1(j)</vt:lpstr>
      <vt:lpstr>4.1(k)</vt:lpstr>
      <vt:lpstr>4.2(a)</vt:lpstr>
      <vt:lpstr>4.2(b)</vt:lpstr>
      <vt:lpstr>4.2(c)</vt:lpstr>
      <vt:lpstr>4.2(d)</vt:lpstr>
      <vt:lpstr>4.2(e)</vt:lpstr>
      <vt:lpstr>4.2(f)</vt:lpstr>
      <vt:lpstr>4.2(g)</vt:lpstr>
      <vt:lpstr>4.2(h)</vt:lpstr>
      <vt:lpstr>4.2(i)</vt:lpstr>
      <vt:lpstr>4.2(j)</vt:lpstr>
      <vt:lpstr>4.2(k)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이민희</dc:creator>
  <cp:lastModifiedBy>이민희</cp:lastModifiedBy>
  <cp:revision>50</cp:revision>
  <dcterms:created xsi:type="dcterms:W3CDTF">2022-11-03T05:53:09Z</dcterms:created>
  <dcterms:modified xsi:type="dcterms:W3CDTF">2022-11-05T12:30:41Z</dcterms:modified>
</cp:coreProperties>
</file>