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74" r:id="rId7"/>
    <p:sldId id="264" r:id="rId8"/>
    <p:sldId id="275" r:id="rId9"/>
    <p:sldId id="265" r:id="rId10"/>
    <p:sldId id="261" r:id="rId11"/>
    <p:sldId id="276" r:id="rId12"/>
    <p:sldId id="277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43206-73E3-E27C-B3DB-2CB965332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A4965E-0127-E1E4-0C74-C29BB49C2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97016-C46F-9FC3-27E0-99669E53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D56-8B56-49AA-A13D-C2DB0F4CA008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12ED6-D905-B163-2E93-6A7F4EE7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0F6E8-CE32-D57F-7F4E-B31BA5A3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869B-9250-45C8-A2BD-72061D88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86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50CC6-D882-109F-5646-4C2B03FBE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082EC2-5B52-E8DD-4DF6-AC30B11E3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3666D-CDA3-9E7F-4D53-50B87F6D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D56-8B56-49AA-A13D-C2DB0F4CA008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37271-EAD2-B22D-5128-4C44A9F8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017A5E-9986-4195-F08B-BE0E5AF2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869B-9250-45C8-A2BD-72061D88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77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636A71-DCCC-2C8D-3458-1FD1267B4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9574B9-9FCC-9999-39C5-DC1DB2C76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74DA4-AAD5-F5EC-6856-BFDA781F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D56-8B56-49AA-A13D-C2DB0F4CA008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E8D71-B29A-1255-A9F9-320AB236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309C5-B353-CD6F-256B-D0F0500F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869B-9250-45C8-A2BD-72061D88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5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1A01C-FA73-A0D7-FD56-F96BBDA3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B6458-E0A7-0064-2702-0050DD033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D41BE-290B-DC61-FB71-4A2679A6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D56-8B56-49AA-A13D-C2DB0F4CA008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ADE72-6974-3290-87BB-32B01579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A43B8-3B1E-B11B-8FEC-41CB78F1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869B-9250-45C8-A2BD-72061D88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6810B-4EB8-07BD-F057-7A9A6024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ACDCC7-151B-4AFB-1031-C84BB12B2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57F8A-B26C-A195-DAEA-1AA056C1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D56-8B56-49AA-A13D-C2DB0F4CA008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99D43-CE95-544E-1716-6BEE5523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D9D21-197C-1715-5118-CA64B629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869B-9250-45C8-A2BD-72061D88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0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741E1-4864-29B0-4FE5-BAB838FB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BF76E-9695-607E-87CA-626FB82A3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9FF1C5-482A-1E0C-DA17-5FAB909B3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190AAA-08FD-382F-5D83-82A67500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D56-8B56-49AA-A13D-C2DB0F4CA008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1890E9-A596-6A9B-F5F9-07834A6AC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03CFB0-4E3E-7BFE-6AAB-588C8179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869B-9250-45C8-A2BD-72061D88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10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758C-BE69-F174-93CA-F03192C1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455D25-7FEE-4FBD-11F2-47F6CA511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3E0F7C-8D0C-6E51-7B07-6D488FCF4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2F736E-2C00-7D69-0E8D-460A5FB8B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E88902-D3D4-6F49-69DB-49E7D0289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55CF05-2E74-5003-7591-9A48138E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D56-8B56-49AA-A13D-C2DB0F4CA008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FF2F37-42EC-8EA2-3D31-CC697DDD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003376-2580-7D37-98DB-92C66D6D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869B-9250-45C8-A2BD-72061D88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11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60337-42B5-5C55-B2C4-FCDC44C4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28C458-2FAC-35D8-CA5C-7AFD0106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D56-8B56-49AA-A13D-C2DB0F4CA008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637F3F-1558-7EB0-3F20-DB1E697F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CDE6C2-B063-9FEF-B4DD-DC58252B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869B-9250-45C8-A2BD-72061D88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41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E528F3-1F42-33AA-7AB7-F005D775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D56-8B56-49AA-A13D-C2DB0F4CA008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760102-DA33-B2F6-9FC7-1EB4640B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6582A6-6241-FF3F-38C2-A63D54B8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869B-9250-45C8-A2BD-72061D88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2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D0A91-C455-C737-3A19-88BE5158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9E7D8-C516-E650-EA39-E5EC2A03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13A881-A603-69A4-69B6-9832C15D6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0ABD6C-3B0D-DE95-14CE-C707C470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D56-8B56-49AA-A13D-C2DB0F4CA008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5B126-38E4-DDE7-ACEF-DA28477A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4FF40C-C2D7-D9F2-BBBB-D0FA51F7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869B-9250-45C8-A2BD-72061D88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63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80B0E-AD8C-F78F-210B-AA616542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08AA0-D41D-09D5-359A-3BE15AAD8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9EEB1C-2D7A-77FC-AE2A-299B84753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902640-DC23-5C4E-46B3-773731A2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D56-8B56-49AA-A13D-C2DB0F4CA008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47DF10-65B6-263A-06C3-3151DFB0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388EE-3DE4-827C-7D26-AC0547B2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869B-9250-45C8-A2BD-72061D88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16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60A92-2CC4-65D3-C748-C58FE635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139466-12D7-48AC-0FE4-6DC17FFA7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7A3CA-D427-A788-3E81-F2AB82CAC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CFD56-8B56-49AA-A13D-C2DB0F4CA008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3BD12-F28A-CCC6-59DA-48377ACD9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A80CC-49B1-18AA-8EA4-23FEE1346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5869B-9250-45C8-A2BD-72061D88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24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3BA2F-0936-F97B-37C2-693DAA015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회귀분석 </a:t>
            </a:r>
            <a:r>
              <a:rPr lang="en-US" altLang="ko-KR" dirty="0"/>
              <a:t>3</a:t>
            </a:r>
            <a:r>
              <a:rPr lang="ko-KR" altLang="en-US" dirty="0"/>
              <a:t>장 연습문제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BEA941-EF65-3D47-12D7-B6CC7192D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sz="4000" dirty="0"/>
              <a:t>정보통계학과 </a:t>
            </a:r>
            <a:r>
              <a:rPr lang="en-US" altLang="ko-KR" sz="4000" dirty="0"/>
              <a:t>20210853 </a:t>
            </a:r>
            <a:r>
              <a:rPr lang="ko-KR" altLang="en-US" sz="4000" dirty="0"/>
              <a:t>이민희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664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3.5(i)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&gt; #3.5(i)</a:t>
            </a:r>
          </a:p>
          <a:p>
            <a:pPr marL="0" indent="0">
              <a:buNone/>
            </a:pPr>
            <a:r>
              <a:rPr lang="en-US" altLang="ko-KR" dirty="0"/>
              <a:t>&gt; plot(out)</a:t>
            </a:r>
          </a:p>
          <a:p>
            <a:pPr marL="0" indent="0">
              <a:buNone/>
            </a:pPr>
            <a:r>
              <a:rPr lang="en-US" altLang="ko-KR" dirty="0"/>
              <a:t>&gt; library(</a:t>
            </a:r>
            <a:r>
              <a:rPr lang="en-US" altLang="ko-KR" dirty="0" err="1"/>
              <a:t>lmtest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dwtest</a:t>
            </a:r>
            <a:r>
              <a:rPr lang="en-US" altLang="ko-KR" dirty="0"/>
              <a:t>(out)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Durbin-Watson test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data:  out</a:t>
            </a:r>
          </a:p>
          <a:p>
            <a:pPr marL="0" indent="0">
              <a:buNone/>
            </a:pPr>
            <a:r>
              <a:rPr lang="en-US" altLang="ko-KR" dirty="0"/>
              <a:t>DW = 1.8085, p-value = 0.3465</a:t>
            </a:r>
          </a:p>
          <a:p>
            <a:pPr marL="0" indent="0">
              <a:buNone/>
            </a:pPr>
            <a:r>
              <a:rPr lang="en-US" altLang="ko-KR" dirty="0"/>
              <a:t>alternative hypothesis: true autocorrelation is greater than 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F2C7C1-2348-C2C8-2568-B69931EF5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549" y="2035556"/>
            <a:ext cx="5028902" cy="42531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966DE6-86BE-0080-9EF0-E1A75879B4C4}"/>
              </a:ext>
            </a:extLst>
          </p:cNvPr>
          <p:cNvSpPr txBox="1"/>
          <p:nvPr/>
        </p:nvSpPr>
        <p:spPr>
          <a:xfrm>
            <a:off x="6248549" y="1027906"/>
            <a:ext cx="533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#</a:t>
            </a:r>
            <a:r>
              <a:rPr lang="ko-KR" altLang="en-US" dirty="0">
                <a:solidFill>
                  <a:srgbClr val="0070C0"/>
                </a:solidFill>
              </a:rPr>
              <a:t>오차의 독립성은 선형모형에서 오차항에 대한 가정이다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  <a:r>
              <a:rPr lang="ko-KR" altLang="en-US" dirty="0">
                <a:solidFill>
                  <a:srgbClr val="0070C0"/>
                </a:solidFill>
              </a:rPr>
              <a:t>독립성 검정으로 </a:t>
            </a:r>
            <a:r>
              <a:rPr lang="en-US" altLang="ko-KR" dirty="0">
                <a:solidFill>
                  <a:srgbClr val="0070C0"/>
                </a:solidFill>
              </a:rPr>
              <a:t>Durbin-Watson</a:t>
            </a:r>
            <a:r>
              <a:rPr lang="ko-KR" altLang="en-US" dirty="0">
                <a:solidFill>
                  <a:srgbClr val="0070C0"/>
                </a:solidFill>
              </a:rPr>
              <a:t>검정을 할 수 있다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  <a:r>
              <a:rPr lang="ko-KR" altLang="en-US" dirty="0">
                <a:solidFill>
                  <a:srgbClr val="0070C0"/>
                </a:solidFill>
              </a:rPr>
              <a:t>검정의 결과가 </a:t>
            </a:r>
            <a:r>
              <a:rPr lang="en-US" altLang="ko-KR" dirty="0">
                <a:solidFill>
                  <a:srgbClr val="0070C0"/>
                </a:solidFill>
              </a:rPr>
              <a:t>p-value=0.3465</a:t>
            </a:r>
            <a:r>
              <a:rPr lang="ko-KR" altLang="en-US" dirty="0">
                <a:solidFill>
                  <a:srgbClr val="0070C0"/>
                </a:solidFill>
              </a:rPr>
              <a:t>이므로 독립성을 만족한다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el-GR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735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3.5(j)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95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&gt; #3.5(j)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qqnorm</a:t>
            </a:r>
            <a:r>
              <a:rPr lang="en-US" altLang="ko-KR" dirty="0"/>
              <a:t>(residuals(out))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qqline</a:t>
            </a:r>
            <a:r>
              <a:rPr lang="en-US" altLang="ko-KR" dirty="0"/>
              <a:t>(residuals(out))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#45</a:t>
            </a:r>
            <a:r>
              <a:rPr lang="ko-KR" altLang="en-US" dirty="0">
                <a:solidFill>
                  <a:srgbClr val="0070C0"/>
                </a:solidFill>
              </a:rPr>
              <a:t>도선 부근에 표본 점들이 모여 있다면 이 데이터가 이론의 분포 가정에 부합된다는 것을 의미한다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el-GR" altLang="ko-KR" dirty="0">
              <a:solidFill>
                <a:srgbClr val="0070C0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FCC69A2-E580-BBD8-F1A4-3E2B890F7B04}"/>
              </a:ext>
            </a:extLst>
          </p:cNvPr>
          <p:cNvSpPr txBox="1">
            <a:spLocks/>
          </p:cNvSpPr>
          <p:nvPr/>
        </p:nvSpPr>
        <p:spPr>
          <a:xfrm>
            <a:off x="639064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B0B35E-7B72-96AB-B090-89CCA2974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721" y="1117546"/>
            <a:ext cx="5466079" cy="462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6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3.5(k)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586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&gt; #3.5(k)</a:t>
            </a:r>
          </a:p>
          <a:p>
            <a:pPr marL="0" indent="0">
              <a:buNone/>
            </a:pPr>
            <a:r>
              <a:rPr lang="en-US" altLang="ko-KR" dirty="0"/>
              <a:t>&gt; predict(</a:t>
            </a:r>
            <a:r>
              <a:rPr lang="en-US" altLang="ko-KR" dirty="0" err="1"/>
              <a:t>out,newdata</a:t>
            </a:r>
            <a:r>
              <a:rPr lang="en-US" altLang="ko-KR" dirty="0"/>
              <a:t>=</a:t>
            </a:r>
            <a:r>
              <a:rPr lang="en-US" altLang="ko-KR" dirty="0" err="1"/>
              <a:t>data.frame</a:t>
            </a:r>
            <a:r>
              <a:rPr lang="en-US" altLang="ko-KR" dirty="0"/>
              <a:t>(x=50))</a:t>
            </a:r>
          </a:p>
          <a:p>
            <a:pPr marL="0" indent="0">
              <a:buNone/>
            </a:pPr>
            <a:r>
              <a:rPr lang="en-US" altLang="ko-KR" dirty="0"/>
              <a:t>       1 </a:t>
            </a:r>
          </a:p>
          <a:p>
            <a:pPr marL="0" indent="0">
              <a:buNone/>
            </a:pPr>
            <a:r>
              <a:rPr lang="en-US" altLang="ko-KR" dirty="0"/>
              <a:t>61.02231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#</a:t>
            </a:r>
            <a:r>
              <a:rPr lang="ko-KR" altLang="en-US" dirty="0">
                <a:solidFill>
                  <a:srgbClr val="0070C0"/>
                </a:solidFill>
              </a:rPr>
              <a:t>캠페인 비용이 </a:t>
            </a:r>
            <a:r>
              <a:rPr lang="en-US" altLang="ko-KR" dirty="0">
                <a:solidFill>
                  <a:srgbClr val="0070C0"/>
                </a:solidFill>
              </a:rPr>
              <a:t>50</a:t>
            </a:r>
            <a:r>
              <a:rPr lang="ko-KR" altLang="en-US" dirty="0">
                <a:solidFill>
                  <a:srgbClr val="0070C0"/>
                </a:solidFill>
              </a:rPr>
              <a:t>일 때 선거참여비율 </a:t>
            </a:r>
            <a:r>
              <a:rPr lang="ko-KR" altLang="en-US" dirty="0" err="1">
                <a:solidFill>
                  <a:srgbClr val="0070C0"/>
                </a:solidFill>
              </a:rPr>
              <a:t>예측값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#61.02231 </a:t>
            </a:r>
          </a:p>
          <a:p>
            <a:pPr marL="0" indent="0">
              <a:buNone/>
            </a:pPr>
            <a:endParaRPr lang="el-GR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FCC69A2-E580-BBD8-F1A4-3E2B890F7B04}"/>
              </a:ext>
            </a:extLst>
          </p:cNvPr>
          <p:cNvSpPr txBox="1">
            <a:spLocks/>
          </p:cNvSpPr>
          <p:nvPr/>
        </p:nvSpPr>
        <p:spPr>
          <a:xfrm>
            <a:off x="639064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82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3.9(a)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s-ES" altLang="ko-KR" dirty="0"/>
              <a:t>&gt; #3.9</a:t>
            </a:r>
          </a:p>
          <a:p>
            <a:pPr marL="0" indent="0">
              <a:buNone/>
            </a:pPr>
            <a:r>
              <a:rPr lang="es-ES" altLang="ko-KR" dirty="0"/>
              <a:t>&gt; y=c(2.51,2.57,2.43,2.62,2.74,2.68,2.83,2.91,2.98,3.17,3.05,3.09,3.32,3.22,3.29,3.44,3.52,3.55)</a:t>
            </a:r>
          </a:p>
          <a:p>
            <a:pPr marL="0" indent="0">
              <a:buNone/>
            </a:pPr>
            <a:r>
              <a:rPr lang="es-ES" altLang="ko-KR" dirty="0"/>
              <a:t>&gt; x=c(5.0,5.0,5.0,4.8,4.8,4.8,4.6,4.6,4.6,4.4,4.4,4.4,4.2,4.2,4.2,4.0,4.0,4.0)</a:t>
            </a:r>
          </a:p>
          <a:p>
            <a:pPr marL="0" indent="0">
              <a:buNone/>
            </a:pPr>
            <a:r>
              <a:rPr lang="es-ES" altLang="ko-KR" dirty="0"/>
              <a:t>&gt; #3.9(a)</a:t>
            </a:r>
          </a:p>
          <a:p>
            <a:pPr marL="0" indent="0">
              <a:buNone/>
            </a:pPr>
            <a:r>
              <a:rPr lang="es-ES" altLang="ko-KR" dirty="0"/>
              <a:t>&gt; </a:t>
            </a:r>
            <a:r>
              <a:rPr lang="es-ES" altLang="ko-KR" dirty="0" err="1"/>
              <a:t>plot</a:t>
            </a:r>
            <a:r>
              <a:rPr lang="es-ES" altLang="ko-KR" dirty="0"/>
              <a:t>(</a:t>
            </a:r>
            <a:r>
              <a:rPr lang="es-ES" altLang="ko-KR" dirty="0" err="1"/>
              <a:t>x,y</a:t>
            </a:r>
            <a:r>
              <a:rPr lang="es-ES" altLang="ko-KR" dirty="0"/>
              <a:t>)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FCC69A2-E580-BBD8-F1A4-3E2B890F7B04}"/>
              </a:ext>
            </a:extLst>
          </p:cNvPr>
          <p:cNvSpPr txBox="1">
            <a:spLocks/>
          </p:cNvSpPr>
          <p:nvPr/>
        </p:nvSpPr>
        <p:spPr>
          <a:xfrm>
            <a:off x="639064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4AD15F-B215-CB8C-B657-C18D1AEB4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F66C8A-FB7D-7307-7F8A-8F00E0D49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720" y="1457512"/>
            <a:ext cx="5310842" cy="449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39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3.9(b)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altLang="ko-KR" dirty="0"/>
              <a:t>&gt; #3.9(b)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altLang="ko-KR" dirty="0"/>
              <a:t>&gt; </a:t>
            </a:r>
            <a:r>
              <a:rPr lang="es-ES" altLang="ko-KR" dirty="0" err="1"/>
              <a:t>cor</a:t>
            </a:r>
            <a:r>
              <a:rPr lang="es-ES" altLang="ko-KR" dirty="0"/>
              <a:t>(</a:t>
            </a:r>
            <a:r>
              <a:rPr lang="es-ES" altLang="ko-KR" dirty="0" err="1"/>
              <a:t>x,y</a:t>
            </a:r>
            <a:r>
              <a:rPr lang="es-ES" altLang="ko-KR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altLang="ko-KR" dirty="0"/>
              <a:t>[1] -0.9882052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0070C0"/>
                </a:solidFill>
              </a:rPr>
              <a:t># </a:t>
            </a:r>
            <a:r>
              <a:rPr lang="ko-KR" altLang="en-US" dirty="0">
                <a:solidFill>
                  <a:srgbClr val="0070C0"/>
                </a:solidFill>
              </a:rPr>
              <a:t>상관계수는 </a:t>
            </a:r>
            <a:r>
              <a:rPr lang="es-ES" altLang="ko-KR" dirty="0">
                <a:solidFill>
                  <a:schemeClr val="accent1"/>
                </a:solidFill>
              </a:rPr>
              <a:t>-0.9882052 </a:t>
            </a:r>
            <a:r>
              <a:rPr lang="ko-KR" altLang="en-US" dirty="0">
                <a:solidFill>
                  <a:srgbClr val="0070C0"/>
                </a:solidFill>
              </a:rPr>
              <a:t>이다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165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3.9(c)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145"/>
            <a:ext cx="52578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 #3.9(c)</a:t>
            </a:r>
          </a:p>
          <a:p>
            <a:pPr marL="0" indent="0">
              <a:buNone/>
            </a:pPr>
            <a:r>
              <a:rPr lang="en-US" altLang="ko-KR" dirty="0"/>
              <a:t>&gt; fish=</a:t>
            </a:r>
            <a:r>
              <a:rPr lang="en-US" altLang="ko-KR" dirty="0" err="1"/>
              <a:t>lm</a:t>
            </a:r>
            <a:r>
              <a:rPr lang="en-US" altLang="ko-KR" dirty="0"/>
              <a:t>(</a:t>
            </a:r>
            <a:r>
              <a:rPr lang="en-US" altLang="ko-KR" dirty="0" err="1"/>
              <a:t>y~x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&gt; summary(fish)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Call:</a:t>
            </a:r>
          </a:p>
          <a:p>
            <a:pPr marL="0" indent="0">
              <a:buNone/>
            </a:pPr>
            <a:r>
              <a:rPr lang="en-US" altLang="ko-KR" dirty="0" err="1"/>
              <a:t>lm</a:t>
            </a:r>
            <a:r>
              <a:rPr lang="en-US" altLang="ko-KR" dirty="0"/>
              <a:t>(formula = y ~ x)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Residuals:</a:t>
            </a:r>
          </a:p>
          <a:p>
            <a:pPr marL="0" indent="0">
              <a:buNone/>
            </a:pPr>
            <a:r>
              <a:rPr lang="en-US" altLang="ko-KR" dirty="0"/>
              <a:t>      Min        1Q    Median        3Q       Max </a:t>
            </a:r>
          </a:p>
          <a:p>
            <a:pPr marL="0" indent="0">
              <a:buNone/>
            </a:pPr>
            <a:r>
              <a:rPr lang="en-US" altLang="ko-KR" dirty="0"/>
              <a:t>-0.076127 -0.052294  0.004254  0.039254  0.084254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23E1AB-914C-ECD2-54CA-5D3B5925419A}"/>
              </a:ext>
            </a:extLst>
          </p:cNvPr>
          <p:cNvSpPr txBox="1"/>
          <p:nvPr/>
        </p:nvSpPr>
        <p:spPr>
          <a:xfrm>
            <a:off x="5989320" y="544853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#</a:t>
            </a:r>
            <a:r>
              <a:rPr lang="ko-KR" altLang="en-US" dirty="0">
                <a:solidFill>
                  <a:srgbClr val="0070C0"/>
                </a:solidFill>
              </a:rPr>
              <a:t>추정식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# </a:t>
            </a:r>
            <a:r>
              <a:rPr lang="en-US" altLang="ko-KR" dirty="0" err="1">
                <a:solidFill>
                  <a:schemeClr val="accent1"/>
                </a:solidFill>
              </a:rPr>
              <a:t>Yhat</a:t>
            </a:r>
            <a:r>
              <a:rPr lang="en-US" altLang="ko-KR" dirty="0">
                <a:solidFill>
                  <a:schemeClr val="accent1"/>
                </a:solidFill>
              </a:rPr>
              <a:t>= 7.48698 -0.99810 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09E34-7CF4-B46E-3378-7FBF0D8E63CD}"/>
              </a:ext>
            </a:extLst>
          </p:cNvPr>
          <p:cNvSpPr txBox="1"/>
          <p:nvPr/>
        </p:nvSpPr>
        <p:spPr>
          <a:xfrm>
            <a:off x="5882640" y="2032219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/>
              <a:t>Coefficients:</a:t>
            </a:r>
          </a:p>
          <a:p>
            <a:pPr marL="0" indent="0">
              <a:buNone/>
            </a:pPr>
            <a:r>
              <a:rPr lang="en-US" altLang="ko-KR" dirty="0"/>
              <a:t>            Estimate Std. Error t value </a:t>
            </a:r>
            <a:r>
              <a:rPr lang="en-US" altLang="ko-KR" dirty="0" err="1"/>
              <a:t>Pr</a:t>
            </a:r>
            <a:r>
              <a:rPr lang="en-US" altLang="ko-KR" dirty="0"/>
              <a:t>(&gt;|t|)    </a:t>
            </a:r>
          </a:p>
          <a:p>
            <a:pPr marL="0" indent="0">
              <a:buNone/>
            </a:pPr>
            <a:r>
              <a:rPr lang="en-US" altLang="ko-KR" dirty="0"/>
              <a:t>(Intercept)  7.48698    0.17450   42.91  &lt; 2e-16 ***</a:t>
            </a:r>
          </a:p>
          <a:p>
            <a:pPr marL="0" indent="0">
              <a:buNone/>
            </a:pPr>
            <a:r>
              <a:rPr lang="en-US" altLang="ko-KR" dirty="0"/>
              <a:t>x           -0.99810    0.03867  -25.81 1.82e-14 ***</a:t>
            </a:r>
          </a:p>
          <a:p>
            <a:pPr marL="0" indent="0">
              <a:buNone/>
            </a:pPr>
            <a:r>
              <a:rPr lang="en-US" altLang="ko-KR" dirty="0"/>
              <a:t>---</a:t>
            </a:r>
          </a:p>
          <a:p>
            <a:pPr marL="0" indent="0">
              <a:buNone/>
            </a:pPr>
            <a:r>
              <a:rPr lang="en-US" altLang="ko-KR" dirty="0" err="1"/>
              <a:t>Signif</a:t>
            </a:r>
            <a:r>
              <a:rPr lang="en-US" altLang="ko-KR" dirty="0"/>
              <a:t>. codes:  0 ‘***’ 0.001 ‘**’ 0.01 ‘*’ 0.05 ‘.’ 0.1 ‘ ’ 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Residual standard error: 0.05603 on 16 degrees of freedom</a:t>
            </a:r>
          </a:p>
          <a:p>
            <a:pPr marL="0" indent="0">
              <a:buNone/>
            </a:pPr>
            <a:r>
              <a:rPr lang="en-US" altLang="ko-KR" dirty="0"/>
              <a:t>Multiple R-squared:  0.9765,	Adjusted R-squared:  0.9751 </a:t>
            </a:r>
          </a:p>
          <a:p>
            <a:pPr marL="0" indent="0">
              <a:buNone/>
            </a:pPr>
            <a:r>
              <a:rPr lang="en-US" altLang="ko-KR" dirty="0"/>
              <a:t>F-statistic: 666.3 on 1 and 16 DF,  p-value: 1.815e-14</a:t>
            </a:r>
          </a:p>
        </p:txBody>
      </p:sp>
    </p:spTree>
    <p:extLst>
      <p:ext uri="{BB962C8B-B14F-4D97-AF65-F5344CB8AC3E}">
        <p14:creationId xmlns:p14="http://schemas.microsoft.com/office/powerpoint/2010/main" val="3579539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3.9(d)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&gt; #3.9(d)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abline</a:t>
            </a:r>
            <a:r>
              <a:rPr lang="en-US" altLang="ko-KR" dirty="0"/>
              <a:t>(fish)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0B2E71-AC78-A6E2-F75B-545C0A982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698" y="681037"/>
            <a:ext cx="5526742" cy="467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01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3.9(e)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1395512"/>
            <a:ext cx="52578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 #3.9(e)</a:t>
            </a:r>
          </a:p>
          <a:p>
            <a:pPr marL="0" indent="0">
              <a:buNone/>
            </a:pPr>
            <a:r>
              <a:rPr lang="en-US" altLang="ko-KR" dirty="0"/>
              <a:t>&gt; fish=</a:t>
            </a:r>
            <a:r>
              <a:rPr lang="en-US" altLang="ko-KR" dirty="0" err="1"/>
              <a:t>lm</a:t>
            </a:r>
            <a:r>
              <a:rPr lang="en-US" altLang="ko-KR" dirty="0"/>
              <a:t>(</a:t>
            </a:r>
            <a:r>
              <a:rPr lang="en-US" altLang="ko-KR" dirty="0" err="1"/>
              <a:t>y~x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&gt; summary(fish)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Call:</a:t>
            </a:r>
          </a:p>
          <a:p>
            <a:pPr marL="0" indent="0">
              <a:buNone/>
            </a:pPr>
            <a:r>
              <a:rPr lang="en-US" altLang="ko-KR" dirty="0" err="1"/>
              <a:t>lm</a:t>
            </a:r>
            <a:r>
              <a:rPr lang="en-US" altLang="ko-KR" dirty="0"/>
              <a:t>(formula = y ~ x)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Residuals:</a:t>
            </a:r>
          </a:p>
          <a:p>
            <a:pPr marL="0" indent="0">
              <a:buNone/>
            </a:pPr>
            <a:r>
              <a:rPr lang="en-US" altLang="ko-KR" dirty="0"/>
              <a:t>      Min        1Q    Median        3Q       Max </a:t>
            </a:r>
          </a:p>
          <a:p>
            <a:pPr marL="0" indent="0">
              <a:buNone/>
            </a:pPr>
            <a:r>
              <a:rPr lang="en-US" altLang="ko-KR" dirty="0"/>
              <a:t>-0.076127 -0.052294  0.004254  0.039254  0.084254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23E1AB-914C-ECD2-54CA-5D3B5925419A}"/>
              </a:ext>
            </a:extLst>
          </p:cNvPr>
          <p:cNvSpPr txBox="1"/>
          <p:nvPr/>
        </p:nvSpPr>
        <p:spPr>
          <a:xfrm>
            <a:off x="5806440" y="4869687"/>
            <a:ext cx="6573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#</a:t>
            </a:r>
            <a:r>
              <a:rPr lang="ko-KR" altLang="en-US" dirty="0">
                <a:solidFill>
                  <a:schemeClr val="accent1"/>
                </a:solidFill>
              </a:rPr>
              <a:t>기울기 회귀계수에 대한 유의성 검정으로 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>
                <a:solidFill>
                  <a:schemeClr val="accent1"/>
                </a:solidFill>
              </a:rPr>
              <a:t>H0: </a:t>
            </a:r>
            <a:r>
              <a:rPr lang="el-GR" altLang="ko-KR" dirty="0">
                <a:solidFill>
                  <a:schemeClr val="accent1"/>
                </a:solidFill>
              </a:rPr>
              <a:t>β</a:t>
            </a:r>
            <a:r>
              <a:rPr lang="en-US" altLang="ko-KR" dirty="0">
                <a:solidFill>
                  <a:schemeClr val="accent1"/>
                </a:solidFill>
              </a:rPr>
              <a:t>1 = 0 </a:t>
            </a:r>
            <a:r>
              <a:rPr lang="ko-KR" altLang="en-US" dirty="0">
                <a:solidFill>
                  <a:schemeClr val="accent1"/>
                </a:solidFill>
              </a:rPr>
              <a:t>대해 </a:t>
            </a:r>
            <a:r>
              <a:rPr lang="en-US" altLang="ko-KR" dirty="0">
                <a:solidFill>
                  <a:schemeClr val="accent1"/>
                </a:solidFill>
              </a:rPr>
              <a:t>H1: </a:t>
            </a:r>
            <a:r>
              <a:rPr lang="el-GR" altLang="ko-KR" dirty="0">
                <a:solidFill>
                  <a:schemeClr val="accent1"/>
                </a:solidFill>
              </a:rPr>
              <a:t>β</a:t>
            </a:r>
            <a:r>
              <a:rPr lang="en-US" altLang="ko-KR" dirty="0">
                <a:solidFill>
                  <a:schemeClr val="accent1"/>
                </a:solidFill>
              </a:rPr>
              <a:t>1 </a:t>
            </a:r>
            <a:r>
              <a:rPr lang="ko-KR" altLang="en-US" dirty="0">
                <a:solidFill>
                  <a:schemeClr val="accent1"/>
                </a:solidFill>
                <a:latin typeface="Apple SD Gothic Neo"/>
              </a:rPr>
              <a:t>≠</a:t>
            </a:r>
            <a:r>
              <a:rPr lang="en-US" altLang="ko-KR" dirty="0">
                <a:solidFill>
                  <a:schemeClr val="accent1"/>
                </a:solidFill>
              </a:rPr>
              <a:t> 0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accent1"/>
                </a:solidFill>
              </a:rPr>
              <a:t>에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</a:rPr>
              <a:t>대한 </a:t>
            </a:r>
            <a:r>
              <a:rPr lang="en-US" altLang="ko-KR" dirty="0">
                <a:solidFill>
                  <a:schemeClr val="accent1"/>
                </a:solidFill>
              </a:rPr>
              <a:t>t-</a:t>
            </a:r>
            <a:r>
              <a:rPr lang="ko-KR" altLang="en-US" dirty="0">
                <a:solidFill>
                  <a:schemeClr val="accent1"/>
                </a:solidFill>
              </a:rPr>
              <a:t>통계량은 </a:t>
            </a:r>
            <a:r>
              <a:rPr lang="en-US" altLang="ko-KR" dirty="0">
                <a:solidFill>
                  <a:schemeClr val="accent1"/>
                </a:solidFill>
              </a:rPr>
              <a:t>-25.81 </a:t>
            </a:r>
            <a:r>
              <a:rPr lang="ko-KR" altLang="en-US" dirty="0">
                <a:solidFill>
                  <a:schemeClr val="accent1"/>
                </a:solidFill>
              </a:rPr>
              <a:t>이며 </a:t>
            </a:r>
            <a:r>
              <a:rPr lang="en-US" altLang="ko-KR" dirty="0">
                <a:solidFill>
                  <a:schemeClr val="accent1"/>
                </a:solidFill>
              </a:rPr>
              <a:t>p-</a:t>
            </a:r>
            <a:r>
              <a:rPr lang="ko-KR" altLang="en-US" dirty="0">
                <a:solidFill>
                  <a:schemeClr val="accent1"/>
                </a:solidFill>
              </a:rPr>
              <a:t>값</a:t>
            </a:r>
            <a:r>
              <a:rPr lang="en-US" altLang="ko-KR" dirty="0">
                <a:solidFill>
                  <a:schemeClr val="accent1"/>
                </a:solidFill>
              </a:rPr>
              <a:t>= 1.82e-14 &lt;0.05</a:t>
            </a:r>
            <a:r>
              <a:rPr lang="ko-KR" altLang="en-US" dirty="0">
                <a:solidFill>
                  <a:schemeClr val="accent1"/>
                </a:solidFill>
              </a:rPr>
              <a:t>으로 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accent1"/>
                </a:solidFill>
              </a:rPr>
              <a:t>유의수준 </a:t>
            </a:r>
            <a:r>
              <a:rPr lang="en-US" altLang="ko-KR" dirty="0">
                <a:solidFill>
                  <a:schemeClr val="accent1"/>
                </a:solidFill>
              </a:rPr>
              <a:t>5%</a:t>
            </a:r>
            <a:r>
              <a:rPr lang="ko-KR" altLang="en-US" dirty="0">
                <a:solidFill>
                  <a:schemeClr val="accent1"/>
                </a:solidFill>
              </a:rPr>
              <a:t>에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</a:rPr>
              <a:t>대해서 </a:t>
            </a:r>
            <a:r>
              <a:rPr lang="en-US" altLang="ko-KR" dirty="0">
                <a:solidFill>
                  <a:schemeClr val="accent1"/>
                </a:solidFill>
              </a:rPr>
              <a:t>H0</a:t>
            </a:r>
            <a:r>
              <a:rPr lang="ko-KR" altLang="en-US" dirty="0">
                <a:solidFill>
                  <a:schemeClr val="accent1"/>
                </a:solidFill>
              </a:rPr>
              <a:t>를 기각하게 되므로 추정된 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accent1"/>
                </a:solidFill>
              </a:rPr>
              <a:t>회귀계수는 유의하다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8B33B-689F-48E9-B2C7-A6B280CB70F5}"/>
              </a:ext>
            </a:extLst>
          </p:cNvPr>
          <p:cNvSpPr txBox="1"/>
          <p:nvPr/>
        </p:nvSpPr>
        <p:spPr>
          <a:xfrm>
            <a:off x="5781040" y="1586059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/>
              <a:t>Coefficients:</a:t>
            </a:r>
          </a:p>
          <a:p>
            <a:pPr marL="0" indent="0">
              <a:buNone/>
            </a:pPr>
            <a:r>
              <a:rPr lang="en-US" altLang="ko-KR" dirty="0"/>
              <a:t>            Estimate Std. Error t value </a:t>
            </a:r>
            <a:r>
              <a:rPr lang="en-US" altLang="ko-KR" dirty="0" err="1"/>
              <a:t>Pr</a:t>
            </a:r>
            <a:r>
              <a:rPr lang="en-US" altLang="ko-KR" dirty="0"/>
              <a:t>(&gt;|t|)    </a:t>
            </a:r>
          </a:p>
          <a:p>
            <a:pPr marL="0" indent="0">
              <a:buNone/>
            </a:pPr>
            <a:r>
              <a:rPr lang="en-US" altLang="ko-KR" dirty="0"/>
              <a:t>(Intercept)  7.48698    0.17450   42.91  &lt; 2e-16 ***</a:t>
            </a:r>
          </a:p>
          <a:p>
            <a:pPr marL="0" indent="0">
              <a:buNone/>
            </a:pPr>
            <a:r>
              <a:rPr lang="en-US" altLang="ko-KR" dirty="0"/>
              <a:t>x           -0.99810    0.03867  -25.81 1.82e-14 ***</a:t>
            </a:r>
          </a:p>
          <a:p>
            <a:pPr marL="0" indent="0">
              <a:buNone/>
            </a:pPr>
            <a:r>
              <a:rPr lang="en-US" altLang="ko-KR" dirty="0"/>
              <a:t>---</a:t>
            </a:r>
          </a:p>
          <a:p>
            <a:pPr marL="0" indent="0">
              <a:buNone/>
            </a:pPr>
            <a:r>
              <a:rPr lang="en-US" altLang="ko-KR" dirty="0" err="1"/>
              <a:t>Signif</a:t>
            </a:r>
            <a:r>
              <a:rPr lang="en-US" altLang="ko-KR" dirty="0"/>
              <a:t>. codes:  0 ‘***’ 0.001 ‘**’ 0.01 ‘*’ 0.05 ‘.’ 0.1 ‘ ’ 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Residual standard error: 0.05603 on 16 degrees of freedom</a:t>
            </a:r>
          </a:p>
          <a:p>
            <a:pPr marL="0" indent="0">
              <a:buNone/>
            </a:pPr>
            <a:r>
              <a:rPr lang="en-US" altLang="ko-KR" dirty="0"/>
              <a:t>Multiple R-squared:  0.9765,	Adjusted R-squared:  0.9751 </a:t>
            </a:r>
          </a:p>
          <a:p>
            <a:pPr marL="0" indent="0">
              <a:buNone/>
            </a:pPr>
            <a:r>
              <a:rPr lang="en-US" altLang="ko-KR" dirty="0"/>
              <a:t>F-statistic: 666.3 on 1 and 16 DF,  p-value: 1.815e-14</a:t>
            </a:r>
          </a:p>
        </p:txBody>
      </p:sp>
    </p:spTree>
    <p:extLst>
      <p:ext uri="{BB962C8B-B14F-4D97-AF65-F5344CB8AC3E}">
        <p14:creationId xmlns:p14="http://schemas.microsoft.com/office/powerpoint/2010/main" val="2184887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3.9(f)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3624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&gt; #3.9(f)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confint</a:t>
            </a:r>
            <a:r>
              <a:rPr lang="en-US" altLang="ko-KR" dirty="0"/>
              <a:t>(</a:t>
            </a:r>
            <a:r>
              <a:rPr lang="en-US" altLang="ko-KR" dirty="0" err="1"/>
              <a:t>fish,level</a:t>
            </a:r>
            <a:r>
              <a:rPr lang="en-US" altLang="ko-KR" dirty="0"/>
              <a:t>=0.95)</a:t>
            </a:r>
          </a:p>
          <a:p>
            <a:pPr marL="0" indent="0">
              <a:buNone/>
            </a:pPr>
            <a:r>
              <a:rPr lang="en-US" altLang="ko-KR" dirty="0"/>
              <a:t>                2.5 %     97.5 %</a:t>
            </a:r>
          </a:p>
          <a:p>
            <a:pPr marL="0" indent="0">
              <a:buNone/>
            </a:pPr>
            <a:r>
              <a:rPr lang="en-US" altLang="ko-KR" dirty="0"/>
              <a:t>(Intercept)  7.117056  7.8569127</a:t>
            </a:r>
          </a:p>
          <a:p>
            <a:pPr marL="0" indent="0">
              <a:buNone/>
            </a:pPr>
            <a:r>
              <a:rPr lang="en-US" altLang="ko-KR" dirty="0"/>
              <a:t>x           -1.080066 -0.9161247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#</a:t>
            </a:r>
            <a:r>
              <a:rPr lang="ko-KR" altLang="en-US" dirty="0">
                <a:solidFill>
                  <a:srgbClr val="0070C0"/>
                </a:solidFill>
              </a:rPr>
              <a:t>기울기에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대한 신뢰구간은</a:t>
            </a:r>
            <a:r>
              <a:rPr lang="en-US" altLang="ko-KR" dirty="0">
                <a:solidFill>
                  <a:schemeClr val="accent1"/>
                </a:solidFill>
              </a:rPr>
              <a:t>(-1.080066, -0.9161247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r>
              <a:rPr lang="ko-KR" altLang="en-US" dirty="0">
                <a:solidFill>
                  <a:srgbClr val="0070C0"/>
                </a:solidFill>
              </a:rPr>
              <a:t>이다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315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3.9(g)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40" y="1690688"/>
            <a:ext cx="52578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 #3.9(g)</a:t>
            </a:r>
          </a:p>
          <a:p>
            <a:pPr marL="0" indent="0">
              <a:buNone/>
            </a:pPr>
            <a:r>
              <a:rPr lang="en-US" altLang="ko-KR" dirty="0"/>
              <a:t>&gt; out=</a:t>
            </a:r>
            <a:r>
              <a:rPr lang="en-US" altLang="ko-KR" dirty="0" err="1"/>
              <a:t>lm</a:t>
            </a:r>
            <a:r>
              <a:rPr lang="en-US" altLang="ko-KR" dirty="0"/>
              <a:t>(</a:t>
            </a:r>
            <a:r>
              <a:rPr lang="en-US" altLang="ko-KR" dirty="0" err="1"/>
              <a:t>y~x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&gt; summary(fish)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Call:</a:t>
            </a:r>
          </a:p>
          <a:p>
            <a:pPr marL="0" indent="0">
              <a:buNone/>
            </a:pPr>
            <a:r>
              <a:rPr lang="en-US" altLang="ko-KR" dirty="0" err="1"/>
              <a:t>lm</a:t>
            </a:r>
            <a:r>
              <a:rPr lang="en-US" altLang="ko-KR" dirty="0"/>
              <a:t>(formula = y ~ x)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Residuals:</a:t>
            </a:r>
          </a:p>
          <a:p>
            <a:pPr marL="0" indent="0">
              <a:buNone/>
            </a:pPr>
            <a:r>
              <a:rPr lang="en-US" altLang="ko-KR" dirty="0"/>
              <a:t>      Min        1Q    Median        3Q       Max </a:t>
            </a:r>
          </a:p>
          <a:p>
            <a:pPr marL="0" indent="0">
              <a:buNone/>
            </a:pPr>
            <a:r>
              <a:rPr lang="en-US" altLang="ko-KR" dirty="0"/>
              <a:t>-0.076127 -0.052294  0.004254  0.039254  0.084254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23E1AB-914C-ECD2-54CA-5D3B5925419A}"/>
              </a:ext>
            </a:extLst>
          </p:cNvPr>
          <p:cNvSpPr txBox="1"/>
          <p:nvPr/>
        </p:nvSpPr>
        <p:spPr>
          <a:xfrm>
            <a:off x="5618480" y="1690688"/>
            <a:ext cx="65735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Coefficients:</a:t>
            </a:r>
          </a:p>
          <a:p>
            <a:r>
              <a:rPr lang="en-US" altLang="ko-KR" dirty="0"/>
              <a:t>            Estimate Std. Error t value </a:t>
            </a:r>
            <a:r>
              <a:rPr lang="en-US" altLang="ko-KR" dirty="0" err="1"/>
              <a:t>Pr</a:t>
            </a:r>
            <a:r>
              <a:rPr lang="en-US" altLang="ko-KR" dirty="0"/>
              <a:t>(&gt;|t|)    </a:t>
            </a:r>
          </a:p>
          <a:p>
            <a:r>
              <a:rPr lang="en-US" altLang="ko-KR" dirty="0"/>
              <a:t>(Intercept)  7.48698    0.17450   42.91  &lt; 2e-16 ***</a:t>
            </a:r>
          </a:p>
          <a:p>
            <a:r>
              <a:rPr lang="en-US" altLang="ko-KR" dirty="0"/>
              <a:t>x           -0.99810    0.03867  -25.81 1.82e-14 ***</a:t>
            </a:r>
          </a:p>
          <a:p>
            <a:r>
              <a:rPr lang="en-US" altLang="ko-KR" dirty="0"/>
              <a:t>---</a:t>
            </a:r>
          </a:p>
          <a:p>
            <a:r>
              <a:rPr lang="en-US" altLang="ko-KR" dirty="0" err="1"/>
              <a:t>Signif</a:t>
            </a:r>
            <a:r>
              <a:rPr lang="en-US" altLang="ko-KR" dirty="0"/>
              <a:t>. codes:  0 ‘***’ 0.001 ‘**’ 0.01 ‘*’ 0.05 ‘.’ 0.1 ‘ ’ 1</a:t>
            </a:r>
          </a:p>
          <a:p>
            <a:endParaRPr lang="en-US" altLang="ko-KR" dirty="0"/>
          </a:p>
          <a:p>
            <a:r>
              <a:rPr lang="en-US" altLang="ko-KR" dirty="0"/>
              <a:t>Residual standard error: 0.05603 on 16 degrees of freedom</a:t>
            </a:r>
          </a:p>
          <a:p>
            <a:r>
              <a:rPr lang="en-US" altLang="ko-KR" dirty="0"/>
              <a:t>Multiple R-squared:  0.9765,	Adjusted R-squared:  0.9751 </a:t>
            </a:r>
          </a:p>
          <a:p>
            <a:r>
              <a:rPr lang="en-US" altLang="ko-KR" dirty="0"/>
              <a:t>F-statistic: 666.3 on 1 and 16 DF,  p-value: 1.815e-14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1"/>
                </a:solidFill>
              </a:rPr>
              <a:t>#Multiple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R-Squared: 0.9765</a:t>
            </a:r>
            <a:r>
              <a:rPr lang="ko-KR" altLang="en-US" dirty="0">
                <a:solidFill>
                  <a:schemeClr val="accent1"/>
                </a:solidFill>
              </a:rPr>
              <a:t> 으로 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accent1"/>
                </a:solidFill>
              </a:rPr>
              <a:t>결정계수의 값은 </a:t>
            </a:r>
            <a:r>
              <a:rPr lang="en-US" altLang="ko-KR" dirty="0">
                <a:solidFill>
                  <a:schemeClr val="accent1"/>
                </a:solidFill>
              </a:rPr>
              <a:t>0.9765 </a:t>
            </a:r>
            <a:r>
              <a:rPr lang="ko-KR" altLang="en-US" dirty="0">
                <a:solidFill>
                  <a:schemeClr val="accent1"/>
                </a:solidFill>
              </a:rPr>
              <a:t>이다</a:t>
            </a:r>
            <a:r>
              <a:rPr lang="en-US" altLang="ko-KR" dirty="0">
                <a:solidFill>
                  <a:schemeClr val="accent1"/>
                </a:solidFill>
              </a:rPr>
              <a:t>. </a:t>
            </a:r>
            <a:r>
              <a:rPr lang="ko-KR" altLang="en-US" dirty="0">
                <a:solidFill>
                  <a:schemeClr val="accent1"/>
                </a:solidFill>
              </a:rPr>
              <a:t>값이 </a:t>
            </a:r>
            <a:r>
              <a:rPr lang="en-US" altLang="ko-KR" dirty="0">
                <a:solidFill>
                  <a:schemeClr val="accent1"/>
                </a:solidFill>
              </a:rPr>
              <a:t>1</a:t>
            </a:r>
            <a:r>
              <a:rPr lang="ko-KR" altLang="en-US" dirty="0">
                <a:solidFill>
                  <a:schemeClr val="accent1"/>
                </a:solidFill>
              </a:rPr>
              <a:t>과 가까우므로 추정된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accent1"/>
                </a:solidFill>
              </a:rPr>
              <a:t>회귀직선의 설명력이 높은 편이다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423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3.5(a)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altLang="ko-KR" dirty="0"/>
              <a:t>&gt; #3.5</a:t>
            </a:r>
          </a:p>
          <a:p>
            <a:pPr marL="0" indent="0">
              <a:buNone/>
            </a:pPr>
            <a:r>
              <a:rPr lang="es-ES" altLang="ko-KR" dirty="0"/>
              <a:t>&gt; x=c(28.5,48.3,40.2,34.8,50.1,44.0,27.2,37.8,27.2,46.1,31.3,50.1,31.3,24.8,42.2,23.0,30.1,36.5,40.2,46.1)</a:t>
            </a:r>
          </a:p>
          <a:p>
            <a:pPr marL="0" indent="0">
              <a:buNone/>
            </a:pPr>
            <a:r>
              <a:rPr lang="es-ES" altLang="ko-KR" dirty="0"/>
              <a:t>&gt; y=c(35.4,58.2,46.1,45.5,64.8,52.0,37.9,48.2,41.8,54.0,40.8,61.9,36.5,32.7,53.8,24.6,31.2,42.6,49.6,56.6)</a:t>
            </a:r>
          </a:p>
          <a:p>
            <a:pPr marL="0" indent="0">
              <a:buNone/>
            </a:pPr>
            <a:r>
              <a:rPr lang="es-ES" altLang="ko-KR" dirty="0"/>
              <a:t>&gt; </a:t>
            </a:r>
          </a:p>
          <a:p>
            <a:pPr marL="0" indent="0">
              <a:buNone/>
            </a:pPr>
            <a:r>
              <a:rPr lang="es-ES" altLang="ko-KR" dirty="0"/>
              <a:t>&gt; #3.5(a)</a:t>
            </a:r>
          </a:p>
          <a:p>
            <a:pPr marL="0" indent="0">
              <a:buNone/>
            </a:pPr>
            <a:r>
              <a:rPr lang="es-ES" altLang="ko-KR" dirty="0"/>
              <a:t>&gt; </a:t>
            </a:r>
            <a:r>
              <a:rPr lang="es-ES" altLang="ko-KR" dirty="0" err="1"/>
              <a:t>plot</a:t>
            </a:r>
            <a:r>
              <a:rPr lang="es-ES" altLang="ko-KR" dirty="0"/>
              <a:t>(</a:t>
            </a:r>
            <a:r>
              <a:rPr lang="es-ES" altLang="ko-KR" dirty="0" err="1"/>
              <a:t>x,y</a:t>
            </a:r>
            <a:r>
              <a:rPr lang="es-ES" altLang="ko-KR" dirty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FCC69A2-E580-BBD8-F1A4-3E2B890F7B04}"/>
              </a:ext>
            </a:extLst>
          </p:cNvPr>
          <p:cNvSpPr txBox="1">
            <a:spLocks/>
          </p:cNvSpPr>
          <p:nvPr/>
        </p:nvSpPr>
        <p:spPr>
          <a:xfrm>
            <a:off x="639064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4AD15F-B215-CB8C-B657-C18D1AEB4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D605B9-12CB-E2A2-12F6-5272AFEE7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13" r="4339" b="6405"/>
          <a:stretch/>
        </p:blipFill>
        <p:spPr>
          <a:xfrm>
            <a:off x="6633802" y="1690687"/>
            <a:ext cx="5014638" cy="322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06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3.9(h)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6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&gt; #3.9(h)</a:t>
            </a:r>
          </a:p>
          <a:p>
            <a:pPr marL="0" indent="0">
              <a:buNone/>
            </a:pPr>
            <a:r>
              <a:rPr lang="en-US" altLang="ko-KR" sz="1800" dirty="0"/>
              <a:t>&gt; residuals(fish)  #</a:t>
            </a:r>
            <a:r>
              <a:rPr lang="ko-KR" altLang="en-US" sz="1800" dirty="0" err="1"/>
              <a:t>잔차</a:t>
            </a:r>
            <a:endParaRPr lang="ko-KR" altLang="en-US" sz="1800" dirty="0"/>
          </a:p>
          <a:p>
            <a:pPr marL="0" indent="0">
              <a:buNone/>
            </a:pPr>
            <a:r>
              <a:rPr lang="ko-KR" altLang="en-US" sz="1800" dirty="0"/>
              <a:t>           </a:t>
            </a:r>
            <a:r>
              <a:rPr lang="en-US" altLang="ko-KR" sz="1800" dirty="0"/>
              <a:t>1            2            3            4            5            6            7 </a:t>
            </a:r>
          </a:p>
          <a:p>
            <a:pPr marL="0" indent="0">
              <a:buNone/>
            </a:pPr>
            <a:r>
              <a:rPr lang="en-US" altLang="ko-KR" sz="1800" dirty="0"/>
              <a:t> 0.013492063  0.073492063 -0.066507937 -0.076126984  0.043873016 -0.016126984 -0.065746032 </a:t>
            </a:r>
          </a:p>
          <a:p>
            <a:pPr marL="0" indent="0">
              <a:buNone/>
            </a:pPr>
            <a:r>
              <a:rPr lang="en-US" altLang="ko-KR" sz="1800" dirty="0"/>
              <a:t>           8            9           10           11           12           13           14 </a:t>
            </a:r>
          </a:p>
          <a:p>
            <a:pPr marL="0" indent="0">
              <a:buNone/>
            </a:pPr>
            <a:r>
              <a:rPr lang="en-US" altLang="ko-KR" sz="1800" dirty="0"/>
              <a:t> 0.014253968  0.084253968  0.074634921 -0.045365079 -0.005365079  0.025015873 -0.074984127 </a:t>
            </a:r>
          </a:p>
          <a:p>
            <a:pPr marL="0" indent="0">
              <a:buNone/>
            </a:pPr>
            <a:r>
              <a:rPr lang="en-US" altLang="ko-KR" sz="1800" dirty="0"/>
              <a:t>          15           16           17           18 </a:t>
            </a:r>
          </a:p>
          <a:p>
            <a:pPr marL="0" indent="0">
              <a:buNone/>
            </a:pPr>
            <a:r>
              <a:rPr lang="en-US" altLang="ko-KR" sz="1800" dirty="0"/>
              <a:t>-0.004984127 -0.054603175  0.025396825  0.055396825 </a:t>
            </a:r>
          </a:p>
          <a:p>
            <a:pPr marL="0" indent="0">
              <a:buNone/>
            </a:pPr>
            <a:r>
              <a:rPr lang="en-US" altLang="ko-KR" sz="1800" dirty="0"/>
              <a:t>&gt; deviance(fish) #</a:t>
            </a:r>
            <a:r>
              <a:rPr lang="ko-KR" altLang="en-US" sz="1800" dirty="0" err="1"/>
              <a:t>잔차제곱합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[1] 0.05023683</a:t>
            </a:r>
          </a:p>
        </p:txBody>
      </p:sp>
    </p:spTree>
    <p:extLst>
      <p:ext uri="{BB962C8B-B14F-4D97-AF65-F5344CB8AC3E}">
        <p14:creationId xmlns:p14="http://schemas.microsoft.com/office/powerpoint/2010/main" val="1438695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3.9(i)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&gt; #3.9(i)</a:t>
            </a:r>
          </a:p>
          <a:p>
            <a:pPr marL="0" indent="0">
              <a:buNone/>
            </a:pPr>
            <a:r>
              <a:rPr lang="en-US" altLang="ko-KR" dirty="0"/>
              <a:t>&gt; plot(fish)</a:t>
            </a:r>
          </a:p>
          <a:p>
            <a:pPr marL="0" indent="0">
              <a:buNone/>
            </a:pPr>
            <a:r>
              <a:rPr lang="en-US" altLang="ko-KR" dirty="0"/>
              <a:t>&gt; library(</a:t>
            </a:r>
            <a:r>
              <a:rPr lang="en-US" altLang="ko-KR" dirty="0" err="1"/>
              <a:t>lmtest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dwtest</a:t>
            </a:r>
            <a:r>
              <a:rPr lang="en-US" altLang="ko-KR" dirty="0"/>
              <a:t>(fish)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Durbin-Watson test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data:  fish</a:t>
            </a:r>
          </a:p>
          <a:p>
            <a:pPr marL="0" indent="0">
              <a:buNone/>
            </a:pPr>
            <a:r>
              <a:rPr lang="en-US" altLang="ko-KR" dirty="0"/>
              <a:t>DW = 1.9255, p-value = 0.3332</a:t>
            </a:r>
          </a:p>
          <a:p>
            <a:pPr marL="0" indent="0">
              <a:buNone/>
            </a:pPr>
            <a:r>
              <a:rPr lang="en-US" altLang="ko-KR" dirty="0"/>
              <a:t>alternative hypothesis: true autocorrelation is greater than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966DE6-86BE-0080-9EF0-E1A75879B4C4}"/>
              </a:ext>
            </a:extLst>
          </p:cNvPr>
          <p:cNvSpPr txBox="1"/>
          <p:nvPr/>
        </p:nvSpPr>
        <p:spPr>
          <a:xfrm>
            <a:off x="6248549" y="1027906"/>
            <a:ext cx="533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#</a:t>
            </a:r>
            <a:r>
              <a:rPr lang="ko-KR" altLang="en-US" dirty="0">
                <a:solidFill>
                  <a:srgbClr val="0070C0"/>
                </a:solidFill>
              </a:rPr>
              <a:t>오차의 독립성은 선형모형에서 오차항에 대한 가정이다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  <a:r>
              <a:rPr lang="ko-KR" altLang="en-US" dirty="0">
                <a:solidFill>
                  <a:srgbClr val="0070C0"/>
                </a:solidFill>
              </a:rPr>
              <a:t>독립성 검정으로 </a:t>
            </a:r>
            <a:r>
              <a:rPr lang="en-US" altLang="ko-KR" dirty="0">
                <a:solidFill>
                  <a:srgbClr val="0070C0"/>
                </a:solidFill>
              </a:rPr>
              <a:t>Durbin-Watson</a:t>
            </a:r>
            <a:r>
              <a:rPr lang="ko-KR" altLang="en-US" dirty="0">
                <a:solidFill>
                  <a:srgbClr val="0070C0"/>
                </a:solidFill>
              </a:rPr>
              <a:t>검정을 할 수 있다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  <a:r>
              <a:rPr lang="ko-KR" altLang="en-US" dirty="0">
                <a:solidFill>
                  <a:srgbClr val="0070C0"/>
                </a:solidFill>
              </a:rPr>
              <a:t>검정의 결과가 </a:t>
            </a:r>
            <a:r>
              <a:rPr lang="en-US" altLang="ko-KR" dirty="0">
                <a:solidFill>
                  <a:srgbClr val="0070C0"/>
                </a:solidFill>
              </a:rPr>
              <a:t>p-value=0.3332</a:t>
            </a:r>
            <a:r>
              <a:rPr lang="ko-KR" altLang="en-US" dirty="0">
                <a:solidFill>
                  <a:srgbClr val="0070C0"/>
                </a:solidFill>
              </a:rPr>
              <a:t>이므로 독립성을 만족한다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el-GR" altLang="ko-KR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ADD77A-258B-ECBB-48E1-E4604E5AF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197" y="2228235"/>
            <a:ext cx="4774603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96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3.9(j)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95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&gt; #3.9(j)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qqnorm</a:t>
            </a:r>
            <a:r>
              <a:rPr lang="en-US" altLang="ko-KR" dirty="0"/>
              <a:t>(residuals(fish))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qqline</a:t>
            </a:r>
            <a:r>
              <a:rPr lang="en-US" altLang="ko-KR" dirty="0"/>
              <a:t>(residuals(fish))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#45</a:t>
            </a:r>
            <a:r>
              <a:rPr lang="ko-KR" altLang="en-US" dirty="0">
                <a:solidFill>
                  <a:srgbClr val="0070C0"/>
                </a:solidFill>
              </a:rPr>
              <a:t>도선 부근에 표본 점들이 모여 있다면 이 데이터가 이론의 분포 가정에 부합된다는 것을 의미한다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el-GR" altLang="ko-KR" dirty="0">
              <a:solidFill>
                <a:srgbClr val="0070C0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FCC69A2-E580-BBD8-F1A4-3E2B890F7B04}"/>
              </a:ext>
            </a:extLst>
          </p:cNvPr>
          <p:cNvSpPr txBox="1">
            <a:spLocks/>
          </p:cNvSpPr>
          <p:nvPr/>
        </p:nvSpPr>
        <p:spPr>
          <a:xfrm>
            <a:off x="639064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431C3C-735E-D0FD-757F-BDD904CFE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197" y="1410499"/>
            <a:ext cx="5049521" cy="427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45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3.9(k)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586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&gt; #3.9(k)</a:t>
            </a:r>
          </a:p>
          <a:p>
            <a:pPr marL="0" indent="0">
              <a:buNone/>
            </a:pPr>
            <a:r>
              <a:rPr lang="en-US" altLang="ko-KR" dirty="0"/>
              <a:t>&gt; predict(</a:t>
            </a:r>
            <a:r>
              <a:rPr lang="en-US" altLang="ko-KR" dirty="0" err="1"/>
              <a:t>fish,newdata</a:t>
            </a:r>
            <a:r>
              <a:rPr lang="en-US" altLang="ko-KR" dirty="0"/>
              <a:t>=</a:t>
            </a:r>
            <a:r>
              <a:rPr lang="en-US" altLang="ko-KR" dirty="0" err="1"/>
              <a:t>data.frame</a:t>
            </a:r>
            <a:r>
              <a:rPr lang="en-US" altLang="ko-KR" dirty="0"/>
              <a:t>(x=5.5))</a:t>
            </a:r>
          </a:p>
          <a:p>
            <a:pPr marL="0" indent="0">
              <a:buNone/>
            </a:pPr>
            <a:r>
              <a:rPr lang="en-US" altLang="ko-KR" dirty="0"/>
              <a:t>      1 </a:t>
            </a:r>
          </a:p>
          <a:p>
            <a:pPr marL="0" indent="0">
              <a:buNone/>
            </a:pPr>
            <a:r>
              <a:rPr lang="en-US" altLang="ko-KR" dirty="0"/>
              <a:t>1.99746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&gt; #</a:t>
            </a:r>
            <a:r>
              <a:rPr lang="ko-KR" altLang="en-US" dirty="0">
                <a:solidFill>
                  <a:srgbClr val="0070C0"/>
                </a:solidFill>
              </a:rPr>
              <a:t>오염물질양이 </a:t>
            </a:r>
            <a:r>
              <a:rPr lang="en-US" altLang="ko-KR" dirty="0">
                <a:solidFill>
                  <a:srgbClr val="0070C0"/>
                </a:solidFill>
              </a:rPr>
              <a:t>5.5</a:t>
            </a:r>
            <a:r>
              <a:rPr lang="ko-KR" altLang="en-US" dirty="0">
                <a:solidFill>
                  <a:srgbClr val="0070C0"/>
                </a:solidFill>
              </a:rPr>
              <a:t>일 때 생존시간 </a:t>
            </a:r>
            <a:r>
              <a:rPr lang="ko-KR" altLang="en-US" dirty="0" err="1">
                <a:solidFill>
                  <a:srgbClr val="0070C0"/>
                </a:solidFill>
              </a:rPr>
              <a:t>예측값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#</a:t>
            </a:r>
            <a:r>
              <a:rPr lang="en-US" altLang="ko-KR" dirty="0">
                <a:solidFill>
                  <a:schemeClr val="accent1"/>
                </a:solidFill>
              </a:rPr>
              <a:t>1.99746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l-GR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FCC69A2-E580-BBD8-F1A4-3E2B890F7B04}"/>
              </a:ext>
            </a:extLst>
          </p:cNvPr>
          <p:cNvSpPr txBox="1">
            <a:spLocks/>
          </p:cNvSpPr>
          <p:nvPr/>
        </p:nvSpPr>
        <p:spPr>
          <a:xfrm>
            <a:off x="639064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48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3.5(b)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altLang="ko-KR" dirty="0"/>
              <a:t>&gt; #3.5(b)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altLang="ko-KR" dirty="0"/>
              <a:t>&gt; </a:t>
            </a:r>
            <a:r>
              <a:rPr lang="es-ES" altLang="ko-KR" dirty="0" err="1"/>
              <a:t>cor</a:t>
            </a:r>
            <a:r>
              <a:rPr lang="es-ES" altLang="ko-KR" dirty="0"/>
              <a:t>(</a:t>
            </a:r>
            <a:r>
              <a:rPr lang="es-ES" altLang="ko-KR" dirty="0" err="1"/>
              <a:t>x,y</a:t>
            </a:r>
            <a:r>
              <a:rPr lang="es-ES" altLang="ko-KR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altLang="ko-KR" dirty="0"/>
              <a:t>[1] 0.9540002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 # </a:t>
            </a:r>
            <a:r>
              <a:rPr lang="ko-KR" altLang="en-US" dirty="0">
                <a:solidFill>
                  <a:srgbClr val="0070C0"/>
                </a:solidFill>
              </a:rPr>
              <a:t>상관계수는 </a:t>
            </a:r>
            <a:r>
              <a:rPr lang="es-ES" altLang="ko-KR" dirty="0">
                <a:solidFill>
                  <a:srgbClr val="0070C0"/>
                </a:solidFill>
              </a:rPr>
              <a:t>0.9540002 </a:t>
            </a:r>
            <a:r>
              <a:rPr lang="ko-KR" altLang="en-US" dirty="0">
                <a:solidFill>
                  <a:srgbClr val="0070C0"/>
                </a:solidFill>
              </a:rPr>
              <a:t>이다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584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3.5(c)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&gt; #3.5(c)</a:t>
            </a:r>
          </a:p>
          <a:p>
            <a:pPr marL="0" indent="0">
              <a:buNone/>
            </a:pPr>
            <a:r>
              <a:rPr lang="en-US" altLang="ko-KR" dirty="0"/>
              <a:t>&gt; out=</a:t>
            </a:r>
            <a:r>
              <a:rPr lang="en-US" altLang="ko-KR" dirty="0" err="1"/>
              <a:t>lm</a:t>
            </a:r>
            <a:r>
              <a:rPr lang="en-US" altLang="ko-KR" dirty="0"/>
              <a:t>(</a:t>
            </a:r>
            <a:r>
              <a:rPr lang="en-US" altLang="ko-KR" dirty="0" err="1"/>
              <a:t>y~x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&gt; summary(out)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Call:</a:t>
            </a:r>
          </a:p>
          <a:p>
            <a:pPr marL="0" indent="0">
              <a:buNone/>
            </a:pPr>
            <a:r>
              <a:rPr lang="en-US" altLang="ko-KR" dirty="0" err="1"/>
              <a:t>lm</a:t>
            </a:r>
            <a:r>
              <a:rPr lang="en-US" altLang="ko-KR" dirty="0"/>
              <a:t>(formula = y ~ x)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Residuals:</a:t>
            </a:r>
          </a:p>
          <a:p>
            <a:pPr marL="0" indent="0">
              <a:buNone/>
            </a:pPr>
            <a:r>
              <a:rPr lang="en-US" altLang="ko-KR" dirty="0"/>
              <a:t>    Min      1Q  Median      3Q     Max </a:t>
            </a:r>
          </a:p>
          <a:p>
            <a:pPr marL="0" indent="0">
              <a:buNone/>
            </a:pPr>
            <a:r>
              <a:rPr lang="en-US" altLang="ko-KR" dirty="0"/>
              <a:t>-6.4007 -2.4524  0.1399  1.8297  7.6125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23E1AB-914C-ECD2-54CA-5D3B5925419A}"/>
              </a:ext>
            </a:extLst>
          </p:cNvPr>
          <p:cNvSpPr txBox="1"/>
          <p:nvPr/>
        </p:nvSpPr>
        <p:spPr>
          <a:xfrm>
            <a:off x="6096000" y="1690688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/>
              <a:t>Coefficients:</a:t>
            </a:r>
          </a:p>
          <a:p>
            <a:pPr marL="0" indent="0">
              <a:buNone/>
            </a:pPr>
            <a:r>
              <a:rPr lang="en-US" altLang="ko-KR" dirty="0"/>
              <a:t>            Estimate Std. Error t value </a:t>
            </a:r>
            <a:r>
              <a:rPr lang="en-US" altLang="ko-KR" dirty="0" err="1"/>
              <a:t>Pr</a:t>
            </a:r>
            <a:r>
              <a:rPr lang="en-US" altLang="ko-KR" dirty="0"/>
              <a:t>(&gt;|t|)    </a:t>
            </a:r>
          </a:p>
          <a:p>
            <a:pPr marL="0" indent="0">
              <a:buNone/>
            </a:pPr>
            <a:r>
              <a:rPr lang="en-US" altLang="ko-KR" dirty="0"/>
              <a:t>(Intercept)  2.17407    3.30974   0.657     0.52    </a:t>
            </a:r>
          </a:p>
          <a:p>
            <a:pPr marL="0" indent="0">
              <a:buNone/>
            </a:pPr>
            <a:r>
              <a:rPr lang="en-US" altLang="ko-KR" dirty="0"/>
              <a:t>x            1.17696    0.08718  13.500 7.41e-11 ***</a:t>
            </a:r>
          </a:p>
          <a:p>
            <a:pPr marL="0" indent="0">
              <a:buNone/>
            </a:pPr>
            <a:r>
              <a:rPr lang="en-US" altLang="ko-KR" dirty="0"/>
              <a:t>---</a:t>
            </a:r>
          </a:p>
          <a:p>
            <a:pPr marL="0" indent="0">
              <a:buNone/>
            </a:pPr>
            <a:r>
              <a:rPr lang="en-US" altLang="ko-KR" dirty="0" err="1"/>
              <a:t>Signif</a:t>
            </a:r>
            <a:r>
              <a:rPr lang="en-US" altLang="ko-KR" dirty="0"/>
              <a:t>. codes:  0 ‘***’ 0.001 ‘**’ 0.01 ‘*’ 0.05 ‘.’ 0.1 ‘ ’ 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Residual standard error: 3.332 on 18 degrees of freedom</a:t>
            </a:r>
          </a:p>
          <a:p>
            <a:pPr marL="0" indent="0">
              <a:buNone/>
            </a:pPr>
            <a:r>
              <a:rPr lang="en-US" altLang="ko-KR" dirty="0"/>
              <a:t>Multiple R-squared:  0.9101,	Adjusted R-squared:  0.9051 </a:t>
            </a:r>
          </a:p>
          <a:p>
            <a:pPr marL="0" indent="0">
              <a:buNone/>
            </a:pPr>
            <a:r>
              <a:rPr lang="en-US" altLang="ko-KR" dirty="0"/>
              <a:t>F-statistic: 182.3 on 1 and 18 DF,  p-value: 7.409e-11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#</a:t>
            </a:r>
            <a:r>
              <a:rPr lang="ko-KR" altLang="en-US" dirty="0">
                <a:solidFill>
                  <a:srgbClr val="0070C0"/>
                </a:solidFill>
              </a:rPr>
              <a:t>추정식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# </a:t>
            </a:r>
            <a:r>
              <a:rPr lang="en-US" altLang="ko-KR" dirty="0" err="1">
                <a:solidFill>
                  <a:srgbClr val="0070C0"/>
                </a:solidFill>
              </a:rPr>
              <a:t>Yhat</a:t>
            </a:r>
            <a:r>
              <a:rPr lang="en-US" altLang="ko-KR" dirty="0">
                <a:solidFill>
                  <a:srgbClr val="0070C0"/>
                </a:solidFill>
              </a:rPr>
              <a:t>=2.17407+1.17696X</a:t>
            </a:r>
          </a:p>
        </p:txBody>
      </p:sp>
    </p:spTree>
    <p:extLst>
      <p:ext uri="{BB962C8B-B14F-4D97-AF65-F5344CB8AC3E}">
        <p14:creationId xmlns:p14="http://schemas.microsoft.com/office/powerpoint/2010/main" val="365180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3.5(d)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&gt; #3.5(d)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abline</a:t>
            </a:r>
            <a:r>
              <a:rPr lang="en-US" altLang="ko-KR" dirty="0"/>
              <a:t>(out)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4F74DB-C4EC-851C-8E62-733917B18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939" y="681037"/>
            <a:ext cx="5384501" cy="455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1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3.5(e)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&gt; #3.5(e)</a:t>
            </a:r>
          </a:p>
          <a:p>
            <a:pPr marL="0" indent="0">
              <a:buNone/>
            </a:pPr>
            <a:r>
              <a:rPr lang="en-US" altLang="ko-KR" dirty="0"/>
              <a:t>&gt; out=</a:t>
            </a:r>
            <a:r>
              <a:rPr lang="en-US" altLang="ko-KR" dirty="0" err="1"/>
              <a:t>lm</a:t>
            </a:r>
            <a:r>
              <a:rPr lang="en-US" altLang="ko-KR" dirty="0"/>
              <a:t>(</a:t>
            </a:r>
            <a:r>
              <a:rPr lang="en-US" altLang="ko-KR" dirty="0" err="1"/>
              <a:t>y~x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&gt; summary(out)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Call:</a:t>
            </a:r>
          </a:p>
          <a:p>
            <a:pPr marL="0" indent="0">
              <a:buNone/>
            </a:pPr>
            <a:r>
              <a:rPr lang="en-US" altLang="ko-KR" dirty="0" err="1"/>
              <a:t>lm</a:t>
            </a:r>
            <a:r>
              <a:rPr lang="en-US" altLang="ko-KR" dirty="0"/>
              <a:t>(formula = y ~ x)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Residuals:</a:t>
            </a:r>
          </a:p>
          <a:p>
            <a:pPr marL="0" indent="0">
              <a:buNone/>
            </a:pPr>
            <a:r>
              <a:rPr lang="en-US" altLang="ko-KR" dirty="0"/>
              <a:t>    Min      1Q  Median      3Q     Max </a:t>
            </a:r>
          </a:p>
          <a:p>
            <a:pPr marL="0" indent="0">
              <a:buNone/>
            </a:pPr>
            <a:r>
              <a:rPr lang="en-US" altLang="ko-KR" dirty="0"/>
              <a:t>-6.4007 -2.4524  0.1399  1.8297  7.6125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23E1AB-914C-ECD2-54CA-5D3B5925419A}"/>
              </a:ext>
            </a:extLst>
          </p:cNvPr>
          <p:cNvSpPr txBox="1"/>
          <p:nvPr/>
        </p:nvSpPr>
        <p:spPr>
          <a:xfrm>
            <a:off x="5618480" y="1690688"/>
            <a:ext cx="657352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/>
              <a:t>Coefficients:</a:t>
            </a:r>
          </a:p>
          <a:p>
            <a:pPr marL="0" indent="0">
              <a:buNone/>
            </a:pPr>
            <a:r>
              <a:rPr lang="en-US" altLang="ko-KR" dirty="0"/>
              <a:t>            Estimate Std. Error t value </a:t>
            </a:r>
            <a:r>
              <a:rPr lang="en-US" altLang="ko-KR" dirty="0" err="1"/>
              <a:t>Pr</a:t>
            </a:r>
            <a:r>
              <a:rPr lang="en-US" altLang="ko-KR" dirty="0"/>
              <a:t>(&gt;|t|)    </a:t>
            </a:r>
          </a:p>
          <a:p>
            <a:pPr marL="0" indent="0">
              <a:buNone/>
            </a:pPr>
            <a:r>
              <a:rPr lang="en-US" altLang="ko-KR" dirty="0"/>
              <a:t>(Intercept)  2.17407    3.30974   0.657     0.52    </a:t>
            </a:r>
          </a:p>
          <a:p>
            <a:pPr marL="0" indent="0">
              <a:buNone/>
            </a:pPr>
            <a:r>
              <a:rPr lang="en-US" altLang="ko-KR" dirty="0"/>
              <a:t>x            1.17696    0.08718  </a:t>
            </a:r>
            <a:r>
              <a:rPr lang="en-US" altLang="ko-KR" dirty="0">
                <a:solidFill>
                  <a:srgbClr val="0070C0"/>
                </a:solidFill>
              </a:rPr>
              <a:t>13.500</a:t>
            </a:r>
            <a:r>
              <a:rPr lang="en-US" altLang="ko-KR" dirty="0"/>
              <a:t> 7.41e-11 ***</a:t>
            </a:r>
          </a:p>
          <a:p>
            <a:pPr marL="0" indent="0">
              <a:buNone/>
            </a:pPr>
            <a:r>
              <a:rPr lang="en-US" altLang="ko-KR" dirty="0"/>
              <a:t>---</a:t>
            </a:r>
          </a:p>
          <a:p>
            <a:pPr marL="0" indent="0">
              <a:buNone/>
            </a:pPr>
            <a:r>
              <a:rPr lang="en-US" altLang="ko-KR" dirty="0" err="1"/>
              <a:t>Signif</a:t>
            </a:r>
            <a:r>
              <a:rPr lang="en-US" altLang="ko-KR" dirty="0"/>
              <a:t>. codes:  0 ‘***’ 0.001 ‘**’ 0.01 ‘*’ 0.05 ‘.’ 0.1 ‘ ’ 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Residual standard error: 3.332 on 18 degrees of freedom</a:t>
            </a:r>
          </a:p>
          <a:p>
            <a:pPr marL="0" indent="0">
              <a:buNone/>
            </a:pPr>
            <a:r>
              <a:rPr lang="en-US" altLang="ko-KR" dirty="0"/>
              <a:t>Multiple R-squared:  0.9101,	Adjusted R-squared:  0.9051 </a:t>
            </a:r>
          </a:p>
          <a:p>
            <a:pPr marL="0" indent="0">
              <a:buNone/>
            </a:pPr>
            <a:r>
              <a:rPr lang="en-US" altLang="ko-KR" dirty="0"/>
              <a:t>F-statistic: 182.3 on 1 and 18 DF,  p-value: 7.409e-11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#</a:t>
            </a:r>
            <a:r>
              <a:rPr lang="ko-KR" altLang="en-US" dirty="0">
                <a:solidFill>
                  <a:srgbClr val="0070C0"/>
                </a:solidFill>
              </a:rPr>
              <a:t>기울기 회귀계수에 대한 유의성 검정으로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0070C0"/>
                </a:solidFill>
              </a:rPr>
              <a:t>H0: </a:t>
            </a:r>
            <a:r>
              <a:rPr lang="el-GR" altLang="ko-KR" dirty="0">
                <a:solidFill>
                  <a:srgbClr val="0070C0"/>
                </a:solidFill>
              </a:rPr>
              <a:t>β</a:t>
            </a:r>
            <a:r>
              <a:rPr lang="en-US" altLang="ko-KR" dirty="0">
                <a:solidFill>
                  <a:srgbClr val="0070C0"/>
                </a:solidFill>
              </a:rPr>
              <a:t>1 = 0 </a:t>
            </a:r>
            <a:r>
              <a:rPr lang="ko-KR" altLang="en-US" dirty="0">
                <a:solidFill>
                  <a:srgbClr val="0070C0"/>
                </a:solidFill>
              </a:rPr>
              <a:t>대해 </a:t>
            </a:r>
            <a:r>
              <a:rPr lang="en-US" altLang="ko-KR" dirty="0">
                <a:solidFill>
                  <a:srgbClr val="0070C0"/>
                </a:solidFill>
              </a:rPr>
              <a:t>H1: </a:t>
            </a:r>
            <a:r>
              <a:rPr lang="el-GR" altLang="ko-KR" dirty="0">
                <a:solidFill>
                  <a:srgbClr val="0070C0"/>
                </a:solidFill>
              </a:rPr>
              <a:t>β</a:t>
            </a:r>
            <a:r>
              <a:rPr lang="en-US" altLang="ko-KR" dirty="0">
                <a:solidFill>
                  <a:srgbClr val="0070C0"/>
                </a:solidFill>
              </a:rPr>
              <a:t>1 </a:t>
            </a:r>
            <a:r>
              <a:rPr lang="ko-KR" altLang="en-US" dirty="0">
                <a:solidFill>
                  <a:srgbClr val="0070C0"/>
                </a:solidFill>
                <a:latin typeface="Apple SD Gothic Neo"/>
              </a:rPr>
              <a:t>≠</a:t>
            </a:r>
            <a:r>
              <a:rPr lang="en-US" altLang="ko-KR" dirty="0">
                <a:solidFill>
                  <a:srgbClr val="0070C0"/>
                </a:solidFill>
              </a:rPr>
              <a:t> 0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70C0"/>
                </a:solidFill>
              </a:rPr>
              <a:t>에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대한 </a:t>
            </a:r>
            <a:r>
              <a:rPr lang="en-US" altLang="ko-KR" dirty="0">
                <a:solidFill>
                  <a:srgbClr val="0070C0"/>
                </a:solidFill>
              </a:rPr>
              <a:t>t-</a:t>
            </a:r>
            <a:r>
              <a:rPr lang="ko-KR" altLang="en-US" dirty="0">
                <a:solidFill>
                  <a:srgbClr val="0070C0"/>
                </a:solidFill>
              </a:rPr>
              <a:t>통계량은 </a:t>
            </a:r>
            <a:r>
              <a:rPr lang="en-US" altLang="ko-KR" dirty="0">
                <a:solidFill>
                  <a:srgbClr val="0070C0"/>
                </a:solidFill>
              </a:rPr>
              <a:t>13.500</a:t>
            </a:r>
            <a:r>
              <a:rPr lang="ko-KR" altLang="en-US" dirty="0">
                <a:solidFill>
                  <a:srgbClr val="0070C0"/>
                </a:solidFill>
              </a:rPr>
              <a:t>이며 </a:t>
            </a:r>
            <a:r>
              <a:rPr lang="en-US" altLang="ko-KR" dirty="0">
                <a:solidFill>
                  <a:srgbClr val="0070C0"/>
                </a:solidFill>
              </a:rPr>
              <a:t>p-</a:t>
            </a:r>
            <a:r>
              <a:rPr lang="ko-KR" altLang="en-US" dirty="0">
                <a:solidFill>
                  <a:srgbClr val="0070C0"/>
                </a:solidFill>
              </a:rPr>
              <a:t>값</a:t>
            </a:r>
            <a:r>
              <a:rPr lang="en-US" altLang="ko-KR" dirty="0">
                <a:solidFill>
                  <a:srgbClr val="0070C0"/>
                </a:solidFill>
              </a:rPr>
              <a:t>=7.41e-11&lt;0.05</a:t>
            </a:r>
            <a:r>
              <a:rPr lang="ko-KR" altLang="en-US" dirty="0">
                <a:solidFill>
                  <a:srgbClr val="0070C0"/>
                </a:solidFill>
              </a:rPr>
              <a:t>으로 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0070C0"/>
                </a:solidFill>
              </a:rPr>
              <a:t>유의수준 </a:t>
            </a:r>
            <a:r>
              <a:rPr lang="en-US" altLang="ko-KR" dirty="0">
                <a:solidFill>
                  <a:srgbClr val="0070C0"/>
                </a:solidFill>
              </a:rPr>
              <a:t>5%</a:t>
            </a:r>
            <a:r>
              <a:rPr lang="ko-KR" altLang="en-US" dirty="0">
                <a:solidFill>
                  <a:srgbClr val="0070C0"/>
                </a:solidFill>
              </a:rPr>
              <a:t>에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대해서 </a:t>
            </a:r>
            <a:r>
              <a:rPr lang="en-US" altLang="ko-KR" dirty="0">
                <a:solidFill>
                  <a:srgbClr val="0070C0"/>
                </a:solidFill>
              </a:rPr>
              <a:t>H0</a:t>
            </a:r>
            <a:r>
              <a:rPr lang="ko-KR" altLang="en-US" dirty="0">
                <a:solidFill>
                  <a:srgbClr val="0070C0"/>
                </a:solidFill>
              </a:rPr>
              <a:t>를 기각하게 되므로 추정된 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0070C0"/>
                </a:solidFill>
              </a:rPr>
              <a:t>회귀계수는 유의하다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731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3.5(f)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3624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&gt; #3.5(f)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confint</a:t>
            </a:r>
            <a:r>
              <a:rPr lang="en-US" altLang="ko-KR" dirty="0"/>
              <a:t>(</a:t>
            </a:r>
            <a:r>
              <a:rPr lang="en-US" altLang="ko-KR" dirty="0" err="1"/>
              <a:t>out,level</a:t>
            </a:r>
            <a:r>
              <a:rPr lang="en-US" altLang="ko-KR" dirty="0"/>
              <a:t>=0.95)</a:t>
            </a:r>
          </a:p>
          <a:p>
            <a:pPr marL="0" indent="0">
              <a:buNone/>
            </a:pPr>
            <a:r>
              <a:rPr lang="en-US" altLang="ko-KR" dirty="0"/>
              <a:t>                 2.5 %   97.5 %</a:t>
            </a:r>
          </a:p>
          <a:p>
            <a:pPr marL="0" indent="0">
              <a:buNone/>
            </a:pPr>
            <a:r>
              <a:rPr lang="en-US" altLang="ko-KR" dirty="0"/>
              <a:t>(Intercept) -4.7794460 9.127581</a:t>
            </a:r>
          </a:p>
          <a:p>
            <a:pPr marL="0" indent="0">
              <a:buNone/>
            </a:pPr>
            <a:r>
              <a:rPr lang="en-US" altLang="ko-KR" dirty="0"/>
              <a:t>x            0.9938056 1.360124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#</a:t>
            </a:r>
            <a:r>
              <a:rPr lang="ko-KR" altLang="en-US" dirty="0">
                <a:solidFill>
                  <a:srgbClr val="0070C0"/>
                </a:solidFill>
              </a:rPr>
              <a:t>기울기에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대한 신뢰구간은</a:t>
            </a:r>
            <a:r>
              <a:rPr lang="en-US" altLang="ko-KR" dirty="0">
                <a:solidFill>
                  <a:srgbClr val="0070C0"/>
                </a:solidFill>
              </a:rPr>
              <a:t>(0.9938056, 1.360124)</a:t>
            </a:r>
            <a:r>
              <a:rPr lang="ko-KR" altLang="en-US" dirty="0">
                <a:solidFill>
                  <a:srgbClr val="0070C0"/>
                </a:solidFill>
              </a:rPr>
              <a:t>이다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88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3.5(g)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&gt; #3.5(e)</a:t>
            </a:r>
          </a:p>
          <a:p>
            <a:pPr marL="0" indent="0">
              <a:buNone/>
            </a:pPr>
            <a:r>
              <a:rPr lang="en-US" altLang="ko-KR" dirty="0"/>
              <a:t>&gt; out=</a:t>
            </a:r>
            <a:r>
              <a:rPr lang="en-US" altLang="ko-KR" dirty="0" err="1"/>
              <a:t>lm</a:t>
            </a:r>
            <a:r>
              <a:rPr lang="en-US" altLang="ko-KR" dirty="0"/>
              <a:t>(</a:t>
            </a:r>
            <a:r>
              <a:rPr lang="en-US" altLang="ko-KR" dirty="0" err="1"/>
              <a:t>y~x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&gt; summary(out)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Call:</a:t>
            </a:r>
          </a:p>
          <a:p>
            <a:pPr marL="0" indent="0">
              <a:buNone/>
            </a:pPr>
            <a:r>
              <a:rPr lang="en-US" altLang="ko-KR" dirty="0" err="1"/>
              <a:t>lm</a:t>
            </a:r>
            <a:r>
              <a:rPr lang="en-US" altLang="ko-KR" dirty="0"/>
              <a:t>(formula = y ~ x)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Residuals:</a:t>
            </a:r>
          </a:p>
          <a:p>
            <a:pPr marL="0" indent="0">
              <a:buNone/>
            </a:pPr>
            <a:r>
              <a:rPr lang="en-US" altLang="ko-KR" dirty="0"/>
              <a:t>    Min      1Q  Median      3Q     Max </a:t>
            </a:r>
          </a:p>
          <a:p>
            <a:pPr marL="0" indent="0">
              <a:buNone/>
            </a:pPr>
            <a:r>
              <a:rPr lang="en-US" altLang="ko-KR" dirty="0"/>
              <a:t>-6.4007 -2.4524  0.1399  1.8297  7.6125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23E1AB-914C-ECD2-54CA-5D3B5925419A}"/>
              </a:ext>
            </a:extLst>
          </p:cNvPr>
          <p:cNvSpPr txBox="1"/>
          <p:nvPr/>
        </p:nvSpPr>
        <p:spPr>
          <a:xfrm>
            <a:off x="5618480" y="1690688"/>
            <a:ext cx="65735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/>
              <a:t>Coefficients:</a:t>
            </a:r>
          </a:p>
          <a:p>
            <a:pPr marL="0" indent="0">
              <a:buNone/>
            </a:pPr>
            <a:r>
              <a:rPr lang="en-US" altLang="ko-KR" dirty="0"/>
              <a:t>            Estimate Std. Error t value </a:t>
            </a:r>
            <a:r>
              <a:rPr lang="en-US" altLang="ko-KR" dirty="0" err="1"/>
              <a:t>Pr</a:t>
            </a:r>
            <a:r>
              <a:rPr lang="en-US" altLang="ko-KR" dirty="0"/>
              <a:t>(&gt;|t|)    </a:t>
            </a:r>
          </a:p>
          <a:p>
            <a:pPr marL="0" indent="0">
              <a:buNone/>
            </a:pPr>
            <a:r>
              <a:rPr lang="en-US" altLang="ko-KR" dirty="0"/>
              <a:t>(Intercept)  2.17407    3.30974   0.657     0.52    </a:t>
            </a:r>
          </a:p>
          <a:p>
            <a:pPr marL="0" indent="0">
              <a:buNone/>
            </a:pPr>
            <a:r>
              <a:rPr lang="en-US" altLang="ko-KR" dirty="0"/>
              <a:t>x            1.17696    0.08718  13.500 7.41e-11 ***</a:t>
            </a:r>
          </a:p>
          <a:p>
            <a:pPr marL="0" indent="0">
              <a:buNone/>
            </a:pPr>
            <a:r>
              <a:rPr lang="en-US" altLang="ko-KR" dirty="0"/>
              <a:t>---</a:t>
            </a:r>
          </a:p>
          <a:p>
            <a:pPr marL="0" indent="0">
              <a:buNone/>
            </a:pPr>
            <a:r>
              <a:rPr lang="en-US" altLang="ko-KR" dirty="0" err="1"/>
              <a:t>Signif</a:t>
            </a:r>
            <a:r>
              <a:rPr lang="en-US" altLang="ko-KR" dirty="0"/>
              <a:t>. codes:  0 ‘***’ 0.001 ‘**’ 0.01 ‘*’ 0.05 ‘.’ 0.1 ‘ ’ 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Residual standard error: 3.332 on 18 degrees of freedom</a:t>
            </a:r>
          </a:p>
          <a:p>
            <a:pPr marL="0" indent="0">
              <a:buNone/>
            </a:pPr>
            <a:r>
              <a:rPr lang="en-US" altLang="ko-KR" dirty="0"/>
              <a:t>Multiple R-squared:  0.9101,	Adjusted R-squared:  0.9051 </a:t>
            </a:r>
          </a:p>
          <a:p>
            <a:pPr marL="0" indent="0">
              <a:buNone/>
            </a:pPr>
            <a:r>
              <a:rPr lang="en-US" altLang="ko-KR" dirty="0"/>
              <a:t>F-statistic: 182.3 on 1 and 18 DF,  p-value: 7.409e-11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#Multiple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R-Squared:0.9101</a:t>
            </a:r>
            <a:r>
              <a:rPr lang="ko-KR" altLang="en-US" dirty="0">
                <a:solidFill>
                  <a:srgbClr val="0070C0"/>
                </a:solidFill>
              </a:rPr>
              <a:t> 으로 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0070C0"/>
                </a:solidFill>
              </a:rPr>
              <a:t>결정계수의 값은 </a:t>
            </a:r>
            <a:r>
              <a:rPr lang="en-US" altLang="ko-KR" dirty="0">
                <a:solidFill>
                  <a:srgbClr val="0070C0"/>
                </a:solidFill>
              </a:rPr>
              <a:t>0.9101</a:t>
            </a:r>
            <a:r>
              <a:rPr lang="ko-KR" altLang="en-US" dirty="0">
                <a:solidFill>
                  <a:srgbClr val="0070C0"/>
                </a:solidFill>
              </a:rPr>
              <a:t>이다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  <a:r>
              <a:rPr lang="ko-KR" altLang="en-US" dirty="0">
                <a:solidFill>
                  <a:srgbClr val="0070C0"/>
                </a:solidFill>
              </a:rPr>
              <a:t>값이 </a:t>
            </a:r>
            <a:r>
              <a:rPr lang="en-US" altLang="ko-KR" dirty="0">
                <a:solidFill>
                  <a:srgbClr val="0070C0"/>
                </a:solidFill>
              </a:rPr>
              <a:t>1</a:t>
            </a:r>
            <a:r>
              <a:rPr lang="ko-KR" altLang="en-US" dirty="0">
                <a:solidFill>
                  <a:srgbClr val="0070C0"/>
                </a:solidFill>
              </a:rPr>
              <a:t>과 가까우므로 추정된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0070C0"/>
                </a:solidFill>
              </a:rPr>
              <a:t>회귀직선의 설명력이 높은 편이다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865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3.5(h)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&gt; #3.5(h)</a:t>
            </a:r>
          </a:p>
          <a:p>
            <a:pPr marL="0" indent="0">
              <a:buNone/>
            </a:pPr>
            <a:r>
              <a:rPr lang="en-US" altLang="ko-KR" dirty="0"/>
              <a:t>&gt; residuals(out)  #</a:t>
            </a:r>
            <a:r>
              <a:rPr lang="ko-KR" altLang="en-US" dirty="0" err="1"/>
              <a:t>잔차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       </a:t>
            </a:r>
            <a:r>
              <a:rPr lang="en-US" altLang="ko-KR" dirty="0"/>
              <a:t>1          2          3          4 </a:t>
            </a:r>
          </a:p>
          <a:p>
            <a:pPr marL="0" indent="0">
              <a:buNone/>
            </a:pPr>
            <a:r>
              <a:rPr lang="en-US" altLang="ko-KR" dirty="0"/>
              <a:t>-0.3175678 -0.8214733 -3.3880574  2.3675532 </a:t>
            </a:r>
          </a:p>
          <a:p>
            <a:pPr marL="0" indent="0">
              <a:buNone/>
            </a:pPr>
            <a:r>
              <a:rPr lang="en-US" altLang="ko-KR" dirty="0"/>
              <a:t>         5          6          7          8 </a:t>
            </a:r>
          </a:p>
          <a:p>
            <a:pPr marL="0" indent="0">
              <a:buNone/>
            </a:pPr>
            <a:r>
              <a:rPr lang="en-US" altLang="ko-KR" dirty="0"/>
              <a:t> 3.6599898 -1.9605241  3.7124866  1.5366584 </a:t>
            </a:r>
          </a:p>
          <a:p>
            <a:pPr marL="0" indent="0">
              <a:buNone/>
            </a:pPr>
            <a:r>
              <a:rPr lang="en-US" altLang="ko-KR" dirty="0"/>
              <a:t>         9         10         11         12 </a:t>
            </a:r>
          </a:p>
          <a:p>
            <a:pPr marL="0" indent="0">
              <a:buNone/>
            </a:pPr>
            <a:r>
              <a:rPr lang="en-US" altLang="ko-KR" dirty="0"/>
              <a:t> 7.6124866 -2.4321505  1.7869304  0.7599898 </a:t>
            </a:r>
          </a:p>
          <a:p>
            <a:pPr marL="0" indent="0">
              <a:buNone/>
            </a:pPr>
            <a:r>
              <a:rPr lang="en-US" altLang="ko-KR" dirty="0"/>
              <a:t>        13         14         15         16 </a:t>
            </a:r>
          </a:p>
          <a:p>
            <a:pPr marL="0" indent="0">
              <a:buNone/>
            </a:pPr>
            <a:r>
              <a:rPr lang="en-US" altLang="ko-KR" dirty="0"/>
              <a:t>-2.5130696  1.3372025  1.9580127 -4.6442607 </a:t>
            </a:r>
          </a:p>
          <a:p>
            <a:pPr marL="0" indent="0">
              <a:buNone/>
            </a:pPr>
            <a:r>
              <a:rPr lang="en-US" altLang="ko-KR" dirty="0"/>
              <a:t>        17         18         19         20 </a:t>
            </a:r>
          </a:p>
          <a:p>
            <a:pPr marL="0" indent="0">
              <a:buNone/>
            </a:pPr>
            <a:r>
              <a:rPr lang="en-US" altLang="ko-KR" dirty="0"/>
              <a:t>-6.4007117 -2.5332872  0.1119426  0.1678495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3C949E-D236-F47D-7DAB-69A647B320A9}"/>
              </a:ext>
            </a:extLst>
          </p:cNvPr>
          <p:cNvSpPr txBox="1"/>
          <p:nvPr/>
        </p:nvSpPr>
        <p:spPr>
          <a:xfrm>
            <a:off x="6319520" y="18256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/>
              <a:t>&gt; deviance(out) #</a:t>
            </a:r>
            <a:r>
              <a:rPr lang="ko-KR" altLang="en-US" dirty="0" err="1"/>
              <a:t>잔차제곱합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[1] 199.8129</a:t>
            </a:r>
          </a:p>
        </p:txBody>
      </p:sp>
    </p:spTree>
    <p:extLst>
      <p:ext uri="{BB962C8B-B14F-4D97-AF65-F5344CB8AC3E}">
        <p14:creationId xmlns:p14="http://schemas.microsoft.com/office/powerpoint/2010/main" val="3095718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1617</Words>
  <Application>Microsoft Office PowerPoint</Application>
  <PresentationFormat>와이드스크린</PresentationFormat>
  <Paragraphs>281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Apple SD Gothic Neo</vt:lpstr>
      <vt:lpstr>맑은 고딕</vt:lpstr>
      <vt:lpstr>Arial</vt:lpstr>
      <vt:lpstr>Office 테마</vt:lpstr>
      <vt:lpstr>회귀분석 3장 연습문제</vt:lpstr>
      <vt:lpstr>3.5(a)</vt:lpstr>
      <vt:lpstr>3.5(b)</vt:lpstr>
      <vt:lpstr>3.5(c)</vt:lpstr>
      <vt:lpstr>3.5(d)</vt:lpstr>
      <vt:lpstr>3.5(e)</vt:lpstr>
      <vt:lpstr>3.5(f)</vt:lpstr>
      <vt:lpstr>3.5(g)</vt:lpstr>
      <vt:lpstr>3.5(h)</vt:lpstr>
      <vt:lpstr>3.5(i)</vt:lpstr>
      <vt:lpstr>3.5(j)</vt:lpstr>
      <vt:lpstr>3.5(k)</vt:lpstr>
      <vt:lpstr>3.9(a)</vt:lpstr>
      <vt:lpstr>3.9(b)</vt:lpstr>
      <vt:lpstr>3.9(c)</vt:lpstr>
      <vt:lpstr>3.9(d)</vt:lpstr>
      <vt:lpstr>3.9(e)</vt:lpstr>
      <vt:lpstr>3.9(f)</vt:lpstr>
      <vt:lpstr>3.9(g)</vt:lpstr>
      <vt:lpstr>3.9(h)</vt:lpstr>
      <vt:lpstr>3.9(i)</vt:lpstr>
      <vt:lpstr>3.9(j)</vt:lpstr>
      <vt:lpstr>3.9(k)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회귀분석 2장 연습문제</dc:title>
  <dc:creator>이민희</dc:creator>
  <cp:lastModifiedBy>이민희</cp:lastModifiedBy>
  <cp:revision>34</cp:revision>
  <dcterms:created xsi:type="dcterms:W3CDTF">2022-10-03T15:47:52Z</dcterms:created>
  <dcterms:modified xsi:type="dcterms:W3CDTF">2022-11-05T02:20:30Z</dcterms:modified>
</cp:coreProperties>
</file>