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98" r:id="rId2"/>
    <p:sldId id="409" r:id="rId3"/>
    <p:sldId id="410" r:id="rId4"/>
    <p:sldId id="411" r:id="rId5"/>
    <p:sldId id="418" r:id="rId6"/>
    <p:sldId id="414" r:id="rId7"/>
    <p:sldId id="41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9FC"/>
    <a:srgbClr val="3D64D2"/>
    <a:srgbClr val="4D72DE"/>
    <a:srgbClr val="3057C8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7" autoAdjust="0"/>
    <p:restoredTop sz="96230" autoAdjust="0"/>
  </p:normalViewPr>
  <p:slideViewPr>
    <p:cSldViewPr snapToGrid="0">
      <p:cViewPr varScale="1">
        <p:scale>
          <a:sx n="112" d="100"/>
          <a:sy n="112" d="100"/>
        </p:scale>
        <p:origin x="450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B013F-DA11-412C-AEAC-1FF3286BF7C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54CDE-AD39-4BEE-9B5A-F1145FF9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510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349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01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456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852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38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24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63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320"/>
            <a:ext cx="2743200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320"/>
            <a:ext cx="8026400" cy="585216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25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266"/>
            <a:ext cx="10363200" cy="1362074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7030"/>
            <a:ext cx="10363200" cy="1499236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18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6280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6280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0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430"/>
            <a:ext cx="5386917" cy="640080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5511"/>
            <a:ext cx="5386917" cy="3950970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430"/>
            <a:ext cx="5389033" cy="640080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5511"/>
            <a:ext cx="5389033" cy="3950970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77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31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5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2416"/>
            <a:ext cx="4011084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2416"/>
            <a:ext cx="6815667" cy="5854064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4466"/>
            <a:ext cx="4011084" cy="4692014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769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3410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8291"/>
            <a:ext cx="7315200" cy="803910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00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986"/>
            <a:ext cx="2844800" cy="363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986"/>
            <a:ext cx="3860800" cy="363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986"/>
            <a:ext cx="2844800" cy="363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7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1097280" rtl="0" eaLnBrk="1" latinLnBrk="1" hangingPunct="1"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097280" rtl="0" eaLnBrk="1" latinLnBrk="1" hangingPunct="1">
        <a:spcBef>
          <a:spcPct val="200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7280" rtl="0" eaLnBrk="1" latinLnBrk="1" hangingPunct="1">
        <a:spcBef>
          <a:spcPct val="20000"/>
        </a:spcBef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32011"/>
              </p:ext>
            </p:extLst>
          </p:nvPr>
        </p:nvGraphicFramePr>
        <p:xfrm>
          <a:off x="1429883" y="1182351"/>
          <a:ext cx="9332237" cy="2009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22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0973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9728" marR="109728" marT="54864" marB="548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825016" y="1553677"/>
            <a:ext cx="10541970" cy="584938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97280"/>
            <a:r>
              <a:rPr lang="ko-KR" altLang="en-US" sz="216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화면설계서</a:t>
            </a: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825015" y="2372879"/>
            <a:ext cx="10541970" cy="584938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097280"/>
            <a:endParaRPr lang="ko-KR" altLang="en-US" sz="1260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1343472" y="3169771"/>
            <a:ext cx="9505057" cy="432048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1097280"/>
            <a:r>
              <a:rPr lang="en-US" altLang="ko-KR" sz="108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Ver. 1.3</a:t>
            </a:r>
            <a:endParaRPr lang="ko-KR" altLang="en-US" sz="1080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869181"/>
              </p:ext>
            </p:extLst>
          </p:nvPr>
        </p:nvGraphicFramePr>
        <p:xfrm>
          <a:off x="940477" y="810587"/>
          <a:ext cx="10311045" cy="4342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66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63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428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046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94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변경일자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내                            용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v.1.0</a:t>
                      </a:r>
                      <a:endParaRPr lang="ko-KR" altLang="en-US" sz="8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2024-02-15</a:t>
                      </a:r>
                      <a:endParaRPr lang="en-US" altLang="ko-KR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최초작성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김지호</a:t>
                      </a:r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74413" y="318254"/>
            <a:ext cx="132444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2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8A7811D-B585-4DB2-A71F-7454EDE8B0F9}"/>
              </a:ext>
            </a:extLst>
          </p:cNvPr>
          <p:cNvSpPr txBox="1"/>
          <p:nvPr/>
        </p:nvSpPr>
        <p:spPr>
          <a:xfrm>
            <a:off x="926975" y="5458629"/>
            <a:ext cx="1831894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8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  <a:endParaRPr lang="en-US" altLang="ko-KR" sz="168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xmlns="" id="{54FBBEFD-86F7-4840-8043-6464AE9DC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947360" y="5548877"/>
            <a:ext cx="251500" cy="25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4" y="742313"/>
            <a:ext cx="8945489" cy="442846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3669275D-8D8B-4A36-A5C8-1D8DF856B5AB}"/>
              </a:ext>
            </a:extLst>
          </p:cNvPr>
          <p:cNvSpPr txBox="1"/>
          <p:nvPr/>
        </p:nvSpPr>
        <p:spPr>
          <a:xfrm>
            <a:off x="926975" y="5458629"/>
            <a:ext cx="1831894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8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endParaRPr lang="en-US" altLang="ko-KR" sz="168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7580C37D-C5BC-49C0-AC4F-EB7156D9082A}"/>
              </a:ext>
            </a:extLst>
          </p:cNvPr>
          <p:cNvSpPr/>
          <p:nvPr/>
        </p:nvSpPr>
        <p:spPr>
          <a:xfrm>
            <a:off x="2536399" y="5475862"/>
            <a:ext cx="8201366" cy="283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6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sz="96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 </a:t>
            </a:r>
            <a:r>
              <a:rPr lang="ko-KR" altLang="en-US" sz="96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기획</a:t>
            </a:r>
            <a:r>
              <a:rPr lang="en-US" altLang="ko-KR" sz="96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|   </a:t>
            </a:r>
            <a:r>
              <a:rPr lang="ko-KR" altLang="en-US" sz="96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스토리보드는 </a:t>
            </a:r>
            <a:r>
              <a:rPr lang="en-US" altLang="ko-KR" sz="96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UI(User Interface)</a:t>
            </a:r>
            <a:r>
              <a:rPr lang="ko-KR" altLang="en-US" sz="96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96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5F867001-A216-422D-87D4-75179B1D7F37}"/>
              </a:ext>
            </a:extLst>
          </p:cNvPr>
          <p:cNvSpPr/>
          <p:nvPr/>
        </p:nvSpPr>
        <p:spPr>
          <a:xfrm>
            <a:off x="918444" y="5840871"/>
            <a:ext cx="10275722" cy="44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sz="8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또한 마찬가지로 와이어 프레임 형태로 기획서를 작성합니다</a:t>
            </a:r>
            <a:r>
              <a:rPr lang="en-US" altLang="ko-KR" sz="8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8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 토대로 </a:t>
            </a:r>
            <a:r>
              <a:rPr lang="en-US" altLang="ko-KR" sz="8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UX(User Experience)</a:t>
            </a:r>
            <a:r>
              <a:rPr lang="ko-KR" altLang="en-US" sz="8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맞춰 디자인을 하며</a:t>
            </a:r>
            <a:r>
              <a:rPr lang="en-US" altLang="ko-KR" sz="8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기획서와 구성요소는 같으나 </a:t>
            </a:r>
            <a:r>
              <a:rPr lang="en-US" altLang="ko-KR" sz="8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8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변경되는 경우 개발에 이해를 돕기 위해 디자인 된 화면을 토대로 기획서를 다시 작성할 수 있습니다</a:t>
            </a:r>
            <a:r>
              <a:rPr lang="en-US" altLang="ko-KR" sz="8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94" name="그래픽 93">
            <a:extLst>
              <a:ext uri="{FF2B5EF4-FFF2-40B4-BE49-F238E27FC236}">
                <a16:creationId xmlns:a16="http://schemas.microsoft.com/office/drawing/2014/main" xmlns="" id="{50D35960-2C06-45AA-A6F7-1BBCE5ECB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59604" y="5551036"/>
            <a:ext cx="272359" cy="206617"/>
          </a:xfrm>
          <a:prstGeom prst="rect">
            <a:avLst/>
          </a:prstGeom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8110175" y="839881"/>
            <a:ext cx="466464" cy="228026"/>
            <a:chOff x="4727047" y="5307514"/>
            <a:chExt cx="388720" cy="190021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14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FFC9EBF-910F-47D6-B4AC-27AA0C135123}"/>
              </a:ext>
            </a:extLst>
          </p:cNvPr>
          <p:cNvSpPr/>
          <p:nvPr/>
        </p:nvSpPr>
        <p:spPr>
          <a:xfrm>
            <a:off x="0" y="0"/>
            <a:ext cx="12192000" cy="2837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main </a:t>
            </a:r>
            <a:r>
              <a:rPr lang="ko-KR" altLang="en-US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EB2E58D-372D-48AF-ADC9-531E4A0D1839}"/>
              </a:ext>
            </a:extLst>
          </p:cNvPr>
          <p:cNvSpPr/>
          <p:nvPr/>
        </p:nvSpPr>
        <p:spPr>
          <a:xfrm>
            <a:off x="9369389" y="3693143"/>
            <a:ext cx="2597975" cy="102275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화면명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smtClean="0">
                <a:solidFill>
                  <a:schemeClr val="tx1"/>
                </a:solidFill>
              </a:rPr>
              <a:t>tables.html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1BB5ECFB-05AE-4D21-A567-305CDFE08172}"/>
              </a:ext>
            </a:extLst>
          </p:cNvPr>
          <p:cNvGrpSpPr/>
          <p:nvPr/>
        </p:nvGrpSpPr>
        <p:grpSpPr>
          <a:xfrm>
            <a:off x="543028" y="1532210"/>
            <a:ext cx="466464" cy="228040"/>
            <a:chOff x="4727049" y="5307502"/>
            <a:chExt cx="388720" cy="190033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0D09917F-CDA2-4A78-A96D-7B4595B042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xmlns="" id="{B9DD2776-0397-4711-BF35-32C8607BD50D}"/>
                </a:ext>
              </a:extLst>
            </p:cNvPr>
            <p:cNvSpPr txBox="1"/>
            <p:nvPr/>
          </p:nvSpPr>
          <p:spPr>
            <a:xfrm>
              <a:off x="4727049" y="5307502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E938F296-3CBB-4AEF-BFAD-8D6B891847A7}"/>
              </a:ext>
            </a:extLst>
          </p:cNvPr>
          <p:cNvGrpSpPr/>
          <p:nvPr/>
        </p:nvGrpSpPr>
        <p:grpSpPr>
          <a:xfrm>
            <a:off x="2513064" y="1666344"/>
            <a:ext cx="466464" cy="228034"/>
            <a:chOff x="4727049" y="5307507"/>
            <a:chExt cx="388720" cy="190028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xmlns="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xmlns="" id="{382B27B6-00DC-45EC-AF1D-FB3E028F928C}"/>
                </a:ext>
              </a:extLst>
            </p:cNvPr>
            <p:cNvSpPr txBox="1"/>
            <p:nvPr/>
          </p:nvSpPr>
          <p:spPr>
            <a:xfrm>
              <a:off x="4727049" y="5307507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xmlns="" id="{7CE81B73-BDCC-4C89-AA93-F2E63B74D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460644"/>
              </p:ext>
            </p:extLst>
          </p:nvPr>
        </p:nvGraphicFramePr>
        <p:xfrm>
          <a:off x="9185519" y="681283"/>
          <a:ext cx="3104492" cy="296679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2225">
                  <a:extLst>
                    <a:ext uri="{9D8B030D-6E8A-4147-A177-3AD203B41FA5}">
                      <a16:colId xmlns:a16="http://schemas.microsoft.com/office/drawing/2014/main" xmlns="" val="2050032210"/>
                    </a:ext>
                  </a:extLst>
                </a:gridCol>
                <a:gridCol w="2832267">
                  <a:extLst>
                    <a:ext uri="{9D8B030D-6E8A-4147-A177-3AD203B41FA5}">
                      <a16:colId xmlns:a16="http://schemas.microsoft.com/office/drawing/2014/main" xmlns="" val="3528181697"/>
                    </a:ext>
                  </a:extLst>
                </a:gridCol>
              </a:tblGrid>
              <a:tr h="226904">
                <a:tc gridSpan="2">
                  <a:txBody>
                    <a:bodyPr/>
                    <a:lstStyle/>
                    <a:p>
                      <a:pPr marL="0" marR="0" lvl="0" indent="0" algn="ctr" defTabSz="10972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1510524"/>
                  </a:ext>
                </a:extLst>
              </a:tr>
              <a:tr h="440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" pitchFamily="2" charset="-127"/>
                          <a:ea typeface="나눔고딕" pitchFamily="2" charset="-127"/>
                        </a:rPr>
                        <a:t>1</a:t>
                      </a:r>
                      <a:endParaRPr lang="ko-KR" altLang="en-US" sz="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로그인한 회원의 이름으로 출력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/>
                      </a:r>
                      <a:b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</a:b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profile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계정정보화면으로이동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(profile.html)</a:t>
                      </a:r>
                      <a:b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</a:b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Logout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1-1</a:t>
                      </a:r>
                      <a:r>
                        <a:rPr lang="en-US" altLang="ko-KR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호출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/>
                      </a:r>
                      <a:b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</a:b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1-1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확인클릭시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로그아웃 후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메인페이지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이동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/>
                      </a:r>
                      <a:b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</a:b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비로그인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시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guest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로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출력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/>
                      </a:r>
                      <a:b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</a:b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클릭하더라도 메뉴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미노출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9368446"/>
                  </a:ext>
                </a:extLst>
              </a:tr>
              <a:tr h="440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" pitchFamily="2" charset="-127"/>
                          <a:ea typeface="나눔고딕" pitchFamily="2" charset="-127"/>
                        </a:rPr>
                        <a:t>2</a:t>
                      </a:r>
                      <a:endParaRPr lang="ko-KR" altLang="en-US" sz="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각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게시판 클릭 시 해당 페이지로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이동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(detail.html)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8751851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" pitchFamily="2" charset="-127"/>
                          <a:ea typeface="나눔고딕" pitchFamily="2" charset="-127"/>
                        </a:rPr>
                        <a:t>3</a:t>
                      </a:r>
                      <a:endParaRPr lang="ko-KR" altLang="en-US" sz="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로그인시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개시글작성페이지로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이동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(write.html)</a:t>
                      </a:r>
                      <a:b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</a:b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비로그인시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3-1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호출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/>
                      </a:r>
                      <a:b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</a:b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3-1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확인클릭시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로그인페이지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이동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7943515"/>
                  </a:ext>
                </a:extLst>
              </a:tr>
              <a:tr h="237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나눔고딕" pitchFamily="2" charset="-127"/>
                          <a:ea typeface="나눔고딕" pitchFamily="2" charset="-127"/>
                        </a:rPr>
                        <a:t>4</a:t>
                      </a:r>
                      <a:endParaRPr lang="ko-KR" altLang="en-US" sz="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Login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로그인페이지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이동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(login.html)</a:t>
                      </a: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Membership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회원가입페이지 이동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(membership.html)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440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나눔고딕" pitchFamily="2" charset="-127"/>
                          <a:ea typeface="나눔고딕" pitchFamily="2" charset="-127"/>
                        </a:rPr>
                        <a:t>5</a:t>
                      </a:r>
                      <a:endParaRPr lang="ko-KR" altLang="en-US" sz="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게시판 페이지당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겟수는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10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개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나머지는</a:t>
                      </a:r>
                      <a:r>
                        <a:rPr lang="ko-KR" altLang="en-US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페이징처리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362" y="5439717"/>
            <a:ext cx="3149434" cy="1028815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1099775" y="5173791"/>
            <a:ext cx="466464" cy="228026"/>
            <a:chOff x="4727047" y="5307514"/>
            <a:chExt cx="388720" cy="190021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14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1-1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E938F296-3CBB-4AEF-BFAD-8D6B891847A7}"/>
              </a:ext>
            </a:extLst>
          </p:cNvPr>
          <p:cNvGrpSpPr/>
          <p:nvPr/>
        </p:nvGrpSpPr>
        <p:grpSpPr>
          <a:xfrm>
            <a:off x="7960682" y="1962870"/>
            <a:ext cx="466464" cy="228034"/>
            <a:chOff x="4727049" y="5307507"/>
            <a:chExt cx="388720" cy="19002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xmlns="" id="{382B27B6-00DC-45EC-AF1D-FB3E028F928C}"/>
                </a:ext>
              </a:extLst>
            </p:cNvPr>
            <p:cNvSpPr txBox="1"/>
            <p:nvPr/>
          </p:nvSpPr>
          <p:spPr>
            <a:xfrm>
              <a:off x="4727049" y="5307507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714" y="5392256"/>
            <a:ext cx="3149434" cy="102881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675714" y="5167502"/>
            <a:ext cx="466464" cy="228026"/>
            <a:chOff x="4727047" y="5307514"/>
            <a:chExt cx="388720" cy="190021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14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r>
                <a:rPr lang="en-US" altLang="ko-KR" sz="84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-1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675714" y="5757653"/>
            <a:ext cx="531286" cy="1605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로그인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8790" y="1985551"/>
            <a:ext cx="1405134" cy="176237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E938F296-3CBB-4AEF-BFAD-8D6B891847A7}"/>
              </a:ext>
            </a:extLst>
          </p:cNvPr>
          <p:cNvGrpSpPr/>
          <p:nvPr/>
        </p:nvGrpSpPr>
        <p:grpSpPr>
          <a:xfrm>
            <a:off x="3741182" y="1956436"/>
            <a:ext cx="466464" cy="228034"/>
            <a:chOff x="4727049" y="5307507"/>
            <a:chExt cx="388720" cy="19002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xmlns="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xmlns="" id="{382B27B6-00DC-45EC-AF1D-FB3E028F928C}"/>
                </a:ext>
              </a:extLst>
            </p:cNvPr>
            <p:cNvSpPr txBox="1"/>
            <p:nvPr/>
          </p:nvSpPr>
          <p:spPr>
            <a:xfrm>
              <a:off x="4727049" y="5307507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028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089"/>
            <a:ext cx="8805370" cy="4375111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E938F296-3CBB-4AEF-BFAD-8D6B891847A7}"/>
              </a:ext>
            </a:extLst>
          </p:cNvPr>
          <p:cNvGrpSpPr/>
          <p:nvPr/>
        </p:nvGrpSpPr>
        <p:grpSpPr>
          <a:xfrm>
            <a:off x="3887970" y="1382370"/>
            <a:ext cx="466464" cy="228034"/>
            <a:chOff x="4727049" y="5307507"/>
            <a:chExt cx="388720" cy="190028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xmlns="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xmlns="" id="{382B27B6-00DC-45EC-AF1D-FB3E028F928C}"/>
                </a:ext>
              </a:extLst>
            </p:cNvPr>
            <p:cNvSpPr txBox="1"/>
            <p:nvPr/>
          </p:nvSpPr>
          <p:spPr>
            <a:xfrm>
              <a:off x="4727049" y="5307507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FFC9EBF-910F-47D6-B4AC-27AA0C135123}"/>
              </a:ext>
            </a:extLst>
          </p:cNvPr>
          <p:cNvSpPr/>
          <p:nvPr/>
        </p:nvSpPr>
        <p:spPr>
          <a:xfrm>
            <a:off x="0" y="0"/>
            <a:ext cx="12192000" cy="2837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회원가입화면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EB2E58D-372D-48AF-ADC9-531E4A0D1839}"/>
              </a:ext>
            </a:extLst>
          </p:cNvPr>
          <p:cNvSpPr/>
          <p:nvPr/>
        </p:nvSpPr>
        <p:spPr>
          <a:xfrm>
            <a:off x="6207395" y="4151408"/>
            <a:ext cx="2597975" cy="102275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화면명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 membership.html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3921837" y="1037422"/>
            <a:ext cx="466464" cy="228033"/>
            <a:chOff x="4727047" y="5307508"/>
            <a:chExt cx="388720" cy="190027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21DE3FAA-0F86-4E36-8035-B73CF0648EE3}"/>
              </a:ext>
            </a:extLst>
          </p:cNvPr>
          <p:cNvGrpSpPr/>
          <p:nvPr/>
        </p:nvGrpSpPr>
        <p:grpSpPr>
          <a:xfrm>
            <a:off x="3915537" y="1690385"/>
            <a:ext cx="466464" cy="228034"/>
            <a:chOff x="4727049" y="5307507"/>
            <a:chExt cx="388720" cy="190028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75DDDF8F-8B64-4D78-B869-1F49897D37E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TextBox 27">
              <a:extLst>
                <a:ext uri="{FF2B5EF4-FFF2-40B4-BE49-F238E27FC236}">
                  <a16:creationId xmlns:a16="http://schemas.microsoft.com/office/drawing/2014/main" xmlns="" id="{B7413CA8-71F6-443A-AEA2-1BA66C8CC882}"/>
                </a:ext>
              </a:extLst>
            </p:cNvPr>
            <p:cNvSpPr txBox="1"/>
            <p:nvPr/>
          </p:nvSpPr>
          <p:spPr>
            <a:xfrm>
              <a:off x="4727049" y="5307507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E25E9B47-245A-451C-BB2F-665F006E9DE0}"/>
              </a:ext>
            </a:extLst>
          </p:cNvPr>
          <p:cNvGrpSpPr/>
          <p:nvPr/>
        </p:nvGrpSpPr>
        <p:grpSpPr>
          <a:xfrm>
            <a:off x="3868867" y="2010532"/>
            <a:ext cx="466464" cy="228034"/>
            <a:chOff x="4727049" y="5307507"/>
            <a:chExt cx="388720" cy="190028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42769AE9-D151-47C4-812D-0B07C59E468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27">
              <a:extLst>
                <a:ext uri="{FF2B5EF4-FFF2-40B4-BE49-F238E27FC236}">
                  <a16:creationId xmlns:a16="http://schemas.microsoft.com/office/drawing/2014/main" xmlns="" id="{84F39222-9468-450F-9F3B-7F5663A42CAF}"/>
                </a:ext>
              </a:extLst>
            </p:cNvPr>
            <p:cNvSpPr txBox="1"/>
            <p:nvPr/>
          </p:nvSpPr>
          <p:spPr>
            <a:xfrm>
              <a:off x="4727049" y="5307507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57CBE4CA-4403-43CE-A30A-49D4DB48BCCA}"/>
              </a:ext>
            </a:extLst>
          </p:cNvPr>
          <p:cNvGrpSpPr/>
          <p:nvPr/>
        </p:nvGrpSpPr>
        <p:grpSpPr>
          <a:xfrm>
            <a:off x="3900205" y="2305738"/>
            <a:ext cx="466464" cy="228034"/>
            <a:chOff x="4727049" y="5307507"/>
            <a:chExt cx="388720" cy="190028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2551A7C3-4673-4C99-940B-4AA050E60C3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TextBox 27">
              <a:extLst>
                <a:ext uri="{FF2B5EF4-FFF2-40B4-BE49-F238E27FC236}">
                  <a16:creationId xmlns:a16="http://schemas.microsoft.com/office/drawing/2014/main" xmlns="" id="{4ABEAC41-3195-4859-81DF-6ACEFF1EF17A}"/>
                </a:ext>
              </a:extLst>
            </p:cNvPr>
            <p:cNvSpPr txBox="1"/>
            <p:nvPr/>
          </p:nvSpPr>
          <p:spPr>
            <a:xfrm>
              <a:off x="4727049" y="5307507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xmlns="" id="{0CAA6E02-A0A4-4842-885B-5D4062141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017014"/>
              </p:ext>
            </p:extLst>
          </p:nvPr>
        </p:nvGraphicFramePr>
        <p:xfrm>
          <a:off x="8790294" y="632934"/>
          <a:ext cx="3104492" cy="610446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2225">
                  <a:extLst>
                    <a:ext uri="{9D8B030D-6E8A-4147-A177-3AD203B41FA5}">
                      <a16:colId xmlns:a16="http://schemas.microsoft.com/office/drawing/2014/main" xmlns="" val="2050032210"/>
                    </a:ext>
                  </a:extLst>
                </a:gridCol>
                <a:gridCol w="2832267">
                  <a:extLst>
                    <a:ext uri="{9D8B030D-6E8A-4147-A177-3AD203B41FA5}">
                      <a16:colId xmlns:a16="http://schemas.microsoft.com/office/drawing/2014/main" xmlns="" val="3528181697"/>
                    </a:ext>
                  </a:extLst>
                </a:gridCol>
              </a:tblGrid>
              <a:tr h="226904">
                <a:tc gridSpan="2">
                  <a:txBody>
                    <a:bodyPr/>
                    <a:lstStyle/>
                    <a:p>
                      <a:pPr marL="0" marR="0" lvl="0" indent="0" algn="ctr" defTabSz="10972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1510524"/>
                  </a:ext>
                </a:extLst>
              </a:tr>
              <a:tr h="440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" pitchFamily="2" charset="-127"/>
                          <a:ea typeface="나눔고딕" pitchFamily="2" charset="-127"/>
                        </a:rPr>
                        <a:t>1</a:t>
                      </a:r>
                      <a:endParaRPr lang="ko-KR" altLang="en-US" sz="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이름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닉네임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은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글자 이하로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제한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특수문자 입력불가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한글입력불가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입력불가사항은 입력자체가 불가하도록 설정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),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중복불가추가</a:t>
                      </a:r>
                      <a:endParaRPr lang="en-US" altLang="ko-KR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이름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닉네임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작성 후 다른 곳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focus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될 시 바로 밑에 </a:t>
                      </a:r>
                      <a:r>
                        <a:rPr lang="ko-KR" altLang="en-US" sz="8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사용가능한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닉네임입니다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사용 불가한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닉네임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입니다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글씨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출력 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9368446"/>
                  </a:ext>
                </a:extLst>
              </a:tr>
              <a:tr h="440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" pitchFamily="2" charset="-127"/>
                          <a:ea typeface="나눔고딕" pitchFamily="2" charset="-127"/>
                        </a:rPr>
                        <a:t>2</a:t>
                      </a:r>
                      <a:endParaRPr lang="ko-KR" altLang="en-US" sz="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이메일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형식이 맞는지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중복확인클릭시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정규식으로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체크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체크후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사용가능여부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1-1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출력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사용불가능할시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확인클릭후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이메일주소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input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으로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focus</a:t>
                      </a: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영어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특수문자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(_</a:t>
                      </a:r>
                      <a:r>
                        <a:rPr lang="en-US" altLang="ko-KR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. @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만 입력가능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875185168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" pitchFamily="2" charset="-127"/>
                          <a:ea typeface="나눔고딕" pitchFamily="2" charset="-127"/>
                        </a:rPr>
                        <a:t>3</a:t>
                      </a:r>
                      <a:endParaRPr lang="ko-KR" altLang="en-US" sz="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비밀번호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암호화해서 저장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문자와 특수문자 조합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8~15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자리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비밀번호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입력후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다른곳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focus</a:t>
                      </a:r>
                      <a:r>
                        <a:rPr lang="en-US" altLang="ko-KR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시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1-1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출력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내용은 사용가능여부입력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28600" marR="0" indent="-228600" algn="l" defTabSz="10972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비밀번호 확인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입력후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비밀번호와 비교여부는 다른 곳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focus</a:t>
                      </a:r>
                      <a:r>
                        <a:rPr lang="en-US" altLang="ko-KR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시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1-1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출력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내용은 비교여부입력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794351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나눔고딕" pitchFamily="2" charset="-127"/>
                          <a:ea typeface="나눔고딕" pitchFamily="2" charset="-127"/>
                        </a:rPr>
                        <a:t>4</a:t>
                      </a:r>
                      <a:endParaRPr lang="ko-KR" altLang="en-US" sz="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휴대폰번호는 형식에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맞는지정규식으로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체크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다른 곳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focus</a:t>
                      </a:r>
                      <a:r>
                        <a:rPr lang="en-US" altLang="ko-KR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시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1-1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출력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내용은 휴대폰번호형식여부입력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440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나눔고딕" pitchFamily="2" charset="-127"/>
                          <a:ea typeface="나눔고딕" pitchFamily="2" charset="-127"/>
                        </a:rPr>
                        <a:t>5</a:t>
                      </a:r>
                      <a:endParaRPr lang="ko-KR" altLang="en-US" sz="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주소찾기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5-1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출력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en-US" altLang="ko-KR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daum</a:t>
                      </a:r>
                      <a:r>
                        <a:rPr lang="en-US" altLang="ko-KR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postcode service </a:t>
                      </a:r>
                      <a:r>
                        <a:rPr lang="en-US" altLang="ko-KR" sz="8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api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팝업창에서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주소검색후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데이터는 주소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우편번호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참고사항에 자동입력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l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5316530"/>
                  </a:ext>
                </a:extLst>
              </a:tr>
              <a:tr h="552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나눔고딕" pitchFamily="2" charset="-127"/>
                          <a:ea typeface="나눔고딕" pitchFamily="2" charset="-127"/>
                        </a:rPr>
                        <a:t>6</a:t>
                      </a:r>
                      <a:endParaRPr lang="ko-KR" altLang="en-US" sz="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Register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Account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클릭 시 모든 작성 내용이 작성되어 있는지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체크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모든입력의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해당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벨리데이션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이중체크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/>
                      </a:r>
                      <a:b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</a:b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조건이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충족되지않을시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1-1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출력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내용은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조건미충족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내용 출력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  <a:endParaRPr lang="en-US" altLang="ko-KR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모든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조건이 만족하면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6-1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출력</a:t>
                      </a:r>
                      <a:r>
                        <a:rPr lang="en-US" altLang="ko-KR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, </a:t>
                      </a:r>
                      <a:r>
                        <a:rPr lang="ko-KR" altLang="en-US" sz="8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확인클릭시</a:t>
                      </a:r>
                      <a:r>
                        <a:rPr lang="ko-KR" altLang="en-US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회원가입진행</a:t>
                      </a:r>
                      <a:endParaRPr lang="en-US" altLang="ko-KR" sz="80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회원가입이 </a:t>
                      </a:r>
                      <a:r>
                        <a:rPr lang="ko-KR" altLang="en-US" sz="8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완료후</a:t>
                      </a:r>
                      <a:r>
                        <a:rPr lang="ko-KR" altLang="en-US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1-1</a:t>
                      </a:r>
                      <a:r>
                        <a:rPr lang="ko-KR" altLang="en-US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출력 </a:t>
                      </a:r>
                      <a:r>
                        <a:rPr lang="en-US" altLang="ko-KR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내용은 </a:t>
                      </a:r>
                      <a:r>
                        <a:rPr lang="ko-KR" altLang="en-US" sz="8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회원가입이완료되었습니다</a:t>
                      </a:r>
                      <a:r>
                        <a:rPr lang="en-US" altLang="ko-KR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.), </a:t>
                      </a:r>
                      <a:r>
                        <a:rPr lang="ko-KR" altLang="en-US" sz="8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확인클릭후</a:t>
                      </a:r>
                      <a:r>
                        <a:rPr lang="ko-KR" altLang="en-US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로그인 화면으로 이동</a:t>
                      </a:r>
                      <a:endParaRPr lang="en-US" altLang="ko-KR" sz="80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7886915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나눔고딕" pitchFamily="2" charset="-127"/>
                          <a:ea typeface="나눔고딕" pitchFamily="2" charset="-127"/>
                        </a:rPr>
                        <a:t>7</a:t>
                      </a:r>
                      <a:endParaRPr lang="ko-KR" altLang="en-US" sz="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클릭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시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로그인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화면으로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이동 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57CBE4CA-4403-43CE-A30A-49D4DB48BCCA}"/>
              </a:ext>
            </a:extLst>
          </p:cNvPr>
          <p:cNvGrpSpPr/>
          <p:nvPr/>
        </p:nvGrpSpPr>
        <p:grpSpPr>
          <a:xfrm>
            <a:off x="145138" y="5381431"/>
            <a:ext cx="466464" cy="228034"/>
            <a:chOff x="4727049" y="5307507"/>
            <a:chExt cx="388720" cy="190028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2551A7C3-4673-4C99-940B-4AA050E60C3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xmlns="" id="{4ABEAC41-3195-4859-81DF-6ACEFF1EF17A}"/>
                </a:ext>
              </a:extLst>
            </p:cNvPr>
            <p:cNvSpPr txBox="1"/>
            <p:nvPr/>
          </p:nvSpPr>
          <p:spPr>
            <a:xfrm>
              <a:off x="4727049" y="5307507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1-1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601" y="5619652"/>
            <a:ext cx="2560997" cy="84041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43199" y="5875353"/>
            <a:ext cx="615955" cy="212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사용 불가능한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79" y="5619652"/>
            <a:ext cx="2560997" cy="8404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38" y="547110"/>
            <a:ext cx="2236459" cy="2526618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57CBE4CA-4403-43CE-A30A-49D4DB48BCCA}"/>
              </a:ext>
            </a:extLst>
          </p:cNvPr>
          <p:cNvGrpSpPr/>
          <p:nvPr/>
        </p:nvGrpSpPr>
        <p:grpSpPr>
          <a:xfrm>
            <a:off x="3936221" y="3213599"/>
            <a:ext cx="466464" cy="228034"/>
            <a:chOff x="4727049" y="5307507"/>
            <a:chExt cx="388720" cy="190028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2551A7C3-4673-4C99-940B-4AA050E60C3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TextBox 27">
              <a:extLst>
                <a:ext uri="{FF2B5EF4-FFF2-40B4-BE49-F238E27FC236}">
                  <a16:creationId xmlns:a16="http://schemas.microsoft.com/office/drawing/2014/main" xmlns="" id="{4ABEAC41-3195-4859-81DF-6ACEFF1EF17A}"/>
                </a:ext>
              </a:extLst>
            </p:cNvPr>
            <p:cNvSpPr txBox="1"/>
            <p:nvPr/>
          </p:nvSpPr>
          <p:spPr>
            <a:xfrm>
              <a:off x="4727049" y="5307507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57CBE4CA-4403-43CE-A30A-49D4DB48BCCA}"/>
              </a:ext>
            </a:extLst>
          </p:cNvPr>
          <p:cNvGrpSpPr/>
          <p:nvPr/>
        </p:nvGrpSpPr>
        <p:grpSpPr>
          <a:xfrm>
            <a:off x="19904" y="477988"/>
            <a:ext cx="466464" cy="228034"/>
            <a:chOff x="4727049" y="5307507"/>
            <a:chExt cx="388720" cy="190028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2551A7C3-4673-4C99-940B-4AA050E60C3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TextBox 27">
              <a:extLst>
                <a:ext uri="{FF2B5EF4-FFF2-40B4-BE49-F238E27FC236}">
                  <a16:creationId xmlns:a16="http://schemas.microsoft.com/office/drawing/2014/main" xmlns="" id="{4ABEAC41-3195-4859-81DF-6ACEFF1EF17A}"/>
                </a:ext>
              </a:extLst>
            </p:cNvPr>
            <p:cNvSpPr txBox="1"/>
            <p:nvPr/>
          </p:nvSpPr>
          <p:spPr>
            <a:xfrm>
              <a:off x="4727049" y="5307507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5-1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57CBE4CA-4403-43CE-A30A-49D4DB48BCCA}"/>
              </a:ext>
            </a:extLst>
          </p:cNvPr>
          <p:cNvGrpSpPr/>
          <p:nvPr/>
        </p:nvGrpSpPr>
        <p:grpSpPr>
          <a:xfrm>
            <a:off x="4713005" y="3524938"/>
            <a:ext cx="466464" cy="228034"/>
            <a:chOff x="4727049" y="5307507"/>
            <a:chExt cx="388720" cy="190028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2551A7C3-4673-4C99-940B-4AA050E60C3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TextBox 27">
              <a:extLst>
                <a:ext uri="{FF2B5EF4-FFF2-40B4-BE49-F238E27FC236}">
                  <a16:creationId xmlns:a16="http://schemas.microsoft.com/office/drawing/2014/main" xmlns="" id="{4ABEAC41-3195-4859-81DF-6ACEFF1EF17A}"/>
                </a:ext>
              </a:extLst>
            </p:cNvPr>
            <p:cNvSpPr txBox="1"/>
            <p:nvPr/>
          </p:nvSpPr>
          <p:spPr>
            <a:xfrm>
              <a:off x="4727049" y="5307507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1000" y="5573124"/>
            <a:ext cx="3149434" cy="1028815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57CBE4CA-4403-43CE-A30A-49D4DB48BCCA}"/>
              </a:ext>
            </a:extLst>
          </p:cNvPr>
          <p:cNvGrpSpPr/>
          <p:nvPr/>
        </p:nvGrpSpPr>
        <p:grpSpPr>
          <a:xfrm>
            <a:off x="5439368" y="5345090"/>
            <a:ext cx="466464" cy="228034"/>
            <a:chOff x="4727049" y="5307507"/>
            <a:chExt cx="388720" cy="190028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2551A7C3-4673-4C99-940B-4AA050E60C3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" name="TextBox 27">
              <a:extLst>
                <a:ext uri="{FF2B5EF4-FFF2-40B4-BE49-F238E27FC236}">
                  <a16:creationId xmlns:a16="http://schemas.microsoft.com/office/drawing/2014/main" xmlns="" id="{4ABEAC41-3195-4859-81DF-6ACEFF1EF17A}"/>
                </a:ext>
              </a:extLst>
            </p:cNvPr>
            <p:cNvSpPr txBox="1"/>
            <p:nvPr/>
          </p:nvSpPr>
          <p:spPr>
            <a:xfrm>
              <a:off x="4727049" y="5307507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6-1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5364620" y="5880868"/>
            <a:ext cx="615955" cy="212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회원가입을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52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369"/>
            <a:ext cx="8789533" cy="4348940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E938F296-3CBB-4AEF-BFAD-8D6B891847A7}"/>
              </a:ext>
            </a:extLst>
          </p:cNvPr>
          <p:cNvGrpSpPr/>
          <p:nvPr/>
        </p:nvGrpSpPr>
        <p:grpSpPr>
          <a:xfrm>
            <a:off x="4335330" y="1556624"/>
            <a:ext cx="466464" cy="228034"/>
            <a:chOff x="4727049" y="5307507"/>
            <a:chExt cx="388720" cy="190028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xmlns="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xmlns="" id="{382B27B6-00DC-45EC-AF1D-FB3E028F928C}"/>
                </a:ext>
              </a:extLst>
            </p:cNvPr>
            <p:cNvSpPr txBox="1"/>
            <p:nvPr/>
          </p:nvSpPr>
          <p:spPr>
            <a:xfrm>
              <a:off x="4727049" y="5307507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FFC9EBF-910F-47D6-B4AC-27AA0C135123}"/>
              </a:ext>
            </a:extLst>
          </p:cNvPr>
          <p:cNvSpPr/>
          <p:nvPr/>
        </p:nvSpPr>
        <p:spPr>
          <a:xfrm>
            <a:off x="0" y="0"/>
            <a:ext cx="12192000" cy="2837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로그인화면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EB2E58D-372D-48AF-ADC9-531E4A0D1839}"/>
              </a:ext>
            </a:extLst>
          </p:cNvPr>
          <p:cNvSpPr/>
          <p:nvPr/>
        </p:nvSpPr>
        <p:spPr>
          <a:xfrm>
            <a:off x="8809869" y="4670379"/>
            <a:ext cx="2597975" cy="102275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화면명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smtClean="0">
                <a:solidFill>
                  <a:schemeClr val="tx1"/>
                </a:solidFill>
              </a:rPr>
              <a:t>login.html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335330" y="1036702"/>
            <a:ext cx="466464" cy="228036"/>
            <a:chOff x="4727047" y="5307506"/>
            <a:chExt cx="388720" cy="190029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6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21DE3FAA-0F86-4E36-8035-B73CF0648EE3}"/>
              </a:ext>
            </a:extLst>
          </p:cNvPr>
          <p:cNvGrpSpPr/>
          <p:nvPr/>
        </p:nvGrpSpPr>
        <p:grpSpPr>
          <a:xfrm>
            <a:off x="4833601" y="2097151"/>
            <a:ext cx="466464" cy="228034"/>
            <a:chOff x="4727049" y="5307507"/>
            <a:chExt cx="388720" cy="190028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75DDDF8F-8B64-4D78-B869-1F49897D37E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TextBox 27">
              <a:extLst>
                <a:ext uri="{FF2B5EF4-FFF2-40B4-BE49-F238E27FC236}">
                  <a16:creationId xmlns:a16="http://schemas.microsoft.com/office/drawing/2014/main" xmlns="" id="{B7413CA8-71F6-443A-AEA2-1BA66C8CC882}"/>
                </a:ext>
              </a:extLst>
            </p:cNvPr>
            <p:cNvSpPr txBox="1"/>
            <p:nvPr/>
          </p:nvSpPr>
          <p:spPr>
            <a:xfrm>
              <a:off x="4727049" y="5307507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E25E9B47-245A-451C-BB2F-665F006E9DE0}"/>
              </a:ext>
            </a:extLst>
          </p:cNvPr>
          <p:cNvGrpSpPr/>
          <p:nvPr/>
        </p:nvGrpSpPr>
        <p:grpSpPr>
          <a:xfrm>
            <a:off x="326258" y="5420062"/>
            <a:ext cx="466464" cy="228034"/>
            <a:chOff x="4727049" y="5307507"/>
            <a:chExt cx="388720" cy="190028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42769AE9-D151-47C4-812D-0B07C59E468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27">
              <a:extLst>
                <a:ext uri="{FF2B5EF4-FFF2-40B4-BE49-F238E27FC236}">
                  <a16:creationId xmlns:a16="http://schemas.microsoft.com/office/drawing/2014/main" xmlns="" id="{84F39222-9468-450F-9F3B-7F5663A42CAF}"/>
                </a:ext>
              </a:extLst>
            </p:cNvPr>
            <p:cNvSpPr txBox="1"/>
            <p:nvPr/>
          </p:nvSpPr>
          <p:spPr>
            <a:xfrm>
              <a:off x="4727049" y="5307507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1-1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22" name="표 4">
            <a:extLst>
              <a:ext uri="{FF2B5EF4-FFF2-40B4-BE49-F238E27FC236}">
                <a16:creationId xmlns:a16="http://schemas.microsoft.com/office/drawing/2014/main" xmlns="" id="{D9661B1F-E95D-47C7-8658-0FEFB7DC8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676385"/>
              </p:ext>
            </p:extLst>
          </p:nvPr>
        </p:nvGraphicFramePr>
        <p:xfrm>
          <a:off x="8809869" y="523018"/>
          <a:ext cx="3104492" cy="180867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2225">
                  <a:extLst>
                    <a:ext uri="{9D8B030D-6E8A-4147-A177-3AD203B41FA5}">
                      <a16:colId xmlns:a16="http://schemas.microsoft.com/office/drawing/2014/main" xmlns="" val="2050032210"/>
                    </a:ext>
                  </a:extLst>
                </a:gridCol>
                <a:gridCol w="2832267">
                  <a:extLst>
                    <a:ext uri="{9D8B030D-6E8A-4147-A177-3AD203B41FA5}">
                      <a16:colId xmlns:a16="http://schemas.microsoft.com/office/drawing/2014/main" xmlns="" val="3528181697"/>
                    </a:ext>
                  </a:extLst>
                </a:gridCol>
              </a:tblGrid>
              <a:tr h="226904">
                <a:tc gridSpan="2">
                  <a:txBody>
                    <a:bodyPr/>
                    <a:lstStyle/>
                    <a:p>
                      <a:pPr marL="0" marR="0" lvl="0" indent="0" algn="ctr" defTabSz="10972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1510524"/>
                  </a:ext>
                </a:extLst>
              </a:tr>
              <a:tr h="440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" pitchFamily="2" charset="-127"/>
                          <a:ea typeface="나눔고딕" pitchFamily="2" charset="-127"/>
                        </a:rPr>
                        <a:t>1</a:t>
                      </a:r>
                      <a:endParaRPr lang="ko-KR" altLang="en-US" sz="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이메일 주소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비밀번호 확인 후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1-1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출력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로그인실패시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1-1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내용은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이메일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혹은 비밀번호가 실패하였습니다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출력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로그인성공후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확인클릭시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메인으로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이동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9368446"/>
                  </a:ext>
                </a:extLst>
              </a:tr>
              <a:tr h="440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" pitchFamily="2" charset="-127"/>
                          <a:ea typeface="나눔고딕" pitchFamily="2" charset="-127"/>
                        </a:rPr>
                        <a:t>2</a:t>
                      </a:r>
                      <a:endParaRPr lang="ko-KR" altLang="en-US" sz="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체크 시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자동이메일입력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875185168"/>
                  </a:ext>
                </a:extLst>
              </a:tr>
              <a:tr h="440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" pitchFamily="2" charset="-127"/>
                          <a:ea typeface="나눔고딕" pitchFamily="2" charset="-127"/>
                        </a:rPr>
                        <a:t>3</a:t>
                      </a:r>
                      <a:endParaRPr lang="ko-KR" altLang="en-US" sz="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Create an Account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클릭 시 회원 가입 페이지로 이동 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7943515"/>
                  </a:ext>
                </a:extLst>
              </a:tr>
            </a:tbl>
          </a:graphicData>
        </a:graphic>
      </p:graphicFrame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24" y="5641661"/>
            <a:ext cx="2612121" cy="85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09422" y="5897363"/>
            <a:ext cx="1376396" cy="235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err="1" smtClean="0">
                <a:solidFill>
                  <a:schemeClr val="tx1"/>
                </a:solidFill>
              </a:rPr>
              <a:t>로그인되었습니다</a:t>
            </a:r>
            <a:r>
              <a:rPr lang="en-US" altLang="ko-KR" sz="500" dirty="0" smtClean="0">
                <a:solidFill>
                  <a:schemeClr val="tx1"/>
                </a:solidFill>
              </a:rPr>
              <a:t>.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88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4917"/>
            <a:ext cx="8534400" cy="4262718"/>
          </a:xfrm>
          <a:prstGeom prst="rect">
            <a:avLst/>
          </a:prstGeom>
        </p:spPr>
      </p:pic>
      <p:pic>
        <p:nvPicPr>
          <p:cNvPr id="94" name="그래픽 93">
            <a:extLst>
              <a:ext uri="{FF2B5EF4-FFF2-40B4-BE49-F238E27FC236}">
                <a16:creationId xmlns:a16="http://schemas.microsoft.com/office/drawing/2014/main" xmlns="" id="{50D35960-2C06-45AA-A6F7-1BBCE5ECB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59604" y="5551036"/>
            <a:ext cx="272359" cy="20661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FFC9EBF-910F-47D6-B4AC-27AA0C135123}"/>
              </a:ext>
            </a:extLst>
          </p:cNvPr>
          <p:cNvSpPr/>
          <p:nvPr/>
        </p:nvSpPr>
        <p:spPr>
          <a:xfrm>
            <a:off x="0" y="0"/>
            <a:ext cx="12192000" cy="2837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게시글 작성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EB2E58D-372D-48AF-ADC9-531E4A0D1839}"/>
              </a:ext>
            </a:extLst>
          </p:cNvPr>
          <p:cNvSpPr/>
          <p:nvPr/>
        </p:nvSpPr>
        <p:spPr>
          <a:xfrm>
            <a:off x="8809869" y="3057540"/>
            <a:ext cx="2597975" cy="102275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화면명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write.htm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794952" y="724118"/>
            <a:ext cx="466464" cy="221600"/>
            <a:chOff x="4727045" y="5312869"/>
            <a:chExt cx="388720" cy="184666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5" y="5312869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E938F296-3CBB-4AEF-BFAD-8D6B891847A7}"/>
              </a:ext>
            </a:extLst>
          </p:cNvPr>
          <p:cNvGrpSpPr/>
          <p:nvPr/>
        </p:nvGrpSpPr>
        <p:grpSpPr>
          <a:xfrm>
            <a:off x="794954" y="3247356"/>
            <a:ext cx="466464" cy="228034"/>
            <a:chOff x="4727049" y="5307507"/>
            <a:chExt cx="388720" cy="190028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xmlns="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xmlns="" id="{382B27B6-00DC-45EC-AF1D-FB3E028F928C}"/>
                </a:ext>
              </a:extLst>
            </p:cNvPr>
            <p:cNvSpPr txBox="1"/>
            <p:nvPr/>
          </p:nvSpPr>
          <p:spPr>
            <a:xfrm>
              <a:off x="4727049" y="5307507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CB78B5BE-48DA-4D09-872D-B286C6BAA68D}"/>
              </a:ext>
            </a:extLst>
          </p:cNvPr>
          <p:cNvGrpSpPr/>
          <p:nvPr/>
        </p:nvGrpSpPr>
        <p:grpSpPr>
          <a:xfrm>
            <a:off x="7616493" y="886350"/>
            <a:ext cx="466464" cy="228034"/>
            <a:chOff x="4727049" y="5307507"/>
            <a:chExt cx="388720" cy="19002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F7963C2C-BDC2-4F72-B9D6-B2E5843D36C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TextBox 27">
              <a:extLst>
                <a:ext uri="{FF2B5EF4-FFF2-40B4-BE49-F238E27FC236}">
                  <a16:creationId xmlns:a16="http://schemas.microsoft.com/office/drawing/2014/main" xmlns="" id="{25C96A6D-4CB9-4CBA-B9D9-425F8380779A}"/>
                </a:ext>
              </a:extLst>
            </p:cNvPr>
            <p:cNvSpPr txBox="1"/>
            <p:nvPr/>
          </p:nvSpPr>
          <p:spPr>
            <a:xfrm>
              <a:off x="4727049" y="5307507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xmlns="" id="{B5C1D50E-D089-4CFC-BFCC-443EDCEEA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640048"/>
              </p:ext>
            </p:extLst>
          </p:nvPr>
        </p:nvGraphicFramePr>
        <p:xfrm>
          <a:off x="8556610" y="682006"/>
          <a:ext cx="3104492" cy="170359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2225">
                  <a:extLst>
                    <a:ext uri="{9D8B030D-6E8A-4147-A177-3AD203B41FA5}">
                      <a16:colId xmlns:a16="http://schemas.microsoft.com/office/drawing/2014/main" xmlns="" val="2050032210"/>
                    </a:ext>
                  </a:extLst>
                </a:gridCol>
                <a:gridCol w="2832267">
                  <a:extLst>
                    <a:ext uri="{9D8B030D-6E8A-4147-A177-3AD203B41FA5}">
                      <a16:colId xmlns:a16="http://schemas.microsoft.com/office/drawing/2014/main" xmlns="" val="3528181697"/>
                    </a:ext>
                  </a:extLst>
                </a:gridCol>
              </a:tblGrid>
              <a:tr h="226904">
                <a:tc gridSpan="2">
                  <a:txBody>
                    <a:bodyPr/>
                    <a:lstStyle/>
                    <a:p>
                      <a:pPr marL="0" marR="0" lvl="0" indent="0" algn="ctr" defTabSz="10972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1510524"/>
                  </a:ext>
                </a:extLst>
              </a:tr>
              <a:tr h="440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" pitchFamily="2" charset="-127"/>
                          <a:ea typeface="나눔고딕" pitchFamily="2" charset="-127"/>
                        </a:rPr>
                        <a:t>1</a:t>
                      </a:r>
                      <a:endParaRPr lang="ko-KR" altLang="en-US" sz="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제목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내용 모두 필수 작성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필요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제목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내용은 데이터베이스 길이제한만큼 길이제한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9368446"/>
                  </a:ext>
                </a:extLst>
              </a:tr>
              <a:tr h="440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" pitchFamily="2" charset="-127"/>
                          <a:ea typeface="나눔고딕" pitchFamily="2" charset="-127"/>
                        </a:rPr>
                        <a:t>2</a:t>
                      </a:r>
                      <a:endParaRPr lang="ko-KR" altLang="en-US" sz="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파일업로드 칸 추가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171450" marR="0" indent="-171450" algn="l" defTabSz="10972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글 작성 시 저장장소는 프로젝트 </a:t>
                      </a:r>
                      <a:r>
                        <a:rPr lang="en-US" altLang="ko-KR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board_file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폴더에 저장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875185168"/>
                  </a:ext>
                </a:extLst>
              </a:tr>
              <a:tr h="440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" pitchFamily="2" charset="-127"/>
                          <a:ea typeface="나눔고딕" pitchFamily="2" charset="-127"/>
                        </a:rPr>
                        <a:t>3</a:t>
                      </a:r>
                      <a:endParaRPr lang="ko-KR" altLang="en-US" sz="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작성완료 클릭 시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3-1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출력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확인클릭시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저장실행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</a:p>
                    <a:p>
                      <a:pPr marL="171450" marR="0" indent="-171450" algn="l" defTabSz="10972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확인 클릭 시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3-2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출력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저장성공여부 출력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  <a:endParaRPr lang="en-US" altLang="ko-KR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저장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완료인경우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메인게시판으로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이동 </a:t>
                      </a:r>
                      <a:endParaRPr lang="en-US" altLang="ko-KR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7943515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4568" y="4709975"/>
            <a:ext cx="3149434" cy="1028815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028188" y="5017719"/>
            <a:ext cx="615955" cy="212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작성을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9859" y="4900460"/>
            <a:ext cx="2612121" cy="857193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4941457" y="5156162"/>
            <a:ext cx="1376396" cy="235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저장되었습니다</a:t>
            </a:r>
            <a:r>
              <a:rPr lang="en-US" altLang="ko-KR" sz="500" dirty="0" smtClean="0">
                <a:solidFill>
                  <a:schemeClr val="tx1"/>
                </a:solidFill>
              </a:rPr>
              <a:t>.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CB78B5BE-48DA-4D09-872D-B286C6BAA68D}"/>
              </a:ext>
            </a:extLst>
          </p:cNvPr>
          <p:cNvGrpSpPr/>
          <p:nvPr/>
        </p:nvGrpSpPr>
        <p:grpSpPr>
          <a:xfrm>
            <a:off x="4941455" y="4607980"/>
            <a:ext cx="466464" cy="224196"/>
            <a:chOff x="4727047" y="5317535"/>
            <a:chExt cx="388720" cy="18683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F7963C2C-BDC2-4F72-B9D6-B2E5843D36C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27">
              <a:extLst>
                <a:ext uri="{FF2B5EF4-FFF2-40B4-BE49-F238E27FC236}">
                  <a16:creationId xmlns:a16="http://schemas.microsoft.com/office/drawing/2014/main" xmlns="" id="{25C96A6D-4CB9-4CBA-B9D9-425F8380779A}"/>
                </a:ext>
              </a:extLst>
            </p:cNvPr>
            <p:cNvSpPr txBox="1"/>
            <p:nvPr/>
          </p:nvSpPr>
          <p:spPr>
            <a:xfrm>
              <a:off x="4727047" y="5319699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3-2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CB78B5BE-48DA-4D09-872D-B286C6BAA68D}"/>
              </a:ext>
            </a:extLst>
          </p:cNvPr>
          <p:cNvGrpSpPr/>
          <p:nvPr/>
        </p:nvGrpSpPr>
        <p:grpSpPr>
          <a:xfrm>
            <a:off x="1028186" y="4535443"/>
            <a:ext cx="466464" cy="224196"/>
            <a:chOff x="4727047" y="5317535"/>
            <a:chExt cx="388720" cy="186830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F7963C2C-BDC2-4F72-B9D6-B2E5843D36C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27">
              <a:extLst>
                <a:ext uri="{FF2B5EF4-FFF2-40B4-BE49-F238E27FC236}">
                  <a16:creationId xmlns:a16="http://schemas.microsoft.com/office/drawing/2014/main" xmlns="" id="{25C96A6D-4CB9-4CBA-B9D9-425F8380779A}"/>
                </a:ext>
              </a:extLst>
            </p:cNvPr>
            <p:cNvSpPr txBox="1"/>
            <p:nvPr/>
          </p:nvSpPr>
          <p:spPr>
            <a:xfrm>
              <a:off x="4727047" y="5319699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3-1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7116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" y="284756"/>
            <a:ext cx="8730595" cy="4326586"/>
          </a:xfrm>
          <a:prstGeom prst="rect">
            <a:avLst/>
          </a:prstGeom>
        </p:spPr>
      </p:pic>
      <p:pic>
        <p:nvPicPr>
          <p:cNvPr id="94" name="그래픽 93">
            <a:extLst>
              <a:ext uri="{FF2B5EF4-FFF2-40B4-BE49-F238E27FC236}">
                <a16:creationId xmlns:a16="http://schemas.microsoft.com/office/drawing/2014/main" xmlns="" id="{50D35960-2C06-45AA-A6F7-1BBCE5ECB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59604" y="5551036"/>
            <a:ext cx="272359" cy="20661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FFC9EBF-910F-47D6-B4AC-27AA0C135123}"/>
              </a:ext>
            </a:extLst>
          </p:cNvPr>
          <p:cNvSpPr/>
          <p:nvPr/>
        </p:nvSpPr>
        <p:spPr>
          <a:xfrm>
            <a:off x="0" y="0"/>
            <a:ext cx="12192000" cy="2837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게시글 조회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EB2E58D-372D-48AF-ADC9-531E4A0D1839}"/>
              </a:ext>
            </a:extLst>
          </p:cNvPr>
          <p:cNvSpPr/>
          <p:nvPr/>
        </p:nvSpPr>
        <p:spPr>
          <a:xfrm>
            <a:off x="8809869" y="5530896"/>
            <a:ext cx="2597975" cy="102275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화면명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 detail.html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794956" y="3844494"/>
            <a:ext cx="466464" cy="228033"/>
            <a:chOff x="4727047" y="5307508"/>
            <a:chExt cx="388720" cy="190027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xmlns="" id="{8562B54E-9F71-4CBC-A202-755CD20F1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643053"/>
              </p:ext>
            </p:extLst>
          </p:nvPr>
        </p:nvGraphicFramePr>
        <p:xfrm>
          <a:off x="8776546" y="710280"/>
          <a:ext cx="3104492" cy="360454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2225">
                  <a:extLst>
                    <a:ext uri="{9D8B030D-6E8A-4147-A177-3AD203B41FA5}">
                      <a16:colId xmlns:a16="http://schemas.microsoft.com/office/drawing/2014/main" xmlns="" val="2050032210"/>
                    </a:ext>
                  </a:extLst>
                </a:gridCol>
                <a:gridCol w="2832267">
                  <a:extLst>
                    <a:ext uri="{9D8B030D-6E8A-4147-A177-3AD203B41FA5}">
                      <a16:colId xmlns:a16="http://schemas.microsoft.com/office/drawing/2014/main" xmlns="" val="3528181697"/>
                    </a:ext>
                  </a:extLst>
                </a:gridCol>
              </a:tblGrid>
              <a:tr h="263572">
                <a:tc gridSpan="2">
                  <a:txBody>
                    <a:bodyPr/>
                    <a:lstStyle/>
                    <a:p>
                      <a:pPr marL="0" marR="0" lvl="0" indent="0" algn="ctr" defTabSz="10972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1510524"/>
                  </a:ext>
                </a:extLst>
              </a:tr>
              <a:tr h="664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" pitchFamily="2" charset="-127"/>
                          <a:ea typeface="나눔고딕" pitchFamily="2" charset="-127"/>
                        </a:rPr>
                        <a:t>1</a:t>
                      </a:r>
                      <a:endParaRPr lang="ko-KR" altLang="en-US" sz="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제목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컨텐츠내용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해당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게시글에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달린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댓글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적용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9368446"/>
                  </a:ext>
                </a:extLst>
              </a:tr>
              <a:tr h="610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나눔고딕" pitchFamily="2" charset="-127"/>
                          <a:ea typeface="나눔고딕" pitchFamily="2" charset="-127"/>
                        </a:rPr>
                        <a:t>2</a:t>
                      </a:r>
                      <a:endParaRPr lang="ko-KR" altLang="en-US" sz="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삭제버튼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2-1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출력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확인클릭시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삭제진행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삭제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진행후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2-2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출력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내용은 삭제여부출력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삭제가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됐을시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확인클릭후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메인화면이동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게시글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작성본인만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삭제보이게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893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나눔고딕" pitchFamily="2" charset="-127"/>
                          <a:ea typeface="나눔고딕" pitchFamily="2" charset="-127"/>
                        </a:rPr>
                        <a:t>3</a:t>
                      </a:r>
                      <a:endParaRPr lang="ko-KR" altLang="en-US" sz="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수정클릭시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수정페이지 이동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(modify.html)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게시글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작성본인만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수정보이게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974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나눔고딕" pitchFamily="2" charset="-127"/>
                          <a:ea typeface="나눔고딕" pitchFamily="2" charset="-127"/>
                        </a:rPr>
                        <a:t>4</a:t>
                      </a:r>
                      <a:endParaRPr lang="ko-KR" altLang="en-US" sz="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댓글입력버튼추가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각댓글마다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대댓글달기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버튼추가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댓글삭제추가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대댓글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내용앞에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(@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부모댓글의닉네임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추가 후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댓글추가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대댓글시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부모댓글보다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10px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띄여지고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추가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댓글삭제는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게시글작성자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댓글작성자만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가능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그외사람들은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삭제가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안보여지도록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댓글추가는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비동기식으로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진행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비로그인자는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댓글추가칸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대댓글관련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수정삭제 안보이게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수정은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대댓글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혹은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댓글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작성본인만보이게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686957" y="809154"/>
            <a:ext cx="466464" cy="228033"/>
            <a:chOff x="4727047" y="5307508"/>
            <a:chExt cx="388720" cy="190027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8186978" y="1043620"/>
            <a:ext cx="466464" cy="228033"/>
            <a:chOff x="4727047" y="5307508"/>
            <a:chExt cx="388720" cy="190027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7783130" y="1037187"/>
            <a:ext cx="466464" cy="228033"/>
            <a:chOff x="4727047" y="5307508"/>
            <a:chExt cx="388720" cy="190027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4568" y="4709975"/>
            <a:ext cx="3149434" cy="1028815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028188" y="5017719"/>
            <a:ext cx="615955" cy="212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err="1" smtClean="0">
                <a:solidFill>
                  <a:schemeClr val="tx1"/>
                </a:solidFill>
              </a:rPr>
              <a:t>게시글을</a:t>
            </a:r>
            <a:r>
              <a:rPr lang="ko-KR" altLang="en-US" sz="500" dirty="0" smtClean="0">
                <a:solidFill>
                  <a:schemeClr val="tx1"/>
                </a:solidFill>
              </a:rPr>
              <a:t> 삭제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0382" y="4709975"/>
            <a:ext cx="3135104" cy="1028815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370382" y="5088523"/>
            <a:ext cx="1471399" cy="2827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삭제되었습니다</a:t>
            </a:r>
            <a:r>
              <a:rPr lang="en-US" altLang="ko-KR" sz="500" dirty="0" smtClean="0">
                <a:solidFill>
                  <a:schemeClr val="tx1"/>
                </a:solidFill>
              </a:rPr>
              <a:t>.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1028189" y="4364888"/>
            <a:ext cx="466464" cy="228033"/>
            <a:chOff x="4727047" y="5307508"/>
            <a:chExt cx="388720" cy="190027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2-1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319307" y="4389742"/>
            <a:ext cx="466464" cy="228033"/>
            <a:chOff x="4727047" y="5307508"/>
            <a:chExt cx="388720" cy="190027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2-2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711757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4863</TotalTime>
  <Words>552</Words>
  <Application>Microsoft Office PowerPoint</Application>
  <PresentationFormat>와이드스크린</PresentationFormat>
  <Paragraphs>151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나눔고딕</vt:lpstr>
      <vt:lpstr>맑은 고딕</vt:lpstr>
      <vt:lpstr>Arial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UI2022-12</cp:lastModifiedBy>
  <cp:revision>73</cp:revision>
  <dcterms:created xsi:type="dcterms:W3CDTF">2021-11-25T09:10:57Z</dcterms:created>
  <dcterms:modified xsi:type="dcterms:W3CDTF">2024-04-01T04:55:04Z</dcterms:modified>
</cp:coreProperties>
</file>