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5" r:id="rId3"/>
    <p:sldId id="276" r:id="rId4"/>
    <p:sldId id="277" r:id="rId5"/>
    <p:sldId id="278" r:id="rId6"/>
    <p:sldId id="279" r:id="rId7"/>
    <p:sldId id="280" r:id="rId8"/>
    <p:sldId id="287" r:id="rId9"/>
    <p:sldId id="288" r:id="rId10"/>
    <p:sldId id="289" r:id="rId11"/>
    <p:sldId id="281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26F26-F75A-446D-A530-08AA853AD4A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67D20-2D32-497A-8671-BABA123C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7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&amp; how to identify desired business benefits?</a:t>
            </a:r>
          </a:p>
          <a:p>
            <a:r>
              <a:rPr lang="en-US" sz="2400" dirty="0"/>
              <a:t>The business requirements set the context for, and enable the measurement of, the benefits the business hopes to achieve from undertaking a project.</a:t>
            </a:r>
          </a:p>
          <a:p>
            <a:r>
              <a:rPr lang="en-US" sz="2400" dirty="0"/>
              <a:t>- </a:t>
            </a:r>
            <a:r>
              <a:rPr lang="en-US" sz="2000" dirty="0"/>
              <a:t>Organizations should not initiate any project without a clear understanding of the value it will add to the business. </a:t>
            </a:r>
          </a:p>
          <a:p>
            <a:r>
              <a:rPr lang="en-US" sz="2000" dirty="0"/>
              <a:t>- Set measurable targets with business objectives, and then define success metrics that allow you to measure whether you are on</a:t>
            </a:r>
            <a:br>
              <a:rPr lang="en-US" sz="2000" dirty="0"/>
            </a:br>
            <a:r>
              <a:rPr lang="en-US" sz="2000" dirty="0"/>
              <a:t>track to meet those objectives</a:t>
            </a:r>
          </a:p>
          <a:p>
            <a:r>
              <a:rPr lang="en-US" sz="2400" dirty="0"/>
              <a:t>Business requirements might come from funding sponsors, corporate executives, marketing managers, or product visionaries. </a:t>
            </a:r>
          </a:p>
          <a:p>
            <a:r>
              <a:rPr lang="en-US" sz="2400" dirty="0"/>
              <a:t>The business benefit has to represent a true value for the project’s sponsors and to the product’s customers.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97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1B12-73DC-5AA7-E4A8-55397EDBE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94F5E-C791-BAFC-2203-EB6B4F803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D40EC-BFFC-081B-7322-72D0DC41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4EC5-82B0-4D48-A1E7-2BBCAAD1BF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84148-DEAE-895D-CBD7-2B210414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B9B0-6760-8DE7-0889-E172548C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DE2E-1681-4756-8DF1-5787CE31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39CE-71D7-6BD8-8EC0-E4B2AEC8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B5A60-2BD9-BDA2-76FB-AD539115D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5281-D855-58C5-D78B-570FFDC8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4EC5-82B0-4D48-A1E7-2BBCAAD1BF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1240-86D8-723F-257F-C7F08BD6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7C15-7263-9805-F556-6D503559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DE2E-1681-4756-8DF1-5787CE31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1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BC7CB7-64A6-502C-A1F4-EE047F649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9DC6B-D06E-BA7C-780A-6431A1A28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D4C8-19DC-00FF-E86C-D52C20D2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4EC5-82B0-4D48-A1E7-2BBCAAD1BF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0873B-D525-6021-FB54-E02E6EF3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1B32C-804A-CA0C-EA84-3E820A92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DE2E-1681-4756-8DF1-5787CE31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21A3-8D8E-EF25-EF90-4BC1012E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A663-2B73-651C-12A3-88AB8E168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92F6-1D5D-39E5-3FFD-F3FF06C6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4EC5-82B0-4D48-A1E7-2BBCAAD1BF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9155-5C2B-87BF-27AC-BD75F16A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BB616-5481-87E8-BC63-4F3AF2DB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DE2E-1681-4756-8DF1-5787CE31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1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3C0A-72B5-5F16-736C-5A679AA4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07D37-6C2E-A36D-7C9B-432A8003A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B08E-05D7-7C5D-8A3C-3555CE06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4EC5-82B0-4D48-A1E7-2BBCAAD1BF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3D43-A140-4418-248B-9FCA45B1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C7218-5142-7F66-CF2C-F0D3C3C1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DE2E-1681-4756-8DF1-5787CE31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873D-BD7B-3B07-A45F-CF060E9D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FC6F-48BA-049C-5577-0914059D6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55D50-12E0-2BE7-30AB-733FE1A3B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06A1F-4E09-33D4-EC0F-B45CCE3A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4EC5-82B0-4D48-A1E7-2BBCAAD1BF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F7060-7DB0-96BD-F302-3C92C107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6DF6A-500F-C060-4FF1-AB62FC1F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DE2E-1681-4756-8DF1-5787CE31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5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5B6B-A878-B5FC-5ED4-C3B2975D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45CB9-D687-6E07-74E6-D0D2458D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D590C-8F83-B234-124E-0DD208F42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779E6-9744-9A55-A558-293676715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70E23-D8E7-9590-4DDC-7E2137364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61BFB-C3A4-87B9-AB5B-1E0DAF8D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4EC5-82B0-4D48-A1E7-2BBCAAD1BF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6282D-2125-8AB7-F856-9A6DB7FB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2FE44-351B-1E32-3FD1-87096E1A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DE2E-1681-4756-8DF1-5787CE31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2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7C7C-BEF9-4EE7-95A3-D235889F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60EAC-EF1B-CA71-12B4-0CCD42A5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4EC5-82B0-4D48-A1E7-2BBCAAD1BF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67A37-3C9D-268C-3615-2CF6EA8E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398FB-5EA8-B804-3546-ECA8DA20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DE2E-1681-4756-8DF1-5787CE31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9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B48C8-8633-9E17-D6E6-5A6FBC19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4EC5-82B0-4D48-A1E7-2BBCAAD1BF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4BFCA-4564-8DCD-03C6-53A5389D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7E8D0-E04F-9EC0-95C8-AAA8C989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DE2E-1681-4756-8DF1-5787CE31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62DF-33F9-B856-403C-68E7F5EE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CB5A-2B5C-C9C4-D7B9-EFBD0C35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49DE0-FC02-E3D9-F234-D64E90352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AAB23-48D8-DA43-F804-EB6A6BF0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4EC5-82B0-4D48-A1E7-2BBCAAD1BF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CEB7D-A768-E78F-2B98-297B96C0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824B4-0606-5DD0-3975-58D46150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DE2E-1681-4756-8DF1-5787CE31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7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C035-B091-E193-C008-DA4B223C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A67B5-A9CA-FA4C-BAD9-3AFE5FAF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39063-96CB-3E20-A810-F9CBA6465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6A210-69D8-FAB4-D137-0E4D8949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4EC5-82B0-4D48-A1E7-2BBCAAD1BF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1C964-227E-E3AF-634C-51A3FF94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DC276-BF4C-5603-EB57-3DC21489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DE2E-1681-4756-8DF1-5787CE31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2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81C1F-1BA0-0372-8AD6-F6F84F8B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AE307-1856-E386-542A-6E0EFA726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4413F-FB3F-CBBE-07A9-DD52E1BA6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44EC5-82B0-4D48-A1E7-2BBCAAD1BF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D9AF5-7BBB-7924-F29D-864FA9411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25E1B-4772-91F9-97EE-446367BA4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0DE2E-1681-4756-8DF1-5787CE31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3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990600" y="2833557"/>
            <a:ext cx="4838800" cy="219573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solidFill>
                  <a:srgbClr val="434343"/>
                </a:solidFill>
              </a:rPr>
              <a:t>Full name: Đào Nhật Minh</a:t>
            </a:r>
          </a:p>
          <a:p>
            <a:pPr algn="l">
              <a:spcBef>
                <a:spcPts val="0"/>
              </a:spcBef>
            </a:pPr>
            <a:r>
              <a:rPr lang="en" dirty="0"/>
              <a:t>Id: HE176775</a:t>
            </a:r>
          </a:p>
          <a:p>
            <a:pPr algn="l">
              <a:spcBef>
                <a:spcPts val="0"/>
              </a:spcBef>
            </a:pPr>
            <a:r>
              <a:rPr lang="en" dirty="0">
                <a:solidFill>
                  <a:srgbClr val="434343"/>
                </a:solidFill>
              </a:rPr>
              <a:t>Class: SE1752-NET</a:t>
            </a:r>
          </a:p>
          <a:p>
            <a:pPr algn="l">
              <a:spcBef>
                <a:spcPts val="0"/>
              </a:spcBef>
            </a:pPr>
            <a:r>
              <a:rPr lang="en" dirty="0">
                <a:solidFill>
                  <a:srgbClr val="434343"/>
                </a:solidFill>
              </a:rPr>
              <a:t>Subject: PRN211</a:t>
            </a:r>
            <a:br>
              <a:rPr lang="en" dirty="0">
                <a:solidFill>
                  <a:srgbClr val="434343"/>
                </a:solidFill>
              </a:rPr>
            </a:br>
            <a:r>
              <a:rPr lang="en" dirty="0">
                <a:solidFill>
                  <a:srgbClr val="434343"/>
                </a:solidFill>
              </a:rPr>
              <a:t>Lecture: CuongNT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924120" y="749016"/>
            <a:ext cx="6213472" cy="153382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800" b="1" dirty="0">
                <a:solidFill>
                  <a:srgbClr val="434343"/>
                </a:solidFill>
              </a:rPr>
              <a:t>Project </a:t>
            </a:r>
            <a:r>
              <a:rPr lang="en-US" sz="4800" b="1" dirty="0" err="1">
                <a:solidFill>
                  <a:srgbClr val="434343"/>
                </a:solidFill>
              </a:rPr>
              <a:t>WinForm</a:t>
            </a:r>
            <a:br>
              <a:rPr lang="en-US" sz="3200" dirty="0">
                <a:solidFill>
                  <a:srgbClr val="434343"/>
                </a:solidFill>
              </a:rPr>
            </a:br>
            <a:r>
              <a:rPr lang="en-US" sz="3200" dirty="0">
                <a:latin typeface="Montserrat Light"/>
                <a:ea typeface="Montserrat Light"/>
                <a:cs typeface="Montserrat Light"/>
                <a:sym typeface="Montserrat Light"/>
              </a:rPr>
              <a:t>Topic: </a:t>
            </a:r>
            <a:r>
              <a:rPr lang="en-US" sz="32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Dorm management</a:t>
            </a:r>
            <a:endParaRPr sz="32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1132450" y="2508976"/>
            <a:ext cx="14224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7279713" y="1538861"/>
            <a:ext cx="1423203" cy="848248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Google Shape;98;p14"/>
          <p:cNvSpPr/>
          <p:nvPr/>
        </p:nvSpPr>
        <p:spPr>
          <a:xfrm>
            <a:off x="6096000" y="2505034"/>
            <a:ext cx="5874250" cy="2954549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Google Shape;101;p14"/>
          <p:cNvSpPr/>
          <p:nvPr/>
        </p:nvSpPr>
        <p:spPr>
          <a:xfrm>
            <a:off x="5199017" y="5292036"/>
            <a:ext cx="6988820" cy="975609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0350609" y="4002107"/>
            <a:ext cx="1277351" cy="1655429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Google Shape;103;p14"/>
          <p:cNvSpPr/>
          <p:nvPr/>
        </p:nvSpPr>
        <p:spPr>
          <a:xfrm>
            <a:off x="10744558" y="4642052"/>
            <a:ext cx="512940" cy="1558539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Google Shape;104;p14"/>
          <p:cNvSpPr/>
          <p:nvPr/>
        </p:nvSpPr>
        <p:spPr>
          <a:xfrm>
            <a:off x="11120020" y="3136958"/>
            <a:ext cx="1067780" cy="2000973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Google Shape;105;p14"/>
          <p:cNvSpPr/>
          <p:nvPr/>
        </p:nvSpPr>
        <p:spPr>
          <a:xfrm>
            <a:off x="11362801" y="3900734"/>
            <a:ext cx="607449" cy="2299857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Google Shape;108;p14"/>
          <p:cNvSpPr/>
          <p:nvPr/>
        </p:nvSpPr>
        <p:spPr>
          <a:xfrm>
            <a:off x="5643685" y="4195453"/>
            <a:ext cx="1146616" cy="1483868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Google Shape;109;p14"/>
          <p:cNvSpPr/>
          <p:nvPr/>
        </p:nvSpPr>
        <p:spPr>
          <a:xfrm>
            <a:off x="5964591" y="4763146"/>
            <a:ext cx="470327" cy="1406023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Google Shape;110;p14"/>
          <p:cNvSpPr/>
          <p:nvPr/>
        </p:nvSpPr>
        <p:spPr>
          <a:xfrm>
            <a:off x="6451662" y="3417393"/>
            <a:ext cx="1384596" cy="1795924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Google Shape;111;p14"/>
          <p:cNvSpPr/>
          <p:nvPr/>
        </p:nvSpPr>
        <p:spPr>
          <a:xfrm>
            <a:off x="6864696" y="4105227"/>
            <a:ext cx="545792" cy="2061837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Google Shape;112;p14"/>
          <p:cNvSpPr/>
          <p:nvPr/>
        </p:nvSpPr>
        <p:spPr>
          <a:xfrm>
            <a:off x="7147313" y="3820269"/>
            <a:ext cx="2643457" cy="890147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Google Shape;113;p14"/>
          <p:cNvSpPr/>
          <p:nvPr/>
        </p:nvSpPr>
        <p:spPr>
          <a:xfrm>
            <a:off x="8925819" y="3816897"/>
            <a:ext cx="1815405" cy="1046036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Google Shape;114;p14"/>
          <p:cNvSpPr/>
          <p:nvPr/>
        </p:nvSpPr>
        <p:spPr>
          <a:xfrm>
            <a:off x="7127197" y="4710376"/>
            <a:ext cx="1951180" cy="152557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5" name="Google Shape;115;p14"/>
          <p:cNvSpPr/>
          <p:nvPr/>
        </p:nvSpPr>
        <p:spPr>
          <a:xfrm>
            <a:off x="9041373" y="4105227"/>
            <a:ext cx="1523743" cy="1959591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" name="Google Shape;116;p14"/>
          <p:cNvSpPr/>
          <p:nvPr/>
        </p:nvSpPr>
        <p:spPr>
          <a:xfrm>
            <a:off x="9527595" y="5099247"/>
            <a:ext cx="348679" cy="217944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7" name="Google Shape;117;p14"/>
          <p:cNvSpPr/>
          <p:nvPr/>
        </p:nvSpPr>
        <p:spPr>
          <a:xfrm>
            <a:off x="9527595" y="5404320"/>
            <a:ext cx="348679" cy="233061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8" name="Google Shape;118;p14"/>
          <p:cNvSpPr/>
          <p:nvPr/>
        </p:nvSpPr>
        <p:spPr>
          <a:xfrm>
            <a:off x="9963405" y="5099247"/>
            <a:ext cx="321897" cy="217944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9" name="Google Shape;119;p14"/>
          <p:cNvSpPr/>
          <p:nvPr/>
        </p:nvSpPr>
        <p:spPr>
          <a:xfrm>
            <a:off x="9963405" y="5404320"/>
            <a:ext cx="321897" cy="231395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0" name="Google Shape;120;p14"/>
          <p:cNvSpPr/>
          <p:nvPr/>
        </p:nvSpPr>
        <p:spPr>
          <a:xfrm>
            <a:off x="7269677" y="4852855"/>
            <a:ext cx="1798663" cy="1211964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" name="Google Shape;121;p14"/>
          <p:cNvSpPr/>
          <p:nvPr/>
        </p:nvSpPr>
        <p:spPr>
          <a:xfrm>
            <a:off x="7971993" y="5297036"/>
            <a:ext cx="360463" cy="757745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" name="Google Shape;122;p14"/>
          <p:cNvSpPr/>
          <p:nvPr/>
        </p:nvSpPr>
        <p:spPr>
          <a:xfrm>
            <a:off x="8692799" y="5302074"/>
            <a:ext cx="152596" cy="125775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3" name="Google Shape;123;p14"/>
          <p:cNvSpPr/>
          <p:nvPr/>
        </p:nvSpPr>
        <p:spPr>
          <a:xfrm>
            <a:off x="8505049" y="5302074"/>
            <a:ext cx="154263" cy="124108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4" name="Google Shape;124;p14"/>
          <p:cNvSpPr/>
          <p:nvPr/>
        </p:nvSpPr>
        <p:spPr>
          <a:xfrm>
            <a:off x="8505049" y="5459669"/>
            <a:ext cx="154263" cy="125736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5" name="Google Shape;125;p14"/>
          <p:cNvSpPr/>
          <p:nvPr/>
        </p:nvSpPr>
        <p:spPr>
          <a:xfrm>
            <a:off x="8692799" y="5461336"/>
            <a:ext cx="152596" cy="124069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6" name="Google Shape;126;p14"/>
          <p:cNvSpPr/>
          <p:nvPr/>
        </p:nvSpPr>
        <p:spPr>
          <a:xfrm>
            <a:off x="7643470" y="5302074"/>
            <a:ext cx="154263" cy="125775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" name="Google Shape;127;p14"/>
          <p:cNvSpPr/>
          <p:nvPr/>
        </p:nvSpPr>
        <p:spPr>
          <a:xfrm>
            <a:off x="7643470" y="5461336"/>
            <a:ext cx="152557" cy="124069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" name="Google Shape;128;p14"/>
          <p:cNvSpPr/>
          <p:nvPr/>
        </p:nvSpPr>
        <p:spPr>
          <a:xfrm>
            <a:off x="7455721" y="5302074"/>
            <a:ext cx="152596" cy="124108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9" name="Google Shape;129;p14"/>
          <p:cNvSpPr/>
          <p:nvPr/>
        </p:nvSpPr>
        <p:spPr>
          <a:xfrm>
            <a:off x="7455721" y="5459669"/>
            <a:ext cx="152596" cy="125736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7E09B-5BB5-BA1F-CB79-D1D452F65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613D92-E037-8C79-0EF0-0B1468C9A9E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49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IV. Form design</a:t>
            </a:r>
            <a:endParaRPr lang="en-US" dirty="0"/>
          </a:p>
        </p:txBody>
      </p:sp>
      <p:cxnSp>
        <p:nvCxnSpPr>
          <p:cNvPr id="6" name="Google Shape;95;p14">
            <a:extLst>
              <a:ext uri="{FF2B5EF4-FFF2-40B4-BE49-F238E27FC236}">
                <a16:creationId xmlns:a16="http://schemas.microsoft.com/office/drawing/2014/main" id="{952F5D27-FB30-797D-AC78-27BF198E6BB8}"/>
              </a:ext>
            </a:extLst>
          </p:cNvPr>
          <p:cNvCxnSpPr>
            <a:cxnSpLocks/>
          </p:cNvCxnSpPr>
          <p:nvPr/>
        </p:nvCxnSpPr>
        <p:spPr>
          <a:xfrm>
            <a:off x="838200" y="1186762"/>
            <a:ext cx="10515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0C0C545-1ACC-9F36-A4C9-B2D7E9CEF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1374269"/>
            <a:ext cx="7678222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2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14372F-AD64-FCAC-D67B-CBD608DAC7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49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IV. Conclusion</a:t>
            </a:r>
            <a:endParaRPr lang="en-US" dirty="0"/>
          </a:p>
        </p:txBody>
      </p:sp>
      <p:cxnSp>
        <p:nvCxnSpPr>
          <p:cNvPr id="5" name="Google Shape;95;p14">
            <a:extLst>
              <a:ext uri="{FF2B5EF4-FFF2-40B4-BE49-F238E27FC236}">
                <a16:creationId xmlns:a16="http://schemas.microsoft.com/office/drawing/2014/main" id="{65C3BAE6-A7B4-C55E-60F5-4B9EAFE0D639}"/>
              </a:ext>
            </a:extLst>
          </p:cNvPr>
          <p:cNvCxnSpPr>
            <a:cxnSpLocks/>
          </p:cNvCxnSpPr>
          <p:nvPr/>
        </p:nvCxnSpPr>
        <p:spPr>
          <a:xfrm>
            <a:off x="838200" y="1186762"/>
            <a:ext cx="10515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61E6E15-2A22-9579-425C-A0DAA09A068A}"/>
              </a:ext>
            </a:extLst>
          </p:cNvPr>
          <p:cNvSpPr txBox="1"/>
          <p:nvPr/>
        </p:nvSpPr>
        <p:spPr>
          <a:xfrm>
            <a:off x="838200" y="1361396"/>
            <a:ext cx="60943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Ưu điểm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Chương trình gọn nhẹ, dễ sử dụng.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Giao diện thân thiện với người dùng.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Đ</a:t>
            </a:r>
            <a:r>
              <a:rPr lang="en" sz="1800" dirty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ầy đủ các chức năng quản lí chính.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rgbClr val="434343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  <a:sym typeface="Montserrat ExtraBold"/>
            </a:endParaRPr>
          </a:p>
          <a:p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Nhược điểm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Vẫn còn vài sai sót trong hệ thống.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C</a:t>
            </a:r>
            <a:r>
              <a:rPr lang="en" sz="1800" dirty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hức năng chưa linh động muốn áp dụng thực tế phải chỉnh sửa nhiều.</a:t>
            </a:r>
          </a:p>
          <a:p>
            <a:endParaRPr lang="en" sz="1800" dirty="0">
              <a:solidFill>
                <a:srgbClr val="434343"/>
              </a:solidFill>
              <a:latin typeface="EB Garamond" panose="020B0604020202020204" charset="0"/>
              <a:ea typeface="EB Garamond" panose="020B0604020202020204" charset="0"/>
              <a:cs typeface="EB Garamond" panose="020B0604020202020204" charset="0"/>
              <a:sym typeface="Montserrat ExtraBold"/>
            </a:endParaRPr>
          </a:p>
          <a:p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Hướng phát triển.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Hoàn thiện đầy đủ chương trình.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Nâng cao tính linh động.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Thêm các chức năng mới.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B</a:t>
            </a:r>
            <a:r>
              <a:rPr lang="en" sz="1800" dirty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Montserrat ExtraBold"/>
              </a:rPr>
              <a:t>ảo mật dữ liệu tốt hơn.</a:t>
            </a:r>
          </a:p>
        </p:txBody>
      </p:sp>
    </p:spTree>
    <p:extLst>
      <p:ext uri="{BB962C8B-B14F-4D97-AF65-F5344CB8AC3E}">
        <p14:creationId xmlns:p14="http://schemas.microsoft.com/office/powerpoint/2010/main" val="93884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66;p36">
            <a:extLst>
              <a:ext uri="{FF2B5EF4-FFF2-40B4-BE49-F238E27FC236}">
                <a16:creationId xmlns:a16="http://schemas.microsoft.com/office/drawing/2014/main" id="{B4E328C4-9977-3524-35CA-B1403AA2D9FB}"/>
              </a:ext>
            </a:extLst>
          </p:cNvPr>
          <p:cNvSpPr txBox="1">
            <a:spLocks/>
          </p:cNvSpPr>
          <p:nvPr/>
        </p:nvSpPr>
        <p:spPr>
          <a:xfrm>
            <a:off x="636035" y="888275"/>
            <a:ext cx="8673428" cy="151529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Thanks For Watching</a:t>
            </a:r>
          </a:p>
        </p:txBody>
      </p:sp>
      <p:grpSp>
        <p:nvGrpSpPr>
          <p:cNvPr id="5" name="Google Shape;1874;p36">
            <a:extLst>
              <a:ext uri="{FF2B5EF4-FFF2-40B4-BE49-F238E27FC236}">
                <a16:creationId xmlns:a16="http://schemas.microsoft.com/office/drawing/2014/main" id="{A98F16AD-F602-0F59-A1D3-F625D80107EB}"/>
              </a:ext>
            </a:extLst>
          </p:cNvPr>
          <p:cNvGrpSpPr/>
          <p:nvPr/>
        </p:nvGrpSpPr>
        <p:grpSpPr>
          <a:xfrm>
            <a:off x="8469257" y="3770868"/>
            <a:ext cx="3722743" cy="3086532"/>
            <a:chOff x="202950" y="1579375"/>
            <a:chExt cx="1537900" cy="1275075"/>
          </a:xfrm>
        </p:grpSpPr>
        <p:sp>
          <p:nvSpPr>
            <p:cNvPr id="6" name="Google Shape;1875;p36">
              <a:extLst>
                <a:ext uri="{FF2B5EF4-FFF2-40B4-BE49-F238E27FC236}">
                  <a16:creationId xmlns:a16="http://schemas.microsoft.com/office/drawing/2014/main" id="{29400FE9-9E25-8D9D-F203-5BD6A79F57D0}"/>
                </a:ext>
              </a:extLst>
            </p:cNvPr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1876;p36">
              <a:extLst>
                <a:ext uri="{FF2B5EF4-FFF2-40B4-BE49-F238E27FC236}">
                  <a16:creationId xmlns:a16="http://schemas.microsoft.com/office/drawing/2014/main" id="{C27BD0A3-7528-1A6B-23FA-D8824020C42F}"/>
                </a:ext>
              </a:extLst>
            </p:cNvPr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1877;p36">
              <a:extLst>
                <a:ext uri="{FF2B5EF4-FFF2-40B4-BE49-F238E27FC236}">
                  <a16:creationId xmlns:a16="http://schemas.microsoft.com/office/drawing/2014/main" id="{35BDC3BB-E4E4-DAE1-4326-80DFB262B516}"/>
                </a:ext>
              </a:extLst>
            </p:cNvPr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1878;p36">
              <a:extLst>
                <a:ext uri="{FF2B5EF4-FFF2-40B4-BE49-F238E27FC236}">
                  <a16:creationId xmlns:a16="http://schemas.microsoft.com/office/drawing/2014/main" id="{A536A998-E880-B9CB-268C-AE6880F4776C}"/>
                </a:ext>
              </a:extLst>
            </p:cNvPr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1879;p36">
              <a:extLst>
                <a:ext uri="{FF2B5EF4-FFF2-40B4-BE49-F238E27FC236}">
                  <a16:creationId xmlns:a16="http://schemas.microsoft.com/office/drawing/2014/main" id="{19A0B577-2DF1-21C1-7EDE-C5D77A475D82}"/>
                </a:ext>
              </a:extLst>
            </p:cNvPr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1880;p36">
              <a:extLst>
                <a:ext uri="{FF2B5EF4-FFF2-40B4-BE49-F238E27FC236}">
                  <a16:creationId xmlns:a16="http://schemas.microsoft.com/office/drawing/2014/main" id="{F058911E-0B8C-7F01-1230-70CD6BA9BF23}"/>
                </a:ext>
              </a:extLst>
            </p:cNvPr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1881;p36">
              <a:extLst>
                <a:ext uri="{FF2B5EF4-FFF2-40B4-BE49-F238E27FC236}">
                  <a16:creationId xmlns:a16="http://schemas.microsoft.com/office/drawing/2014/main" id="{07DC71A2-71D8-6F29-754D-5772856E15A2}"/>
                </a:ext>
              </a:extLst>
            </p:cNvPr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1882;p36">
              <a:extLst>
                <a:ext uri="{FF2B5EF4-FFF2-40B4-BE49-F238E27FC236}">
                  <a16:creationId xmlns:a16="http://schemas.microsoft.com/office/drawing/2014/main" id="{53D0E64C-8E55-A0AD-797B-9625281063E7}"/>
                </a:ext>
              </a:extLst>
            </p:cNvPr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1883;p36">
              <a:extLst>
                <a:ext uri="{FF2B5EF4-FFF2-40B4-BE49-F238E27FC236}">
                  <a16:creationId xmlns:a16="http://schemas.microsoft.com/office/drawing/2014/main" id="{370A42DA-E455-7A90-0778-3C5B62EDD02F}"/>
                </a:ext>
              </a:extLst>
            </p:cNvPr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1884;p36">
              <a:extLst>
                <a:ext uri="{FF2B5EF4-FFF2-40B4-BE49-F238E27FC236}">
                  <a16:creationId xmlns:a16="http://schemas.microsoft.com/office/drawing/2014/main" id="{3933A7DA-2159-D46C-AD59-B4B01C1EE540}"/>
                </a:ext>
              </a:extLst>
            </p:cNvPr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1885;p36">
              <a:extLst>
                <a:ext uri="{FF2B5EF4-FFF2-40B4-BE49-F238E27FC236}">
                  <a16:creationId xmlns:a16="http://schemas.microsoft.com/office/drawing/2014/main" id="{B422BECC-9020-0248-45B2-EA2523ED1655}"/>
                </a:ext>
              </a:extLst>
            </p:cNvPr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1886;p36">
              <a:extLst>
                <a:ext uri="{FF2B5EF4-FFF2-40B4-BE49-F238E27FC236}">
                  <a16:creationId xmlns:a16="http://schemas.microsoft.com/office/drawing/2014/main" id="{A9446062-0335-5C99-1C1E-8F42BD34C2E9}"/>
                </a:ext>
              </a:extLst>
            </p:cNvPr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1887;p36">
              <a:extLst>
                <a:ext uri="{FF2B5EF4-FFF2-40B4-BE49-F238E27FC236}">
                  <a16:creationId xmlns:a16="http://schemas.microsoft.com/office/drawing/2014/main" id="{6635C651-17F3-9C18-7572-3260F7DF550B}"/>
                </a:ext>
              </a:extLst>
            </p:cNvPr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1888;p36">
              <a:extLst>
                <a:ext uri="{FF2B5EF4-FFF2-40B4-BE49-F238E27FC236}">
                  <a16:creationId xmlns:a16="http://schemas.microsoft.com/office/drawing/2014/main" id="{7937A5A5-67D9-89BB-3A8F-8539B8C111CB}"/>
                </a:ext>
              </a:extLst>
            </p:cNvPr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2" name="Google Shape;1891;p36">
            <a:extLst>
              <a:ext uri="{FF2B5EF4-FFF2-40B4-BE49-F238E27FC236}">
                <a16:creationId xmlns:a16="http://schemas.microsoft.com/office/drawing/2014/main" id="{44B0DD9B-C929-6DA9-6086-FDC698C77819}"/>
              </a:ext>
            </a:extLst>
          </p:cNvPr>
          <p:cNvSpPr txBox="1">
            <a:spLocks/>
          </p:cNvSpPr>
          <p:nvPr/>
        </p:nvSpPr>
        <p:spPr>
          <a:xfrm flipH="1">
            <a:off x="2232033" y="3212733"/>
            <a:ext cx="4016400" cy="16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endParaRPr lang="en-US">
              <a:solidFill>
                <a:srgbClr val="434343"/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endParaRPr lang="en-US" dirty="0">
              <a:solidFill>
                <a:srgbClr val="434343"/>
              </a:solidFill>
            </a:endParaRPr>
          </a:p>
        </p:txBody>
      </p:sp>
      <p:sp>
        <p:nvSpPr>
          <p:cNvPr id="23" name="Google Shape;1892;p36">
            <a:extLst>
              <a:ext uri="{FF2B5EF4-FFF2-40B4-BE49-F238E27FC236}">
                <a16:creationId xmlns:a16="http://schemas.microsoft.com/office/drawing/2014/main" id="{CE07F562-0345-8593-C185-7CF3DA9EC338}"/>
              </a:ext>
            </a:extLst>
          </p:cNvPr>
          <p:cNvSpPr/>
          <p:nvPr/>
        </p:nvSpPr>
        <p:spPr>
          <a:xfrm>
            <a:off x="10168067" y="4935594"/>
            <a:ext cx="285336" cy="378540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1893;p36">
            <a:extLst>
              <a:ext uri="{FF2B5EF4-FFF2-40B4-BE49-F238E27FC236}">
                <a16:creationId xmlns:a16="http://schemas.microsoft.com/office/drawing/2014/main" id="{76377E71-D0E7-3B3B-21A9-64FA32E0347C}"/>
              </a:ext>
            </a:extLst>
          </p:cNvPr>
          <p:cNvSpPr/>
          <p:nvPr/>
        </p:nvSpPr>
        <p:spPr>
          <a:xfrm>
            <a:off x="10523667" y="4935594"/>
            <a:ext cx="285336" cy="378540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102;p14">
            <a:extLst>
              <a:ext uri="{FF2B5EF4-FFF2-40B4-BE49-F238E27FC236}">
                <a16:creationId xmlns:a16="http://schemas.microsoft.com/office/drawing/2014/main" id="{1BEC6CC9-C955-A862-212C-7640CCC79BF6}"/>
              </a:ext>
            </a:extLst>
          </p:cNvPr>
          <p:cNvSpPr/>
          <p:nvPr/>
        </p:nvSpPr>
        <p:spPr>
          <a:xfrm>
            <a:off x="253830" y="4072092"/>
            <a:ext cx="1277351" cy="1655429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Google Shape;103;p14">
            <a:extLst>
              <a:ext uri="{FF2B5EF4-FFF2-40B4-BE49-F238E27FC236}">
                <a16:creationId xmlns:a16="http://schemas.microsoft.com/office/drawing/2014/main" id="{1A164900-4F2D-31C8-EA86-386F74E0DD05}"/>
              </a:ext>
            </a:extLst>
          </p:cNvPr>
          <p:cNvSpPr/>
          <p:nvPr/>
        </p:nvSpPr>
        <p:spPr>
          <a:xfrm>
            <a:off x="636035" y="5089163"/>
            <a:ext cx="512940" cy="1558539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" name="Google Shape;104;p14">
            <a:extLst>
              <a:ext uri="{FF2B5EF4-FFF2-40B4-BE49-F238E27FC236}">
                <a16:creationId xmlns:a16="http://schemas.microsoft.com/office/drawing/2014/main" id="{9A64C2FD-DE6D-13C8-8E88-11F38FBEF826}"/>
              </a:ext>
            </a:extLst>
          </p:cNvPr>
          <p:cNvSpPr/>
          <p:nvPr/>
        </p:nvSpPr>
        <p:spPr>
          <a:xfrm>
            <a:off x="1217159" y="3727615"/>
            <a:ext cx="1067780" cy="2000973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105;p14">
            <a:extLst>
              <a:ext uri="{FF2B5EF4-FFF2-40B4-BE49-F238E27FC236}">
                <a16:creationId xmlns:a16="http://schemas.microsoft.com/office/drawing/2014/main" id="{53A7C7B5-13C3-BB30-0561-8A58AB73DCCC}"/>
              </a:ext>
            </a:extLst>
          </p:cNvPr>
          <p:cNvSpPr/>
          <p:nvPr/>
        </p:nvSpPr>
        <p:spPr>
          <a:xfrm>
            <a:off x="1447324" y="4578659"/>
            <a:ext cx="607449" cy="2299857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3624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9A5A-2770-9E40-A987-77007BD3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400" b="1" dirty="0"/>
              <a:t>Table of contents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CEAB-BD05-D945-9F5D-66879E6E4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783" indent="-685783">
              <a:lnSpc>
                <a:spcPct val="115000"/>
              </a:lnSpc>
              <a:buFont typeface="+mj-lt"/>
              <a:buAutoNum type="romanUcPeriod"/>
            </a:pPr>
            <a:r>
              <a:rPr lang="en-US" sz="24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Introduction</a:t>
            </a:r>
          </a:p>
          <a:p>
            <a:pPr marL="685783" indent="-685783">
              <a:lnSpc>
                <a:spcPct val="115000"/>
              </a:lnSpc>
              <a:buFont typeface="+mj-lt"/>
              <a:buAutoNum type="romanUcPeriod"/>
            </a:pPr>
            <a:r>
              <a:rPr lang="en-US" sz="24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Database diagram</a:t>
            </a:r>
          </a:p>
          <a:p>
            <a:pPr marL="685783" indent="-685783">
              <a:lnSpc>
                <a:spcPct val="115000"/>
              </a:lnSpc>
              <a:buFont typeface="+mj-lt"/>
              <a:buAutoNum type="romanUcPeriod"/>
            </a:pPr>
            <a:r>
              <a:rPr lang="en-US" sz="24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Main function</a:t>
            </a:r>
          </a:p>
          <a:p>
            <a:pPr marL="685783" indent="-685783">
              <a:lnSpc>
                <a:spcPct val="115000"/>
              </a:lnSpc>
              <a:buFont typeface="+mj-lt"/>
              <a:buAutoNum type="romanUcPeriod"/>
            </a:pPr>
            <a:r>
              <a:rPr lang="en-US" sz="24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Form design</a:t>
            </a:r>
          </a:p>
          <a:p>
            <a:pPr marL="685783" indent="-685783">
              <a:lnSpc>
                <a:spcPct val="115000"/>
              </a:lnSpc>
              <a:buFont typeface="+mj-lt"/>
              <a:buAutoNum type="romanUcPeriod"/>
            </a:pPr>
            <a:r>
              <a:rPr lang="en-US" sz="24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Conclusion</a:t>
            </a:r>
          </a:p>
        </p:txBody>
      </p:sp>
      <p:cxnSp>
        <p:nvCxnSpPr>
          <p:cNvPr id="4" name="Google Shape;95;p14">
            <a:extLst>
              <a:ext uri="{FF2B5EF4-FFF2-40B4-BE49-F238E27FC236}">
                <a16:creationId xmlns:a16="http://schemas.microsoft.com/office/drawing/2014/main" id="{067059F8-7309-0E95-F050-79DD9160A7F7}"/>
              </a:ext>
            </a:extLst>
          </p:cNvPr>
          <p:cNvCxnSpPr>
            <a:cxnSpLocks/>
          </p:cNvCxnSpPr>
          <p:nvPr/>
        </p:nvCxnSpPr>
        <p:spPr>
          <a:xfrm>
            <a:off x="838200" y="1186762"/>
            <a:ext cx="10515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2;p14">
            <a:extLst>
              <a:ext uri="{FF2B5EF4-FFF2-40B4-BE49-F238E27FC236}">
                <a16:creationId xmlns:a16="http://schemas.microsoft.com/office/drawing/2014/main" id="{74E4FF8A-FF8B-E16A-A3F1-BCB8D1B30C2B}"/>
              </a:ext>
            </a:extLst>
          </p:cNvPr>
          <p:cNvSpPr/>
          <p:nvPr/>
        </p:nvSpPr>
        <p:spPr>
          <a:xfrm>
            <a:off x="9856581" y="3429000"/>
            <a:ext cx="1277351" cy="1655429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103;p14">
            <a:extLst>
              <a:ext uri="{FF2B5EF4-FFF2-40B4-BE49-F238E27FC236}">
                <a16:creationId xmlns:a16="http://schemas.microsoft.com/office/drawing/2014/main" id="{312CB97A-83F9-5C95-B722-CAB7343F732E}"/>
              </a:ext>
            </a:extLst>
          </p:cNvPr>
          <p:cNvSpPr/>
          <p:nvPr/>
        </p:nvSpPr>
        <p:spPr>
          <a:xfrm>
            <a:off x="10238786" y="4446071"/>
            <a:ext cx="512940" cy="1558539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104;p14">
            <a:extLst>
              <a:ext uri="{FF2B5EF4-FFF2-40B4-BE49-F238E27FC236}">
                <a16:creationId xmlns:a16="http://schemas.microsoft.com/office/drawing/2014/main" id="{F58E8B35-EB09-E0AA-F268-5D4F444349B4}"/>
              </a:ext>
            </a:extLst>
          </p:cNvPr>
          <p:cNvSpPr/>
          <p:nvPr/>
        </p:nvSpPr>
        <p:spPr>
          <a:xfrm>
            <a:off x="10819910" y="3084523"/>
            <a:ext cx="1067780" cy="2000973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105;p14">
            <a:extLst>
              <a:ext uri="{FF2B5EF4-FFF2-40B4-BE49-F238E27FC236}">
                <a16:creationId xmlns:a16="http://schemas.microsoft.com/office/drawing/2014/main" id="{30368E47-1368-16DA-62AB-9357830AF58C}"/>
              </a:ext>
            </a:extLst>
          </p:cNvPr>
          <p:cNvSpPr/>
          <p:nvPr/>
        </p:nvSpPr>
        <p:spPr>
          <a:xfrm>
            <a:off x="11050075" y="3935567"/>
            <a:ext cx="607449" cy="2299857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33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BD80-2C2D-DE9A-C5A5-F3D811361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student dormitory management system makes the management of the dormitory easier and simpler for the management board in the process of managing students and the dormitory system.</a:t>
            </a:r>
          </a:p>
        </p:txBody>
      </p:sp>
      <p:sp>
        <p:nvSpPr>
          <p:cNvPr id="8" name="Google Shape;112;p14">
            <a:extLst>
              <a:ext uri="{FF2B5EF4-FFF2-40B4-BE49-F238E27FC236}">
                <a16:creationId xmlns:a16="http://schemas.microsoft.com/office/drawing/2014/main" id="{EC6B56E0-1E52-81CE-4803-3F7622DA28D2}"/>
              </a:ext>
            </a:extLst>
          </p:cNvPr>
          <p:cNvSpPr/>
          <p:nvPr/>
        </p:nvSpPr>
        <p:spPr>
          <a:xfrm>
            <a:off x="7147313" y="3820269"/>
            <a:ext cx="2643457" cy="890147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113;p14">
            <a:extLst>
              <a:ext uri="{FF2B5EF4-FFF2-40B4-BE49-F238E27FC236}">
                <a16:creationId xmlns:a16="http://schemas.microsoft.com/office/drawing/2014/main" id="{D1D3867F-06BF-CA82-44AA-F62A217E2C3E}"/>
              </a:ext>
            </a:extLst>
          </p:cNvPr>
          <p:cNvSpPr/>
          <p:nvPr/>
        </p:nvSpPr>
        <p:spPr>
          <a:xfrm>
            <a:off x="8925819" y="3816897"/>
            <a:ext cx="1815405" cy="1046036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114;p14">
            <a:extLst>
              <a:ext uri="{FF2B5EF4-FFF2-40B4-BE49-F238E27FC236}">
                <a16:creationId xmlns:a16="http://schemas.microsoft.com/office/drawing/2014/main" id="{2ACFA3C9-D192-824A-4CEA-A2068029DC7A}"/>
              </a:ext>
            </a:extLst>
          </p:cNvPr>
          <p:cNvSpPr/>
          <p:nvPr/>
        </p:nvSpPr>
        <p:spPr>
          <a:xfrm>
            <a:off x="7127197" y="4710376"/>
            <a:ext cx="1951180" cy="152557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115;p14">
            <a:extLst>
              <a:ext uri="{FF2B5EF4-FFF2-40B4-BE49-F238E27FC236}">
                <a16:creationId xmlns:a16="http://schemas.microsoft.com/office/drawing/2014/main" id="{4BB50CA7-47CF-C106-BBAC-F0CBEB32DECE}"/>
              </a:ext>
            </a:extLst>
          </p:cNvPr>
          <p:cNvSpPr/>
          <p:nvPr/>
        </p:nvSpPr>
        <p:spPr>
          <a:xfrm>
            <a:off x="9041373" y="4105227"/>
            <a:ext cx="1523743" cy="1959591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116;p14">
            <a:extLst>
              <a:ext uri="{FF2B5EF4-FFF2-40B4-BE49-F238E27FC236}">
                <a16:creationId xmlns:a16="http://schemas.microsoft.com/office/drawing/2014/main" id="{7C0AF061-65E6-D088-7A61-EE27A87F566B}"/>
              </a:ext>
            </a:extLst>
          </p:cNvPr>
          <p:cNvSpPr/>
          <p:nvPr/>
        </p:nvSpPr>
        <p:spPr>
          <a:xfrm>
            <a:off x="9527595" y="5099247"/>
            <a:ext cx="348679" cy="217944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117;p14">
            <a:extLst>
              <a:ext uri="{FF2B5EF4-FFF2-40B4-BE49-F238E27FC236}">
                <a16:creationId xmlns:a16="http://schemas.microsoft.com/office/drawing/2014/main" id="{251BD196-4808-5726-468D-9A0B605FB8B5}"/>
              </a:ext>
            </a:extLst>
          </p:cNvPr>
          <p:cNvSpPr/>
          <p:nvPr/>
        </p:nvSpPr>
        <p:spPr>
          <a:xfrm>
            <a:off x="9527595" y="5404320"/>
            <a:ext cx="348679" cy="233061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118;p14">
            <a:extLst>
              <a:ext uri="{FF2B5EF4-FFF2-40B4-BE49-F238E27FC236}">
                <a16:creationId xmlns:a16="http://schemas.microsoft.com/office/drawing/2014/main" id="{3A6409E2-303A-B835-8901-F592A242C2F3}"/>
              </a:ext>
            </a:extLst>
          </p:cNvPr>
          <p:cNvSpPr/>
          <p:nvPr/>
        </p:nvSpPr>
        <p:spPr>
          <a:xfrm>
            <a:off x="9963405" y="5099247"/>
            <a:ext cx="321897" cy="217944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" name="Google Shape;119;p14">
            <a:extLst>
              <a:ext uri="{FF2B5EF4-FFF2-40B4-BE49-F238E27FC236}">
                <a16:creationId xmlns:a16="http://schemas.microsoft.com/office/drawing/2014/main" id="{4CCB31DA-F542-F9B9-AAAB-4C7D45B2A8D4}"/>
              </a:ext>
            </a:extLst>
          </p:cNvPr>
          <p:cNvSpPr/>
          <p:nvPr/>
        </p:nvSpPr>
        <p:spPr>
          <a:xfrm>
            <a:off x="9963405" y="5404320"/>
            <a:ext cx="321897" cy="231395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" name="Google Shape;120;p14">
            <a:extLst>
              <a:ext uri="{FF2B5EF4-FFF2-40B4-BE49-F238E27FC236}">
                <a16:creationId xmlns:a16="http://schemas.microsoft.com/office/drawing/2014/main" id="{BC9593F5-2236-A5BE-FA8C-439E8502E868}"/>
              </a:ext>
            </a:extLst>
          </p:cNvPr>
          <p:cNvSpPr/>
          <p:nvPr/>
        </p:nvSpPr>
        <p:spPr>
          <a:xfrm>
            <a:off x="7269677" y="4852855"/>
            <a:ext cx="1798663" cy="1211964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121;p14">
            <a:extLst>
              <a:ext uri="{FF2B5EF4-FFF2-40B4-BE49-F238E27FC236}">
                <a16:creationId xmlns:a16="http://schemas.microsoft.com/office/drawing/2014/main" id="{4E4D7530-D1FB-D608-4145-36D5BC67FFF1}"/>
              </a:ext>
            </a:extLst>
          </p:cNvPr>
          <p:cNvSpPr/>
          <p:nvPr/>
        </p:nvSpPr>
        <p:spPr>
          <a:xfrm>
            <a:off x="7971993" y="5297036"/>
            <a:ext cx="360463" cy="757745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" name="Google Shape;122;p14">
            <a:extLst>
              <a:ext uri="{FF2B5EF4-FFF2-40B4-BE49-F238E27FC236}">
                <a16:creationId xmlns:a16="http://schemas.microsoft.com/office/drawing/2014/main" id="{90A3BC1C-C5D5-2BBA-870C-3E8BF2301E9D}"/>
              </a:ext>
            </a:extLst>
          </p:cNvPr>
          <p:cNvSpPr/>
          <p:nvPr/>
        </p:nvSpPr>
        <p:spPr>
          <a:xfrm>
            <a:off x="8692799" y="5302074"/>
            <a:ext cx="152596" cy="125775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" name="Google Shape;123;p14">
            <a:extLst>
              <a:ext uri="{FF2B5EF4-FFF2-40B4-BE49-F238E27FC236}">
                <a16:creationId xmlns:a16="http://schemas.microsoft.com/office/drawing/2014/main" id="{2C6CA8BE-4D19-84FC-F8FB-E9800C6F80C8}"/>
              </a:ext>
            </a:extLst>
          </p:cNvPr>
          <p:cNvSpPr/>
          <p:nvPr/>
        </p:nvSpPr>
        <p:spPr>
          <a:xfrm>
            <a:off x="8505049" y="5302074"/>
            <a:ext cx="154263" cy="124108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124;p14">
            <a:extLst>
              <a:ext uri="{FF2B5EF4-FFF2-40B4-BE49-F238E27FC236}">
                <a16:creationId xmlns:a16="http://schemas.microsoft.com/office/drawing/2014/main" id="{059DFE78-668B-E653-911B-B4055F0AE1B7}"/>
              </a:ext>
            </a:extLst>
          </p:cNvPr>
          <p:cNvSpPr/>
          <p:nvPr/>
        </p:nvSpPr>
        <p:spPr>
          <a:xfrm>
            <a:off x="8505049" y="5459669"/>
            <a:ext cx="154263" cy="125736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125;p14">
            <a:extLst>
              <a:ext uri="{FF2B5EF4-FFF2-40B4-BE49-F238E27FC236}">
                <a16:creationId xmlns:a16="http://schemas.microsoft.com/office/drawing/2014/main" id="{7D046066-8E91-9B39-6601-694C91D49C7D}"/>
              </a:ext>
            </a:extLst>
          </p:cNvPr>
          <p:cNvSpPr/>
          <p:nvPr/>
        </p:nvSpPr>
        <p:spPr>
          <a:xfrm>
            <a:off x="8692799" y="5461336"/>
            <a:ext cx="152596" cy="124069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" name="Google Shape;126;p14">
            <a:extLst>
              <a:ext uri="{FF2B5EF4-FFF2-40B4-BE49-F238E27FC236}">
                <a16:creationId xmlns:a16="http://schemas.microsoft.com/office/drawing/2014/main" id="{6F6E6BDD-E334-C07C-6893-A00AE70F2856}"/>
              </a:ext>
            </a:extLst>
          </p:cNvPr>
          <p:cNvSpPr/>
          <p:nvPr/>
        </p:nvSpPr>
        <p:spPr>
          <a:xfrm>
            <a:off x="7643470" y="5302074"/>
            <a:ext cx="154263" cy="125775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127;p14">
            <a:extLst>
              <a:ext uri="{FF2B5EF4-FFF2-40B4-BE49-F238E27FC236}">
                <a16:creationId xmlns:a16="http://schemas.microsoft.com/office/drawing/2014/main" id="{A433B0B9-6BF9-0AFB-0A71-4795E2D9BBA6}"/>
              </a:ext>
            </a:extLst>
          </p:cNvPr>
          <p:cNvSpPr/>
          <p:nvPr/>
        </p:nvSpPr>
        <p:spPr>
          <a:xfrm>
            <a:off x="7643470" y="5461336"/>
            <a:ext cx="152557" cy="124069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128;p14">
            <a:extLst>
              <a:ext uri="{FF2B5EF4-FFF2-40B4-BE49-F238E27FC236}">
                <a16:creationId xmlns:a16="http://schemas.microsoft.com/office/drawing/2014/main" id="{E2AEAB65-5001-383B-ECA7-C32296D47E53}"/>
              </a:ext>
            </a:extLst>
          </p:cNvPr>
          <p:cNvSpPr/>
          <p:nvPr/>
        </p:nvSpPr>
        <p:spPr>
          <a:xfrm>
            <a:off x="7455721" y="5302074"/>
            <a:ext cx="152596" cy="124108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129;p14">
            <a:extLst>
              <a:ext uri="{FF2B5EF4-FFF2-40B4-BE49-F238E27FC236}">
                <a16:creationId xmlns:a16="http://schemas.microsoft.com/office/drawing/2014/main" id="{7D54760D-41C7-90E4-E5B3-BC189A7E6876}"/>
              </a:ext>
            </a:extLst>
          </p:cNvPr>
          <p:cNvSpPr/>
          <p:nvPr/>
        </p:nvSpPr>
        <p:spPr>
          <a:xfrm>
            <a:off x="7455721" y="5459669"/>
            <a:ext cx="152596" cy="125736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A50D987-D66A-A66E-1D64-CDAB4F11162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49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I. Introduction</a:t>
            </a:r>
            <a:endParaRPr lang="en-US" dirty="0"/>
          </a:p>
        </p:txBody>
      </p:sp>
      <p:cxnSp>
        <p:nvCxnSpPr>
          <p:cNvPr id="27" name="Google Shape;95;p14">
            <a:extLst>
              <a:ext uri="{FF2B5EF4-FFF2-40B4-BE49-F238E27FC236}">
                <a16:creationId xmlns:a16="http://schemas.microsoft.com/office/drawing/2014/main" id="{3F18201D-66FC-1C11-A288-4493060C96AC}"/>
              </a:ext>
            </a:extLst>
          </p:cNvPr>
          <p:cNvCxnSpPr>
            <a:cxnSpLocks/>
          </p:cNvCxnSpPr>
          <p:nvPr/>
        </p:nvCxnSpPr>
        <p:spPr>
          <a:xfrm>
            <a:off x="838200" y="1186762"/>
            <a:ext cx="10515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6722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A4F21B6-38D3-BE10-F9A7-B598E1D1850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49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II. Database diagram</a:t>
            </a:r>
            <a:endParaRPr lang="en-US" dirty="0"/>
          </a:p>
        </p:txBody>
      </p:sp>
      <p:cxnSp>
        <p:nvCxnSpPr>
          <p:cNvPr id="7" name="Google Shape;95;p14">
            <a:extLst>
              <a:ext uri="{FF2B5EF4-FFF2-40B4-BE49-F238E27FC236}">
                <a16:creationId xmlns:a16="http://schemas.microsoft.com/office/drawing/2014/main" id="{BE5EC8DB-402B-0C53-A1F4-9A186BF2A82A}"/>
              </a:ext>
            </a:extLst>
          </p:cNvPr>
          <p:cNvCxnSpPr>
            <a:cxnSpLocks/>
          </p:cNvCxnSpPr>
          <p:nvPr/>
        </p:nvCxnSpPr>
        <p:spPr>
          <a:xfrm>
            <a:off x="838200" y="1186762"/>
            <a:ext cx="10515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291828B-D422-535C-1749-C4C8F1C0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11" y="1186762"/>
            <a:ext cx="9025982" cy="560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4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41978E-C216-477A-5379-0413847E64A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49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III. Main function</a:t>
            </a:r>
            <a:endParaRPr lang="en-US" dirty="0"/>
          </a:p>
        </p:txBody>
      </p:sp>
      <p:cxnSp>
        <p:nvCxnSpPr>
          <p:cNvPr id="5" name="Google Shape;95;p14">
            <a:extLst>
              <a:ext uri="{FF2B5EF4-FFF2-40B4-BE49-F238E27FC236}">
                <a16:creationId xmlns:a16="http://schemas.microsoft.com/office/drawing/2014/main" id="{212B49A4-FA66-601A-8074-1531F9F2B645}"/>
              </a:ext>
            </a:extLst>
          </p:cNvPr>
          <p:cNvCxnSpPr>
            <a:cxnSpLocks/>
          </p:cNvCxnSpPr>
          <p:nvPr/>
        </p:nvCxnSpPr>
        <p:spPr>
          <a:xfrm>
            <a:off x="838200" y="1186762"/>
            <a:ext cx="10515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9F51EC6-C0A2-8B5B-E063-8F56B2D2F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845" y="4062866"/>
            <a:ext cx="2919955" cy="2165209"/>
          </a:xfrm>
          <a:prstGeom prst="rect">
            <a:avLst/>
          </a:prstGeom>
        </p:spPr>
      </p:pic>
      <p:sp>
        <p:nvSpPr>
          <p:cNvPr id="3" name="Google Shape;354;p20">
            <a:extLst>
              <a:ext uri="{FF2B5EF4-FFF2-40B4-BE49-F238E27FC236}">
                <a16:creationId xmlns:a16="http://schemas.microsoft.com/office/drawing/2014/main" id="{BF456FB2-7731-41CA-2C67-A4B065C012A9}"/>
              </a:ext>
            </a:extLst>
          </p:cNvPr>
          <p:cNvSpPr txBox="1">
            <a:spLocks/>
          </p:cNvSpPr>
          <p:nvPr/>
        </p:nvSpPr>
        <p:spPr>
          <a:xfrm>
            <a:off x="977860" y="1523999"/>
            <a:ext cx="6180586" cy="4049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Students login/register in the dormitory (For students): students register in the dormitory by entering their information.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Student management: Function that allows staff to review students, add, edit, delete</a:t>
            </a:r>
          </a:p>
          <a:p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         search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Employee management: Function allows users to view, Add, Edit, Delete, Search for employee information in the dormitory.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User management: Function that allows users to interact with user information (login accounts). Only users with Admin rights can access this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Room management: has features for adding, editing, deleting and room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Rule management: Add corrections and deletions as well as set penalties for violating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Manage bills: create bills for each rooms. Invoices are in 2 statuses: "Unpaid" and "Paid".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20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AF53C0-1069-A46D-691A-60E47B13E76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49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IV. Form design</a:t>
            </a:r>
            <a:endParaRPr lang="en-US" dirty="0"/>
          </a:p>
        </p:txBody>
      </p:sp>
      <p:cxnSp>
        <p:nvCxnSpPr>
          <p:cNvPr id="6" name="Google Shape;95;p14">
            <a:extLst>
              <a:ext uri="{FF2B5EF4-FFF2-40B4-BE49-F238E27FC236}">
                <a16:creationId xmlns:a16="http://schemas.microsoft.com/office/drawing/2014/main" id="{51D7B8DF-AC83-A06D-BD0D-23033A854347}"/>
              </a:ext>
            </a:extLst>
          </p:cNvPr>
          <p:cNvCxnSpPr>
            <a:cxnSpLocks/>
          </p:cNvCxnSpPr>
          <p:nvPr/>
        </p:nvCxnSpPr>
        <p:spPr>
          <a:xfrm>
            <a:off x="838200" y="1186762"/>
            <a:ext cx="10515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497BC7C-5345-A0D5-E00B-55FF58CB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77" y="1314155"/>
            <a:ext cx="3419952" cy="4229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946946-D185-AFAB-FED1-090CB171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634" y="1314155"/>
            <a:ext cx="5668166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4527F-6E4E-57B4-6E17-61F1F714C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5121E0-E472-B5AA-6AD0-34BC4140841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49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IV. Form design</a:t>
            </a:r>
            <a:endParaRPr lang="en-US" dirty="0"/>
          </a:p>
        </p:txBody>
      </p:sp>
      <p:cxnSp>
        <p:nvCxnSpPr>
          <p:cNvPr id="6" name="Google Shape;95;p14">
            <a:extLst>
              <a:ext uri="{FF2B5EF4-FFF2-40B4-BE49-F238E27FC236}">
                <a16:creationId xmlns:a16="http://schemas.microsoft.com/office/drawing/2014/main" id="{63A89C51-3872-76DC-A623-87D02588860A}"/>
              </a:ext>
            </a:extLst>
          </p:cNvPr>
          <p:cNvCxnSpPr>
            <a:cxnSpLocks/>
          </p:cNvCxnSpPr>
          <p:nvPr/>
        </p:nvCxnSpPr>
        <p:spPr>
          <a:xfrm>
            <a:off x="838200" y="1186762"/>
            <a:ext cx="10515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4ABC4A2-DDED-5107-546B-B75DCCB3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972" y="1459125"/>
            <a:ext cx="7440063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4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7E09B-5BB5-BA1F-CB79-D1D452F65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613D92-E037-8C79-0EF0-0B1468C9A9E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49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IV. Form design</a:t>
            </a:r>
            <a:endParaRPr lang="en-US" dirty="0"/>
          </a:p>
        </p:txBody>
      </p:sp>
      <p:cxnSp>
        <p:nvCxnSpPr>
          <p:cNvPr id="6" name="Google Shape;95;p14">
            <a:extLst>
              <a:ext uri="{FF2B5EF4-FFF2-40B4-BE49-F238E27FC236}">
                <a16:creationId xmlns:a16="http://schemas.microsoft.com/office/drawing/2014/main" id="{952F5D27-FB30-797D-AC78-27BF198E6BB8}"/>
              </a:ext>
            </a:extLst>
          </p:cNvPr>
          <p:cNvCxnSpPr>
            <a:cxnSpLocks/>
          </p:cNvCxnSpPr>
          <p:nvPr/>
        </p:nvCxnSpPr>
        <p:spPr>
          <a:xfrm>
            <a:off x="838200" y="1186762"/>
            <a:ext cx="10515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B92C463-8502-C58F-7D6A-7C828B68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840" y="1536550"/>
            <a:ext cx="7668695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2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7E09B-5BB5-BA1F-CB79-D1D452F65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613D92-E037-8C79-0EF0-0B1468C9A9E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49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IV. Form design</a:t>
            </a:r>
            <a:endParaRPr lang="en-US" dirty="0"/>
          </a:p>
        </p:txBody>
      </p:sp>
      <p:cxnSp>
        <p:nvCxnSpPr>
          <p:cNvPr id="6" name="Google Shape;95;p14">
            <a:extLst>
              <a:ext uri="{FF2B5EF4-FFF2-40B4-BE49-F238E27FC236}">
                <a16:creationId xmlns:a16="http://schemas.microsoft.com/office/drawing/2014/main" id="{952F5D27-FB30-797D-AC78-27BF198E6BB8}"/>
              </a:ext>
            </a:extLst>
          </p:cNvPr>
          <p:cNvCxnSpPr>
            <a:cxnSpLocks/>
          </p:cNvCxnSpPr>
          <p:nvPr/>
        </p:nvCxnSpPr>
        <p:spPr>
          <a:xfrm>
            <a:off x="838200" y="1186762"/>
            <a:ext cx="10515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D7328E8-FA7D-FEC0-A09A-F87F948B8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483" y="1312814"/>
            <a:ext cx="7325747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2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454</Words>
  <Application>Microsoft Office PowerPoint</Application>
  <PresentationFormat>Widescreen</PresentationFormat>
  <Paragraphs>57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EB Garamond</vt:lpstr>
      <vt:lpstr>Montserrat ExtraBold</vt:lpstr>
      <vt:lpstr>Montserrat Light</vt:lpstr>
      <vt:lpstr>Office Theme</vt:lpstr>
      <vt:lpstr>Project WinForm Topic: Dorm management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Dao Nhat Minh</dc:creator>
  <cp:lastModifiedBy>Dao Nhat Minh</cp:lastModifiedBy>
  <cp:revision>5</cp:revision>
  <dcterms:created xsi:type="dcterms:W3CDTF">2024-03-01T15:25:35Z</dcterms:created>
  <dcterms:modified xsi:type="dcterms:W3CDTF">2024-03-19T14:59:02Z</dcterms:modified>
</cp:coreProperties>
</file>