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92"/>
  </p:notesMasterIdLst>
  <p:sldIdLst>
    <p:sldId id="256" r:id="rId2"/>
    <p:sldId id="259" r:id="rId3"/>
    <p:sldId id="260" r:id="rId4"/>
    <p:sldId id="261" r:id="rId5"/>
    <p:sldId id="262" r:id="rId6"/>
    <p:sldId id="264" r:id="rId7"/>
    <p:sldId id="265" r:id="rId8"/>
    <p:sldId id="263" r:id="rId9"/>
    <p:sldId id="266" r:id="rId10"/>
    <p:sldId id="267" r:id="rId11"/>
    <p:sldId id="269" r:id="rId12"/>
    <p:sldId id="270" r:id="rId13"/>
    <p:sldId id="271" r:id="rId14"/>
    <p:sldId id="273" r:id="rId15"/>
    <p:sldId id="272"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6" r:id="rId71"/>
    <p:sldId id="337" r:id="rId72"/>
    <p:sldId id="338" r:id="rId73"/>
    <p:sldId id="339" r:id="rId74"/>
    <p:sldId id="357" r:id="rId75"/>
    <p:sldId id="358" r:id="rId76"/>
    <p:sldId id="359" r:id="rId77"/>
    <p:sldId id="360" r:id="rId78"/>
    <p:sldId id="361" r:id="rId79"/>
    <p:sldId id="362" r:id="rId80"/>
    <p:sldId id="363" r:id="rId81"/>
    <p:sldId id="364" r:id="rId82"/>
    <p:sldId id="365" r:id="rId83"/>
    <p:sldId id="366" r:id="rId84"/>
    <p:sldId id="367" r:id="rId85"/>
    <p:sldId id="368" r:id="rId86"/>
    <p:sldId id="369" r:id="rId87"/>
    <p:sldId id="370" r:id="rId88"/>
    <p:sldId id="371" r:id="rId89"/>
    <p:sldId id="372" r:id="rId90"/>
    <p:sldId id="373"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p:cViewPr varScale="1">
        <p:scale>
          <a:sx n="69" d="100"/>
          <a:sy n="69" d="100"/>
        </p:scale>
        <p:origin x="138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688AD-E1D9-401C-B1E7-AC45871BF64B}" type="datetimeFigureOut">
              <a:rPr lang="en-US" smtClean="0"/>
              <a:t>10/15/2017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D7AC6-E684-4A59-A598-FEB503FEB73C}" type="slidenum">
              <a:rPr lang="en-US" smtClean="0"/>
              <a:t>‹#›</a:t>
            </a:fld>
            <a:endParaRPr lang="en-US"/>
          </a:p>
        </p:txBody>
      </p:sp>
    </p:spTree>
    <p:extLst>
      <p:ext uri="{BB962C8B-B14F-4D97-AF65-F5344CB8AC3E}">
        <p14:creationId xmlns:p14="http://schemas.microsoft.com/office/powerpoint/2010/main" val="2392647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72D6C-B206-41D2-8BE2-51C4928BAD73}" type="slidenum">
              <a:rPr lang="en-US" smtClean="0"/>
              <a:t>36</a:t>
            </a:fld>
            <a:endParaRPr lang="en-US"/>
          </a:p>
        </p:txBody>
      </p:sp>
    </p:spTree>
    <p:extLst>
      <p:ext uri="{BB962C8B-B14F-4D97-AF65-F5344CB8AC3E}">
        <p14:creationId xmlns:p14="http://schemas.microsoft.com/office/powerpoint/2010/main" val="4775742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10/15/2017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10/15/2017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10/15/2017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10/15/2017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10/15/2017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829761"/>
          </a:xfrm>
        </p:spPr>
        <p:txBody>
          <a:bodyPr>
            <a:normAutofit fontScale="90000"/>
          </a:bodyPr>
          <a:lstStyle/>
          <a:p>
            <a:r>
              <a:rPr lang="en-US" b="1" err="1"/>
              <a:t>Chương</a:t>
            </a:r>
            <a:r>
              <a:rPr lang="en-US" b="1"/>
              <a:t> 13 : </a:t>
            </a:r>
            <a:r>
              <a:rPr lang="en-US" b="1" err="1"/>
              <a:t>Tìm</a:t>
            </a:r>
            <a:r>
              <a:rPr lang="en-US" b="1"/>
              <a:t> </a:t>
            </a:r>
            <a:r>
              <a:rPr lang="en-US" b="1" err="1"/>
              <a:t>hiểu</a:t>
            </a:r>
            <a:r>
              <a:rPr lang="en-US" b="1"/>
              <a:t> </a:t>
            </a:r>
            <a:r>
              <a:rPr lang="en-US" b="1" err="1"/>
              <a:t>thêm</a:t>
            </a:r>
            <a:r>
              <a:rPr lang="en-US" b="1"/>
              <a:t> </a:t>
            </a:r>
            <a:r>
              <a:rPr lang="en-US" b="1" err="1"/>
              <a:t>về</a:t>
            </a:r>
            <a:r>
              <a:rPr lang="en-US" b="1"/>
              <a:t> </a:t>
            </a:r>
            <a:r>
              <a:rPr lang="en-US" b="1" err="1"/>
              <a:t>kiểm</a:t>
            </a:r>
            <a:r>
              <a:rPr lang="en-US" b="1"/>
              <a:t> </a:t>
            </a:r>
            <a:r>
              <a:rPr lang="en-US" b="1" err="1"/>
              <a:t>thử</a:t>
            </a:r>
            <a:r>
              <a:rPr lang="en-US" b="1"/>
              <a:t> </a:t>
            </a:r>
            <a:r>
              <a:rPr lang="en-US" b="1" err="1"/>
              <a:t>tính</a:t>
            </a:r>
            <a:r>
              <a:rPr lang="en-US" b="1"/>
              <a:t> </a:t>
            </a:r>
            <a:r>
              <a:rPr lang="en-US" b="1" err="1"/>
              <a:t>khả</a:t>
            </a:r>
            <a:r>
              <a:rPr lang="en-US" b="1"/>
              <a:t> </a:t>
            </a:r>
            <a:r>
              <a:rPr lang="en-US" b="1" err="1" smtClean="0"/>
              <a:t>dụng</a:t>
            </a:r>
            <a:endParaRPr lang="vi-VN"/>
          </a:p>
        </p:txBody>
      </p:sp>
      <p:graphicFrame>
        <p:nvGraphicFramePr>
          <p:cNvPr id="4" name="Content Placeholder 3"/>
          <p:cNvGraphicFramePr>
            <a:graphicFrameLocks/>
          </p:cNvGraphicFramePr>
          <p:nvPr>
            <p:extLst>
              <p:ext uri="{D42A27DB-BD31-4B8C-83A1-F6EECF244321}">
                <p14:modId xmlns:p14="http://schemas.microsoft.com/office/powerpoint/2010/main" val="3519331346"/>
              </p:ext>
            </p:extLst>
          </p:nvPr>
        </p:nvGraphicFramePr>
        <p:xfrm>
          <a:off x="533400" y="2590800"/>
          <a:ext cx="8001000" cy="2286000"/>
        </p:xfrm>
        <a:graphic>
          <a:graphicData uri="http://schemas.openxmlformats.org/drawingml/2006/table">
            <a:tbl>
              <a:tblPr firstRow="1" bandRow="1">
                <a:tableStyleId>{5C22544A-7EE6-4342-B048-85BDC9FD1C3A}</a:tableStyleId>
              </a:tblPr>
              <a:tblGrid>
                <a:gridCol w="8001000">
                  <a:extLst>
                    <a:ext uri="{9D8B030D-6E8A-4147-A177-3AD203B41FA5}">
                      <a16:colId xmlns:a16="http://schemas.microsoft.com/office/drawing/2014/main" val="20000"/>
                    </a:ext>
                  </a:extLst>
                </a:gridCol>
              </a:tblGrid>
              <a:tr h="1371600">
                <a:tc>
                  <a:txBody>
                    <a:bodyPr/>
                    <a:lstStyle/>
                    <a:p>
                      <a:r>
                        <a:rPr kumimoji="0" lang="en-US" sz="1800" b="1" kern="1200" smtClean="0">
                          <a:solidFill>
                            <a:schemeClr val="lt1"/>
                          </a:solidFill>
                          <a:effectLst/>
                          <a:latin typeface="+mn-lt"/>
                          <a:ea typeface="+mn-ea"/>
                          <a:cs typeface="+mn-cs"/>
                        </a:rPr>
                        <a:t>Mục tiêu tìm hiểu :</a:t>
                      </a:r>
                      <a:endParaRPr kumimoji="0" lang="vi-VN" sz="1800" b="1" kern="1200" smtClean="0">
                        <a:solidFill>
                          <a:schemeClr val="lt1"/>
                        </a:solidFill>
                        <a:effectLst/>
                        <a:latin typeface="+mn-lt"/>
                        <a:ea typeface="+mn-ea"/>
                        <a:cs typeface="+mn-cs"/>
                      </a:endParaRPr>
                    </a:p>
                    <a:p>
                      <a:pPr marL="285750" lvl="0" indent="-285750">
                        <a:buFont typeface="Wingdings" pitchFamily="2" charset="2"/>
                        <a:buChar char="Ø"/>
                      </a:pPr>
                      <a:r>
                        <a:rPr kumimoji="0" lang="en-US" sz="1800" b="1" kern="1200" smtClean="0">
                          <a:solidFill>
                            <a:schemeClr val="lt1"/>
                          </a:solidFill>
                          <a:effectLst/>
                          <a:latin typeface="+mn-lt"/>
                          <a:ea typeface="+mn-ea"/>
                          <a:cs typeface="+mn-cs"/>
                        </a:rPr>
                        <a:t>Lập kế hoạch kiểm tra : ở đâu, ai, làm thế nào và tốn bao nhiêu thời gian ? </a:t>
                      </a:r>
                      <a:endParaRPr kumimoji="0" lang="vi-VN" sz="1800" b="1" kern="1200" smtClean="0">
                        <a:solidFill>
                          <a:schemeClr val="lt1"/>
                        </a:solidFill>
                        <a:effectLst/>
                        <a:latin typeface="+mn-lt"/>
                        <a:ea typeface="+mn-ea"/>
                        <a:cs typeface="+mn-cs"/>
                      </a:endParaRPr>
                    </a:p>
                    <a:p>
                      <a:pPr marL="285750" lvl="0" indent="-285750">
                        <a:buFont typeface="Wingdings" pitchFamily="2" charset="2"/>
                        <a:buChar char="Ø"/>
                      </a:pPr>
                      <a:r>
                        <a:rPr kumimoji="0" lang="en-US" sz="1800" b="1" kern="1200" smtClean="0">
                          <a:solidFill>
                            <a:schemeClr val="lt1"/>
                          </a:solidFill>
                          <a:effectLst/>
                          <a:latin typeface="+mn-lt"/>
                          <a:ea typeface="+mn-ea"/>
                          <a:cs typeface="+mn-cs"/>
                        </a:rPr>
                        <a:t>Làm thế nào để kiểm tra người dùng ?  </a:t>
                      </a:r>
                      <a:endParaRPr kumimoji="0" lang="vi-VN" sz="1800" b="1" kern="1200" smtClean="0">
                        <a:solidFill>
                          <a:schemeClr val="lt1"/>
                        </a:solidFill>
                        <a:effectLst/>
                        <a:latin typeface="+mn-lt"/>
                        <a:ea typeface="+mn-ea"/>
                        <a:cs typeface="+mn-cs"/>
                      </a:endParaRPr>
                    </a:p>
                    <a:p>
                      <a:pPr marL="285750" lvl="0" indent="-285750">
                        <a:buFont typeface="Wingdings" pitchFamily="2" charset="2"/>
                        <a:buChar char="Ø"/>
                      </a:pPr>
                      <a:r>
                        <a:rPr kumimoji="0" lang="en-US" sz="1800" b="1" kern="1200" smtClean="0">
                          <a:solidFill>
                            <a:schemeClr val="lt1"/>
                          </a:solidFill>
                          <a:effectLst/>
                          <a:latin typeface="+mn-lt"/>
                          <a:ea typeface="+mn-ea"/>
                          <a:cs typeface="+mn-cs"/>
                        </a:rPr>
                        <a:t>Làm thế nào để kiểm tra các nhiệm vụ ? </a:t>
                      </a:r>
                      <a:endParaRPr kumimoji="0" lang="vi-VN" sz="1800" b="1" kern="1200" smtClean="0">
                        <a:solidFill>
                          <a:schemeClr val="lt1"/>
                        </a:solidFill>
                        <a:effectLst/>
                        <a:latin typeface="+mn-lt"/>
                        <a:ea typeface="+mn-ea"/>
                        <a:cs typeface="+mn-cs"/>
                      </a:endParaRPr>
                    </a:p>
                    <a:p>
                      <a:pPr marL="285750" lvl="0" indent="-285750">
                        <a:buFont typeface="Wingdings" pitchFamily="2" charset="2"/>
                        <a:buChar char="Ø"/>
                      </a:pPr>
                      <a:r>
                        <a:rPr kumimoji="0" lang="en-US" sz="1800" b="1" kern="1200" smtClean="0">
                          <a:solidFill>
                            <a:schemeClr val="lt1"/>
                          </a:solidFill>
                          <a:effectLst/>
                          <a:latin typeface="+mn-lt"/>
                          <a:ea typeface="+mn-ea"/>
                          <a:cs typeface="+mn-cs"/>
                        </a:rPr>
                        <a:t>Nhật ký kiểm thử (chỉ dành cho người quản lý) và báo cáo kiểm thử (để sử dụng trong dự án).</a:t>
                      </a:r>
                      <a:endParaRPr kumimoji="0" lang="vi-VN" sz="1800" b="1" kern="1200" smtClean="0">
                        <a:solidFill>
                          <a:schemeClr val="lt1"/>
                        </a:solidFill>
                        <a:effectLst/>
                        <a:latin typeface="+mn-lt"/>
                        <a:ea typeface="+mn-ea"/>
                        <a:cs typeface="+mn-cs"/>
                      </a:endParaRPr>
                    </a:p>
                    <a:p>
                      <a:endParaRPr lang="vi-VN"/>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078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109728" indent="0">
              <a:buNone/>
            </a:pPr>
            <a:r>
              <a:rPr lang="en-US" sz="3600" b="1" i="1" smtClean="0"/>
              <a:t>c. Kiểm </a:t>
            </a:r>
            <a:r>
              <a:rPr lang="en-US" sz="3600" b="1" i="1"/>
              <a:t>thử ở đâu </a:t>
            </a:r>
            <a:r>
              <a:rPr lang="en-US" sz="3600" b="1" i="1" smtClean="0"/>
              <a:t>?</a:t>
            </a:r>
          </a:p>
          <a:p>
            <a:pPr lvl="0">
              <a:buFont typeface="Wingdings" pitchFamily="2" charset="2"/>
              <a:buChar char="Ø"/>
            </a:pPr>
            <a:r>
              <a:rPr lang="en-US"/>
              <a:t>Ở nơi công cộng. </a:t>
            </a:r>
            <a:endParaRPr lang="en-US" smtClean="0"/>
          </a:p>
          <a:p>
            <a:pPr lvl="2">
              <a:buFont typeface="Wingdings" pitchFamily="2" charset="2"/>
              <a:buChar char="Ø"/>
            </a:pPr>
            <a:r>
              <a:rPr lang="en-US" sz="2600" smtClean="0"/>
              <a:t>Điều </a:t>
            </a:r>
            <a:r>
              <a:rPr lang="en-US" sz="2600"/>
              <a:t>này rất hữu ích cho các hệ thống công cộng, chẳng hạn như hệ thống thư viện và hệ thống thông tin du lịch. Môi trường là thực tế, và thậm chí chúng ta có thể tìm thấy người dùng thử nghiệm ngay tại chỗ. </a:t>
            </a:r>
            <a:endParaRPr lang="en-US" sz="2600" smtClean="0"/>
          </a:p>
          <a:p>
            <a:pPr lvl="2">
              <a:buFont typeface="Wingdings" pitchFamily="2" charset="2"/>
              <a:buChar char="Ø"/>
            </a:pPr>
            <a:r>
              <a:rPr lang="en-US" sz="2600" smtClean="0"/>
              <a:t>Bất </a:t>
            </a:r>
            <a:r>
              <a:rPr lang="en-US" sz="2600"/>
              <a:t>lợi là khó khăn trong việc thiết lập nguyên mẫu và các thiết bị khác ở nơi này.</a:t>
            </a:r>
            <a:endParaRPr lang="vi-VN" sz="2600"/>
          </a:p>
          <a:p>
            <a:pPr lvl="0">
              <a:buFont typeface="Wingdings" pitchFamily="2" charset="2"/>
              <a:buChar char="Ø"/>
            </a:pPr>
            <a:r>
              <a:rPr lang="en-US"/>
              <a:t>Trong phòng thí nghiệm kiểm thử. </a:t>
            </a:r>
            <a:r>
              <a:rPr lang="en-US" smtClean="0"/>
              <a:t>Chúng </a:t>
            </a:r>
            <a:r>
              <a:rPr lang="en-US"/>
              <a:t>ta có thể có một bộ phận trong công ty hoặc chúng ta có thể thuê một công ty khác. Như đã giải thích trong quá trình thu thập dữ liệu, điều này càng trở nên cồng kềnh và chỉ nên thực hiện cho các hệ thống mà chúng ta có một nguyên mẫu chức năng và muốn nghiên cứu hành động của người dùng.</a:t>
            </a:r>
            <a:endParaRPr lang="vi-VN"/>
          </a:p>
        </p:txBody>
      </p:sp>
      <p:sp>
        <p:nvSpPr>
          <p:cNvPr id="3" name="Title 2"/>
          <p:cNvSpPr>
            <a:spLocks noGrp="1"/>
          </p:cNvSpPr>
          <p:nvPr>
            <p:ph type="title"/>
          </p:nvPr>
        </p:nvSpPr>
        <p:spPr/>
        <p:txBody>
          <a:bodyPr/>
          <a:lstStyle/>
          <a:p>
            <a:r>
              <a:rPr lang="en-US"/>
              <a:t>2. </a:t>
            </a:r>
            <a:r>
              <a:rPr lang="en-US">
                <a:effectLst/>
              </a:rPr>
              <a:t>Lập kế hoạch kiểm thử </a:t>
            </a:r>
            <a:endParaRPr lang="vi-VN"/>
          </a:p>
        </p:txBody>
      </p:sp>
    </p:spTree>
    <p:extLst>
      <p:ext uri="{BB962C8B-B14F-4D97-AF65-F5344CB8AC3E}">
        <p14:creationId xmlns:p14="http://schemas.microsoft.com/office/powerpoint/2010/main" val="3623356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r>
              <a:rPr lang="en-US" sz="3000" b="1" i="1" smtClean="0"/>
              <a:t>d.</a:t>
            </a:r>
            <a:r>
              <a:rPr lang="en-US" sz="3000" b="1" i="1"/>
              <a:t> Vai trò của nhóm kiểm thử ?</a:t>
            </a:r>
            <a:endParaRPr lang="vi-VN" sz="3000" b="1" i="1"/>
          </a:p>
          <a:p>
            <a:pPr>
              <a:buFont typeface="Wingdings" pitchFamily="2" charset="2"/>
              <a:buChar char="Ø"/>
            </a:pPr>
            <a:r>
              <a:rPr lang="en-US"/>
              <a:t>Nhóm thử nghiệm bao gồm các nhà thiết kế và / hoặc chuyên gia về HCI. Nhóm phải đảm nhận ba vai trò </a:t>
            </a:r>
            <a:r>
              <a:rPr lang="en-US" smtClean="0"/>
              <a:t>:</a:t>
            </a:r>
          </a:p>
          <a:p>
            <a:pPr lvl="2">
              <a:buFont typeface="Wingdings" pitchFamily="2" charset="2"/>
              <a:buChar char="Ø"/>
            </a:pPr>
            <a:r>
              <a:rPr lang="en-US" sz="2400" b="1"/>
              <a:t>Người hỗ </a:t>
            </a:r>
            <a:r>
              <a:rPr lang="en-US" sz="2400" b="1" smtClean="0"/>
              <a:t>trợ :</a:t>
            </a:r>
            <a:r>
              <a:rPr lang="en-US" sz="2400" smtClean="0"/>
              <a:t> </a:t>
            </a:r>
            <a:r>
              <a:rPr lang="en-US" sz="2400"/>
              <a:t>có liên hệ chính với </a:t>
            </a:r>
            <a:r>
              <a:rPr lang="en-US" sz="2400" smtClean="0"/>
              <a:t>người dùng </a:t>
            </a:r>
            <a:r>
              <a:rPr lang="en-US" sz="2400"/>
              <a:t>thử nghiệm, cho </a:t>
            </a:r>
            <a:r>
              <a:rPr lang="en-US" sz="2400" smtClean="0"/>
              <a:t>người dùng </a:t>
            </a:r>
            <a:r>
              <a:rPr lang="en-US" sz="2400"/>
              <a:t>làm nhiệm vụ kiểm tra, </a:t>
            </a:r>
            <a:r>
              <a:rPr lang="en-US" sz="2400" smtClean="0"/>
              <a:t>hỗ trợ người dùng,…</a:t>
            </a:r>
          </a:p>
          <a:p>
            <a:pPr lvl="2">
              <a:buFont typeface="Wingdings" pitchFamily="2" charset="2"/>
              <a:buChar char="Ø"/>
            </a:pPr>
            <a:r>
              <a:rPr lang="en-US" sz="2400" b="1" smtClean="0"/>
              <a:t>“Máy tính”</a:t>
            </a:r>
            <a:r>
              <a:rPr lang="en-US" sz="2400"/>
              <a:t> </a:t>
            </a:r>
            <a:r>
              <a:rPr lang="en-US" sz="2400" smtClean="0"/>
              <a:t>: </a:t>
            </a:r>
            <a:r>
              <a:rPr lang="en-US" sz="2400"/>
              <a:t>Trừ khi chúng ta sử dụng một nguyên mẫu đầy đủ chức năng, nếu không chúng ta cần một người mô phỏng những gì máy tính </a:t>
            </a:r>
            <a:r>
              <a:rPr lang="en-US" sz="2400" smtClean="0"/>
              <a:t>làm</a:t>
            </a:r>
          </a:p>
          <a:p>
            <a:pPr lvl="2">
              <a:buFont typeface="Wingdings" pitchFamily="2" charset="2"/>
              <a:buChar char="Ø"/>
            </a:pPr>
            <a:r>
              <a:rPr lang="en-US" sz="2400" b="1" smtClean="0"/>
              <a:t>Người ghi nhật ký</a:t>
            </a:r>
            <a:r>
              <a:rPr lang="en-US" sz="2400" smtClean="0"/>
              <a:t> </a:t>
            </a:r>
            <a:r>
              <a:rPr lang="en-US" sz="2400"/>
              <a:t>ghi lại những gì xảy ra, nơi mà người dùng gặp phải vấn đề, những gì người dùng nhận định về hệ </a:t>
            </a:r>
            <a:r>
              <a:rPr lang="en-US" sz="2400" smtClean="0"/>
              <a:t>thống…</a:t>
            </a:r>
            <a:endParaRPr lang="vi-VN" sz="2400"/>
          </a:p>
          <a:p>
            <a:pPr marL="109728" indent="0">
              <a:buNone/>
            </a:pPr>
            <a:endParaRPr lang="vi-VN"/>
          </a:p>
        </p:txBody>
      </p:sp>
      <p:sp>
        <p:nvSpPr>
          <p:cNvPr id="3" name="Title 2"/>
          <p:cNvSpPr>
            <a:spLocks noGrp="1"/>
          </p:cNvSpPr>
          <p:nvPr>
            <p:ph type="title"/>
          </p:nvPr>
        </p:nvSpPr>
        <p:spPr/>
        <p:txBody>
          <a:bodyPr/>
          <a:lstStyle/>
          <a:p>
            <a:r>
              <a:rPr lang="en-US"/>
              <a:t>2. </a:t>
            </a:r>
            <a:r>
              <a:rPr lang="en-US">
                <a:effectLst/>
              </a:rPr>
              <a:t>Lập kế hoạch kiểm thử </a:t>
            </a:r>
            <a:endParaRPr lang="vi-VN"/>
          </a:p>
        </p:txBody>
      </p:sp>
    </p:spTree>
    <p:extLst>
      <p:ext uri="{BB962C8B-B14F-4D97-AF65-F5344CB8AC3E}">
        <p14:creationId xmlns:p14="http://schemas.microsoft.com/office/powerpoint/2010/main" val="1320445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109728" indent="0">
              <a:buNone/>
            </a:pPr>
            <a:r>
              <a:rPr lang="en-US" sz="3000" b="1" i="1" smtClean="0"/>
              <a:t>d.</a:t>
            </a:r>
            <a:r>
              <a:rPr lang="en-US" sz="3000" b="1" i="1"/>
              <a:t> Vai trò của nhóm kiểm thử ?</a:t>
            </a:r>
            <a:endParaRPr lang="vi-VN" sz="3000" b="1" i="1"/>
          </a:p>
          <a:p>
            <a:pPr>
              <a:buFont typeface="Wingdings" pitchFamily="2" charset="2"/>
              <a:buChar char="Ø"/>
            </a:pPr>
            <a:r>
              <a:rPr lang="en-US"/>
              <a:t>Chúng ta có thể phân bổ một người cho mỗi vai trò này, nhưng thường thì chúng ta sẽ cho phép hai người chia sẻ chúng. Ví </a:t>
            </a:r>
            <a:r>
              <a:rPr lang="en-US" smtClean="0"/>
              <a:t>dụ : </a:t>
            </a:r>
            <a:r>
              <a:rPr lang="en-US"/>
              <a:t>một người có thể là </a:t>
            </a:r>
            <a:r>
              <a:rPr lang="en-US" b="1"/>
              <a:t>người hỗ trợ </a:t>
            </a:r>
            <a:r>
              <a:rPr lang="en-US"/>
              <a:t>và </a:t>
            </a:r>
            <a:r>
              <a:rPr lang="en-US" b="1"/>
              <a:t>máy tính </a:t>
            </a:r>
            <a:r>
              <a:rPr lang="en-US"/>
              <a:t>cùng một lúc; người kia là </a:t>
            </a:r>
            <a:r>
              <a:rPr lang="en-US" b="1"/>
              <a:t>người </a:t>
            </a:r>
            <a:r>
              <a:rPr lang="en-US" b="1" smtClean="0"/>
              <a:t>ghi nhật ký</a:t>
            </a:r>
            <a:r>
              <a:rPr lang="en-US" smtClean="0"/>
              <a:t>.</a:t>
            </a:r>
          </a:p>
          <a:p>
            <a:pPr>
              <a:buFont typeface="Wingdings" pitchFamily="2" charset="2"/>
              <a:buChar char="Ø"/>
            </a:pPr>
            <a:r>
              <a:rPr lang="en-US"/>
              <a:t>Một số chuyên gia của HCI </a:t>
            </a:r>
            <a:r>
              <a:rPr lang="en-US" smtClean="0"/>
              <a:t>cho rằng </a:t>
            </a:r>
            <a:r>
              <a:rPr lang="en-US"/>
              <a:t>các nhà phát triển không nên có mặt trong quá trình thử </a:t>
            </a:r>
            <a:r>
              <a:rPr lang="en-US" smtClean="0"/>
              <a:t>nghiệm. </a:t>
            </a:r>
            <a:r>
              <a:rPr lang="en-US"/>
              <a:t>Lý do là các nhà phát triển có thể </a:t>
            </a:r>
            <a:r>
              <a:rPr lang="en-US" smtClean="0"/>
              <a:t>sẽ </a:t>
            </a:r>
            <a:r>
              <a:rPr lang="en-US"/>
              <a:t>can thiệp vào người dùng, giúp đỡ và tư vấn cho họ - hoặc bình luận về những gì họ làm.</a:t>
            </a:r>
            <a:endParaRPr lang="vi-VN"/>
          </a:p>
          <a:p>
            <a:pPr>
              <a:buFont typeface="Wingdings" pitchFamily="2" charset="2"/>
              <a:buChar char="Ø"/>
            </a:pPr>
            <a:endParaRPr lang="vi-VN"/>
          </a:p>
        </p:txBody>
      </p:sp>
      <p:sp>
        <p:nvSpPr>
          <p:cNvPr id="3" name="Title 2"/>
          <p:cNvSpPr>
            <a:spLocks noGrp="1"/>
          </p:cNvSpPr>
          <p:nvPr>
            <p:ph type="title"/>
          </p:nvPr>
        </p:nvSpPr>
        <p:spPr/>
        <p:txBody>
          <a:bodyPr/>
          <a:lstStyle/>
          <a:p>
            <a:r>
              <a:rPr lang="en-US"/>
              <a:t>2. </a:t>
            </a:r>
            <a:r>
              <a:rPr lang="en-US">
                <a:effectLst/>
              </a:rPr>
              <a:t>Lập kế hoạch kiểm thử </a:t>
            </a:r>
            <a:endParaRPr lang="vi-VN"/>
          </a:p>
        </p:txBody>
      </p:sp>
    </p:spTree>
    <p:extLst>
      <p:ext uri="{BB962C8B-B14F-4D97-AF65-F5344CB8AC3E}">
        <p14:creationId xmlns:p14="http://schemas.microsoft.com/office/powerpoint/2010/main" val="2420513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normAutofit fontScale="47500" lnSpcReduction="20000"/>
          </a:bodyPr>
          <a:lstStyle/>
          <a:p>
            <a:pPr marL="109728" indent="0">
              <a:buNone/>
            </a:pPr>
            <a:r>
              <a:rPr lang="en-US" sz="5900" b="1" i="1" smtClean="0"/>
              <a:t>e. </a:t>
            </a:r>
            <a:r>
              <a:rPr lang="en-US" sz="5900" b="1" i="1"/>
              <a:t>Các nhiệm vụ kiểm </a:t>
            </a:r>
            <a:r>
              <a:rPr lang="en-US" sz="5900" b="1" i="1" smtClean="0"/>
              <a:t>tra</a:t>
            </a:r>
          </a:p>
          <a:p>
            <a:pPr>
              <a:buFont typeface="Wingdings" pitchFamily="2" charset="2"/>
              <a:buChar char="Ø"/>
            </a:pPr>
            <a:r>
              <a:rPr lang="en-US" sz="4600"/>
              <a:t>Tìm ra những vấn đề quan trọng phụ thuộc rất nhiều vào các nhiệm vụ mà chúng ta đưa vào thử nghiệm. Rõ ràng là chúng ta không thể tìm ra các vấn đề xảy ra khi thực hiện nhiệm vụ X nếu chúng ta không thử nhiệm vụ X. Mặt khác, một phiên làm việc với một người dùng không thể kéo dài hơn 1-2 giờ. Các bài kiểm tra dài hơn khiến cho người sử dụng cũng như đội kiểm tra mệt mỏi, dễ mắc </a:t>
            </a:r>
            <a:r>
              <a:rPr lang="en-US" sz="4600" smtClean="0"/>
              <a:t>lỗi.</a:t>
            </a:r>
          </a:p>
          <a:p>
            <a:pPr>
              <a:buFont typeface="Wingdings" pitchFamily="2" charset="2"/>
              <a:buChar char="Ø"/>
            </a:pPr>
            <a:r>
              <a:rPr lang="en-US" sz="4600" smtClean="0"/>
              <a:t>Khi </a:t>
            </a:r>
            <a:r>
              <a:rPr lang="en-US" sz="4600"/>
              <a:t>màn hình </a:t>
            </a:r>
            <a:r>
              <a:rPr lang="en-US" sz="4600" smtClean="0"/>
              <a:t>chính </a:t>
            </a:r>
            <a:r>
              <a:rPr lang="en-US" sz="4600"/>
              <a:t>là đúng - để người dùng hiểu nó - các nhà phát triển có thể làm tốt hơn các màn hình còn </a:t>
            </a:r>
            <a:r>
              <a:rPr lang="en-US" sz="4600" smtClean="0"/>
              <a:t>lại. </a:t>
            </a:r>
            <a:r>
              <a:rPr lang="en-US" sz="4600"/>
              <a:t>Hơn nữa, khi người dùng hiểu màn hình </a:t>
            </a:r>
            <a:r>
              <a:rPr lang="en-US" sz="4600" smtClean="0"/>
              <a:t>chính của </a:t>
            </a:r>
            <a:r>
              <a:rPr lang="en-US" sz="4600"/>
              <a:t>hệ thống, họ sẽ dễ dàng hiểu được phần còn lại. Vì lý do này, hãy bắt đầu thử nghiệm với các tác vụ chỉ sử dụng màn hình trung </a:t>
            </a:r>
            <a:r>
              <a:rPr lang="en-US" sz="4600" smtClean="0"/>
              <a:t>tâm.</a:t>
            </a:r>
            <a:endParaRPr lang="vi-VN" sz="4600" b="1" i="1"/>
          </a:p>
        </p:txBody>
      </p:sp>
      <p:sp>
        <p:nvSpPr>
          <p:cNvPr id="3" name="Title 2"/>
          <p:cNvSpPr>
            <a:spLocks noGrp="1"/>
          </p:cNvSpPr>
          <p:nvPr>
            <p:ph type="title"/>
          </p:nvPr>
        </p:nvSpPr>
        <p:spPr/>
        <p:txBody>
          <a:bodyPr/>
          <a:lstStyle/>
          <a:p>
            <a:r>
              <a:rPr lang="en-US"/>
              <a:t>2. </a:t>
            </a:r>
            <a:r>
              <a:rPr lang="en-US">
                <a:effectLst/>
              </a:rPr>
              <a:t>Lập kế hoạch kiểm thử </a:t>
            </a:r>
            <a:endParaRPr lang="vi-VN"/>
          </a:p>
        </p:txBody>
      </p:sp>
    </p:spTree>
    <p:extLst>
      <p:ext uri="{BB962C8B-B14F-4D97-AF65-F5344CB8AC3E}">
        <p14:creationId xmlns:p14="http://schemas.microsoft.com/office/powerpoint/2010/main" val="42290542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848223860"/>
              </p:ext>
            </p:extLst>
          </p:nvPr>
        </p:nvGraphicFramePr>
        <p:xfrm>
          <a:off x="457200" y="228600"/>
          <a:ext cx="8229600" cy="558292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200" b="1" kern="1200" baseline="0" smtClean="0">
                          <a:solidFill>
                            <a:schemeClr val="lt1"/>
                          </a:solidFill>
                          <a:effectLst/>
                          <a:latin typeface="+mn-lt"/>
                          <a:ea typeface="+mn-ea"/>
                          <a:cs typeface="+mn-cs"/>
                        </a:rPr>
                        <a:t>Số lượng n</a:t>
                      </a:r>
                      <a:r>
                        <a:rPr kumimoji="0" lang="fr-FR" sz="1200" b="1" kern="1200" smtClean="0">
                          <a:solidFill>
                            <a:schemeClr val="lt1"/>
                          </a:solidFill>
                          <a:effectLst/>
                          <a:latin typeface="+mn-lt"/>
                          <a:ea typeface="+mn-ea"/>
                          <a:cs typeface="+mn-cs"/>
                        </a:rPr>
                        <a:t>gười dùng : </a:t>
                      </a:r>
                      <a:endParaRPr kumimoji="0" lang="vi-VN" sz="1200" b="1" kern="1200" smtClean="0">
                        <a:solidFill>
                          <a:schemeClr val="lt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fr-FR" sz="1200" b="1" kern="1200" smtClean="0">
                          <a:solidFill>
                            <a:schemeClr val="lt1"/>
                          </a:solidFill>
                          <a:effectLst/>
                          <a:latin typeface="+mn-lt"/>
                          <a:ea typeface="+mn-ea"/>
                          <a:cs typeface="+mn-cs"/>
                        </a:rPr>
                        <a:t>Kiến thức nghiệp vụ :</a:t>
                      </a:r>
                      <a:endParaRPr kumimoji="0" lang="vi-VN" sz="1200" b="1" kern="1200" smtClean="0">
                        <a:solidFill>
                          <a:schemeClr val="lt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fr-FR" sz="1200" b="1" kern="1200" smtClean="0">
                          <a:solidFill>
                            <a:schemeClr val="lt1"/>
                          </a:solidFill>
                          <a:effectLst/>
                          <a:latin typeface="+mn-lt"/>
                          <a:ea typeface="+mn-ea"/>
                          <a:cs typeface="+mn-cs"/>
                        </a:rPr>
                        <a:t>Kiến thức về CNTT :</a:t>
                      </a:r>
                      <a:endParaRPr kumimoji="0" lang="vi-VN" sz="1200" b="1" kern="1200" smtClean="0">
                        <a:solidFill>
                          <a:schemeClr val="lt1"/>
                        </a:solidFill>
                        <a:effectLst/>
                        <a:latin typeface="+mn-lt"/>
                        <a:ea typeface="+mn-ea"/>
                        <a:cs typeface="+mn-cs"/>
                      </a:endParaRPr>
                    </a:p>
                    <a:p>
                      <a:r>
                        <a:rPr kumimoji="0" lang="fr-FR" sz="1200" b="1" kern="1200" smtClean="0">
                          <a:solidFill>
                            <a:schemeClr val="lt1"/>
                          </a:solidFill>
                          <a:effectLst/>
                          <a:latin typeface="+mn-lt"/>
                          <a:ea typeface="+mn-ea"/>
                          <a:cs typeface="+mn-cs"/>
                        </a:rPr>
                        <a:t>Người dùng thử :</a:t>
                      </a:r>
                      <a:endParaRPr lang="vi-VN" sz="12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200" b="1" kern="1200" smtClean="0">
                          <a:solidFill>
                            <a:schemeClr val="lt1"/>
                          </a:solidFill>
                          <a:effectLst/>
                          <a:latin typeface="+mn-lt"/>
                          <a:ea typeface="+mn-ea"/>
                          <a:cs typeface="+mn-cs"/>
                        </a:rPr>
                        <a:t>1 với</a:t>
                      </a:r>
                      <a:r>
                        <a:rPr kumimoji="0" lang="fr-FR" sz="1200" b="1" kern="1200" baseline="0" smtClean="0">
                          <a:solidFill>
                            <a:schemeClr val="lt1"/>
                          </a:solidFill>
                          <a:effectLst/>
                          <a:latin typeface="+mn-lt"/>
                          <a:ea typeface="+mn-ea"/>
                          <a:cs typeface="+mn-cs"/>
                        </a:rPr>
                        <a:t> lần đầu tiên. </a:t>
                      </a:r>
                      <a:r>
                        <a:rPr kumimoji="0" lang="fr-FR" sz="1200" b="1" kern="1200" smtClean="0">
                          <a:solidFill>
                            <a:schemeClr val="lt1"/>
                          </a:solidFill>
                          <a:effectLst/>
                          <a:latin typeface="+mn-lt"/>
                          <a:ea typeface="+mn-ea"/>
                          <a:cs typeface="+mn-cs"/>
                        </a:rPr>
                        <a:t>Sau đó 2-4</a:t>
                      </a:r>
                    </a:p>
                    <a:p>
                      <a:pPr marL="0" marR="0" indent="0" algn="l" defTabSz="914400" rtl="0" eaLnBrk="1" fontAlgn="auto" latinLnBrk="0" hangingPunct="1">
                        <a:lnSpc>
                          <a:spcPct val="100000"/>
                        </a:lnSpc>
                        <a:spcBef>
                          <a:spcPts val="0"/>
                        </a:spcBef>
                        <a:spcAft>
                          <a:spcPts val="0"/>
                        </a:spcAft>
                        <a:buClrTx/>
                        <a:buSzTx/>
                        <a:buFontTx/>
                        <a:buNone/>
                        <a:tabLst/>
                        <a:defRPr/>
                      </a:pPr>
                      <a:r>
                        <a:rPr kumimoji="0" lang="fr-FR" sz="1200" b="1" kern="1200" smtClean="0">
                          <a:solidFill>
                            <a:schemeClr val="lt1"/>
                          </a:solidFill>
                          <a:effectLst/>
                          <a:latin typeface="+mn-lt"/>
                          <a:ea typeface="+mn-ea"/>
                          <a:cs typeface="+mn-cs"/>
                        </a:rPr>
                        <a:t>VD : biết làm  nhiệm</a:t>
                      </a:r>
                      <a:r>
                        <a:rPr kumimoji="0" lang="fr-FR" sz="1200" b="1" kern="1200" baseline="0" smtClean="0">
                          <a:solidFill>
                            <a:schemeClr val="lt1"/>
                          </a:solidFill>
                          <a:effectLst/>
                          <a:latin typeface="+mn-lt"/>
                          <a:ea typeface="+mn-ea"/>
                          <a:cs typeface="+mn-cs"/>
                        </a:rPr>
                        <a:t> vụ </a:t>
                      </a:r>
                      <a:r>
                        <a:rPr kumimoji="0" lang="fr-FR" sz="1200" b="1" kern="1200" smtClean="0">
                          <a:solidFill>
                            <a:schemeClr val="lt1"/>
                          </a:solidFill>
                          <a:effectLst/>
                          <a:latin typeface="+mn-lt"/>
                          <a:ea typeface="+mn-ea"/>
                          <a:cs typeface="+mn-cs"/>
                        </a:rPr>
                        <a:t>tiếp tân</a:t>
                      </a:r>
                      <a:endParaRPr kumimoji="0" lang="vi-VN" sz="1200" b="1" kern="1200" smtClean="0">
                        <a:solidFill>
                          <a:schemeClr val="lt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fr-FR" sz="1200" b="1" kern="1200" smtClean="0">
                          <a:solidFill>
                            <a:schemeClr val="lt1"/>
                          </a:solidFill>
                          <a:effectLst/>
                          <a:latin typeface="+mn-lt"/>
                          <a:ea typeface="+mn-ea"/>
                          <a:cs typeface="+mn-cs"/>
                        </a:rPr>
                        <a:t>VD : biết soạn thảo văn bản</a:t>
                      </a:r>
                      <a:endParaRPr kumimoji="0" lang="vi-VN" sz="1200" b="1" kern="1200" smtClean="0">
                        <a:solidFill>
                          <a:schemeClr val="lt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fr-FR" sz="1200" b="1" kern="1200" smtClean="0">
                          <a:solidFill>
                            <a:schemeClr val="lt1"/>
                          </a:solidFill>
                          <a:effectLst/>
                          <a:latin typeface="+mn-lt"/>
                          <a:ea typeface="+mn-ea"/>
                          <a:cs typeface="+mn-cs"/>
                        </a:rPr>
                        <a:t>Người dùng thực tế; trên đường; đại lý tiếp thị,. . .</a:t>
                      </a:r>
                      <a:endParaRPr lang="vi-VN" sz="1200"/>
                    </a:p>
                  </a:txBody>
                  <a:tcPr/>
                </a:tc>
                <a:extLst>
                  <a:ext uri="{0D108BD9-81ED-4DB2-BD59-A6C34878D82A}">
                    <a16:rowId xmlns:a16="http://schemas.microsoft.com/office/drawing/2014/main" val="10000"/>
                  </a:ext>
                </a:extLst>
              </a:tr>
              <a:tr h="370840">
                <a:tc>
                  <a:txBody>
                    <a:bodyPr/>
                    <a:lstStyle/>
                    <a:p>
                      <a:r>
                        <a:rPr kumimoji="0" lang="fr-FR" sz="1200" kern="1200" smtClean="0">
                          <a:solidFill>
                            <a:schemeClr val="dk1"/>
                          </a:solidFill>
                          <a:effectLst/>
                          <a:latin typeface="+mn-lt"/>
                          <a:ea typeface="+mn-ea"/>
                          <a:cs typeface="+mn-cs"/>
                        </a:rPr>
                        <a:t>Địa điểm thử nghiệm:</a:t>
                      </a:r>
                      <a:endParaRPr lang="vi-VN" sz="1200"/>
                    </a:p>
                  </a:txBody>
                  <a:tcPr/>
                </a:tc>
                <a:tc>
                  <a:txBody>
                    <a:bodyPr/>
                    <a:lstStyle/>
                    <a:p>
                      <a:r>
                        <a:rPr kumimoji="0" lang="fr-FR" sz="1200" kern="1200" smtClean="0">
                          <a:solidFill>
                            <a:schemeClr val="dk1"/>
                          </a:solidFill>
                          <a:effectLst/>
                          <a:latin typeface="+mn-lt"/>
                          <a:ea typeface="+mn-ea"/>
                          <a:cs typeface="+mn-cs"/>
                        </a:rPr>
                        <a:t>VD : phòng họp, kiểm thử… </a:t>
                      </a:r>
                      <a:endParaRPr lang="vi-VN" sz="120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vi-VN" sz="1200" kern="1200" smtClean="0">
                          <a:solidFill>
                            <a:schemeClr val="dk1"/>
                          </a:solidFill>
                          <a:effectLst/>
                          <a:latin typeface="+mn-lt"/>
                          <a:ea typeface="+mn-ea"/>
                          <a:cs typeface="+mn-cs"/>
                        </a:rPr>
                        <a:t>Người hỗ trợ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vi-VN" sz="1200" kern="1200" smtClean="0">
                          <a:solidFill>
                            <a:schemeClr val="dk1"/>
                          </a:solidFill>
                          <a:effectLst/>
                          <a:latin typeface="+mn-lt"/>
                          <a:ea typeface="+mn-ea"/>
                          <a:cs typeface="+mn-cs"/>
                        </a:rPr>
                        <a:t>‘Máy tính’ :</a:t>
                      </a:r>
                    </a:p>
                    <a:p>
                      <a:r>
                        <a:rPr kumimoji="0" lang="vi-VN" sz="1200" kern="1200" smtClean="0">
                          <a:solidFill>
                            <a:schemeClr val="dk1"/>
                          </a:solidFill>
                          <a:effectLst/>
                          <a:latin typeface="+mn-lt"/>
                          <a:ea typeface="+mn-ea"/>
                          <a:cs typeface="+mn-cs"/>
                        </a:rPr>
                        <a:t>Người ghi nhật</a:t>
                      </a:r>
                      <a:r>
                        <a:rPr kumimoji="0" lang="vi-VN" sz="1200" kern="1200" baseline="0" smtClean="0">
                          <a:solidFill>
                            <a:schemeClr val="dk1"/>
                          </a:solidFill>
                          <a:effectLst/>
                          <a:latin typeface="+mn-lt"/>
                          <a:ea typeface="+mn-ea"/>
                          <a:cs typeface="+mn-cs"/>
                        </a:rPr>
                        <a:t> ký</a:t>
                      </a:r>
                      <a:r>
                        <a:rPr kumimoji="0" lang="vi-VN" sz="1200" kern="1200" smtClean="0">
                          <a:solidFill>
                            <a:schemeClr val="dk1"/>
                          </a:solidFill>
                          <a:effectLst/>
                          <a:latin typeface="+mn-lt"/>
                          <a:ea typeface="+mn-ea"/>
                          <a:cs typeface="+mn-cs"/>
                        </a:rPr>
                        <a:t>:</a:t>
                      </a:r>
                      <a:endParaRPr lang="vi-VN" sz="12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vi-VN" sz="1200" kern="1200" smtClean="0">
                          <a:solidFill>
                            <a:schemeClr val="dk1"/>
                          </a:solidFill>
                          <a:effectLst/>
                          <a:latin typeface="+mn-lt"/>
                          <a:ea typeface="+mn-ea"/>
                          <a:cs typeface="+mn-cs"/>
                        </a:rPr>
                        <a:t>Liên hệ chính với người sử dụng</a:t>
                      </a:r>
                    </a:p>
                    <a:p>
                      <a:pPr marL="0" marR="0" indent="0" algn="l" defTabSz="914400" rtl="0" eaLnBrk="1" fontAlgn="auto" latinLnBrk="0" hangingPunct="1">
                        <a:lnSpc>
                          <a:spcPct val="100000"/>
                        </a:lnSpc>
                        <a:spcBef>
                          <a:spcPts val="0"/>
                        </a:spcBef>
                        <a:spcAft>
                          <a:spcPts val="0"/>
                        </a:spcAft>
                        <a:buClrTx/>
                        <a:buSzTx/>
                        <a:buFontTx/>
                        <a:buNone/>
                        <a:tabLst/>
                        <a:defRPr/>
                      </a:pPr>
                      <a:r>
                        <a:rPr kumimoji="0" lang="vi-VN" sz="1200" kern="1200" smtClean="0">
                          <a:solidFill>
                            <a:schemeClr val="dk1"/>
                          </a:solidFill>
                          <a:effectLst/>
                          <a:latin typeface="+mn-lt"/>
                          <a:ea typeface="+mn-ea"/>
                          <a:cs typeface="+mn-cs"/>
                        </a:rPr>
                        <a:t>Nhà thiết kế</a:t>
                      </a:r>
                    </a:p>
                    <a:p>
                      <a:r>
                        <a:rPr kumimoji="0" lang="vi-VN" sz="1200" kern="1200" smtClean="0">
                          <a:solidFill>
                            <a:schemeClr val="dk1"/>
                          </a:solidFill>
                          <a:effectLst/>
                          <a:latin typeface="+mn-lt"/>
                          <a:ea typeface="+mn-ea"/>
                          <a:cs typeface="+mn-cs"/>
                        </a:rPr>
                        <a:t>Ghi lại</a:t>
                      </a:r>
                      <a:r>
                        <a:rPr kumimoji="0" lang="vi-VN" sz="1200" kern="1200" baseline="0" smtClean="0">
                          <a:solidFill>
                            <a:schemeClr val="dk1"/>
                          </a:solidFill>
                          <a:effectLst/>
                          <a:latin typeface="+mn-lt"/>
                          <a:ea typeface="+mn-ea"/>
                          <a:cs typeface="+mn-cs"/>
                        </a:rPr>
                        <a:t> dữ liệu kiểm thử</a:t>
                      </a:r>
                      <a:r>
                        <a:rPr kumimoji="0" lang="vi-VN" sz="1200" kern="1200" smtClean="0">
                          <a:solidFill>
                            <a:schemeClr val="dk1"/>
                          </a:solidFill>
                          <a:effectLst/>
                          <a:latin typeface="+mn-lt"/>
                          <a:ea typeface="+mn-ea"/>
                          <a:cs typeface="+mn-cs"/>
                        </a:rPr>
                        <a:t> – đặc biệt là các vấn đề người dùng gặp phải</a:t>
                      </a:r>
                      <a:endParaRPr lang="vi-VN" sz="120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vi-VN" sz="1200" kern="1200" smtClean="0">
                          <a:solidFill>
                            <a:schemeClr val="dk1"/>
                          </a:solidFill>
                          <a:effectLst/>
                          <a:latin typeface="+mn-lt"/>
                          <a:ea typeface="+mn-ea"/>
                          <a:cs typeface="+mn-cs"/>
                        </a:rPr>
                        <a:t>Các nhiệm vụ kiểm tra :</a:t>
                      </a:r>
                    </a:p>
                    <a:p>
                      <a:endParaRPr lang="en-US" sz="1200" smtClean="0"/>
                    </a:p>
                    <a:p>
                      <a:pPr marL="0" marR="0" indent="0" algn="l" defTabSz="914400" rtl="0" eaLnBrk="1" fontAlgn="auto" latinLnBrk="0" hangingPunct="1">
                        <a:lnSpc>
                          <a:spcPct val="100000"/>
                        </a:lnSpc>
                        <a:spcBef>
                          <a:spcPts val="0"/>
                        </a:spcBef>
                        <a:spcAft>
                          <a:spcPts val="0"/>
                        </a:spcAft>
                        <a:buClrTx/>
                        <a:buSzTx/>
                        <a:buFontTx/>
                        <a:buNone/>
                        <a:tabLst/>
                        <a:defRPr/>
                      </a:pPr>
                      <a:r>
                        <a:rPr kumimoji="0" lang="vi-VN" sz="1200" kern="1200" smtClean="0">
                          <a:solidFill>
                            <a:schemeClr val="dk1"/>
                          </a:solidFill>
                          <a:effectLst/>
                          <a:latin typeface="+mn-lt"/>
                          <a:ea typeface="+mn-ea"/>
                          <a:cs typeface="+mn-cs"/>
                        </a:rPr>
                        <a:t>Trình bày nhiệm vụ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vi-VN" sz="1200" kern="1200" smtClean="0">
                          <a:solidFill>
                            <a:schemeClr val="dk1"/>
                          </a:solidFill>
                          <a:effectLst/>
                          <a:latin typeface="+mn-lt"/>
                          <a:ea typeface="+mn-ea"/>
                          <a:cs typeface="+mn-cs"/>
                        </a:rPr>
                        <a:t>Trạng thái khởi động :</a:t>
                      </a:r>
                    </a:p>
                    <a:p>
                      <a:r>
                        <a:rPr kumimoji="0" lang="vi-VN" sz="1200" kern="1200" smtClean="0">
                          <a:solidFill>
                            <a:schemeClr val="dk1"/>
                          </a:solidFill>
                          <a:effectLst/>
                          <a:latin typeface="+mn-lt"/>
                          <a:ea typeface="+mn-ea"/>
                          <a:cs typeface="+mn-cs"/>
                        </a:rPr>
                        <a:t>Hướng dẫn sử </a:t>
                      </a:r>
                      <a:r>
                        <a:rPr kumimoji="0" lang="en-US" sz="1200" kern="1200" smtClean="0">
                          <a:solidFill>
                            <a:schemeClr val="dk1"/>
                          </a:solidFill>
                          <a:effectLst/>
                          <a:latin typeface="+mn-lt"/>
                          <a:ea typeface="+mn-ea"/>
                          <a:cs typeface="+mn-cs"/>
                        </a:rPr>
                        <a:t>dụng:</a:t>
                      </a:r>
                    </a:p>
                    <a:p>
                      <a:endParaRPr kumimoji="0" lang="en-US" sz="1200" kern="1200" smtClean="0">
                        <a:solidFill>
                          <a:schemeClr val="dk1"/>
                        </a:solidFill>
                        <a:effectLst/>
                        <a:latin typeface="+mn-lt"/>
                        <a:ea typeface="+mn-ea"/>
                        <a:cs typeface="+mn-cs"/>
                      </a:endParaRPr>
                    </a:p>
                    <a:p>
                      <a:r>
                        <a:rPr kumimoji="0" lang="vi-VN" sz="1200" kern="1200" smtClean="0">
                          <a:solidFill>
                            <a:schemeClr val="dk1"/>
                          </a:solidFill>
                          <a:effectLst/>
                          <a:latin typeface="+mn-lt"/>
                          <a:ea typeface="+mn-ea"/>
                          <a:cs typeface="+mn-cs"/>
                        </a:rPr>
                        <a:t>Phương pháp kiểm tra:</a:t>
                      </a:r>
                    </a:p>
                    <a:p>
                      <a:r>
                        <a:rPr kumimoji="0" lang="vi-VN" sz="1200" kern="1200" smtClean="0">
                          <a:solidFill>
                            <a:schemeClr val="dk1"/>
                          </a:solidFill>
                          <a:effectLst/>
                          <a:latin typeface="+mn-lt"/>
                          <a:ea typeface="+mn-ea"/>
                          <a:cs typeface="+mn-cs"/>
                        </a:rPr>
                        <a:t>Thu thập dữ liệu:</a:t>
                      </a:r>
                      <a:endParaRPr lang="vi-VN" sz="1200"/>
                    </a:p>
                  </a:txBody>
                  <a:tcPr/>
                </a:tc>
                <a:tc>
                  <a:txBody>
                    <a:bodyPr/>
                    <a:lstStyle/>
                    <a:p>
                      <a:r>
                        <a:rPr kumimoji="0" lang="fr-FR" sz="1200" kern="1200" smtClean="0">
                          <a:solidFill>
                            <a:schemeClr val="dk1"/>
                          </a:solidFill>
                          <a:effectLst/>
                          <a:latin typeface="+mn-lt"/>
                          <a:ea typeface="+mn-ea"/>
                          <a:cs typeface="+mn-cs"/>
                        </a:rPr>
                        <a:t>VD : Khách A</a:t>
                      </a:r>
                      <a:r>
                        <a:rPr kumimoji="0" lang="fr-FR" sz="1200" kern="1200" baseline="0" smtClean="0">
                          <a:solidFill>
                            <a:schemeClr val="dk1"/>
                          </a:solidFill>
                          <a:effectLst/>
                          <a:latin typeface="+mn-lt"/>
                          <a:ea typeface="+mn-ea"/>
                          <a:cs typeface="+mn-cs"/>
                        </a:rPr>
                        <a:t> đặt phòng</a:t>
                      </a:r>
                      <a:r>
                        <a:rPr kumimoji="0" lang="fr-FR" sz="1200" kern="1200" smtClean="0">
                          <a:solidFill>
                            <a:schemeClr val="dk1"/>
                          </a:solidFill>
                          <a:effectLst/>
                          <a:latin typeface="+mn-lt"/>
                          <a:ea typeface="+mn-ea"/>
                          <a:cs typeface="+mn-cs"/>
                        </a:rPr>
                        <a:t>. Xác</a:t>
                      </a:r>
                      <a:r>
                        <a:rPr kumimoji="0" lang="fr-FR" sz="1200" kern="1200" baseline="0" smtClean="0">
                          <a:solidFill>
                            <a:schemeClr val="dk1"/>
                          </a:solidFill>
                          <a:effectLst/>
                          <a:latin typeface="+mn-lt"/>
                          <a:ea typeface="+mn-ea"/>
                          <a:cs typeface="+mn-cs"/>
                        </a:rPr>
                        <a:t> </a:t>
                      </a:r>
                      <a:r>
                        <a:rPr kumimoji="0" lang="fr-FR" sz="1200" kern="1200" smtClean="0">
                          <a:solidFill>
                            <a:schemeClr val="dk1"/>
                          </a:solidFill>
                          <a:effectLst/>
                          <a:latin typeface="+mn-lt"/>
                          <a:ea typeface="+mn-ea"/>
                          <a:cs typeface="+mn-cs"/>
                        </a:rPr>
                        <a:t>nhận khách B đã đăng ký. Thay đổi phòng dành cho khách C đã đăng ký</a:t>
                      </a:r>
                      <a:r>
                        <a:rPr kumimoji="0" lang="vi-VN" sz="1200" kern="1200" smtClean="0">
                          <a:solidFill>
                            <a:schemeClr val="dk1"/>
                          </a:solidFill>
                          <a:effectLst/>
                          <a:latin typeface="+mn-lt"/>
                          <a:ea typeface="+mn-ea"/>
                          <a:cs typeface="+mn-cs"/>
                        </a:rPr>
                        <a:t>.</a:t>
                      </a:r>
                      <a:endParaRPr kumimoji="0" lang="en-US" sz="1200" kern="120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fr-FR" sz="1200" kern="1200" smtClean="0">
                          <a:solidFill>
                            <a:schemeClr val="dk1"/>
                          </a:solidFill>
                          <a:effectLst/>
                          <a:latin typeface="+mn-lt"/>
                          <a:ea typeface="+mn-ea"/>
                          <a:cs typeface="+mn-cs"/>
                        </a:rPr>
                        <a:t>VD : viết, diễn tả, giải thích. Đừng đưa ra gợi ý !</a:t>
                      </a:r>
                      <a:endParaRPr kumimoji="0" lang="vi-VN" sz="1200" kern="120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fr-FR" sz="1200" kern="1200" smtClean="0">
                          <a:solidFill>
                            <a:schemeClr val="dk1"/>
                          </a:solidFill>
                          <a:effectLst/>
                          <a:latin typeface="+mn-lt"/>
                          <a:ea typeface="+mn-ea"/>
                          <a:cs typeface="+mn-cs"/>
                        </a:rPr>
                        <a:t>VD : hệ thống bắt đầu, khách B đã đặt, khách C đăng ký.</a:t>
                      </a:r>
                    </a:p>
                    <a:p>
                      <a:pPr marL="0" marR="0" indent="0" algn="l" defTabSz="914400" rtl="0" eaLnBrk="1" fontAlgn="auto" latinLnBrk="0" hangingPunct="1">
                        <a:lnSpc>
                          <a:spcPct val="100000"/>
                        </a:lnSpc>
                        <a:spcBef>
                          <a:spcPts val="0"/>
                        </a:spcBef>
                        <a:spcAft>
                          <a:spcPts val="0"/>
                        </a:spcAft>
                        <a:buClrTx/>
                        <a:buSzTx/>
                        <a:buFontTx/>
                        <a:buNone/>
                        <a:tabLst/>
                        <a:defRPr/>
                      </a:pPr>
                      <a:r>
                        <a:rPr kumimoji="0" lang="fr-FR" sz="1200" kern="1200" smtClean="0">
                          <a:solidFill>
                            <a:schemeClr val="dk1"/>
                          </a:solidFill>
                          <a:effectLst/>
                          <a:latin typeface="+mn-lt"/>
                          <a:ea typeface="+mn-ea"/>
                          <a:cs typeface="+mn-cs"/>
                        </a:rPr>
                        <a:t>Như trong đời thực. Ví dụ : hướng dẫn sử dụng bằng văn bản ngắn, Giới thiệu của nhà phát triển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fr-FR" sz="1200" kern="1200" smtClean="0">
                          <a:solidFill>
                            <a:schemeClr val="dk1"/>
                          </a:solidFill>
                          <a:effectLst/>
                          <a:latin typeface="+mn-lt"/>
                          <a:ea typeface="+mn-ea"/>
                          <a:cs typeface="+mn-cs"/>
                        </a:rPr>
                        <a:t>Quan sát từng người một</a:t>
                      </a:r>
                      <a:endParaRPr kumimoji="0" lang="vi-VN" sz="1200" kern="120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vi-VN" sz="1200" kern="1200" smtClean="0">
                          <a:solidFill>
                            <a:schemeClr val="dk1"/>
                          </a:solidFill>
                          <a:effectLst/>
                          <a:latin typeface="+mn-lt"/>
                          <a:ea typeface="+mn-ea"/>
                          <a:cs typeface="+mn-cs"/>
                        </a:rPr>
                        <a:t>VD: ghi chú bằng văn bản (nhật ký), băng, video, máy tính đăng nhập, phòng kiểm</a:t>
                      </a:r>
                      <a:r>
                        <a:rPr kumimoji="0" lang="vi-VN" sz="1200" kern="1200" baseline="0" smtClean="0">
                          <a:solidFill>
                            <a:schemeClr val="dk1"/>
                          </a:solidFill>
                          <a:effectLst/>
                          <a:latin typeface="+mn-lt"/>
                          <a:ea typeface="+mn-ea"/>
                          <a:cs typeface="+mn-cs"/>
                        </a:rPr>
                        <a:t> thử</a:t>
                      </a:r>
                      <a:endParaRPr lang="vi-VN" sz="1200"/>
                    </a:p>
                  </a:txBody>
                  <a:tcPr/>
                </a:tc>
                <a:extLst>
                  <a:ext uri="{0D108BD9-81ED-4DB2-BD59-A6C34878D82A}">
                    <a16:rowId xmlns:a16="http://schemas.microsoft.com/office/drawing/2014/main" val="10003"/>
                  </a:ext>
                </a:extLst>
              </a:tr>
              <a:tr h="370840">
                <a:tc>
                  <a:txBody>
                    <a:bodyPr/>
                    <a:lstStyle/>
                    <a:p>
                      <a:r>
                        <a:rPr kumimoji="0" lang="fr-FR" sz="1200" kern="1200" smtClean="0">
                          <a:solidFill>
                            <a:schemeClr val="dk1"/>
                          </a:solidFill>
                          <a:effectLst/>
                          <a:latin typeface="+mn-lt"/>
                          <a:ea typeface="+mn-ea"/>
                          <a:cs typeface="+mn-cs"/>
                        </a:rPr>
                        <a:t>Thuyết trình:</a:t>
                      </a:r>
                      <a:endParaRPr lang="vi-VN" sz="1200"/>
                    </a:p>
                  </a:txBody>
                  <a:tcPr/>
                </a:tc>
                <a:tc>
                  <a:txBody>
                    <a:bodyPr/>
                    <a:lstStyle/>
                    <a:p>
                      <a:r>
                        <a:rPr kumimoji="0" lang="fr-FR" sz="1200" kern="1200" smtClean="0">
                          <a:solidFill>
                            <a:schemeClr val="dk1"/>
                          </a:solidFill>
                          <a:effectLst/>
                          <a:latin typeface="+mn-lt"/>
                          <a:ea typeface="+mn-ea"/>
                          <a:cs typeface="+mn-cs"/>
                        </a:rPr>
                        <a:t>Những điều tốt về hệ thống, Những điều tệ, Bạn có nghĩ rằng hệ thống có thể. . . </a:t>
                      </a:r>
                      <a:endParaRPr lang="vi-VN" sz="1200"/>
                    </a:p>
                  </a:txBody>
                  <a:tcPr/>
                </a:tc>
                <a:extLst>
                  <a:ext uri="{0D108BD9-81ED-4DB2-BD59-A6C34878D82A}">
                    <a16:rowId xmlns:a16="http://schemas.microsoft.com/office/drawing/2014/main" val="10004"/>
                  </a:ext>
                </a:extLst>
              </a:tr>
              <a:tr h="370840">
                <a:tc>
                  <a:txBody>
                    <a:bodyPr/>
                    <a:lstStyle/>
                    <a:p>
                      <a:r>
                        <a:rPr kumimoji="0" lang="en-US" sz="1200" kern="1200" smtClean="0">
                          <a:solidFill>
                            <a:schemeClr val="dk1"/>
                          </a:solidFill>
                          <a:effectLst/>
                          <a:latin typeface="+mn-lt"/>
                          <a:ea typeface="+mn-ea"/>
                          <a:cs typeface="+mn-cs"/>
                        </a:rPr>
                        <a:t>Lập kế hoạch thời gian :</a:t>
                      </a:r>
                      <a:endParaRPr lang="vi-VN" sz="1200"/>
                    </a:p>
                  </a:txBody>
                  <a:tcPr/>
                </a:tc>
                <a:tc>
                  <a:txBody>
                    <a:bodyPr/>
                    <a:lstStyle/>
                    <a:p>
                      <a:r>
                        <a:rPr kumimoji="0" lang="en-US" sz="1200" kern="1200" smtClean="0">
                          <a:solidFill>
                            <a:schemeClr val="dk1"/>
                          </a:solidFill>
                          <a:effectLst/>
                          <a:latin typeface="+mn-lt"/>
                          <a:ea typeface="+mn-ea"/>
                          <a:cs typeface="+mn-cs"/>
                        </a:rPr>
                        <a:t>Chào mừng và giới thiệu           10 phút</a:t>
                      </a:r>
                      <a:endParaRPr kumimoji="0" lang="vi-VN" sz="1200" kern="1200" smtClean="0">
                        <a:solidFill>
                          <a:schemeClr val="dk1"/>
                        </a:solidFill>
                        <a:effectLst/>
                        <a:latin typeface="+mn-lt"/>
                        <a:ea typeface="+mn-ea"/>
                        <a:cs typeface="+mn-cs"/>
                      </a:endParaRPr>
                    </a:p>
                    <a:p>
                      <a:r>
                        <a:rPr kumimoji="0" lang="en-US" sz="1200" kern="1200" smtClean="0">
                          <a:solidFill>
                            <a:schemeClr val="dk1"/>
                          </a:solidFill>
                          <a:effectLst/>
                          <a:latin typeface="+mn-lt"/>
                          <a:ea typeface="+mn-ea"/>
                          <a:cs typeface="+mn-cs"/>
                        </a:rPr>
                        <a:t>Nhiệm vụ kiểm tra                      60 phút</a:t>
                      </a:r>
                      <a:endParaRPr kumimoji="0" lang="vi-VN" sz="1200" kern="1200" smtClean="0">
                        <a:solidFill>
                          <a:schemeClr val="dk1"/>
                        </a:solidFill>
                        <a:effectLst/>
                        <a:latin typeface="+mn-lt"/>
                        <a:ea typeface="+mn-ea"/>
                        <a:cs typeface="+mn-cs"/>
                      </a:endParaRPr>
                    </a:p>
                    <a:p>
                      <a:r>
                        <a:rPr kumimoji="0" lang="en-US" sz="1200" kern="1200" smtClean="0">
                          <a:solidFill>
                            <a:schemeClr val="dk1"/>
                          </a:solidFill>
                          <a:effectLst/>
                          <a:latin typeface="+mn-lt"/>
                          <a:ea typeface="+mn-ea"/>
                          <a:cs typeface="+mn-cs"/>
                        </a:rPr>
                        <a:t>Tóm tắt báo cáo                         10 phút</a:t>
                      </a:r>
                      <a:endParaRPr kumimoji="0" lang="vi-VN" sz="1200" kern="1200" smtClean="0">
                        <a:solidFill>
                          <a:schemeClr val="dk1"/>
                        </a:solidFill>
                        <a:effectLst/>
                        <a:latin typeface="+mn-lt"/>
                        <a:ea typeface="+mn-ea"/>
                        <a:cs typeface="+mn-cs"/>
                      </a:endParaRPr>
                    </a:p>
                    <a:p>
                      <a:r>
                        <a:rPr kumimoji="0" lang="en-US" sz="1200" kern="1200" smtClean="0">
                          <a:solidFill>
                            <a:schemeClr val="dk1"/>
                          </a:solidFill>
                          <a:effectLst/>
                          <a:latin typeface="+mn-lt"/>
                          <a:ea typeface="+mn-ea"/>
                          <a:cs typeface="+mn-cs"/>
                        </a:rPr>
                        <a:t>Báo cáo vấn đề                          100 phút</a:t>
                      </a:r>
                      <a:endParaRPr kumimoji="0" lang="vi-VN" sz="1200" kern="1200" smtClean="0">
                        <a:solidFill>
                          <a:schemeClr val="dk1"/>
                        </a:solidFill>
                        <a:effectLst/>
                        <a:latin typeface="+mn-lt"/>
                        <a:ea typeface="+mn-ea"/>
                        <a:cs typeface="+mn-cs"/>
                      </a:endParaRPr>
                    </a:p>
                    <a:p>
                      <a:r>
                        <a:rPr kumimoji="0" lang="en-US" sz="1200" kern="1200" smtClean="0">
                          <a:solidFill>
                            <a:schemeClr val="dk1"/>
                          </a:solidFill>
                          <a:effectLst/>
                          <a:latin typeface="+mn-lt"/>
                          <a:ea typeface="+mn-ea"/>
                          <a:cs typeface="+mn-cs"/>
                        </a:rPr>
                        <a:t> </a:t>
                      </a:r>
                      <a:r>
                        <a:rPr lang="vi-VN" sz="1200" smtClean="0">
                          <a:effectLst/>
                        </a:rPr>
                        <a:t/>
                      </a:r>
                      <a:br>
                        <a:rPr lang="vi-VN" sz="1200" smtClean="0">
                          <a:effectLst/>
                        </a:rPr>
                      </a:br>
                      <a:r>
                        <a:rPr kumimoji="0" lang="en-US" sz="1200" kern="1200" smtClean="0">
                          <a:solidFill>
                            <a:schemeClr val="dk1"/>
                          </a:solidFill>
                          <a:effectLst/>
                          <a:latin typeface="+mn-lt"/>
                          <a:ea typeface="+mn-ea"/>
                          <a:cs typeface="+mn-cs"/>
                        </a:rPr>
                        <a:t>Tổng cộng, một người dùng       3 giờ</a:t>
                      </a:r>
                      <a:endParaRPr kumimoji="0" lang="vi-VN" sz="1200" kern="1200" smtClean="0">
                        <a:solidFill>
                          <a:schemeClr val="dk1"/>
                        </a:solidFill>
                        <a:effectLst/>
                        <a:latin typeface="+mn-lt"/>
                        <a:ea typeface="+mn-ea"/>
                        <a:cs typeface="+mn-cs"/>
                      </a:endParaRPr>
                    </a:p>
                    <a:p>
                      <a:r>
                        <a:rPr kumimoji="0" lang="en-US" sz="1200" kern="1200" smtClean="0">
                          <a:solidFill>
                            <a:schemeClr val="dk1"/>
                          </a:solidFill>
                          <a:effectLst/>
                          <a:latin typeface="+mn-lt"/>
                          <a:ea typeface="+mn-ea"/>
                          <a:cs typeface="+mn-cs"/>
                        </a:rPr>
                        <a:t>Thời gian cho ba người dùng     ???</a:t>
                      </a:r>
                      <a:endParaRPr lang="vi-VN" sz="1200"/>
                    </a:p>
                  </a:txBody>
                  <a:tcPr/>
                </a:tc>
                <a:extLst>
                  <a:ext uri="{0D108BD9-81ED-4DB2-BD59-A6C34878D82A}">
                    <a16:rowId xmlns:a16="http://schemas.microsoft.com/office/drawing/2014/main" val="10005"/>
                  </a:ext>
                </a:extLst>
              </a:tr>
            </a:tbl>
          </a:graphicData>
        </a:graphic>
      </p:graphicFrame>
      <p:cxnSp>
        <p:nvCxnSpPr>
          <p:cNvPr id="9" name="Straight Connector 8"/>
          <p:cNvCxnSpPr/>
          <p:nvPr/>
        </p:nvCxnSpPr>
        <p:spPr>
          <a:xfrm>
            <a:off x="3810000" y="5257800"/>
            <a:ext cx="3200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95600" y="5943600"/>
            <a:ext cx="3586238" cy="369332"/>
          </a:xfrm>
          <a:prstGeom prst="rect">
            <a:avLst/>
          </a:prstGeom>
        </p:spPr>
        <p:txBody>
          <a:bodyPr wrap="none">
            <a:spAutoFit/>
          </a:bodyPr>
          <a:lstStyle/>
          <a:p>
            <a:r>
              <a:rPr lang="fr-FR" b="1"/>
              <a:t>H13.2. Lập kế hoạch kiểm thử</a:t>
            </a:r>
            <a:endParaRPr lang="vi-VN"/>
          </a:p>
        </p:txBody>
      </p:sp>
    </p:spTree>
    <p:extLst>
      <p:ext uri="{BB962C8B-B14F-4D97-AF65-F5344CB8AC3E}">
        <p14:creationId xmlns:p14="http://schemas.microsoft.com/office/powerpoint/2010/main" val="99205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normAutofit/>
          </a:bodyPr>
          <a:lstStyle/>
          <a:p>
            <a:pPr marL="109728" indent="0">
              <a:buNone/>
            </a:pPr>
            <a:r>
              <a:rPr lang="en-US" sz="2800" b="1" i="1" smtClean="0"/>
              <a:t>f. </a:t>
            </a:r>
            <a:r>
              <a:rPr lang="en-US" sz="2800" b="1" i="1"/>
              <a:t>Trình bày các nhiệm </a:t>
            </a:r>
            <a:r>
              <a:rPr lang="en-US" sz="2800" b="1" i="1" smtClean="0"/>
              <a:t>vụ</a:t>
            </a:r>
          </a:p>
          <a:p>
            <a:r>
              <a:rPr lang="en-US" sz="2400"/>
              <a:t>Chúng ta có thể trình bày các nhiệm vụ cho người dùng theo những cách khác nhau. </a:t>
            </a:r>
            <a:endParaRPr lang="en-US" sz="2400" smtClean="0"/>
          </a:p>
          <a:p>
            <a:r>
              <a:rPr lang="en-US" sz="2400" smtClean="0"/>
              <a:t>Một </a:t>
            </a:r>
            <a:r>
              <a:rPr lang="en-US" sz="2400"/>
              <a:t>cách là viết </a:t>
            </a:r>
            <a:r>
              <a:rPr lang="en-US" sz="2400" smtClean="0"/>
              <a:t>ra </a:t>
            </a:r>
            <a:r>
              <a:rPr lang="en-US" sz="2400"/>
              <a:t>giấy. Điều này đảm bảo rằng tất cả người dùng thử nghiệm đều nhận được chúng theo cùng một cách và chúng </a:t>
            </a:r>
            <a:r>
              <a:rPr lang="en-US" sz="2400" smtClean="0"/>
              <a:t>ta </a:t>
            </a:r>
            <a:r>
              <a:rPr lang="en-US" sz="2400"/>
              <a:t>không vô tình cung cấp cho họ các gợi ý bổ </a:t>
            </a:r>
            <a:r>
              <a:rPr lang="en-US" sz="2400" smtClean="0"/>
              <a:t>sung.</a:t>
            </a:r>
          </a:p>
          <a:p>
            <a:r>
              <a:rPr lang="en-US" sz="2400" smtClean="0"/>
              <a:t>Tuy </a:t>
            </a:r>
            <a:r>
              <a:rPr lang="en-US" sz="2400"/>
              <a:t>nhiên, cách phổ biến nhất chỉ đơn giản là nói với người sử dụng những gì anh ta nên thực hiện nhiệm vụ. Hãy chắc chắn rằng </a:t>
            </a:r>
            <a:r>
              <a:rPr lang="en-US" sz="2400" smtClean="0"/>
              <a:t>chúng ta </a:t>
            </a:r>
            <a:r>
              <a:rPr lang="en-US" sz="2400"/>
              <a:t>không cho </a:t>
            </a:r>
            <a:r>
              <a:rPr lang="en-US" sz="2400" smtClean="0"/>
              <a:t>người dùng </a:t>
            </a:r>
            <a:r>
              <a:rPr lang="en-US" sz="2400"/>
              <a:t>gợi ý về làm thế nào để làm điều đó.</a:t>
            </a:r>
            <a:endParaRPr lang="vi-VN" sz="2400"/>
          </a:p>
          <a:p>
            <a:pPr marL="109728" indent="0">
              <a:buNone/>
            </a:pPr>
            <a:endParaRPr lang="en-US" sz="2400" b="1" i="1" smtClean="0"/>
          </a:p>
        </p:txBody>
      </p:sp>
      <p:sp>
        <p:nvSpPr>
          <p:cNvPr id="3" name="Title 2"/>
          <p:cNvSpPr>
            <a:spLocks noGrp="1"/>
          </p:cNvSpPr>
          <p:nvPr>
            <p:ph type="title"/>
          </p:nvPr>
        </p:nvSpPr>
        <p:spPr/>
        <p:txBody>
          <a:bodyPr/>
          <a:lstStyle/>
          <a:p>
            <a:r>
              <a:rPr lang="en-US"/>
              <a:t>2. </a:t>
            </a:r>
            <a:r>
              <a:rPr lang="en-US">
                <a:effectLst/>
              </a:rPr>
              <a:t>Lập kế hoạch kiểm thử </a:t>
            </a:r>
            <a:endParaRPr lang="vi-VN"/>
          </a:p>
        </p:txBody>
      </p:sp>
    </p:spTree>
    <p:extLst>
      <p:ext uri="{BB962C8B-B14F-4D97-AF65-F5344CB8AC3E}">
        <p14:creationId xmlns:p14="http://schemas.microsoft.com/office/powerpoint/2010/main" val="12575588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b="1" i="1" smtClean="0">
                <a:latin typeface="Times New Roman" pitchFamily="18" charset="0"/>
                <a:cs typeface="Times New Roman" pitchFamily="18" charset="0"/>
              </a:rPr>
              <a:t>g. </a:t>
            </a:r>
            <a:r>
              <a:rPr lang="en-US" sz="2800" b="1" err="1">
                <a:latin typeface="Times New Roman" pitchFamily="18" charset="0"/>
                <a:cs typeface="Times New Roman" pitchFamily="18" charset="0"/>
              </a:rPr>
              <a:t>Trạng</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thái</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khởi</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động</a:t>
            </a:r>
            <a:endParaRPr lang="en-US" sz="2800">
              <a:latin typeface="Times New Roman" pitchFamily="18" charset="0"/>
              <a:cs typeface="Times New Roman" pitchFamily="18" charset="0"/>
            </a:endParaRPr>
          </a:p>
          <a:p>
            <a:r>
              <a:rPr lang="en-US" err="1">
                <a:latin typeface="Times New Roman" pitchFamily="18" charset="0"/>
                <a:cs typeface="Times New Roman" pitchFamily="18" charset="0"/>
              </a:rPr>
              <a:t>Chúng</a:t>
            </a:r>
            <a:r>
              <a:rPr lang="en-US">
                <a:latin typeface="Times New Roman" pitchFamily="18" charset="0"/>
                <a:cs typeface="Times New Roman" pitchFamily="18" charset="0"/>
              </a:rPr>
              <a:t> ta </a:t>
            </a:r>
            <a:r>
              <a:rPr lang="en-US" err="1">
                <a:latin typeface="Times New Roman" pitchFamily="18" charset="0"/>
                <a:cs typeface="Times New Roman" pitchFamily="18" charset="0"/>
              </a:rPr>
              <a:t>phải</a:t>
            </a:r>
            <a:r>
              <a:rPr lang="en-US">
                <a:latin typeface="Times New Roman" pitchFamily="18" charset="0"/>
                <a:cs typeface="Times New Roman" pitchFamily="18" charset="0"/>
              </a:rPr>
              <a:t> </a:t>
            </a:r>
            <a:r>
              <a:rPr lang="en-US" err="1">
                <a:latin typeface="Times New Roman" pitchFamily="18" charset="0"/>
                <a:cs typeface="Times New Roman" pitchFamily="18" charset="0"/>
              </a:rPr>
              <a:t>lên</a:t>
            </a:r>
            <a:r>
              <a:rPr lang="en-US">
                <a:latin typeface="Times New Roman" pitchFamily="18" charset="0"/>
                <a:cs typeface="Times New Roman" pitchFamily="18" charset="0"/>
              </a:rPr>
              <a:t> </a:t>
            </a:r>
            <a:r>
              <a:rPr lang="en-US" err="1">
                <a:latin typeface="Times New Roman" pitchFamily="18" charset="0"/>
                <a:cs typeface="Times New Roman" pitchFamily="18" charset="0"/>
              </a:rPr>
              <a:t>kế</a:t>
            </a:r>
            <a:r>
              <a:rPr lang="en-US">
                <a:latin typeface="Times New Roman" pitchFamily="18" charset="0"/>
                <a:cs typeface="Times New Roman" pitchFamily="18" charset="0"/>
              </a:rPr>
              <a:t> </a:t>
            </a:r>
            <a:r>
              <a:rPr lang="en-US" err="1">
                <a:latin typeface="Times New Roman" pitchFamily="18" charset="0"/>
                <a:cs typeface="Times New Roman" pitchFamily="18" charset="0"/>
              </a:rPr>
              <a:t>hoạch</a:t>
            </a:r>
            <a:r>
              <a:rPr lang="en-US">
                <a:latin typeface="Times New Roman" pitchFamily="18" charset="0"/>
                <a:cs typeface="Times New Roman" pitchFamily="18" charset="0"/>
              </a:rPr>
              <a:t> </a:t>
            </a:r>
            <a:r>
              <a:rPr lang="en-US" err="1">
                <a:latin typeface="Times New Roman" pitchFamily="18" charset="0"/>
                <a:cs typeface="Times New Roman" pitchFamily="18" charset="0"/>
              </a:rPr>
              <a:t>cho</a:t>
            </a:r>
            <a:r>
              <a:rPr lang="en-US">
                <a:latin typeface="Times New Roman" pitchFamily="18" charset="0"/>
                <a:cs typeface="Times New Roman" pitchFamily="18" charset="0"/>
              </a:rPr>
              <a:t> </a:t>
            </a:r>
            <a:r>
              <a:rPr lang="en-US" err="1">
                <a:latin typeface="Times New Roman" pitchFamily="18" charset="0"/>
                <a:cs typeface="Times New Roman" pitchFamily="18" charset="0"/>
              </a:rPr>
              <a:t>trạng</a:t>
            </a:r>
            <a:r>
              <a:rPr lang="en-US">
                <a:latin typeface="Times New Roman" pitchFamily="18" charset="0"/>
                <a:cs typeface="Times New Roman" pitchFamily="18" charset="0"/>
              </a:rPr>
              <a:t> </a:t>
            </a:r>
            <a:r>
              <a:rPr lang="en-US" err="1">
                <a:latin typeface="Times New Roman" pitchFamily="18" charset="0"/>
                <a:cs typeface="Times New Roman" pitchFamily="18" charset="0"/>
              </a:rPr>
              <a:t>thái</a:t>
            </a:r>
            <a:r>
              <a:rPr lang="en-US">
                <a:latin typeface="Times New Roman" pitchFamily="18" charset="0"/>
                <a:cs typeface="Times New Roman" pitchFamily="18" charset="0"/>
              </a:rPr>
              <a:t> ban </a:t>
            </a:r>
            <a:r>
              <a:rPr lang="en-US" err="1">
                <a:latin typeface="Times New Roman" pitchFamily="18" charset="0"/>
                <a:cs typeface="Times New Roman" pitchFamily="18" charset="0"/>
              </a:rPr>
              <a:t>đầu</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 </a:t>
            </a:r>
            <a:r>
              <a:rPr lang="en-US" err="1">
                <a:latin typeface="Times New Roman" pitchFamily="18" charset="0"/>
                <a:cs typeface="Times New Roman" pitchFamily="18" charset="0"/>
              </a:rPr>
              <a:t>khi</a:t>
            </a:r>
            <a:r>
              <a:rPr lang="en-US">
                <a:latin typeface="Times New Roman" pitchFamily="18" charset="0"/>
                <a:cs typeface="Times New Roman" pitchFamily="18" charset="0"/>
              </a:rPr>
              <a:t> </a:t>
            </a:r>
            <a:r>
              <a:rPr lang="en-US" err="1">
                <a:latin typeface="Times New Roman" pitchFamily="18" charset="0"/>
                <a:cs typeface="Times New Roman" pitchFamily="18" charset="0"/>
              </a:rPr>
              <a:t>chúng</a:t>
            </a:r>
            <a:r>
              <a:rPr lang="en-US">
                <a:latin typeface="Times New Roman" pitchFamily="18" charset="0"/>
                <a:cs typeface="Times New Roman" pitchFamily="18" charset="0"/>
              </a:rPr>
              <a:t> ta </a:t>
            </a:r>
            <a:r>
              <a:rPr lang="en-US" err="1">
                <a:latin typeface="Times New Roman" pitchFamily="18" charset="0"/>
                <a:cs typeface="Times New Roman" pitchFamily="18" charset="0"/>
              </a:rPr>
              <a:t>bắt</a:t>
            </a:r>
            <a:r>
              <a:rPr lang="en-US">
                <a:latin typeface="Times New Roman" pitchFamily="18" charset="0"/>
                <a:cs typeface="Times New Roman" pitchFamily="18" charset="0"/>
              </a:rPr>
              <a:t> </a:t>
            </a:r>
            <a:r>
              <a:rPr lang="en-US" err="1">
                <a:latin typeface="Times New Roman" pitchFamily="18" charset="0"/>
                <a:cs typeface="Times New Roman" pitchFamily="18" charset="0"/>
              </a:rPr>
              <a:t>đầu</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thử</a:t>
            </a:r>
            <a:r>
              <a:rPr lang="en-US">
                <a:latin typeface="Times New Roman" pitchFamily="18" charset="0"/>
                <a:cs typeface="Times New Roman" pitchFamily="18" charset="0"/>
              </a:rPr>
              <a:t> </a:t>
            </a:r>
            <a:r>
              <a:rPr lang="en-US" err="1">
                <a:latin typeface="Times New Roman" pitchFamily="18" charset="0"/>
                <a:cs typeface="Times New Roman" pitchFamily="18" charset="0"/>
              </a:rPr>
              <a:t>nghiệm</a:t>
            </a:r>
            <a:r>
              <a:rPr lang="en-US">
                <a:latin typeface="Times New Roman" pitchFamily="18" charset="0"/>
                <a:cs typeface="Times New Roman" pitchFamily="18" charset="0"/>
              </a:rPr>
              <a:t>.</a:t>
            </a:r>
          </a:p>
          <a:p>
            <a:r>
              <a:rPr lang="en-US" err="1">
                <a:latin typeface="Times New Roman" pitchFamily="18" charset="0"/>
                <a:cs typeface="Times New Roman" pitchFamily="18" charset="0"/>
              </a:rPr>
              <a:t>Cửa</a:t>
            </a:r>
            <a:r>
              <a:rPr lang="en-US">
                <a:latin typeface="Times New Roman" pitchFamily="18" charset="0"/>
                <a:cs typeface="Times New Roman" pitchFamily="18" charset="0"/>
              </a:rPr>
              <a:t> </a:t>
            </a:r>
            <a:r>
              <a:rPr lang="en-US" err="1">
                <a:latin typeface="Times New Roman" pitchFamily="18" charset="0"/>
                <a:cs typeface="Times New Roman" pitchFamily="18" charset="0"/>
              </a:rPr>
              <a:t>sổ</a:t>
            </a:r>
            <a:r>
              <a:rPr lang="en-US">
                <a:latin typeface="Times New Roman" pitchFamily="18" charset="0"/>
                <a:cs typeface="Times New Roman" pitchFamily="18" charset="0"/>
              </a:rPr>
              <a:t> </a:t>
            </a:r>
            <a:r>
              <a:rPr lang="en-US" err="1">
                <a:latin typeface="Times New Roman" pitchFamily="18" charset="0"/>
                <a:cs typeface="Times New Roman" pitchFamily="18" charset="0"/>
              </a:rPr>
              <a:t>nào</a:t>
            </a:r>
            <a:r>
              <a:rPr lang="en-US">
                <a:latin typeface="Times New Roman" pitchFamily="18" charset="0"/>
                <a:cs typeface="Times New Roman" pitchFamily="18" charset="0"/>
              </a:rPr>
              <a:t> </a:t>
            </a:r>
            <a:r>
              <a:rPr lang="en-US" err="1">
                <a:latin typeface="Times New Roman" pitchFamily="18" charset="0"/>
                <a:cs typeface="Times New Roman" pitchFamily="18" charset="0"/>
              </a:rPr>
              <a:t>được</a:t>
            </a:r>
            <a:r>
              <a:rPr lang="en-US">
                <a:latin typeface="Times New Roman" pitchFamily="18" charset="0"/>
                <a:cs typeface="Times New Roman" pitchFamily="18" charset="0"/>
              </a:rPr>
              <a:t> </a:t>
            </a:r>
            <a:r>
              <a:rPr lang="en-US" err="1">
                <a:latin typeface="Times New Roman" pitchFamily="18" charset="0"/>
                <a:cs typeface="Times New Roman" pitchFamily="18" charset="0"/>
              </a:rPr>
              <a:t>mở</a:t>
            </a:r>
            <a:r>
              <a:rPr lang="en-US">
                <a:latin typeface="Times New Roman" pitchFamily="18" charset="0"/>
                <a:cs typeface="Times New Roman" pitchFamily="18" charset="0"/>
              </a:rPr>
              <a:t>, </a:t>
            </a:r>
            <a:r>
              <a:rPr lang="en-US" err="1">
                <a:latin typeface="Times New Roman" pitchFamily="18" charset="0"/>
                <a:cs typeface="Times New Roman" pitchFamily="18" charset="0"/>
              </a:rPr>
              <a:t>dữ</a:t>
            </a:r>
            <a:r>
              <a:rPr lang="en-US">
                <a:latin typeface="Times New Roman" pitchFamily="18" charset="0"/>
                <a:cs typeface="Times New Roman" pitchFamily="18" charset="0"/>
              </a:rPr>
              <a:t> </a:t>
            </a:r>
            <a:r>
              <a:rPr lang="en-US" err="1">
                <a:latin typeface="Times New Roman" pitchFamily="18" charset="0"/>
                <a:cs typeface="Times New Roman" pitchFamily="18" charset="0"/>
              </a:rPr>
              <a:t>liệu</a:t>
            </a:r>
            <a:r>
              <a:rPr lang="en-US">
                <a:latin typeface="Times New Roman" pitchFamily="18" charset="0"/>
                <a:cs typeface="Times New Roman" pitchFamily="18" charset="0"/>
              </a:rPr>
              <a:t> </a:t>
            </a:r>
            <a:r>
              <a:rPr lang="en-US" err="1">
                <a:latin typeface="Times New Roman" pitchFamily="18" charset="0"/>
                <a:cs typeface="Times New Roman" pitchFamily="18" charset="0"/>
              </a:rPr>
              <a:t>nào</a:t>
            </a:r>
            <a:r>
              <a:rPr lang="en-US">
                <a:latin typeface="Times New Roman" pitchFamily="18" charset="0"/>
                <a:cs typeface="Times New Roman" pitchFamily="18" charset="0"/>
              </a:rPr>
              <a:t> </a:t>
            </a:r>
            <a:r>
              <a:rPr lang="en-US" err="1">
                <a:latin typeface="Times New Roman" pitchFamily="18" charset="0"/>
                <a:cs typeface="Times New Roman" pitchFamily="18" charset="0"/>
              </a:rPr>
              <a:t>chúng</a:t>
            </a:r>
            <a:r>
              <a:rPr lang="en-US">
                <a:latin typeface="Times New Roman" pitchFamily="18" charset="0"/>
                <a:cs typeface="Times New Roman" pitchFamily="18" charset="0"/>
              </a:rPr>
              <a:t> </a:t>
            </a:r>
            <a:r>
              <a:rPr lang="en-US" err="1">
                <a:latin typeface="Times New Roman" pitchFamily="18" charset="0"/>
                <a:cs typeface="Times New Roman" pitchFamily="18" charset="0"/>
              </a:rPr>
              <a:t>hiển</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thị</a:t>
            </a:r>
            <a:r>
              <a:rPr lang="en-US">
                <a:latin typeface="Times New Roman" pitchFamily="18" charset="0"/>
                <a:cs typeface="Times New Roman" pitchFamily="18" charset="0"/>
              </a:rPr>
              <a:t> </a:t>
            </a:r>
            <a:r>
              <a:rPr lang="en-US" err="1">
                <a:latin typeface="Times New Roman" pitchFamily="18" charset="0"/>
                <a:cs typeface="Times New Roman" pitchFamily="18" charset="0"/>
              </a:rPr>
              <a:t>và</a:t>
            </a:r>
            <a:r>
              <a:rPr lang="en-US">
                <a:latin typeface="Times New Roman" pitchFamily="18" charset="0"/>
                <a:cs typeface="Times New Roman" pitchFamily="18" charset="0"/>
              </a:rPr>
              <a:t> '</a:t>
            </a:r>
            <a:r>
              <a:rPr lang="en-US" err="1">
                <a:latin typeface="Times New Roman" pitchFamily="18" charset="0"/>
                <a:cs typeface="Times New Roman" pitchFamily="18" charset="0"/>
              </a:rPr>
              <a:t>cơ</a:t>
            </a:r>
            <a:r>
              <a:rPr lang="en-US">
                <a:latin typeface="Times New Roman" pitchFamily="18" charset="0"/>
                <a:cs typeface="Times New Roman" pitchFamily="18" charset="0"/>
              </a:rPr>
              <a:t> </a:t>
            </a:r>
            <a:r>
              <a:rPr lang="en-US" err="1">
                <a:latin typeface="Times New Roman" pitchFamily="18" charset="0"/>
                <a:cs typeface="Times New Roman" pitchFamily="18" charset="0"/>
              </a:rPr>
              <a:t>sở</a:t>
            </a:r>
            <a:r>
              <a:rPr lang="en-US">
                <a:latin typeface="Times New Roman" pitchFamily="18" charset="0"/>
                <a:cs typeface="Times New Roman" pitchFamily="18" charset="0"/>
              </a:rPr>
              <a:t> </a:t>
            </a:r>
            <a:r>
              <a:rPr lang="en-US" err="1">
                <a:latin typeface="Times New Roman" pitchFamily="18" charset="0"/>
                <a:cs typeface="Times New Roman" pitchFamily="18" charset="0"/>
              </a:rPr>
              <a:t>dữ</a:t>
            </a:r>
            <a:r>
              <a:rPr lang="en-US">
                <a:latin typeface="Times New Roman" pitchFamily="18" charset="0"/>
                <a:cs typeface="Times New Roman" pitchFamily="18" charset="0"/>
              </a:rPr>
              <a:t> </a:t>
            </a:r>
            <a:r>
              <a:rPr lang="en-US" err="1">
                <a:latin typeface="Times New Roman" pitchFamily="18" charset="0"/>
                <a:cs typeface="Times New Roman" pitchFamily="18" charset="0"/>
              </a:rPr>
              <a:t>liệu</a:t>
            </a:r>
            <a:r>
              <a:rPr lang="en-US">
                <a:latin typeface="Times New Roman" pitchFamily="18" charset="0"/>
                <a:cs typeface="Times New Roman" pitchFamily="18" charset="0"/>
              </a:rPr>
              <a:t>' </a:t>
            </a:r>
            <a:r>
              <a:rPr lang="en-US" err="1">
                <a:latin typeface="Times New Roman" pitchFamily="18" charset="0"/>
                <a:cs typeface="Times New Roman" pitchFamily="18" charset="0"/>
              </a:rPr>
              <a:t>chứa</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đựng</a:t>
            </a:r>
            <a:r>
              <a:rPr lang="en-US">
                <a:latin typeface="Times New Roman" pitchFamily="18" charset="0"/>
                <a:cs typeface="Times New Roman" pitchFamily="18" charset="0"/>
              </a:rPr>
              <a:t> </a:t>
            </a:r>
            <a:r>
              <a:rPr lang="en-US" err="1">
                <a:latin typeface="Times New Roman" pitchFamily="18" charset="0"/>
                <a:cs typeface="Times New Roman" pitchFamily="18" charset="0"/>
              </a:rPr>
              <a:t>những</a:t>
            </a:r>
            <a:r>
              <a:rPr lang="en-US">
                <a:latin typeface="Times New Roman" pitchFamily="18" charset="0"/>
                <a:cs typeface="Times New Roman" pitchFamily="18" charset="0"/>
              </a:rPr>
              <a:t> </a:t>
            </a:r>
            <a:r>
              <a:rPr lang="en-US" err="1">
                <a:latin typeface="Times New Roman" pitchFamily="18" charset="0"/>
                <a:cs typeface="Times New Roman" pitchFamily="18" charset="0"/>
              </a:rPr>
              <a:t>gì</a:t>
            </a:r>
            <a:r>
              <a:rPr lang="en-US">
                <a:latin typeface="Times New Roman" pitchFamily="18" charset="0"/>
                <a:cs typeface="Times New Roman" pitchFamily="18" charset="0"/>
              </a:rPr>
              <a:t>? </a:t>
            </a:r>
            <a:r>
              <a:rPr lang="en-US" err="1">
                <a:latin typeface="Times New Roman" pitchFamily="18" charset="0"/>
                <a:cs typeface="Times New Roman" pitchFamily="18" charset="0"/>
              </a:rPr>
              <a:t>bên</a:t>
            </a:r>
            <a:r>
              <a:rPr lang="en-US">
                <a:latin typeface="Times New Roman" pitchFamily="18" charset="0"/>
                <a:cs typeface="Times New Roman" pitchFamily="18" charset="0"/>
              </a:rPr>
              <a:t> </a:t>
            </a:r>
            <a:r>
              <a:rPr lang="en-US" err="1">
                <a:latin typeface="Times New Roman" pitchFamily="18" charset="0"/>
                <a:cs typeface="Times New Roman" pitchFamily="18" charset="0"/>
              </a:rPr>
              <a:t>trong</a:t>
            </a:r>
            <a:r>
              <a:rPr lang="en-US">
                <a:latin typeface="Times New Roman" pitchFamily="18" charset="0"/>
                <a:cs typeface="Times New Roman" pitchFamily="18" charset="0"/>
              </a:rPr>
              <a:t> </a:t>
            </a:r>
            <a:r>
              <a:rPr lang="en-US" err="1">
                <a:latin typeface="Times New Roman" pitchFamily="18" charset="0"/>
                <a:cs typeface="Times New Roman" pitchFamily="18" charset="0"/>
              </a:rPr>
              <a:t>ví</a:t>
            </a:r>
            <a:r>
              <a:rPr lang="en-US">
                <a:latin typeface="Times New Roman" pitchFamily="18" charset="0"/>
                <a:cs typeface="Times New Roman" pitchFamily="18" charset="0"/>
              </a:rPr>
              <a:t> </a:t>
            </a:r>
            <a:r>
              <a:rPr lang="en-US" err="1">
                <a:latin typeface="Times New Roman" pitchFamily="18" charset="0"/>
                <a:cs typeface="Times New Roman" pitchFamily="18" charset="0"/>
              </a:rPr>
              <a:t>dụ</a:t>
            </a:r>
            <a:r>
              <a:rPr lang="en-US">
                <a:latin typeface="Times New Roman" pitchFamily="18" charset="0"/>
                <a:cs typeface="Times New Roman" pitchFamily="18" charset="0"/>
              </a:rPr>
              <a:t> </a:t>
            </a:r>
            <a:r>
              <a:rPr lang="en-US" err="1">
                <a:latin typeface="Times New Roman" pitchFamily="18" charset="0"/>
                <a:cs typeface="Times New Roman" pitchFamily="18" charset="0"/>
              </a:rPr>
              <a:t>chúng</a:t>
            </a:r>
            <a:r>
              <a:rPr lang="en-US">
                <a:latin typeface="Times New Roman" pitchFamily="18" charset="0"/>
                <a:cs typeface="Times New Roman" pitchFamily="18" charset="0"/>
              </a:rPr>
              <a:t> ta </a:t>
            </a:r>
            <a:r>
              <a:rPr lang="en-US" err="1">
                <a:latin typeface="Times New Roman" pitchFamily="18" charset="0"/>
                <a:cs typeface="Times New Roman" pitchFamily="18" charset="0"/>
              </a:rPr>
              <a:t>muốn</a:t>
            </a:r>
            <a:r>
              <a:rPr lang="en-US">
                <a:latin typeface="Times New Roman" pitchFamily="18" charset="0"/>
                <a:cs typeface="Times New Roman" pitchFamily="18" charset="0"/>
              </a:rPr>
              <a:t> </a:t>
            </a:r>
            <a:r>
              <a:rPr lang="en-US" err="1">
                <a:latin typeface="Times New Roman" pitchFamily="18" charset="0"/>
                <a:cs typeface="Times New Roman" pitchFamily="18" charset="0"/>
              </a:rPr>
              <a:t>hiển</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thị</a:t>
            </a:r>
            <a:r>
              <a:rPr lang="en-US">
                <a:latin typeface="Times New Roman" pitchFamily="18" charset="0"/>
                <a:cs typeface="Times New Roman" pitchFamily="18" charset="0"/>
              </a:rPr>
              <a:t> </a:t>
            </a:r>
            <a:r>
              <a:rPr lang="en-US" err="1">
                <a:latin typeface="Times New Roman" pitchFamily="18" charset="0"/>
                <a:cs typeface="Times New Roman" pitchFamily="18" charset="0"/>
              </a:rPr>
              <a:t>cửa</a:t>
            </a:r>
            <a:r>
              <a:rPr lang="en-US">
                <a:latin typeface="Times New Roman" pitchFamily="18" charset="0"/>
                <a:cs typeface="Times New Roman" pitchFamily="18" charset="0"/>
              </a:rPr>
              <a:t> </a:t>
            </a:r>
            <a:r>
              <a:rPr lang="en-US" err="1">
                <a:latin typeface="Times New Roman" pitchFamily="18" charset="0"/>
                <a:cs typeface="Times New Roman" pitchFamily="18" charset="0"/>
              </a:rPr>
              <a:t>sổ</a:t>
            </a:r>
            <a:r>
              <a:rPr lang="en-US">
                <a:latin typeface="Times New Roman" pitchFamily="18" charset="0"/>
                <a:cs typeface="Times New Roman" pitchFamily="18" charset="0"/>
              </a:rPr>
              <a:t> </a:t>
            </a:r>
            <a:r>
              <a:rPr lang="en-US" err="1">
                <a:latin typeface="Times New Roman" pitchFamily="18" charset="0"/>
                <a:cs typeface="Times New Roman" pitchFamily="18" charset="0"/>
              </a:rPr>
              <a:t>khởi</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động</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 </a:t>
            </a:r>
            <a:r>
              <a:rPr lang="en-US" err="1">
                <a:latin typeface="Times New Roman" pitchFamily="18" charset="0"/>
                <a:cs typeface="Times New Roman" pitchFamily="18" charset="0"/>
              </a:rPr>
              <a:t>khách</a:t>
            </a:r>
            <a:r>
              <a:rPr lang="en-US">
                <a:latin typeface="Times New Roman" pitchFamily="18" charset="0"/>
                <a:cs typeface="Times New Roman" pitchFamily="18" charset="0"/>
              </a:rPr>
              <a:t> </a:t>
            </a:r>
            <a:r>
              <a:rPr lang="en-US" err="1">
                <a:latin typeface="Times New Roman" pitchFamily="18" charset="0"/>
                <a:cs typeface="Times New Roman" pitchFamily="18" charset="0"/>
              </a:rPr>
              <a:t>sạn</a:t>
            </a:r>
            <a:r>
              <a:rPr lang="en-US">
                <a:latin typeface="Times New Roman" pitchFamily="18" charset="0"/>
                <a:cs typeface="Times New Roman" pitchFamily="18" charset="0"/>
              </a:rPr>
              <a:t>. </a:t>
            </a:r>
            <a:r>
              <a:rPr lang="en-US" err="1">
                <a:latin typeface="Times New Roman" pitchFamily="18" charset="0"/>
                <a:cs typeface="Times New Roman" pitchFamily="18" charset="0"/>
              </a:rPr>
              <a:t>Dữ</a:t>
            </a:r>
            <a:r>
              <a:rPr lang="en-US">
                <a:latin typeface="Times New Roman" pitchFamily="18" charset="0"/>
                <a:cs typeface="Times New Roman" pitchFamily="18" charset="0"/>
              </a:rPr>
              <a:t> </a:t>
            </a:r>
            <a:r>
              <a:rPr lang="en-US" err="1">
                <a:latin typeface="Times New Roman" pitchFamily="18" charset="0"/>
                <a:cs typeface="Times New Roman" pitchFamily="18" charset="0"/>
              </a:rPr>
              <a:t>liệu</a:t>
            </a:r>
            <a:r>
              <a:rPr lang="en-US">
                <a:latin typeface="Times New Roman" pitchFamily="18" charset="0"/>
                <a:cs typeface="Times New Roman" pitchFamily="18" charset="0"/>
              </a:rPr>
              <a:t> </a:t>
            </a:r>
            <a:r>
              <a:rPr lang="en-US" err="1">
                <a:latin typeface="Times New Roman" pitchFamily="18" charset="0"/>
                <a:cs typeface="Times New Roman" pitchFamily="18" charset="0"/>
              </a:rPr>
              <a:t>và</a:t>
            </a:r>
            <a:r>
              <a:rPr lang="en-US">
                <a:latin typeface="Times New Roman" pitchFamily="18" charset="0"/>
                <a:cs typeface="Times New Roman" pitchFamily="18" charset="0"/>
              </a:rPr>
              <a:t> </a:t>
            </a:r>
            <a:r>
              <a:rPr lang="en-US" err="1">
                <a:latin typeface="Times New Roman" pitchFamily="18" charset="0"/>
                <a:cs typeface="Times New Roman" pitchFamily="18" charset="0"/>
              </a:rPr>
              <a:t>các</a:t>
            </a:r>
            <a:r>
              <a:rPr lang="en-US">
                <a:latin typeface="Times New Roman" pitchFamily="18" charset="0"/>
                <a:cs typeface="Times New Roman" pitchFamily="18" charset="0"/>
              </a:rPr>
              <a:t> </a:t>
            </a:r>
            <a:r>
              <a:rPr lang="en-US" err="1">
                <a:latin typeface="Times New Roman" pitchFamily="18" charset="0"/>
                <a:cs typeface="Times New Roman" pitchFamily="18" charset="0"/>
              </a:rPr>
              <a:t>cửa</a:t>
            </a:r>
            <a:r>
              <a:rPr lang="en-US">
                <a:latin typeface="Times New Roman" pitchFamily="18" charset="0"/>
                <a:cs typeface="Times New Roman" pitchFamily="18" charset="0"/>
              </a:rPr>
              <a:t> </a:t>
            </a:r>
            <a:r>
              <a:rPr lang="en-US" err="1">
                <a:latin typeface="Times New Roman" pitchFamily="18" charset="0"/>
                <a:cs typeface="Times New Roman" pitchFamily="18" charset="0"/>
              </a:rPr>
              <a:t>sổ</a:t>
            </a:r>
            <a:r>
              <a:rPr lang="en-US">
                <a:latin typeface="Times New Roman" pitchFamily="18" charset="0"/>
                <a:cs typeface="Times New Roman" pitchFamily="18" charset="0"/>
              </a:rPr>
              <a:t> </a:t>
            </a:r>
            <a:r>
              <a:rPr lang="en-US" err="1">
                <a:latin typeface="Times New Roman" pitchFamily="18" charset="0"/>
                <a:cs typeface="Times New Roman" pitchFamily="18" charset="0"/>
              </a:rPr>
              <a:t>phải</a:t>
            </a:r>
            <a:r>
              <a:rPr lang="en-US">
                <a:latin typeface="Times New Roman" pitchFamily="18" charset="0"/>
                <a:cs typeface="Times New Roman" pitchFamily="18" charset="0"/>
              </a:rPr>
              <a:t> </a:t>
            </a:r>
            <a:r>
              <a:rPr lang="en-US" err="1">
                <a:latin typeface="Times New Roman" pitchFamily="18" charset="0"/>
                <a:cs typeface="Times New Roman" pitchFamily="18" charset="0"/>
              </a:rPr>
              <a:t>cho</a:t>
            </a:r>
            <a:r>
              <a:rPr lang="en-US">
                <a:latin typeface="Times New Roman" pitchFamily="18" charset="0"/>
                <a:cs typeface="Times New Roman" pitchFamily="18" charset="0"/>
              </a:rPr>
              <a:t> </a:t>
            </a:r>
            <a:r>
              <a:rPr lang="en-US" err="1">
                <a:latin typeface="Times New Roman" pitchFamily="18" charset="0"/>
                <a:cs typeface="Times New Roman" pitchFamily="18" charset="0"/>
              </a:rPr>
              <a:t>thấy</a:t>
            </a:r>
            <a:r>
              <a:rPr lang="en-US">
                <a:latin typeface="Times New Roman" pitchFamily="18" charset="0"/>
                <a:cs typeface="Times New Roman" pitchFamily="18" charset="0"/>
              </a:rPr>
              <a:t> </a:t>
            </a:r>
            <a:r>
              <a:rPr lang="en-US" err="1">
                <a:latin typeface="Times New Roman" pitchFamily="18" charset="0"/>
                <a:cs typeface="Times New Roman" pitchFamily="18" charset="0"/>
              </a:rPr>
              <a:t>khách</a:t>
            </a:r>
            <a:r>
              <a:rPr lang="en-US">
                <a:latin typeface="Times New Roman" pitchFamily="18" charset="0"/>
                <a:cs typeface="Times New Roman" pitchFamily="18" charset="0"/>
              </a:rPr>
              <a:t> B </a:t>
            </a:r>
            <a:r>
              <a:rPr lang="en-US" err="1">
                <a:latin typeface="Times New Roman" pitchFamily="18" charset="0"/>
                <a:cs typeface="Times New Roman" pitchFamily="18" charset="0"/>
              </a:rPr>
              <a:t>đã</a:t>
            </a:r>
            <a:r>
              <a:rPr lang="en-US">
                <a:latin typeface="Times New Roman" pitchFamily="18" charset="0"/>
                <a:cs typeface="Times New Roman" pitchFamily="18" charset="0"/>
              </a:rPr>
              <a:t> </a:t>
            </a:r>
            <a:r>
              <a:rPr lang="en-US" err="1">
                <a:latin typeface="Times New Roman" pitchFamily="18" charset="0"/>
                <a:cs typeface="Times New Roman" pitchFamily="18" charset="0"/>
              </a:rPr>
              <a:t>đặt</a:t>
            </a:r>
            <a:r>
              <a:rPr lang="en-US">
                <a:latin typeface="Times New Roman" pitchFamily="18" charset="0"/>
                <a:cs typeface="Times New Roman" pitchFamily="18" charset="0"/>
              </a:rPr>
              <a:t> </a:t>
            </a:r>
            <a:r>
              <a:rPr lang="en-US" err="1">
                <a:latin typeface="Times New Roman" pitchFamily="18" charset="0"/>
                <a:cs typeface="Times New Roman" pitchFamily="18" charset="0"/>
              </a:rPr>
              <a:t>chỗ</a:t>
            </a:r>
            <a:r>
              <a:rPr lang="en-US">
                <a:latin typeface="Times New Roman" pitchFamily="18" charset="0"/>
                <a:cs typeface="Times New Roman" pitchFamily="18" charset="0"/>
              </a:rPr>
              <a:t> </a:t>
            </a:r>
            <a:r>
              <a:rPr lang="en-US" err="1">
                <a:latin typeface="Times New Roman" pitchFamily="18" charset="0"/>
                <a:cs typeface="Times New Roman" pitchFamily="18" charset="0"/>
              </a:rPr>
              <a:t>và</a:t>
            </a:r>
            <a:r>
              <a:rPr lang="en-US">
                <a:latin typeface="Times New Roman" pitchFamily="18" charset="0"/>
                <a:cs typeface="Times New Roman" pitchFamily="18" charset="0"/>
              </a:rPr>
              <a:t> </a:t>
            </a:r>
            <a:r>
              <a:rPr lang="en-US" err="1">
                <a:latin typeface="Times New Roman" pitchFamily="18" charset="0"/>
                <a:cs typeface="Times New Roman" pitchFamily="18" charset="0"/>
              </a:rPr>
              <a:t>khách</a:t>
            </a:r>
            <a:r>
              <a:rPr lang="en-US">
                <a:latin typeface="Times New Roman" pitchFamily="18" charset="0"/>
                <a:cs typeface="Times New Roman" pitchFamily="18" charset="0"/>
              </a:rPr>
              <a:t> C </a:t>
            </a:r>
            <a:r>
              <a:rPr lang="en-US" err="1">
                <a:latin typeface="Times New Roman" pitchFamily="18" charset="0"/>
                <a:cs typeface="Times New Roman" pitchFamily="18" charset="0"/>
              </a:rPr>
              <a:t>đã</a:t>
            </a:r>
            <a:r>
              <a:rPr lang="en-US">
                <a:latin typeface="Times New Roman" pitchFamily="18" charset="0"/>
                <a:cs typeface="Times New Roman" pitchFamily="18" charset="0"/>
              </a:rPr>
              <a:t> check-in.</a:t>
            </a:r>
          </a:p>
        </p:txBody>
      </p:sp>
      <p:sp>
        <p:nvSpPr>
          <p:cNvPr id="3" name="Title 2"/>
          <p:cNvSpPr>
            <a:spLocks noGrp="1"/>
          </p:cNvSpPr>
          <p:nvPr>
            <p:ph type="title"/>
          </p:nvPr>
        </p:nvSpPr>
        <p:spPr/>
        <p:txBody>
          <a:bodyPr>
            <a:normAutofit/>
          </a:bodyPr>
          <a:lstStyle/>
          <a:p>
            <a:pPr lvl="0"/>
            <a:r>
              <a:rPr lang="en-US" smtClean="0">
                <a:latin typeface="Times New Roman" pitchFamily="18" charset="0"/>
                <a:cs typeface="Times New Roman" pitchFamily="18" charset="0"/>
              </a:rPr>
              <a:t>2. </a:t>
            </a:r>
            <a:r>
              <a:rPr lang="en-US">
                <a:effectLst/>
                <a:latin typeface="Times New Roman" pitchFamily="18" charset="0"/>
                <a:cs typeface="Times New Roman" pitchFamily="18" charset="0"/>
              </a:rPr>
              <a:t>Lập kế hoạch kiểm thử </a:t>
            </a:r>
            <a:endParaRPr lang="vi-VN">
              <a:latin typeface="Times New Roman" pitchFamily="18" charset="0"/>
              <a:cs typeface="Times New Roman" pitchFamily="18" charset="0"/>
            </a:endParaRPr>
          </a:p>
        </p:txBody>
      </p:sp>
    </p:spTree>
    <p:extLst>
      <p:ext uri="{BB962C8B-B14F-4D97-AF65-F5344CB8AC3E}">
        <p14:creationId xmlns:p14="http://schemas.microsoft.com/office/powerpoint/2010/main" val="274089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b="1" i="1">
                <a:latin typeface="Times New Roman" pitchFamily="18" charset="0"/>
                <a:cs typeface="Times New Roman" pitchFamily="18" charset="0"/>
              </a:rPr>
              <a:t>g. </a:t>
            </a:r>
            <a:r>
              <a:rPr lang="en-US" sz="2800" b="1" err="1">
                <a:latin typeface="Times New Roman" pitchFamily="18" charset="0"/>
                <a:cs typeface="Times New Roman" pitchFamily="18" charset="0"/>
              </a:rPr>
              <a:t>Trạng</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thái</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khởi</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động</a:t>
            </a:r>
            <a:endParaRPr lang="en-US" sz="2800">
              <a:latin typeface="Times New Roman" pitchFamily="18" charset="0"/>
              <a:cs typeface="Times New Roman" pitchFamily="18" charset="0"/>
            </a:endParaRPr>
          </a:p>
          <a:p>
            <a:r>
              <a:rPr lang="en-US" err="1">
                <a:latin typeface="Times New Roman" pitchFamily="18" charset="0"/>
                <a:cs typeface="Times New Roman" pitchFamily="18" charset="0"/>
              </a:rPr>
              <a:t>Những</a:t>
            </a:r>
            <a:r>
              <a:rPr lang="en-US">
                <a:latin typeface="Times New Roman" pitchFamily="18" charset="0"/>
                <a:cs typeface="Times New Roman" pitchFamily="18" charset="0"/>
              </a:rPr>
              <a:t> </a:t>
            </a:r>
            <a:r>
              <a:rPr lang="en-US" err="1">
                <a:latin typeface="Times New Roman" pitchFamily="18" charset="0"/>
                <a:cs typeface="Times New Roman" pitchFamily="18" charset="0"/>
              </a:rPr>
              <a:t>dữ</a:t>
            </a:r>
            <a:r>
              <a:rPr lang="en-US">
                <a:latin typeface="Times New Roman" pitchFamily="18" charset="0"/>
                <a:cs typeface="Times New Roman" pitchFamily="18" charset="0"/>
              </a:rPr>
              <a:t> </a:t>
            </a:r>
            <a:r>
              <a:rPr lang="en-US" err="1">
                <a:latin typeface="Times New Roman" pitchFamily="18" charset="0"/>
                <a:cs typeface="Times New Roman" pitchFamily="18" charset="0"/>
              </a:rPr>
              <a:t>liệu</a:t>
            </a:r>
            <a:r>
              <a:rPr lang="en-US">
                <a:latin typeface="Times New Roman" pitchFamily="18" charset="0"/>
                <a:cs typeface="Times New Roman" pitchFamily="18" charset="0"/>
              </a:rPr>
              <a:t> </a:t>
            </a:r>
            <a:r>
              <a:rPr lang="en-US" err="1">
                <a:latin typeface="Times New Roman" pitchFamily="18" charset="0"/>
                <a:cs typeface="Times New Roman" pitchFamily="18" charset="0"/>
              </a:rPr>
              <a:t>này</a:t>
            </a:r>
            <a:r>
              <a:rPr lang="en-US">
                <a:latin typeface="Times New Roman" pitchFamily="18" charset="0"/>
                <a:cs typeface="Times New Roman" pitchFamily="18" charset="0"/>
              </a:rPr>
              <a:t> </a:t>
            </a:r>
            <a:r>
              <a:rPr lang="en-US" err="1">
                <a:latin typeface="Times New Roman" pitchFamily="18" charset="0"/>
                <a:cs typeface="Times New Roman" pitchFamily="18" charset="0"/>
              </a:rPr>
              <a:t>cần</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để</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thực</a:t>
            </a:r>
            <a:r>
              <a:rPr lang="en-US">
                <a:latin typeface="Times New Roman" pitchFamily="18" charset="0"/>
                <a:cs typeface="Times New Roman" pitchFamily="18" charset="0"/>
              </a:rPr>
              <a:t> </a:t>
            </a:r>
            <a:r>
              <a:rPr lang="en-US" err="1">
                <a:latin typeface="Times New Roman" pitchFamily="18" charset="0"/>
                <a:cs typeface="Times New Roman" pitchFamily="18" charset="0"/>
              </a:rPr>
              <a:t>hiện</a:t>
            </a:r>
            <a:r>
              <a:rPr lang="en-US">
                <a:latin typeface="Times New Roman" pitchFamily="18" charset="0"/>
                <a:cs typeface="Times New Roman" pitchFamily="18" charset="0"/>
              </a:rPr>
              <a:t> </a:t>
            </a:r>
            <a:r>
              <a:rPr lang="en-US" err="1">
                <a:latin typeface="Times New Roman" pitchFamily="18" charset="0"/>
                <a:cs typeface="Times New Roman" pitchFamily="18" charset="0"/>
              </a:rPr>
              <a:t>các</a:t>
            </a:r>
            <a:r>
              <a:rPr lang="en-US">
                <a:latin typeface="Times New Roman" pitchFamily="18" charset="0"/>
                <a:cs typeface="Times New Roman" pitchFamily="18" charset="0"/>
              </a:rPr>
              <a:t> </a:t>
            </a:r>
            <a:r>
              <a:rPr lang="en-US" err="1">
                <a:latin typeface="Times New Roman" pitchFamily="18" charset="0"/>
                <a:cs typeface="Times New Roman" pitchFamily="18" charset="0"/>
              </a:rPr>
              <a:t>nhiệm</a:t>
            </a:r>
            <a:r>
              <a:rPr lang="en-US">
                <a:latin typeface="Times New Roman" pitchFamily="18" charset="0"/>
                <a:cs typeface="Times New Roman" pitchFamily="18" charset="0"/>
              </a:rPr>
              <a:t> </a:t>
            </a:r>
            <a:r>
              <a:rPr lang="en-US" err="1">
                <a:latin typeface="Times New Roman" pitchFamily="18" charset="0"/>
                <a:cs typeface="Times New Roman" pitchFamily="18" charset="0"/>
              </a:rPr>
              <a:t>vụ</a:t>
            </a:r>
            <a:r>
              <a:rPr lang="en-US">
                <a:latin typeface="Times New Roman" pitchFamily="18" charset="0"/>
                <a:cs typeface="Times New Roman" pitchFamily="18" charset="0"/>
              </a:rPr>
              <a:t> </a:t>
            </a:r>
            <a:r>
              <a:rPr lang="en-US" err="1">
                <a:latin typeface="Times New Roman" pitchFamily="18" charset="0"/>
                <a:cs typeface="Times New Roman" pitchFamily="18" charset="0"/>
              </a:rPr>
              <a:t>theo</a:t>
            </a:r>
            <a:r>
              <a:rPr lang="en-US">
                <a:latin typeface="Times New Roman" pitchFamily="18" charset="0"/>
                <a:cs typeface="Times New Roman" pitchFamily="18" charset="0"/>
              </a:rPr>
              <a:t> </a:t>
            </a:r>
            <a:r>
              <a:rPr lang="en-US" err="1">
                <a:latin typeface="Times New Roman" pitchFamily="18" charset="0"/>
                <a:cs typeface="Times New Roman" pitchFamily="18" charset="0"/>
              </a:rPr>
              <a:t>kế</a:t>
            </a:r>
            <a:r>
              <a:rPr lang="en-US">
                <a:latin typeface="Times New Roman" pitchFamily="18" charset="0"/>
                <a:cs typeface="Times New Roman" pitchFamily="18" charset="0"/>
              </a:rPr>
              <a:t> </a:t>
            </a:r>
            <a:r>
              <a:rPr lang="en-US" err="1">
                <a:latin typeface="Times New Roman" pitchFamily="18" charset="0"/>
                <a:cs typeface="Times New Roman" pitchFamily="18" charset="0"/>
              </a:rPr>
              <a:t>hoạch</a:t>
            </a:r>
            <a:r>
              <a:rPr lang="en-US">
                <a:latin typeface="Times New Roman" pitchFamily="18" charset="0"/>
                <a:cs typeface="Times New Roman" pitchFamily="18" charset="0"/>
              </a:rPr>
              <a:t>.</a:t>
            </a:r>
          </a:p>
          <a:p>
            <a:pPr>
              <a:buFont typeface="Wingdings" pitchFamily="2" charset="2"/>
              <a:buChar char="Ø"/>
            </a:pPr>
            <a:endParaRPr lang="vi-VN">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lvl="0"/>
            <a:r>
              <a:rPr lang="en-US" smtClean="0">
                <a:latin typeface="Times New Roman" pitchFamily="18" charset="0"/>
                <a:cs typeface="Times New Roman" pitchFamily="18" charset="0"/>
              </a:rPr>
              <a:t>2. </a:t>
            </a:r>
            <a:r>
              <a:rPr lang="en-US">
                <a:effectLst/>
                <a:latin typeface="Times New Roman" pitchFamily="18" charset="0"/>
                <a:cs typeface="Times New Roman" pitchFamily="18" charset="0"/>
              </a:rPr>
              <a:t>Lập kế hoạch kiểm thử </a:t>
            </a:r>
            <a:endParaRPr lang="vi-VN">
              <a:latin typeface="Times New Roman" pitchFamily="18" charset="0"/>
              <a:cs typeface="Times New Roman" pitchFamily="18" charset="0"/>
            </a:endParaRPr>
          </a:p>
        </p:txBody>
      </p:sp>
    </p:spTree>
    <p:extLst>
      <p:ext uri="{BB962C8B-B14F-4D97-AF65-F5344CB8AC3E}">
        <p14:creationId xmlns:p14="http://schemas.microsoft.com/office/powerpoint/2010/main" val="618912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800" b="1" smtClean="0">
                <a:latin typeface="Times New Roman" pitchFamily="18" charset="0"/>
                <a:cs typeface="Times New Roman" pitchFamily="18" charset="0"/>
              </a:rPr>
              <a:t> </a:t>
            </a:r>
            <a:r>
              <a:rPr lang="en-US" sz="2800" b="1" i="1" smtClean="0">
                <a:latin typeface="Times New Roman" pitchFamily="18" charset="0"/>
                <a:cs typeface="Times New Roman" pitchFamily="18" charset="0"/>
              </a:rPr>
              <a:t>h</a:t>
            </a:r>
            <a:r>
              <a:rPr lang="en-US" sz="2800" b="1" smtClean="0">
                <a:latin typeface="Times New Roman" pitchFamily="18" charset="0"/>
                <a:cs typeface="Times New Roman" pitchFamily="18" charset="0"/>
              </a:rPr>
              <a:t>. </a:t>
            </a:r>
            <a:r>
              <a:rPr lang="en-US" sz="2800" b="1" err="1" smtClean="0">
                <a:latin typeface="Times New Roman" pitchFamily="18" charset="0"/>
                <a:cs typeface="Times New Roman" pitchFamily="18" charset="0"/>
              </a:rPr>
              <a:t>Hướng</a:t>
            </a:r>
            <a:r>
              <a:rPr lang="en-US" sz="2800" b="1" smtClean="0">
                <a:latin typeface="Times New Roman" pitchFamily="18" charset="0"/>
                <a:cs typeface="Times New Roman" pitchFamily="18" charset="0"/>
              </a:rPr>
              <a:t> </a:t>
            </a:r>
            <a:r>
              <a:rPr lang="en-US" sz="2800" b="1" err="1">
                <a:latin typeface="Times New Roman" pitchFamily="18" charset="0"/>
                <a:cs typeface="Times New Roman" pitchFamily="18" charset="0"/>
              </a:rPr>
              <a:t>dẫn</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sử</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dụng</a:t>
            </a:r>
            <a:endParaRPr lang="en-US" sz="2800">
              <a:latin typeface="Times New Roman" pitchFamily="18" charset="0"/>
              <a:cs typeface="Times New Roman" pitchFamily="18" charset="0"/>
            </a:endParaRPr>
          </a:p>
          <a:p>
            <a:r>
              <a:rPr lang="en-US" err="1">
                <a:latin typeface="Times New Roman" pitchFamily="18" charset="0"/>
                <a:cs typeface="Times New Roman" pitchFamily="18" charset="0"/>
              </a:rPr>
              <a:t>Chúng</a:t>
            </a:r>
            <a:r>
              <a:rPr lang="en-US">
                <a:latin typeface="Times New Roman" pitchFamily="18" charset="0"/>
                <a:cs typeface="Times New Roman" pitchFamily="18" charset="0"/>
              </a:rPr>
              <a:t> ta </a:t>
            </a:r>
            <a:r>
              <a:rPr lang="en-US" err="1">
                <a:latin typeface="Times New Roman" pitchFamily="18" charset="0"/>
                <a:cs typeface="Times New Roman" pitchFamily="18" charset="0"/>
              </a:rPr>
              <a:t>nên</a:t>
            </a:r>
            <a:r>
              <a:rPr lang="en-US">
                <a:latin typeface="Times New Roman" pitchFamily="18" charset="0"/>
                <a:cs typeface="Times New Roman" pitchFamily="18" charset="0"/>
              </a:rPr>
              <a:t> </a:t>
            </a:r>
            <a:r>
              <a:rPr lang="en-US" err="1">
                <a:latin typeface="Times New Roman" pitchFamily="18" charset="0"/>
                <a:cs typeface="Times New Roman" pitchFamily="18" charset="0"/>
              </a:rPr>
              <a:t>cung</a:t>
            </a:r>
            <a:r>
              <a:rPr lang="en-US">
                <a:latin typeface="Times New Roman" pitchFamily="18" charset="0"/>
                <a:cs typeface="Times New Roman" pitchFamily="18" charset="0"/>
              </a:rPr>
              <a:t> </a:t>
            </a:r>
            <a:r>
              <a:rPr lang="en-US" err="1">
                <a:latin typeface="Times New Roman" pitchFamily="18" charset="0"/>
                <a:cs typeface="Times New Roman" pitchFamily="18" charset="0"/>
              </a:rPr>
              <a:t>cấp</a:t>
            </a:r>
            <a:r>
              <a:rPr lang="en-US">
                <a:latin typeface="Times New Roman" pitchFamily="18" charset="0"/>
                <a:cs typeface="Times New Roman" pitchFamily="18" charset="0"/>
              </a:rPr>
              <a:t> </a:t>
            </a:r>
            <a:r>
              <a:rPr lang="en-US" err="1">
                <a:latin typeface="Times New Roman" pitchFamily="18" charset="0"/>
                <a:cs typeface="Times New Roman" pitchFamily="18" charset="0"/>
              </a:rPr>
              <a:t>cho</a:t>
            </a:r>
            <a:r>
              <a:rPr lang="en-US">
                <a:latin typeface="Times New Roman" pitchFamily="18" charset="0"/>
                <a:cs typeface="Times New Roman" pitchFamily="18" charset="0"/>
              </a:rPr>
              <a:t> </a:t>
            </a:r>
            <a:r>
              <a:rPr lang="en-US" err="1">
                <a:latin typeface="Times New Roman" pitchFamily="18" charset="0"/>
                <a:cs typeface="Times New Roman" pitchFamily="18" charset="0"/>
              </a:rPr>
              <a:t>người</a:t>
            </a:r>
            <a:r>
              <a:rPr lang="en-US">
                <a:latin typeface="Times New Roman" pitchFamily="18" charset="0"/>
                <a:cs typeface="Times New Roman" pitchFamily="18" charset="0"/>
              </a:rPr>
              <a:t> </a:t>
            </a:r>
            <a:r>
              <a:rPr lang="en-US" err="1">
                <a:latin typeface="Times New Roman" pitchFamily="18" charset="0"/>
                <a:cs typeface="Times New Roman" pitchFamily="18" charset="0"/>
              </a:rPr>
              <a:t>dùng</a:t>
            </a:r>
            <a:r>
              <a:rPr lang="en-US">
                <a:latin typeface="Times New Roman" pitchFamily="18" charset="0"/>
                <a:cs typeface="Times New Roman" pitchFamily="18" charset="0"/>
              </a:rPr>
              <a:t> </a:t>
            </a:r>
            <a:r>
              <a:rPr lang="en-US" err="1">
                <a:latin typeface="Times New Roman" pitchFamily="18" charset="0"/>
                <a:cs typeface="Times New Roman" pitchFamily="18" charset="0"/>
              </a:rPr>
              <a:t>bao</a:t>
            </a:r>
            <a:r>
              <a:rPr lang="en-US">
                <a:latin typeface="Times New Roman" pitchFamily="18" charset="0"/>
                <a:cs typeface="Times New Roman" pitchFamily="18" charset="0"/>
              </a:rPr>
              <a:t> </a:t>
            </a:r>
            <a:r>
              <a:rPr lang="en-US" err="1">
                <a:latin typeface="Times New Roman" pitchFamily="18" charset="0"/>
                <a:cs typeface="Times New Roman" pitchFamily="18" charset="0"/>
              </a:rPr>
              <a:t>nhiêu</a:t>
            </a:r>
            <a:r>
              <a:rPr lang="en-US">
                <a:latin typeface="Times New Roman" pitchFamily="18" charset="0"/>
                <a:cs typeface="Times New Roman" pitchFamily="18" charset="0"/>
              </a:rPr>
              <a:t> </a:t>
            </a:r>
            <a:r>
              <a:rPr lang="en-US" err="1">
                <a:latin typeface="Times New Roman" pitchFamily="18" charset="0"/>
                <a:cs typeface="Times New Roman" pitchFamily="18" charset="0"/>
              </a:rPr>
              <a:t>hướng</a:t>
            </a:r>
            <a:r>
              <a:rPr lang="en-US">
                <a:latin typeface="Times New Roman" pitchFamily="18" charset="0"/>
                <a:cs typeface="Times New Roman" pitchFamily="18" charset="0"/>
              </a:rPr>
              <a:t> </a:t>
            </a:r>
            <a:r>
              <a:rPr lang="en-US" err="1">
                <a:latin typeface="Times New Roman" pitchFamily="18" charset="0"/>
                <a:cs typeface="Times New Roman" pitchFamily="18" charset="0"/>
              </a:rPr>
              <a:t>dẫn</a:t>
            </a:r>
            <a:r>
              <a:rPr lang="en-US">
                <a:latin typeface="Times New Roman" pitchFamily="18" charset="0"/>
                <a:cs typeface="Times New Roman" pitchFamily="18" charset="0"/>
              </a:rPr>
              <a:t> </a:t>
            </a:r>
            <a:r>
              <a:rPr lang="en-US" err="1">
                <a:latin typeface="Times New Roman" pitchFamily="18" charset="0"/>
                <a:cs typeface="Times New Roman" pitchFamily="18" charset="0"/>
              </a:rPr>
              <a:t>và</a:t>
            </a:r>
            <a:r>
              <a:rPr lang="en-US">
                <a:latin typeface="Times New Roman" pitchFamily="18" charset="0"/>
                <a:cs typeface="Times New Roman" pitchFamily="18" charset="0"/>
              </a:rPr>
              <a:t> </a:t>
            </a:r>
            <a:r>
              <a:rPr lang="en-US" err="1">
                <a:latin typeface="Times New Roman" pitchFamily="18" charset="0"/>
                <a:cs typeface="Times New Roman" pitchFamily="18" charset="0"/>
              </a:rPr>
              <a:t>đào</a:t>
            </a:r>
            <a:r>
              <a:rPr lang="en-US">
                <a:latin typeface="Times New Roman" pitchFamily="18" charset="0"/>
                <a:cs typeface="Times New Roman" pitchFamily="18" charset="0"/>
              </a:rPr>
              <a:t> </a:t>
            </a:r>
            <a:r>
              <a:rPr lang="en-US" err="1">
                <a:latin typeface="Times New Roman" pitchFamily="18" charset="0"/>
                <a:cs typeface="Times New Roman" pitchFamily="18" charset="0"/>
              </a:rPr>
              <a:t>tạo</a:t>
            </a:r>
            <a:r>
              <a:rPr lang="en-US">
                <a:latin typeface="Times New Roman" pitchFamily="18" charset="0"/>
                <a:cs typeface="Times New Roman" pitchFamily="18" charset="0"/>
              </a:rPr>
              <a:t> </a:t>
            </a:r>
            <a:r>
              <a:rPr lang="en-US" err="1">
                <a:latin typeface="Times New Roman" pitchFamily="18" charset="0"/>
                <a:cs typeface="Times New Roman" pitchFamily="18" charset="0"/>
              </a:rPr>
              <a:t>trước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khi</a:t>
            </a:r>
            <a:r>
              <a:rPr lang="en-US">
                <a:latin typeface="Times New Roman" pitchFamily="18" charset="0"/>
                <a:cs typeface="Times New Roman" pitchFamily="18" charset="0"/>
              </a:rPr>
              <a:t> </a:t>
            </a:r>
            <a:r>
              <a:rPr lang="en-US" err="1">
                <a:latin typeface="Times New Roman" pitchFamily="18" charset="0"/>
                <a:cs typeface="Times New Roman" pitchFamily="18" charset="0"/>
              </a:rPr>
              <a:t>bắt</a:t>
            </a:r>
            <a:r>
              <a:rPr lang="en-US">
                <a:latin typeface="Times New Roman" pitchFamily="18" charset="0"/>
                <a:cs typeface="Times New Roman" pitchFamily="18" charset="0"/>
              </a:rPr>
              <a:t> </a:t>
            </a:r>
            <a:r>
              <a:rPr lang="en-US" err="1">
                <a:latin typeface="Times New Roman" pitchFamily="18" charset="0"/>
                <a:cs typeface="Times New Roman" pitchFamily="18" charset="0"/>
              </a:rPr>
              <a:t>đầu</a:t>
            </a:r>
            <a:r>
              <a:rPr lang="en-US">
                <a:latin typeface="Times New Roman" pitchFamily="18" charset="0"/>
                <a:cs typeface="Times New Roman" pitchFamily="18" charset="0"/>
              </a:rPr>
              <a:t> </a:t>
            </a:r>
            <a:r>
              <a:rPr lang="en-US" err="1">
                <a:latin typeface="Times New Roman" pitchFamily="18" charset="0"/>
                <a:cs typeface="Times New Roman" pitchFamily="18" charset="0"/>
              </a:rPr>
              <a:t>vào</a:t>
            </a:r>
            <a:r>
              <a:rPr lang="en-US">
                <a:latin typeface="Times New Roman" pitchFamily="18" charset="0"/>
                <a:cs typeface="Times New Roman" pitchFamily="18" charset="0"/>
              </a:rPr>
              <a:t> </a:t>
            </a:r>
            <a:r>
              <a:rPr lang="en-US" err="1">
                <a:latin typeface="Times New Roman" pitchFamily="18" charset="0"/>
                <a:cs typeface="Times New Roman" pitchFamily="18" charset="0"/>
              </a:rPr>
              <a:t>nhiệm</a:t>
            </a:r>
            <a:r>
              <a:rPr lang="en-US">
                <a:latin typeface="Times New Roman" pitchFamily="18" charset="0"/>
                <a:cs typeface="Times New Roman" pitchFamily="18" charset="0"/>
              </a:rPr>
              <a:t> </a:t>
            </a:r>
            <a:r>
              <a:rPr lang="en-US" err="1">
                <a:latin typeface="Times New Roman" pitchFamily="18" charset="0"/>
                <a:cs typeface="Times New Roman" pitchFamily="18" charset="0"/>
              </a:rPr>
              <a:t>vụ</a:t>
            </a:r>
            <a:r>
              <a:rPr lang="en-US">
                <a:latin typeface="Times New Roman" pitchFamily="18" charset="0"/>
                <a:cs typeface="Times New Roman" pitchFamily="18" charset="0"/>
              </a:rPr>
              <a:t>? </a:t>
            </a:r>
            <a:r>
              <a:rPr lang="en-US" err="1">
                <a:latin typeface="Times New Roman" pitchFamily="18" charset="0"/>
                <a:cs typeface="Times New Roman" pitchFamily="18" charset="0"/>
              </a:rPr>
              <a:t>Câu</a:t>
            </a:r>
            <a:r>
              <a:rPr lang="en-US">
                <a:latin typeface="Times New Roman" pitchFamily="18" charset="0"/>
                <a:cs typeface="Times New Roman" pitchFamily="18" charset="0"/>
              </a:rPr>
              <a:t> </a:t>
            </a:r>
            <a:r>
              <a:rPr lang="en-US" err="1">
                <a:latin typeface="Times New Roman" pitchFamily="18" charset="0"/>
                <a:cs typeface="Times New Roman" pitchFamily="18" charset="0"/>
              </a:rPr>
              <a:t>trả</a:t>
            </a:r>
            <a:r>
              <a:rPr lang="en-US">
                <a:latin typeface="Times New Roman" pitchFamily="18" charset="0"/>
                <a:cs typeface="Times New Roman" pitchFamily="18" charset="0"/>
              </a:rPr>
              <a:t> </a:t>
            </a:r>
            <a:r>
              <a:rPr lang="en-US" err="1">
                <a:latin typeface="Times New Roman" pitchFamily="18" charset="0"/>
                <a:cs typeface="Times New Roman" pitchFamily="18" charset="0"/>
              </a:rPr>
              <a:t>lời</a:t>
            </a:r>
            <a:r>
              <a:rPr lang="en-US">
                <a:latin typeface="Times New Roman" pitchFamily="18" charset="0"/>
                <a:cs typeface="Times New Roman" pitchFamily="18" charset="0"/>
              </a:rPr>
              <a:t> </a:t>
            </a:r>
            <a:r>
              <a:rPr lang="en-US" err="1">
                <a:latin typeface="Times New Roman" pitchFamily="18" charset="0"/>
                <a:cs typeface="Times New Roman" pitchFamily="18" charset="0"/>
              </a:rPr>
              <a:t>là</a:t>
            </a:r>
            <a:r>
              <a:rPr lang="en-US">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càng</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gần</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càng</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tốt</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với</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những</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gì</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họ</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có</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thể</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nhận</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được</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trong</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thực</a:t>
            </a:r>
            <a:r>
              <a:rPr lang="en-US">
                <a:solidFill>
                  <a:srgbClr val="FF0000"/>
                </a:solidFill>
                <a:latin typeface="Times New Roman" pitchFamily="18" charset="0"/>
                <a:cs typeface="Times New Roman" pitchFamily="18" charset="0"/>
              </a:rPr>
              <a:t> </a:t>
            </a:r>
            <a:r>
              <a:rPr lang="en-US" err="1">
                <a:solidFill>
                  <a:srgbClr val="FF0000"/>
                </a:solidFill>
                <a:latin typeface="Times New Roman" pitchFamily="18" charset="0"/>
                <a:cs typeface="Times New Roman" pitchFamily="18" charset="0"/>
              </a:rPr>
              <a:t>tế</a:t>
            </a:r>
            <a:r>
              <a:rPr lang="en-US">
                <a:latin typeface="Times New Roman" pitchFamily="18" charset="0"/>
                <a:cs typeface="Times New Roman" pitchFamily="18" charset="0"/>
              </a:rPr>
              <a:t>. </a:t>
            </a:r>
            <a:r>
              <a:rPr lang="en-US" err="1">
                <a:latin typeface="Times New Roman" pitchFamily="18" charset="0"/>
                <a:cs typeface="Times New Roman" pitchFamily="18" charset="0"/>
              </a:rPr>
              <a:t>Nếu</a:t>
            </a:r>
            <a:r>
              <a:rPr lang="en-US">
                <a:latin typeface="Times New Roman" pitchFamily="18" charset="0"/>
                <a:cs typeface="Times New Roman" pitchFamily="18" charset="0"/>
              </a:rPr>
              <a:t> </a:t>
            </a:r>
            <a:r>
              <a:rPr lang="en-US" err="1">
                <a:latin typeface="Times New Roman" pitchFamily="18" charset="0"/>
                <a:cs typeface="Times New Roman" pitchFamily="18" charset="0"/>
              </a:rPr>
              <a:t>chúng</a:t>
            </a:r>
            <a:r>
              <a:rPr lang="en-US">
                <a:latin typeface="Times New Roman" pitchFamily="18" charset="0"/>
                <a:cs typeface="Times New Roman" pitchFamily="18" charset="0"/>
              </a:rPr>
              <a:t> ta </a:t>
            </a:r>
            <a:r>
              <a:rPr lang="en-US" err="1">
                <a:latin typeface="Times New Roman" pitchFamily="18" charset="0"/>
                <a:cs typeface="Times New Roman" pitchFamily="18" charset="0"/>
              </a:rPr>
              <a:t>thiết</a:t>
            </a:r>
            <a:r>
              <a:rPr lang="en-US">
                <a:latin typeface="Times New Roman" pitchFamily="18" charset="0"/>
                <a:cs typeface="Times New Roman" pitchFamily="18" charset="0"/>
              </a:rPr>
              <a:t> </a:t>
            </a:r>
            <a:r>
              <a:rPr lang="en-US" err="1">
                <a:latin typeface="Times New Roman" pitchFamily="18" charset="0"/>
                <a:cs typeface="Times New Roman" pitchFamily="18" charset="0"/>
              </a:rPr>
              <a:t>kế</a:t>
            </a:r>
            <a:r>
              <a:rPr lang="en-US">
                <a:latin typeface="Times New Roman" pitchFamily="18" charset="0"/>
                <a:cs typeface="Times New Roman" pitchFamily="18" charset="0"/>
              </a:rPr>
              <a:t> </a:t>
            </a:r>
            <a:r>
              <a:rPr lang="en-US" err="1">
                <a:latin typeface="Times New Roman" pitchFamily="18" charset="0"/>
                <a:cs typeface="Times New Roman" pitchFamily="18" charset="0"/>
              </a:rPr>
              <a:t>một</a:t>
            </a:r>
            <a:r>
              <a:rPr lang="en-US">
                <a:latin typeface="Times New Roman" pitchFamily="18" charset="0"/>
                <a:cs typeface="Times New Roman" pitchFamily="18" charset="0"/>
              </a:rPr>
              <a:t> </a:t>
            </a:r>
            <a:r>
              <a:rPr lang="en-US" err="1">
                <a:latin typeface="Times New Roman" pitchFamily="18" charset="0"/>
                <a:cs typeface="Times New Roman" pitchFamily="18" charset="0"/>
              </a:rPr>
              <a:t>trang</a:t>
            </a:r>
            <a:r>
              <a:rPr lang="en-US">
                <a:latin typeface="Times New Roman" pitchFamily="18" charset="0"/>
                <a:cs typeface="Times New Roman" pitchFamily="18" charset="0"/>
              </a:rPr>
              <a:t> web </a:t>
            </a:r>
            <a:r>
              <a:rPr lang="en-US" err="1">
                <a:latin typeface="Times New Roman" pitchFamily="18" charset="0"/>
                <a:cs typeface="Times New Roman" pitchFamily="18" charset="0"/>
              </a:rPr>
              <a:t>để</a:t>
            </a:r>
            <a:r>
              <a:rPr lang="en-US">
                <a:latin typeface="Times New Roman" pitchFamily="18" charset="0"/>
                <a:cs typeface="Times New Roman" pitchFamily="18" charset="0"/>
              </a:rPr>
              <a:t> </a:t>
            </a:r>
            <a:r>
              <a:rPr lang="en-US" err="1">
                <a:latin typeface="Times New Roman" pitchFamily="18" charset="0"/>
                <a:cs typeface="Times New Roman" pitchFamily="18" charset="0"/>
              </a:rPr>
              <a:t>sử</a:t>
            </a:r>
            <a:r>
              <a:rPr lang="en-US">
                <a:latin typeface="Times New Roman" pitchFamily="18" charset="0"/>
                <a:cs typeface="Times New Roman" pitchFamily="18" charset="0"/>
              </a:rPr>
              <a:t> </a:t>
            </a:r>
            <a:r>
              <a:rPr lang="en-US" err="1">
                <a:latin typeface="Times New Roman" pitchFamily="18" charset="0"/>
                <a:cs typeface="Times New Roman" pitchFamily="18" charset="0"/>
              </a:rPr>
              <a:t>dụng</a:t>
            </a:r>
            <a:r>
              <a:rPr lang="en-US">
                <a:latin typeface="Times New Roman" pitchFamily="18" charset="0"/>
                <a:cs typeface="Times New Roman" pitchFamily="18" charset="0"/>
              </a:rPr>
              <a:t> </a:t>
            </a:r>
            <a:r>
              <a:rPr lang="en-US" err="1">
                <a:latin typeface="Times New Roman" pitchFamily="18" charset="0"/>
                <a:cs typeface="Times New Roman" pitchFamily="18" charset="0"/>
              </a:rPr>
              <a:t>công</a:t>
            </a:r>
            <a:r>
              <a:rPr lang="en-US">
                <a:latin typeface="Times New Roman" pitchFamily="18" charset="0"/>
                <a:cs typeface="Times New Roman" pitchFamily="18" charset="0"/>
              </a:rPr>
              <a:t> </a:t>
            </a:r>
            <a:r>
              <a:rPr lang="en-US" err="1">
                <a:latin typeface="Times New Roman" pitchFamily="18" charset="0"/>
                <a:cs typeface="Times New Roman" pitchFamily="18" charset="0"/>
              </a:rPr>
              <a:t>khai</a:t>
            </a:r>
            <a:r>
              <a:rPr lang="en-US">
                <a:latin typeface="Times New Roman" pitchFamily="18" charset="0"/>
                <a:cs typeface="Times New Roman" pitchFamily="18" charset="0"/>
              </a:rPr>
              <a:t>, </a:t>
            </a:r>
            <a:r>
              <a:rPr lang="en-US" err="1">
                <a:latin typeface="Times New Roman" pitchFamily="18" charset="0"/>
                <a:cs typeface="Times New Roman" pitchFamily="18" charset="0"/>
              </a:rPr>
              <a:t>sẽ</a:t>
            </a:r>
            <a:r>
              <a:rPr lang="en-US">
                <a:latin typeface="Times New Roman" pitchFamily="18" charset="0"/>
                <a:cs typeface="Times New Roman" pitchFamily="18" charset="0"/>
              </a:rPr>
              <a:t> </a:t>
            </a:r>
            <a:r>
              <a:rPr lang="en-US" err="1">
                <a:latin typeface="Times New Roman" pitchFamily="18" charset="0"/>
                <a:cs typeface="Times New Roman" pitchFamily="18" charset="0"/>
              </a:rPr>
              <a:t>không</a:t>
            </a:r>
            <a:r>
              <a:rPr lang="en-US">
                <a:latin typeface="Times New Roman" pitchFamily="18" charset="0"/>
                <a:cs typeface="Times New Roman" pitchFamily="18" charset="0"/>
              </a:rPr>
              <a:t> </a:t>
            </a:r>
            <a:r>
              <a:rPr lang="en-US" err="1">
                <a:latin typeface="Times New Roman" pitchFamily="18" charset="0"/>
                <a:cs typeface="Times New Roman" pitchFamily="18" charset="0"/>
              </a:rPr>
              <a:t>có</a:t>
            </a:r>
            <a:r>
              <a:rPr lang="en-US">
                <a:latin typeface="Times New Roman" pitchFamily="18" charset="0"/>
                <a:cs typeface="Times New Roman" pitchFamily="18" charset="0"/>
              </a:rPr>
              <a:t> </a:t>
            </a:r>
            <a:r>
              <a:rPr lang="en-US" err="1">
                <a:latin typeface="Times New Roman" pitchFamily="18" charset="0"/>
                <a:cs typeface="Times New Roman" pitchFamily="18" charset="0"/>
              </a:rPr>
              <a:t>đào</a:t>
            </a:r>
            <a:r>
              <a:rPr lang="en-US">
                <a:latin typeface="Times New Roman" pitchFamily="18" charset="0"/>
                <a:cs typeface="Times New Roman" pitchFamily="18" charset="0"/>
              </a:rPr>
              <a:t> </a:t>
            </a:r>
            <a:r>
              <a:rPr lang="en-US" err="1">
                <a:latin typeface="Times New Roman" pitchFamily="18" charset="0"/>
                <a:cs typeface="Times New Roman" pitchFamily="18" charset="0"/>
              </a:rPr>
              <a:t>tạo</a:t>
            </a:r>
            <a:r>
              <a:rPr lang="en-US">
                <a:latin typeface="Times New Roman" pitchFamily="18" charset="0"/>
                <a:cs typeface="Times New Roman" pitchFamily="18" charset="0"/>
              </a:rPr>
              <a:t> </a:t>
            </a:r>
            <a:r>
              <a:rPr lang="en-US" err="1">
                <a:latin typeface="Times New Roman" pitchFamily="18" charset="0"/>
                <a:cs typeface="Times New Roman" pitchFamily="18" charset="0"/>
              </a:rPr>
              <a:t>người</a:t>
            </a:r>
            <a:r>
              <a:rPr lang="en-US">
                <a:latin typeface="Times New Roman" pitchFamily="18" charset="0"/>
                <a:cs typeface="Times New Roman" pitchFamily="18" charset="0"/>
              </a:rPr>
              <a:t> </a:t>
            </a:r>
            <a:r>
              <a:rPr lang="en-US" err="1">
                <a:latin typeface="Times New Roman" pitchFamily="18" charset="0"/>
                <a:cs typeface="Times New Roman" pitchFamily="18" charset="0"/>
              </a:rPr>
              <a:t>sử</a:t>
            </a:r>
            <a:r>
              <a:rPr lang="en-US">
                <a:latin typeface="Times New Roman" pitchFamily="18" charset="0"/>
                <a:cs typeface="Times New Roman" pitchFamily="18" charset="0"/>
              </a:rPr>
              <a:t> </a:t>
            </a:r>
            <a:r>
              <a:rPr lang="en-US" err="1">
                <a:latin typeface="Times New Roman" pitchFamily="18" charset="0"/>
                <a:cs typeface="Times New Roman" pitchFamily="18" charset="0"/>
              </a:rPr>
              <a:t>dụng</a:t>
            </a:r>
            <a:r>
              <a:rPr lang="en-US">
                <a:latin typeface="Times New Roman" pitchFamily="18" charset="0"/>
                <a:cs typeface="Times New Roman" pitchFamily="18" charset="0"/>
              </a:rPr>
              <a:t>, </a:t>
            </a:r>
            <a:r>
              <a:rPr lang="en-US" err="1">
                <a:latin typeface="Times New Roman" pitchFamily="18" charset="0"/>
                <a:cs typeface="Times New Roman" pitchFamily="18" charset="0"/>
              </a:rPr>
              <a:t>vì</a:t>
            </a:r>
            <a:r>
              <a:rPr lang="en-US">
                <a:latin typeface="Times New Roman" pitchFamily="18" charset="0"/>
                <a:cs typeface="Times New Roman" pitchFamily="18" charset="0"/>
              </a:rPr>
              <a:t> </a:t>
            </a:r>
            <a:r>
              <a:rPr lang="en-US" err="1">
                <a:latin typeface="Times New Roman" pitchFamily="18" charset="0"/>
                <a:cs typeface="Times New Roman" pitchFamily="18" charset="0"/>
              </a:rPr>
              <a:t>vậy</a:t>
            </a:r>
            <a:r>
              <a:rPr lang="en-US">
                <a:latin typeface="Times New Roman" pitchFamily="18" charset="0"/>
                <a:cs typeface="Times New Roman" pitchFamily="18" charset="0"/>
              </a:rPr>
              <a:t> </a:t>
            </a:r>
            <a:r>
              <a:rPr lang="en-US" err="1">
                <a:latin typeface="Times New Roman" pitchFamily="18" charset="0"/>
                <a:cs typeface="Times New Roman" pitchFamily="18" charset="0"/>
              </a:rPr>
              <a:t>chúng</a:t>
            </a:r>
            <a:r>
              <a:rPr lang="en-US">
                <a:latin typeface="Times New Roman" pitchFamily="18" charset="0"/>
                <a:cs typeface="Times New Roman" pitchFamily="18" charset="0"/>
              </a:rPr>
              <a:t> ta </a:t>
            </a:r>
            <a:r>
              <a:rPr lang="en-US" err="1">
                <a:latin typeface="Times New Roman" pitchFamily="18" charset="0"/>
                <a:cs typeface="Times New Roman" pitchFamily="18" charset="0"/>
              </a:rPr>
              <a:t>không</a:t>
            </a:r>
            <a:r>
              <a:rPr lang="en-US">
                <a:latin typeface="Times New Roman" pitchFamily="18" charset="0"/>
                <a:cs typeface="Times New Roman" pitchFamily="18" charset="0"/>
              </a:rPr>
              <a:t> </a:t>
            </a:r>
            <a:r>
              <a:rPr lang="en-US" err="1">
                <a:latin typeface="Times New Roman" pitchFamily="18" charset="0"/>
                <a:cs typeface="Times New Roman" pitchFamily="18" charset="0"/>
              </a:rPr>
              <a:t>nên</a:t>
            </a:r>
            <a:r>
              <a:rPr lang="en-US">
                <a:latin typeface="Times New Roman" pitchFamily="18" charset="0"/>
                <a:cs typeface="Times New Roman" pitchFamily="18" charset="0"/>
              </a:rPr>
              <a:t> </a:t>
            </a:r>
            <a:r>
              <a:rPr lang="en-US" err="1">
                <a:latin typeface="Times New Roman" pitchFamily="18" charset="0"/>
                <a:cs typeface="Times New Roman" pitchFamily="18" charset="0"/>
              </a:rPr>
              <a:t>cho</a:t>
            </a:r>
            <a:r>
              <a:rPr lang="en-US">
                <a:latin typeface="Times New Roman" pitchFamily="18" charset="0"/>
                <a:cs typeface="Times New Roman" pitchFamily="18" charset="0"/>
              </a:rPr>
              <a:t> </a:t>
            </a:r>
            <a:r>
              <a:rPr lang="en-US" err="1">
                <a:latin typeface="Times New Roman" pitchFamily="18" charset="0"/>
                <a:cs typeface="Times New Roman" pitchFamily="18" charset="0"/>
              </a:rPr>
              <a:t>bất</a:t>
            </a:r>
            <a:r>
              <a:rPr lang="en-US">
                <a:latin typeface="Times New Roman" pitchFamily="18" charset="0"/>
                <a:cs typeface="Times New Roman" pitchFamily="18" charset="0"/>
              </a:rPr>
              <a:t> </a:t>
            </a:r>
            <a:r>
              <a:rPr lang="en-US" err="1">
                <a:latin typeface="Times New Roman" pitchFamily="18" charset="0"/>
                <a:cs typeface="Times New Roman" pitchFamily="18" charset="0"/>
              </a:rPr>
              <a:t>kỳ</a:t>
            </a:r>
            <a:r>
              <a:rPr lang="en-US">
                <a:latin typeface="Times New Roman" pitchFamily="18" charset="0"/>
                <a:cs typeface="Times New Roman" pitchFamily="18" charset="0"/>
              </a:rPr>
              <a:t> </a:t>
            </a:r>
            <a:r>
              <a:rPr lang="en-US" err="1">
                <a:latin typeface="Times New Roman" pitchFamily="18" charset="0"/>
                <a:cs typeface="Times New Roman" pitchFamily="18" charset="0"/>
              </a:rPr>
              <a:t>hướng</a:t>
            </a:r>
            <a:r>
              <a:rPr lang="en-US">
                <a:latin typeface="Times New Roman" pitchFamily="18" charset="0"/>
                <a:cs typeface="Times New Roman" pitchFamily="18" charset="0"/>
              </a:rPr>
              <a:t> </a:t>
            </a:r>
            <a:r>
              <a:rPr lang="en-US" err="1">
                <a:latin typeface="Times New Roman" pitchFamily="18" charset="0"/>
                <a:cs typeface="Times New Roman" pitchFamily="18" charset="0"/>
              </a:rPr>
              <a:t>dẫn</a:t>
            </a:r>
            <a:r>
              <a:rPr lang="en-US">
                <a:latin typeface="Times New Roman" pitchFamily="18" charset="0"/>
                <a:cs typeface="Times New Roman" pitchFamily="18" charset="0"/>
              </a:rPr>
              <a:t> </a:t>
            </a:r>
            <a:r>
              <a:rPr lang="en-US" err="1">
                <a:latin typeface="Times New Roman" pitchFamily="18" charset="0"/>
                <a:cs typeface="Times New Roman" pitchFamily="18" charset="0"/>
              </a:rPr>
              <a:t>nào</a:t>
            </a:r>
            <a:r>
              <a:rPr lang="en-US">
                <a:latin typeface="Times New Roman" pitchFamily="18" charset="0"/>
                <a:cs typeface="Times New Roman" pitchFamily="18" charset="0"/>
              </a:rPr>
              <a:t> </a:t>
            </a:r>
            <a:r>
              <a:rPr lang="en-US" err="1">
                <a:latin typeface="Times New Roman" pitchFamily="18" charset="0"/>
                <a:cs typeface="Times New Roman" pitchFamily="18" charset="0"/>
              </a:rPr>
              <a:t>trong</a:t>
            </a:r>
            <a:r>
              <a:rPr lang="en-US">
                <a:latin typeface="Times New Roman" pitchFamily="18" charset="0"/>
                <a:cs typeface="Times New Roman" pitchFamily="18" charset="0"/>
              </a:rPr>
              <a:t> </a:t>
            </a:r>
            <a:r>
              <a:rPr lang="en-US" err="1">
                <a:latin typeface="Times New Roman" pitchFamily="18" charset="0"/>
                <a:cs typeface="Times New Roman" pitchFamily="18" charset="0"/>
              </a:rPr>
              <a:t>quá</a:t>
            </a:r>
            <a:r>
              <a:rPr lang="en-US">
                <a:latin typeface="Times New Roman" pitchFamily="18" charset="0"/>
                <a:cs typeface="Times New Roman" pitchFamily="18" charset="0"/>
              </a:rPr>
              <a:t> </a:t>
            </a:r>
            <a:r>
              <a:rPr lang="en-US" err="1">
                <a:latin typeface="Times New Roman" pitchFamily="18" charset="0"/>
                <a:cs typeface="Times New Roman" pitchFamily="18" charset="0"/>
              </a:rPr>
              <a:t>trình</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thử</a:t>
            </a:r>
            <a:r>
              <a:rPr lang="en-US">
                <a:latin typeface="Times New Roman" pitchFamily="18" charset="0"/>
                <a:cs typeface="Times New Roman" pitchFamily="18" charset="0"/>
              </a:rPr>
              <a:t> </a:t>
            </a:r>
            <a:r>
              <a:rPr lang="en-US" err="1">
                <a:latin typeface="Times New Roman" pitchFamily="18" charset="0"/>
                <a:cs typeface="Times New Roman" pitchFamily="18" charset="0"/>
              </a:rPr>
              <a:t>nghiệm</a:t>
            </a:r>
            <a:r>
              <a:rPr lang="en-US" smtClean="0">
                <a:latin typeface="Times New Roman" pitchFamily="18" charset="0"/>
                <a:cs typeface="Times New Roman" pitchFamily="18" charset="0"/>
              </a:rPr>
              <a:t>.</a:t>
            </a:r>
            <a:endParaRPr lang="en-US">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a:latin typeface="Times New Roman" pitchFamily="18" charset="0"/>
                <a:cs typeface="Times New Roman" pitchFamily="18" charset="0"/>
              </a:rPr>
              <a:t>2. </a:t>
            </a:r>
            <a:r>
              <a:rPr lang="en-US">
                <a:effectLst/>
                <a:latin typeface="Times New Roman" pitchFamily="18" charset="0"/>
                <a:cs typeface="Times New Roman" pitchFamily="18" charset="0"/>
              </a:rPr>
              <a:t>Lập kế hoạch kiểm thử </a:t>
            </a:r>
            <a:endParaRPr lang="vi-VN">
              <a:latin typeface="Times New Roman" pitchFamily="18" charset="0"/>
              <a:cs typeface="Times New Roman" pitchFamily="18" charset="0"/>
            </a:endParaRPr>
          </a:p>
        </p:txBody>
      </p:sp>
    </p:spTree>
    <p:extLst>
      <p:ext uri="{BB962C8B-B14F-4D97-AF65-F5344CB8AC3E}">
        <p14:creationId xmlns:p14="http://schemas.microsoft.com/office/powerpoint/2010/main" val="15126726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3200" b="1" i="1">
                <a:latin typeface="Times New Roman" pitchFamily="18" charset="0"/>
                <a:cs typeface="Times New Roman" pitchFamily="18" charset="0"/>
              </a:rPr>
              <a:t>h</a:t>
            </a:r>
            <a:r>
              <a:rPr lang="en-US" sz="3200" b="1">
                <a:latin typeface="Times New Roman" pitchFamily="18" charset="0"/>
                <a:cs typeface="Times New Roman" pitchFamily="18" charset="0"/>
              </a:rPr>
              <a:t>. </a:t>
            </a:r>
            <a:r>
              <a:rPr lang="en-US" sz="3200" b="1" err="1">
                <a:latin typeface="Times New Roman" pitchFamily="18" charset="0"/>
                <a:cs typeface="Times New Roman" pitchFamily="18" charset="0"/>
              </a:rPr>
              <a:t>Hướng</a:t>
            </a:r>
            <a:r>
              <a:rPr lang="en-US" sz="3200" b="1">
                <a:latin typeface="Times New Roman" pitchFamily="18" charset="0"/>
                <a:cs typeface="Times New Roman" pitchFamily="18" charset="0"/>
              </a:rPr>
              <a:t> </a:t>
            </a:r>
            <a:r>
              <a:rPr lang="en-US" sz="3200" b="1" err="1">
                <a:latin typeface="Times New Roman" pitchFamily="18" charset="0"/>
                <a:cs typeface="Times New Roman" pitchFamily="18" charset="0"/>
              </a:rPr>
              <a:t>dẫn</a:t>
            </a:r>
            <a:r>
              <a:rPr lang="en-US" sz="3200" b="1">
                <a:latin typeface="Times New Roman" pitchFamily="18" charset="0"/>
                <a:cs typeface="Times New Roman" pitchFamily="18" charset="0"/>
              </a:rPr>
              <a:t> </a:t>
            </a:r>
            <a:r>
              <a:rPr lang="en-US" sz="3200" b="1" err="1">
                <a:latin typeface="Times New Roman" pitchFamily="18" charset="0"/>
                <a:cs typeface="Times New Roman" pitchFamily="18" charset="0"/>
              </a:rPr>
              <a:t>sử</a:t>
            </a:r>
            <a:r>
              <a:rPr lang="en-US" sz="3200" b="1">
                <a:latin typeface="Times New Roman" pitchFamily="18" charset="0"/>
                <a:cs typeface="Times New Roman" pitchFamily="18" charset="0"/>
              </a:rPr>
              <a:t> </a:t>
            </a:r>
            <a:r>
              <a:rPr lang="en-US" sz="3200" b="1" err="1">
                <a:latin typeface="Times New Roman" pitchFamily="18" charset="0"/>
                <a:cs typeface="Times New Roman" pitchFamily="18" charset="0"/>
              </a:rPr>
              <a:t>dụng</a:t>
            </a:r>
            <a:endParaRPr lang="en-US" sz="3200">
              <a:latin typeface="Times New Roman" pitchFamily="18" charset="0"/>
              <a:cs typeface="Times New Roman" pitchFamily="18" charset="0"/>
            </a:endParaRPr>
          </a:p>
          <a:p>
            <a:pPr>
              <a:buFont typeface="Wingdings" pitchFamily="2" charset="2"/>
              <a:buChar char="Ø"/>
            </a:pPr>
            <a:r>
              <a:rPr lang="en-US" err="1">
                <a:latin typeface="Times New Roman" pitchFamily="18" charset="0"/>
                <a:cs typeface="Times New Roman" pitchFamily="18" charset="0"/>
              </a:rPr>
              <a:t>Nếu</a:t>
            </a:r>
            <a:r>
              <a:rPr lang="en-US">
                <a:latin typeface="Times New Roman" pitchFamily="18" charset="0"/>
                <a:cs typeface="Times New Roman" pitchFamily="18" charset="0"/>
              </a:rPr>
              <a:t> </a:t>
            </a:r>
            <a:r>
              <a:rPr lang="en-US" err="1">
                <a:latin typeface="Times New Roman" pitchFamily="18" charset="0"/>
                <a:cs typeface="Times New Roman" pitchFamily="18" charset="0"/>
              </a:rPr>
              <a:t>chúng</a:t>
            </a:r>
            <a:r>
              <a:rPr lang="en-US">
                <a:latin typeface="Times New Roman" pitchFamily="18" charset="0"/>
                <a:cs typeface="Times New Roman" pitchFamily="18" charset="0"/>
              </a:rPr>
              <a:t> ta </a:t>
            </a:r>
            <a:r>
              <a:rPr lang="en-US" err="1">
                <a:latin typeface="Times New Roman" pitchFamily="18" charset="0"/>
                <a:cs typeface="Times New Roman" pitchFamily="18" charset="0"/>
              </a:rPr>
              <a:t>có</a:t>
            </a:r>
            <a:r>
              <a:rPr lang="en-US">
                <a:latin typeface="Times New Roman" pitchFamily="18" charset="0"/>
                <a:cs typeface="Times New Roman" pitchFamily="18" charset="0"/>
              </a:rPr>
              <a:t> </a:t>
            </a:r>
            <a:r>
              <a:rPr lang="en-US" err="1">
                <a:latin typeface="Times New Roman" pitchFamily="18" charset="0"/>
                <a:cs typeface="Times New Roman" pitchFamily="18" charset="0"/>
              </a:rPr>
              <a:t>kế</a:t>
            </a:r>
            <a:r>
              <a:rPr lang="en-US">
                <a:latin typeface="Times New Roman" pitchFamily="18" charset="0"/>
                <a:cs typeface="Times New Roman" pitchFamily="18" charset="0"/>
              </a:rPr>
              <a:t> </a:t>
            </a:r>
            <a:r>
              <a:rPr lang="en-US" err="1">
                <a:latin typeface="Times New Roman" pitchFamily="18" charset="0"/>
                <a:cs typeface="Times New Roman" pitchFamily="18" charset="0"/>
              </a:rPr>
              <a:t>hoạch</a:t>
            </a:r>
            <a:r>
              <a:rPr lang="en-US">
                <a:latin typeface="Times New Roman" pitchFamily="18" charset="0"/>
                <a:cs typeface="Times New Roman" pitchFamily="18" charset="0"/>
              </a:rPr>
              <a:t> </a:t>
            </a:r>
            <a:r>
              <a:rPr lang="en-US" err="1">
                <a:latin typeface="Times New Roman" pitchFamily="18" charset="0"/>
                <a:cs typeface="Times New Roman" pitchFamily="18" charset="0"/>
              </a:rPr>
              <a:t>hướng</a:t>
            </a:r>
            <a:r>
              <a:rPr lang="en-US">
                <a:latin typeface="Times New Roman" pitchFamily="18" charset="0"/>
                <a:cs typeface="Times New Roman" pitchFamily="18" charset="0"/>
              </a:rPr>
              <a:t> </a:t>
            </a:r>
            <a:r>
              <a:rPr lang="en-US" err="1">
                <a:latin typeface="Times New Roman" pitchFamily="18" charset="0"/>
                <a:cs typeface="Times New Roman" pitchFamily="18" charset="0"/>
              </a:rPr>
              <a:t>dẫn</a:t>
            </a:r>
            <a:r>
              <a:rPr lang="en-US">
                <a:latin typeface="Times New Roman" pitchFamily="18" charset="0"/>
                <a:cs typeface="Times New Roman" pitchFamily="18" charset="0"/>
              </a:rPr>
              <a:t> </a:t>
            </a:r>
            <a:r>
              <a:rPr lang="en-US" err="1">
                <a:latin typeface="Times New Roman" pitchFamily="18" charset="0"/>
                <a:cs typeface="Times New Roman" pitchFamily="18" charset="0"/>
              </a:rPr>
              <a:t>bằng</a:t>
            </a:r>
            <a:r>
              <a:rPr lang="en-US">
                <a:latin typeface="Times New Roman" pitchFamily="18" charset="0"/>
                <a:cs typeface="Times New Roman" pitchFamily="18" charset="0"/>
              </a:rPr>
              <a:t> </a:t>
            </a:r>
            <a:r>
              <a:rPr lang="en-US" err="1">
                <a:latin typeface="Times New Roman" pitchFamily="18" charset="0"/>
                <a:cs typeface="Times New Roman" pitchFamily="18" charset="0"/>
              </a:rPr>
              <a:t>văn</a:t>
            </a:r>
            <a:r>
              <a:rPr lang="en-US">
                <a:latin typeface="Times New Roman" pitchFamily="18" charset="0"/>
                <a:cs typeface="Times New Roman" pitchFamily="18" charset="0"/>
              </a:rPr>
              <a:t> </a:t>
            </a:r>
            <a:r>
              <a:rPr lang="en-US" err="1">
                <a:latin typeface="Times New Roman" pitchFamily="18" charset="0"/>
                <a:cs typeface="Times New Roman" pitchFamily="18" charset="0"/>
              </a:rPr>
              <a:t>bản</a:t>
            </a:r>
            <a:r>
              <a:rPr lang="en-US">
                <a:latin typeface="Times New Roman" pitchFamily="18" charset="0"/>
                <a:cs typeface="Times New Roman" pitchFamily="18" charset="0"/>
              </a:rPr>
              <a:t>, </a:t>
            </a:r>
            <a:r>
              <a:rPr lang="en-US" err="1">
                <a:latin typeface="Times New Roman" pitchFamily="18" charset="0"/>
                <a:cs typeface="Times New Roman" pitchFamily="18" charset="0"/>
              </a:rPr>
              <a:t>chúng</a:t>
            </a:r>
            <a:r>
              <a:rPr lang="en-US">
                <a:latin typeface="Times New Roman" pitchFamily="18" charset="0"/>
                <a:cs typeface="Times New Roman" pitchFamily="18" charset="0"/>
              </a:rPr>
              <a:t> ta </a:t>
            </a:r>
            <a:r>
              <a:rPr lang="en-US" err="1">
                <a:latin typeface="Times New Roman" pitchFamily="18" charset="0"/>
                <a:cs typeface="Times New Roman" pitchFamily="18" charset="0"/>
              </a:rPr>
              <a:t>có</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thể</a:t>
            </a:r>
            <a:r>
              <a:rPr lang="en-US">
                <a:latin typeface="Times New Roman" pitchFamily="18" charset="0"/>
                <a:cs typeface="Times New Roman" pitchFamily="18" charset="0"/>
              </a:rPr>
              <a:t> </a:t>
            </a:r>
            <a:r>
              <a:rPr lang="en-US" err="1">
                <a:latin typeface="Times New Roman" pitchFamily="18" charset="0"/>
                <a:cs typeface="Times New Roman" pitchFamily="18" charset="0"/>
              </a:rPr>
              <a:t>cho</a:t>
            </a:r>
            <a:r>
              <a:rPr lang="en-US">
                <a:latin typeface="Times New Roman" pitchFamily="18" charset="0"/>
                <a:cs typeface="Times New Roman" pitchFamily="18" charset="0"/>
              </a:rPr>
              <a:t> </a:t>
            </a:r>
            <a:r>
              <a:rPr lang="en-US" err="1">
                <a:latin typeface="Times New Roman" pitchFamily="18" charset="0"/>
                <a:cs typeface="Times New Roman" pitchFamily="18" charset="0"/>
              </a:rPr>
              <a:t>phép</a:t>
            </a:r>
            <a:r>
              <a:rPr lang="en-US">
                <a:latin typeface="Times New Roman" pitchFamily="18" charset="0"/>
                <a:cs typeface="Times New Roman" pitchFamily="18" charset="0"/>
              </a:rPr>
              <a:t> </a:t>
            </a:r>
            <a:r>
              <a:rPr lang="en-US" err="1">
                <a:latin typeface="Times New Roman" pitchFamily="18" charset="0"/>
                <a:cs typeface="Times New Roman" pitchFamily="18" charset="0"/>
              </a:rPr>
              <a:t>người</a:t>
            </a:r>
            <a:r>
              <a:rPr lang="en-US">
                <a:latin typeface="Times New Roman" pitchFamily="18" charset="0"/>
                <a:cs typeface="Times New Roman" pitchFamily="18" charset="0"/>
              </a:rPr>
              <a:t> </a:t>
            </a:r>
            <a:r>
              <a:rPr lang="en-US" err="1">
                <a:latin typeface="Times New Roman" pitchFamily="18" charset="0"/>
                <a:cs typeface="Times New Roman" pitchFamily="18" charset="0"/>
              </a:rPr>
              <a:t>dùng</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đọc</a:t>
            </a:r>
            <a:r>
              <a:rPr lang="en-US">
                <a:latin typeface="Times New Roman" pitchFamily="18" charset="0"/>
                <a:cs typeface="Times New Roman" pitchFamily="18" charset="0"/>
              </a:rPr>
              <a:t> </a:t>
            </a:r>
            <a:r>
              <a:rPr lang="en-US" err="1">
                <a:latin typeface="Times New Roman" pitchFamily="18" charset="0"/>
                <a:cs typeface="Times New Roman" pitchFamily="18" charset="0"/>
              </a:rPr>
              <a:t>một</a:t>
            </a:r>
            <a:r>
              <a:rPr lang="en-US">
                <a:latin typeface="Times New Roman" pitchFamily="18" charset="0"/>
                <a:cs typeface="Times New Roman" pitchFamily="18" charset="0"/>
              </a:rPr>
              <a:t> </a:t>
            </a:r>
            <a:r>
              <a:rPr lang="en-US" err="1">
                <a:latin typeface="Times New Roman" pitchFamily="18" charset="0"/>
                <a:cs typeface="Times New Roman" pitchFamily="18" charset="0"/>
              </a:rPr>
              <a:t>phác</a:t>
            </a:r>
            <a:r>
              <a:rPr lang="en-US">
                <a:latin typeface="Times New Roman" pitchFamily="18" charset="0"/>
                <a:cs typeface="Times New Roman" pitchFamily="18" charset="0"/>
              </a:rPr>
              <a:t> </a:t>
            </a:r>
            <a:r>
              <a:rPr lang="en-US" err="1">
                <a:latin typeface="Times New Roman" pitchFamily="18" charset="0"/>
                <a:cs typeface="Times New Roman" pitchFamily="18" charset="0"/>
              </a:rPr>
              <a:t>thảo</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nó</a:t>
            </a:r>
            <a:r>
              <a:rPr lang="en-US">
                <a:latin typeface="Times New Roman" pitchFamily="18" charset="0"/>
                <a:cs typeface="Times New Roman" pitchFamily="18" charset="0"/>
              </a:rPr>
              <a:t>. (Theo </a:t>
            </a:r>
            <a:r>
              <a:rPr lang="en-US" err="1">
                <a:latin typeface="Times New Roman" pitchFamily="18" charset="0"/>
                <a:cs typeface="Times New Roman" pitchFamily="18" charset="0"/>
              </a:rPr>
              <a:t>cách</a:t>
            </a:r>
            <a:r>
              <a:rPr lang="en-US">
                <a:latin typeface="Times New Roman" pitchFamily="18" charset="0"/>
                <a:cs typeface="Times New Roman" pitchFamily="18" charset="0"/>
              </a:rPr>
              <a:t> </a:t>
            </a:r>
            <a:r>
              <a:rPr lang="en-US" err="1">
                <a:latin typeface="Times New Roman" pitchFamily="18" charset="0"/>
                <a:cs typeface="Times New Roman" pitchFamily="18" charset="0"/>
              </a:rPr>
              <a:t>này</a:t>
            </a:r>
            <a:r>
              <a:rPr lang="en-US">
                <a:latin typeface="Times New Roman" pitchFamily="18" charset="0"/>
                <a:cs typeface="Times New Roman" pitchFamily="18" charset="0"/>
              </a:rPr>
              <a:t> </a:t>
            </a:r>
            <a:r>
              <a:rPr lang="en-US" err="1">
                <a:latin typeface="Times New Roman" pitchFamily="18" charset="0"/>
                <a:cs typeface="Times New Roman" pitchFamily="18" charset="0"/>
              </a:rPr>
              <a:t>chúng</a:t>
            </a:r>
            <a:r>
              <a:rPr lang="en-US">
                <a:latin typeface="Times New Roman" pitchFamily="18" charset="0"/>
                <a:cs typeface="Times New Roman" pitchFamily="18" charset="0"/>
              </a:rPr>
              <a:t> ta </a:t>
            </a:r>
            <a:r>
              <a:rPr lang="en-US" err="1">
                <a:latin typeface="Times New Roman" pitchFamily="18" charset="0"/>
                <a:cs typeface="Times New Roman" pitchFamily="18" charset="0"/>
              </a:rPr>
              <a:t>cũng</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thử</a:t>
            </a:r>
            <a:r>
              <a:rPr lang="en-US">
                <a:latin typeface="Times New Roman" pitchFamily="18" charset="0"/>
                <a:cs typeface="Times New Roman" pitchFamily="18" charset="0"/>
              </a:rPr>
              <a:t> </a:t>
            </a:r>
            <a:r>
              <a:rPr lang="en-US" err="1">
                <a:latin typeface="Times New Roman" pitchFamily="18" charset="0"/>
                <a:cs typeface="Times New Roman" pitchFamily="18" charset="0"/>
              </a:rPr>
              <a:t>nghiệm</a:t>
            </a:r>
            <a:r>
              <a:rPr lang="en-US">
                <a:latin typeface="Times New Roman" pitchFamily="18" charset="0"/>
                <a:cs typeface="Times New Roman" pitchFamily="18" charset="0"/>
              </a:rPr>
              <a:t> </a:t>
            </a:r>
            <a:r>
              <a:rPr lang="en-US" err="1">
                <a:latin typeface="Times New Roman" pitchFamily="18" charset="0"/>
                <a:cs typeface="Times New Roman" pitchFamily="18" charset="0"/>
              </a:rPr>
              <a:t>các</a:t>
            </a:r>
            <a:r>
              <a:rPr lang="en-US">
                <a:latin typeface="Times New Roman" pitchFamily="18" charset="0"/>
                <a:cs typeface="Times New Roman" pitchFamily="18" charset="0"/>
              </a:rPr>
              <a:t> </a:t>
            </a:r>
            <a:r>
              <a:rPr lang="en-US" err="1">
                <a:latin typeface="Times New Roman" pitchFamily="18" charset="0"/>
                <a:cs typeface="Times New Roman" pitchFamily="18" charset="0"/>
              </a:rPr>
              <a:t>hướng</a:t>
            </a:r>
            <a:r>
              <a:rPr lang="en-US">
                <a:latin typeface="Times New Roman" pitchFamily="18" charset="0"/>
                <a:cs typeface="Times New Roman" pitchFamily="18" charset="0"/>
              </a:rPr>
              <a:t> </a:t>
            </a:r>
            <a:r>
              <a:rPr lang="en-US" err="1">
                <a:latin typeface="Times New Roman" pitchFamily="18" charset="0"/>
                <a:cs typeface="Times New Roman" pitchFamily="18" charset="0"/>
              </a:rPr>
              <a:t>dẫn</a:t>
            </a:r>
            <a:r>
              <a:rPr lang="en-US">
                <a:latin typeface="Times New Roman" pitchFamily="18" charset="0"/>
                <a:cs typeface="Times New Roman" pitchFamily="18" charset="0"/>
              </a:rPr>
              <a:t> </a:t>
            </a:r>
            <a:r>
              <a:rPr lang="en-US" err="1">
                <a:latin typeface="Times New Roman" pitchFamily="18" charset="0"/>
                <a:cs typeface="Times New Roman" pitchFamily="18" charset="0"/>
              </a:rPr>
              <a:t>bằng</a:t>
            </a:r>
            <a:r>
              <a:rPr lang="en-US">
                <a:latin typeface="Times New Roman" pitchFamily="18" charset="0"/>
                <a:cs typeface="Times New Roman" pitchFamily="18" charset="0"/>
              </a:rPr>
              <a:t> </a:t>
            </a:r>
            <a:r>
              <a:rPr lang="en-US" err="1">
                <a:latin typeface="Times New Roman" pitchFamily="18" charset="0"/>
                <a:cs typeface="Times New Roman" pitchFamily="18" charset="0"/>
              </a:rPr>
              <a:t>văn</a:t>
            </a:r>
            <a:r>
              <a:rPr lang="en-US">
                <a:latin typeface="Times New Roman" pitchFamily="18" charset="0"/>
                <a:cs typeface="Times New Roman" pitchFamily="18" charset="0"/>
              </a:rPr>
              <a:t> </a:t>
            </a:r>
            <a:r>
              <a:rPr lang="en-US" err="1">
                <a:latin typeface="Times New Roman" pitchFamily="18" charset="0"/>
                <a:cs typeface="Times New Roman" pitchFamily="18" charset="0"/>
              </a:rPr>
              <a:t>bản</a:t>
            </a:r>
            <a:r>
              <a:rPr lang="en-US">
                <a:latin typeface="Times New Roman" pitchFamily="18" charset="0"/>
                <a:cs typeface="Times New Roman" pitchFamily="18" charset="0"/>
              </a:rPr>
              <a:t>.) </a:t>
            </a:r>
            <a:r>
              <a:rPr lang="en-US" err="1" smtClean="0">
                <a:latin typeface="Times New Roman" pitchFamily="18" charset="0"/>
                <a:cs typeface="Times New Roman" pitchFamily="18" charset="0"/>
              </a:rPr>
              <a:t>Nếu</a:t>
            </a:r>
            <a:r>
              <a:rPr lang="en-US" smtClean="0">
                <a:latin typeface="Times New Roman" pitchFamily="18" charset="0"/>
                <a:cs typeface="Times New Roman" pitchFamily="18" charset="0"/>
              </a:rPr>
              <a:t> </a:t>
            </a:r>
            <a:r>
              <a:rPr lang="en-US" err="1">
                <a:latin typeface="Times New Roman" pitchFamily="18" charset="0"/>
                <a:cs typeface="Times New Roman" pitchFamily="18" charset="0"/>
              </a:rPr>
              <a:t>chúng</a:t>
            </a:r>
            <a:r>
              <a:rPr lang="en-US">
                <a:latin typeface="Times New Roman" pitchFamily="18" charset="0"/>
                <a:cs typeface="Times New Roman" pitchFamily="18" charset="0"/>
              </a:rPr>
              <a:t> ta </a:t>
            </a:r>
            <a:r>
              <a:rPr lang="en-US" err="1">
                <a:latin typeface="Times New Roman" pitchFamily="18" charset="0"/>
                <a:cs typeface="Times New Roman" pitchFamily="18" charset="0"/>
              </a:rPr>
              <a:t>lên</a:t>
            </a:r>
            <a:r>
              <a:rPr lang="en-US">
                <a:latin typeface="Times New Roman" pitchFamily="18" charset="0"/>
                <a:cs typeface="Times New Roman" pitchFamily="18" charset="0"/>
              </a:rPr>
              <a:t> </a:t>
            </a:r>
            <a:r>
              <a:rPr lang="en-US" err="1">
                <a:latin typeface="Times New Roman" pitchFamily="18" charset="0"/>
                <a:cs typeface="Times New Roman" pitchFamily="18" charset="0"/>
              </a:rPr>
              <a:t>kế</a:t>
            </a:r>
            <a:r>
              <a:rPr lang="en-US">
                <a:latin typeface="Times New Roman" pitchFamily="18" charset="0"/>
                <a:cs typeface="Times New Roman" pitchFamily="18" charset="0"/>
              </a:rPr>
              <a:t> </a:t>
            </a:r>
            <a:r>
              <a:rPr lang="en-US" err="1">
                <a:latin typeface="Times New Roman" pitchFamily="18" charset="0"/>
                <a:cs typeface="Times New Roman" pitchFamily="18" charset="0"/>
              </a:rPr>
              <a:t>hoạch</a:t>
            </a:r>
            <a:r>
              <a:rPr lang="en-US">
                <a:latin typeface="Times New Roman" pitchFamily="18" charset="0"/>
                <a:cs typeface="Times New Roman" pitchFamily="18" charset="0"/>
              </a:rPr>
              <a:t> </a:t>
            </a:r>
            <a:r>
              <a:rPr lang="en-US" err="1">
                <a:latin typeface="Times New Roman" pitchFamily="18" charset="0"/>
                <a:cs typeface="Times New Roman" pitchFamily="18" charset="0"/>
              </a:rPr>
              <a:t>một</a:t>
            </a:r>
            <a:r>
              <a:rPr lang="en-US">
                <a:latin typeface="Times New Roman" pitchFamily="18" charset="0"/>
                <a:cs typeface="Times New Roman" pitchFamily="18" charset="0"/>
              </a:rPr>
              <a:t> </a:t>
            </a:r>
            <a:r>
              <a:rPr lang="en-US" err="1">
                <a:latin typeface="Times New Roman" pitchFamily="18" charset="0"/>
                <a:cs typeface="Times New Roman" pitchFamily="18" charset="0"/>
              </a:rPr>
              <a:t>khóa</a:t>
            </a:r>
            <a:r>
              <a:rPr lang="en-US">
                <a:latin typeface="Times New Roman" pitchFamily="18" charset="0"/>
                <a:cs typeface="Times New Roman" pitchFamily="18" charset="0"/>
              </a:rPr>
              <a:t> </a:t>
            </a:r>
            <a:r>
              <a:rPr lang="en-US" err="1">
                <a:latin typeface="Times New Roman" pitchFamily="18" charset="0"/>
                <a:cs typeface="Times New Roman" pitchFamily="18" charset="0"/>
              </a:rPr>
              <a:t>hướng</a:t>
            </a:r>
            <a:r>
              <a:rPr lang="en-US">
                <a:latin typeface="Times New Roman" pitchFamily="18" charset="0"/>
                <a:cs typeface="Times New Roman" pitchFamily="18" charset="0"/>
              </a:rPr>
              <a:t> </a:t>
            </a:r>
            <a:r>
              <a:rPr lang="en-US" err="1">
                <a:latin typeface="Times New Roman" pitchFamily="18" charset="0"/>
                <a:cs typeface="Times New Roman" pitchFamily="18" charset="0"/>
              </a:rPr>
              <a:t>dẫn</a:t>
            </a:r>
            <a:r>
              <a:rPr lang="en-US">
                <a:latin typeface="Times New Roman" pitchFamily="18" charset="0"/>
                <a:cs typeface="Times New Roman" pitchFamily="18" charset="0"/>
              </a:rPr>
              <a:t>, </a:t>
            </a:r>
            <a:r>
              <a:rPr lang="en-US" err="1">
                <a:latin typeface="Times New Roman" pitchFamily="18" charset="0"/>
                <a:cs typeface="Times New Roman" pitchFamily="18" charset="0"/>
              </a:rPr>
              <a:t>chúng</a:t>
            </a:r>
            <a:r>
              <a:rPr lang="en-US">
                <a:latin typeface="Times New Roman" pitchFamily="18" charset="0"/>
                <a:cs typeface="Times New Roman" pitchFamily="18" charset="0"/>
              </a:rPr>
              <a:t> ta </a:t>
            </a:r>
            <a:r>
              <a:rPr lang="en-US" err="1">
                <a:latin typeface="Times New Roman" pitchFamily="18" charset="0"/>
                <a:cs typeface="Times New Roman" pitchFamily="18" charset="0"/>
              </a:rPr>
              <a:t>có</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thể</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thử</a:t>
            </a:r>
            <a:r>
              <a:rPr lang="en-US">
                <a:latin typeface="Times New Roman" pitchFamily="18" charset="0"/>
                <a:cs typeface="Times New Roman" pitchFamily="18" charset="0"/>
              </a:rPr>
              <a:t> </a:t>
            </a:r>
            <a:r>
              <a:rPr lang="en-US" err="1">
                <a:latin typeface="Times New Roman" pitchFamily="18" charset="0"/>
                <a:cs typeface="Times New Roman" pitchFamily="18" charset="0"/>
              </a:rPr>
              <a:t>một</a:t>
            </a:r>
            <a:r>
              <a:rPr lang="en-US">
                <a:latin typeface="Times New Roman" pitchFamily="18" charset="0"/>
                <a:cs typeface="Times New Roman" pitchFamily="18" charset="0"/>
              </a:rPr>
              <a:t> </a:t>
            </a:r>
            <a:r>
              <a:rPr lang="en-US" err="1">
                <a:latin typeface="Times New Roman" pitchFamily="18" charset="0"/>
                <a:cs typeface="Times New Roman" pitchFamily="18" charset="0"/>
              </a:rPr>
              <a:t>phiên</a:t>
            </a:r>
            <a:r>
              <a:rPr lang="en-US">
                <a:latin typeface="Times New Roman" pitchFamily="18" charset="0"/>
                <a:cs typeface="Times New Roman" pitchFamily="18" charset="0"/>
              </a:rPr>
              <a:t> </a:t>
            </a:r>
            <a:r>
              <a:rPr lang="en-US" err="1">
                <a:latin typeface="Times New Roman" pitchFamily="18" charset="0"/>
                <a:cs typeface="Times New Roman" pitchFamily="18" charset="0"/>
              </a:rPr>
              <a:t>bản</a:t>
            </a:r>
            <a:r>
              <a:rPr lang="en-US">
                <a:latin typeface="Times New Roman" pitchFamily="18" charset="0"/>
                <a:cs typeface="Times New Roman" pitchFamily="18" charset="0"/>
              </a:rPr>
              <a:t> </a:t>
            </a:r>
            <a:r>
              <a:rPr lang="en-US" err="1">
                <a:latin typeface="Times New Roman" pitchFamily="18" charset="0"/>
                <a:cs typeface="Times New Roman" pitchFamily="18" charset="0"/>
              </a:rPr>
              <a:t>đầu</a:t>
            </a:r>
            <a:r>
              <a:rPr lang="en-US">
                <a:latin typeface="Times New Roman" pitchFamily="18" charset="0"/>
                <a:cs typeface="Times New Roman" pitchFamily="18" charset="0"/>
              </a:rPr>
              <a:t> </a:t>
            </a:r>
            <a:r>
              <a:rPr lang="en-US" err="1">
                <a:latin typeface="Times New Roman" pitchFamily="18" charset="0"/>
                <a:cs typeface="Times New Roman" pitchFamily="18" charset="0"/>
              </a:rPr>
              <a:t>tiên</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nó</a:t>
            </a:r>
            <a:r>
              <a:rPr lang="en-US">
                <a:latin typeface="Times New Roman" pitchFamily="18" charset="0"/>
                <a:cs typeface="Times New Roman" pitchFamily="18" charset="0"/>
              </a:rPr>
              <a:t> </a:t>
            </a:r>
            <a:r>
              <a:rPr lang="en-US" err="1">
                <a:latin typeface="Times New Roman" pitchFamily="18" charset="0"/>
                <a:cs typeface="Times New Roman" pitchFamily="18" charset="0"/>
              </a:rPr>
              <a:t>kết</a:t>
            </a:r>
            <a:r>
              <a:rPr lang="en-US">
                <a:latin typeface="Times New Roman" pitchFamily="18" charset="0"/>
                <a:cs typeface="Times New Roman" pitchFamily="18" charset="0"/>
              </a:rPr>
              <a:t> </a:t>
            </a:r>
            <a:r>
              <a:rPr lang="en-US" err="1" smtClean="0">
                <a:latin typeface="Times New Roman" pitchFamily="18" charset="0"/>
                <a:cs typeface="Times New Roman" pitchFamily="18" charset="0"/>
              </a:rPr>
              <a:t>hợp</a:t>
            </a:r>
            <a:r>
              <a:rPr lang="en-US" smtClean="0">
                <a:latin typeface="Times New Roman" pitchFamily="18" charset="0"/>
                <a:cs typeface="Times New Roman" pitchFamily="18" charset="0"/>
              </a:rPr>
              <a:t> với </a:t>
            </a:r>
            <a:r>
              <a:rPr lang="en-US" err="1">
                <a:latin typeface="Times New Roman" pitchFamily="18" charset="0"/>
                <a:cs typeface="Times New Roman" pitchFamily="18" charset="0"/>
              </a:rPr>
              <a:t>kiểm</a:t>
            </a:r>
            <a:r>
              <a:rPr lang="en-US">
                <a:latin typeface="Times New Roman" pitchFamily="18" charset="0"/>
                <a:cs typeface="Times New Roman" pitchFamily="18" charset="0"/>
              </a:rPr>
              <a:t> </a:t>
            </a:r>
            <a:r>
              <a:rPr lang="en-US" err="1">
                <a:latin typeface="Times New Roman" pitchFamily="18" charset="0"/>
                <a:cs typeface="Times New Roman" pitchFamily="18" charset="0"/>
              </a:rPr>
              <a:t>tra</a:t>
            </a:r>
            <a:r>
              <a:rPr lang="en-US">
                <a:latin typeface="Times New Roman" pitchFamily="18" charset="0"/>
                <a:cs typeface="Times New Roman" pitchFamily="18" charset="0"/>
              </a:rPr>
              <a:t> </a:t>
            </a:r>
            <a:r>
              <a:rPr lang="en-US" err="1">
                <a:latin typeface="Times New Roman" pitchFamily="18" charset="0"/>
                <a:cs typeface="Times New Roman" pitchFamily="18" charset="0"/>
              </a:rPr>
              <a:t>khả</a:t>
            </a:r>
            <a:r>
              <a:rPr lang="en-US">
                <a:latin typeface="Times New Roman" pitchFamily="18" charset="0"/>
                <a:cs typeface="Times New Roman" pitchFamily="18" charset="0"/>
              </a:rPr>
              <a:t> </a:t>
            </a:r>
            <a:r>
              <a:rPr lang="en-US" err="1">
                <a:latin typeface="Times New Roman" pitchFamily="18" charset="0"/>
                <a:cs typeface="Times New Roman" pitchFamily="18" charset="0"/>
              </a:rPr>
              <a:t>năng</a:t>
            </a:r>
            <a:r>
              <a:rPr lang="en-US">
                <a:latin typeface="Times New Roman" pitchFamily="18" charset="0"/>
                <a:cs typeface="Times New Roman" pitchFamily="18" charset="0"/>
              </a:rPr>
              <a:t> </a:t>
            </a:r>
            <a:r>
              <a:rPr lang="en-US" err="1">
                <a:latin typeface="Times New Roman" pitchFamily="18" charset="0"/>
                <a:cs typeface="Times New Roman" pitchFamily="18" charset="0"/>
              </a:rPr>
              <a:t>sử</a:t>
            </a:r>
            <a:r>
              <a:rPr lang="en-US">
                <a:latin typeface="Times New Roman" pitchFamily="18" charset="0"/>
                <a:cs typeface="Times New Roman" pitchFamily="18" charset="0"/>
              </a:rPr>
              <a:t> </a:t>
            </a:r>
            <a:r>
              <a:rPr lang="en-US" err="1">
                <a:latin typeface="Times New Roman" pitchFamily="18" charset="0"/>
                <a:cs typeface="Times New Roman" pitchFamily="18" charset="0"/>
              </a:rPr>
              <a:t>dụng</a:t>
            </a:r>
            <a:r>
              <a:rPr lang="en-US">
                <a:latin typeface="Times New Roman" pitchFamily="18" charset="0"/>
                <a:cs typeface="Times New Roman" pitchFamily="18" charset="0"/>
              </a:rPr>
              <a:t>.</a:t>
            </a:r>
            <a:endParaRPr lang="vi-VN">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a:latin typeface="Times New Roman" pitchFamily="18" charset="0"/>
                <a:cs typeface="Times New Roman" pitchFamily="18" charset="0"/>
              </a:rPr>
              <a:t>2. </a:t>
            </a:r>
            <a:r>
              <a:rPr lang="en-US">
                <a:effectLst/>
                <a:latin typeface="Times New Roman" pitchFamily="18" charset="0"/>
                <a:cs typeface="Times New Roman" pitchFamily="18" charset="0"/>
              </a:rPr>
              <a:t>Lập kế hoạch kiểm thử </a:t>
            </a:r>
            <a:endParaRPr lang="vi-VN">
              <a:latin typeface="Times New Roman" pitchFamily="18" charset="0"/>
              <a:cs typeface="Times New Roman" pitchFamily="18" charset="0"/>
            </a:endParaRPr>
          </a:p>
        </p:txBody>
      </p:sp>
    </p:spTree>
    <p:extLst>
      <p:ext uri="{BB962C8B-B14F-4D97-AF65-F5344CB8AC3E}">
        <p14:creationId xmlns:p14="http://schemas.microsoft.com/office/powerpoint/2010/main" val="3564899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lvl="0">
              <a:buFont typeface="Wingdings" pitchFamily="2" charset="2"/>
              <a:buChar char="Ø"/>
            </a:pPr>
            <a:r>
              <a:rPr lang="en-US" err="1" smtClean="0"/>
              <a:t>Không</a:t>
            </a:r>
            <a:r>
              <a:rPr lang="en-US" smtClean="0"/>
              <a:t> </a:t>
            </a:r>
            <a:r>
              <a:rPr lang="en-US" err="1"/>
              <a:t>cần</a:t>
            </a:r>
            <a:r>
              <a:rPr lang="en-US"/>
              <a:t> </a:t>
            </a:r>
            <a:r>
              <a:rPr lang="en-US" err="1"/>
              <a:t>có</a:t>
            </a:r>
            <a:r>
              <a:rPr lang="en-US"/>
              <a:t> </a:t>
            </a:r>
            <a:r>
              <a:rPr lang="en-US" smtClean="0"/>
              <a:t>một demo của </a:t>
            </a:r>
            <a:r>
              <a:rPr lang="en-US" err="1"/>
              <a:t>hệ</a:t>
            </a:r>
            <a:r>
              <a:rPr lang="en-US"/>
              <a:t> </a:t>
            </a:r>
            <a:r>
              <a:rPr lang="en-US" smtClean="0"/>
              <a:t>thống. </a:t>
            </a:r>
            <a:r>
              <a:rPr lang="en-US" err="1" smtClean="0"/>
              <a:t>Các</a:t>
            </a:r>
            <a:r>
              <a:rPr lang="en-US"/>
              <a:t> </a:t>
            </a:r>
            <a:r>
              <a:rPr lang="en-US" err="1" smtClean="0"/>
              <a:t>giao</a:t>
            </a:r>
            <a:r>
              <a:rPr lang="en-US" smtClean="0"/>
              <a:t> </a:t>
            </a:r>
            <a:r>
              <a:rPr lang="en-US" err="1" smtClean="0"/>
              <a:t>diện</a:t>
            </a:r>
            <a:r>
              <a:rPr lang="en-US" smtClean="0"/>
              <a:t> </a:t>
            </a:r>
            <a:r>
              <a:rPr lang="en-US" err="1" smtClean="0"/>
              <a:t>vẽ</a:t>
            </a:r>
            <a:r>
              <a:rPr lang="en-US" smtClean="0"/>
              <a:t> </a:t>
            </a:r>
            <a:r>
              <a:rPr lang="en-US" err="1" smtClean="0"/>
              <a:t>trên</a:t>
            </a:r>
            <a:r>
              <a:rPr lang="en-US" smtClean="0"/>
              <a:t> </a:t>
            </a:r>
            <a:r>
              <a:rPr lang="en-US" err="1" smtClean="0"/>
              <a:t>giấy</a:t>
            </a:r>
            <a:r>
              <a:rPr lang="en-US" smtClean="0"/>
              <a:t> hay </a:t>
            </a:r>
            <a:r>
              <a:rPr lang="en-US" err="1" smtClean="0"/>
              <a:t>các</a:t>
            </a:r>
            <a:r>
              <a:rPr lang="en-US" smtClean="0"/>
              <a:t> </a:t>
            </a:r>
            <a:r>
              <a:rPr lang="en-US" err="1" smtClean="0"/>
              <a:t>biểu</a:t>
            </a:r>
            <a:r>
              <a:rPr lang="en-US" smtClean="0"/>
              <a:t> </a:t>
            </a:r>
            <a:r>
              <a:rPr lang="en-US" err="1" smtClean="0"/>
              <a:t>đồ</a:t>
            </a:r>
            <a:r>
              <a:rPr lang="en-US" smtClean="0"/>
              <a:t> UML </a:t>
            </a:r>
            <a:r>
              <a:rPr lang="en-US" err="1" smtClean="0"/>
              <a:t>cũng</a:t>
            </a:r>
            <a:r>
              <a:rPr lang="en-US" smtClean="0"/>
              <a:t> </a:t>
            </a:r>
            <a:r>
              <a:rPr lang="en-US" err="1" smtClean="0"/>
              <a:t>có</a:t>
            </a:r>
            <a:r>
              <a:rPr lang="en-US" smtClean="0"/>
              <a:t> </a:t>
            </a:r>
            <a:r>
              <a:rPr lang="en-US" err="1" smtClean="0"/>
              <a:t>thể</a:t>
            </a:r>
            <a:r>
              <a:rPr lang="en-US" smtClean="0"/>
              <a:t> </a:t>
            </a:r>
            <a:r>
              <a:rPr lang="en-US" err="1" smtClean="0"/>
              <a:t>tiết</a:t>
            </a:r>
            <a:r>
              <a:rPr lang="en-US" smtClean="0"/>
              <a:t> </a:t>
            </a:r>
            <a:r>
              <a:rPr lang="en-US" err="1" smtClean="0"/>
              <a:t>lộ</a:t>
            </a:r>
            <a:r>
              <a:rPr lang="en-US" smtClean="0"/>
              <a:t> hầu </a:t>
            </a:r>
            <a:r>
              <a:rPr lang="en-US" err="1" smtClean="0"/>
              <a:t>hết</a:t>
            </a:r>
            <a:r>
              <a:rPr lang="en-US" smtClean="0"/>
              <a:t> </a:t>
            </a:r>
            <a:r>
              <a:rPr lang="en-US" err="1" smtClean="0"/>
              <a:t>vấn</a:t>
            </a:r>
            <a:r>
              <a:rPr lang="en-US" smtClean="0"/>
              <a:t> </a:t>
            </a:r>
            <a:r>
              <a:rPr lang="en-US" err="1" smtClean="0"/>
              <a:t>đề</a:t>
            </a:r>
            <a:endParaRPr lang="en-US" smtClean="0"/>
          </a:p>
          <a:p>
            <a:pPr lvl="0">
              <a:buFont typeface="Wingdings" pitchFamily="2" charset="2"/>
              <a:buChar char="Ø"/>
            </a:pPr>
            <a:r>
              <a:rPr lang="en-US" err="1" smtClean="0"/>
              <a:t>Nó</a:t>
            </a:r>
            <a:r>
              <a:rPr lang="en-US" smtClean="0"/>
              <a:t> </a:t>
            </a:r>
            <a:r>
              <a:rPr lang="en-US" err="1"/>
              <a:t>không</a:t>
            </a:r>
            <a:r>
              <a:rPr lang="en-US"/>
              <a:t> </a:t>
            </a:r>
            <a:r>
              <a:rPr lang="en-US" err="1"/>
              <a:t>phải</a:t>
            </a:r>
            <a:r>
              <a:rPr lang="en-US"/>
              <a:t> </a:t>
            </a:r>
            <a:r>
              <a:rPr lang="en-US" err="1"/>
              <a:t>là</a:t>
            </a:r>
            <a:r>
              <a:rPr lang="en-US"/>
              <a:t> </a:t>
            </a:r>
            <a:r>
              <a:rPr lang="en-US" err="1"/>
              <a:t>một</a:t>
            </a:r>
            <a:r>
              <a:rPr lang="en-US"/>
              <a:t> </a:t>
            </a:r>
            <a:r>
              <a:rPr lang="en-US" err="1"/>
              <a:t>cuộc</a:t>
            </a:r>
            <a:r>
              <a:rPr lang="en-US"/>
              <a:t> </a:t>
            </a:r>
            <a:r>
              <a:rPr lang="en-US" err="1"/>
              <a:t>thuyết</a:t>
            </a:r>
            <a:r>
              <a:rPr lang="en-US"/>
              <a:t> </a:t>
            </a:r>
            <a:r>
              <a:rPr lang="en-US" err="1"/>
              <a:t>trình</a:t>
            </a:r>
            <a:r>
              <a:rPr lang="en-US"/>
              <a:t> </a:t>
            </a:r>
            <a:r>
              <a:rPr lang="en-US" err="1"/>
              <a:t>về</a:t>
            </a:r>
            <a:r>
              <a:rPr lang="en-US"/>
              <a:t> </a:t>
            </a:r>
            <a:r>
              <a:rPr lang="en-US" err="1"/>
              <a:t>hệ</a:t>
            </a:r>
            <a:r>
              <a:rPr lang="en-US"/>
              <a:t> </a:t>
            </a:r>
            <a:r>
              <a:rPr lang="en-US" err="1"/>
              <a:t>thống</a:t>
            </a:r>
            <a:r>
              <a:rPr lang="en-US"/>
              <a:t> </a:t>
            </a:r>
            <a:r>
              <a:rPr lang="en-US" err="1"/>
              <a:t>mà</a:t>
            </a:r>
            <a:r>
              <a:rPr lang="en-US"/>
              <a:t> </a:t>
            </a:r>
            <a:r>
              <a:rPr lang="en-US" err="1"/>
              <a:t>một</a:t>
            </a:r>
            <a:r>
              <a:rPr lang="en-US"/>
              <a:t> </a:t>
            </a:r>
            <a:r>
              <a:rPr lang="en-US" err="1"/>
              <a:t>nhà</a:t>
            </a:r>
            <a:r>
              <a:rPr lang="en-US"/>
              <a:t> </a:t>
            </a:r>
            <a:r>
              <a:rPr lang="en-US" err="1"/>
              <a:t>phát</a:t>
            </a:r>
            <a:r>
              <a:rPr lang="en-US"/>
              <a:t> </a:t>
            </a:r>
            <a:r>
              <a:rPr lang="en-US" smtClean="0"/>
              <a:t>triển </a:t>
            </a:r>
            <a:r>
              <a:rPr lang="en-US" err="1"/>
              <a:t>cho</a:t>
            </a:r>
            <a:r>
              <a:rPr lang="en-US"/>
              <a:t> </a:t>
            </a:r>
            <a:r>
              <a:rPr lang="en-US" err="1"/>
              <a:t>thấy</a:t>
            </a:r>
            <a:r>
              <a:rPr lang="en-US"/>
              <a:t> </a:t>
            </a:r>
            <a:r>
              <a:rPr lang="en-US" err="1"/>
              <a:t>làm</a:t>
            </a:r>
            <a:r>
              <a:rPr lang="en-US"/>
              <a:t> </a:t>
            </a:r>
            <a:r>
              <a:rPr lang="en-US" err="1"/>
              <a:t>thế</a:t>
            </a:r>
            <a:r>
              <a:rPr lang="en-US"/>
              <a:t> </a:t>
            </a:r>
            <a:r>
              <a:rPr lang="en-US" err="1"/>
              <a:t>nào</a:t>
            </a:r>
            <a:r>
              <a:rPr lang="en-US"/>
              <a:t> </a:t>
            </a:r>
            <a:r>
              <a:rPr lang="en-US" err="1"/>
              <a:t>để</a:t>
            </a:r>
            <a:r>
              <a:rPr lang="en-US"/>
              <a:t> </a:t>
            </a:r>
            <a:r>
              <a:rPr lang="en-US" err="1"/>
              <a:t>thực</a:t>
            </a:r>
            <a:r>
              <a:rPr lang="en-US"/>
              <a:t> </a:t>
            </a:r>
            <a:r>
              <a:rPr lang="en-US" err="1"/>
              <a:t>hiện</a:t>
            </a:r>
            <a:r>
              <a:rPr lang="en-US"/>
              <a:t> </a:t>
            </a:r>
            <a:r>
              <a:rPr lang="en-US" err="1"/>
              <a:t>các</a:t>
            </a:r>
            <a:r>
              <a:rPr lang="en-US"/>
              <a:t> </a:t>
            </a:r>
            <a:r>
              <a:rPr lang="en-US" err="1"/>
              <a:t>nhiệm</a:t>
            </a:r>
            <a:r>
              <a:rPr lang="en-US"/>
              <a:t> </a:t>
            </a:r>
            <a:r>
              <a:rPr lang="en-US" err="1"/>
              <a:t>vụ</a:t>
            </a:r>
            <a:r>
              <a:rPr lang="en-US"/>
              <a:t> </a:t>
            </a:r>
            <a:r>
              <a:rPr lang="en-US" err="1"/>
              <a:t>khác</a:t>
            </a:r>
            <a:r>
              <a:rPr lang="en-US"/>
              <a:t> </a:t>
            </a:r>
            <a:r>
              <a:rPr lang="en-US" err="1"/>
              <a:t>nhau</a:t>
            </a:r>
            <a:r>
              <a:rPr lang="en-US"/>
              <a:t> </a:t>
            </a:r>
            <a:r>
              <a:rPr lang="en-US" err="1"/>
              <a:t>với</a:t>
            </a:r>
            <a:r>
              <a:rPr lang="en-US"/>
              <a:t> </a:t>
            </a:r>
            <a:r>
              <a:rPr lang="en-US" err="1"/>
              <a:t>hệ</a:t>
            </a:r>
            <a:r>
              <a:rPr lang="en-US"/>
              <a:t> </a:t>
            </a:r>
            <a:r>
              <a:rPr lang="en-US" err="1"/>
              <a:t>thống</a:t>
            </a:r>
            <a:r>
              <a:rPr lang="en-US"/>
              <a:t>. </a:t>
            </a:r>
            <a:endParaRPr lang="en-US" smtClean="0"/>
          </a:p>
          <a:p>
            <a:pPr lvl="0">
              <a:buFont typeface="Wingdings" pitchFamily="2" charset="2"/>
              <a:buChar char="Ø"/>
            </a:pPr>
            <a:r>
              <a:rPr lang="en-US" err="1" smtClean="0"/>
              <a:t>Nó</a:t>
            </a:r>
            <a:r>
              <a:rPr lang="en-US" smtClean="0"/>
              <a:t> </a:t>
            </a:r>
            <a:r>
              <a:rPr lang="en-US" err="1"/>
              <a:t>không</a:t>
            </a:r>
            <a:r>
              <a:rPr lang="en-US"/>
              <a:t> </a:t>
            </a:r>
            <a:r>
              <a:rPr lang="en-US" err="1"/>
              <a:t>phải</a:t>
            </a:r>
            <a:r>
              <a:rPr lang="en-US"/>
              <a:t> </a:t>
            </a:r>
            <a:r>
              <a:rPr lang="en-US" err="1"/>
              <a:t>là</a:t>
            </a:r>
            <a:r>
              <a:rPr lang="en-US"/>
              <a:t> </a:t>
            </a:r>
            <a:r>
              <a:rPr lang="en-US" err="1"/>
              <a:t>một</a:t>
            </a:r>
            <a:r>
              <a:rPr lang="en-US"/>
              <a:t> </a:t>
            </a:r>
            <a:r>
              <a:rPr lang="en-US" err="1"/>
              <a:t>thử</a:t>
            </a:r>
            <a:r>
              <a:rPr lang="en-US"/>
              <a:t> </a:t>
            </a:r>
            <a:r>
              <a:rPr lang="en-US" err="1"/>
              <a:t>nghiệm</a:t>
            </a:r>
            <a:r>
              <a:rPr lang="en-US"/>
              <a:t> </a:t>
            </a:r>
            <a:r>
              <a:rPr lang="en-US" err="1"/>
              <a:t>mà</a:t>
            </a:r>
            <a:r>
              <a:rPr lang="en-US"/>
              <a:t> </a:t>
            </a:r>
            <a:r>
              <a:rPr lang="en-US" err="1"/>
              <a:t>những</a:t>
            </a:r>
            <a:r>
              <a:rPr lang="en-US"/>
              <a:t> </a:t>
            </a:r>
            <a:r>
              <a:rPr lang="en-US" err="1"/>
              <a:t>người</a:t>
            </a:r>
            <a:r>
              <a:rPr lang="en-US"/>
              <a:t> </a:t>
            </a:r>
            <a:r>
              <a:rPr lang="en-US" err="1"/>
              <a:t>trong</a:t>
            </a:r>
            <a:r>
              <a:rPr lang="en-US"/>
              <a:t> </a:t>
            </a:r>
            <a:r>
              <a:rPr lang="en-US" err="1"/>
              <a:t>dự</a:t>
            </a:r>
            <a:r>
              <a:rPr lang="en-US"/>
              <a:t> </a:t>
            </a:r>
            <a:r>
              <a:rPr lang="en-US" err="1"/>
              <a:t>án</a:t>
            </a:r>
            <a:r>
              <a:rPr lang="en-US"/>
              <a:t> </a:t>
            </a:r>
            <a:r>
              <a:rPr lang="en-US" err="1"/>
              <a:t>là</a:t>
            </a:r>
            <a:r>
              <a:rPr lang="en-US"/>
              <a:t> </a:t>
            </a:r>
            <a:r>
              <a:rPr lang="en-US" err="1"/>
              <a:t>người</a:t>
            </a:r>
            <a:r>
              <a:rPr lang="en-US"/>
              <a:t> </a:t>
            </a:r>
            <a:r>
              <a:rPr lang="en-US" err="1"/>
              <a:t>dùng</a:t>
            </a:r>
            <a:r>
              <a:rPr lang="en-US"/>
              <a:t> </a:t>
            </a:r>
            <a:r>
              <a:rPr lang="en-US" err="1"/>
              <a:t>thử</a:t>
            </a:r>
            <a:r>
              <a:rPr lang="en-US"/>
              <a:t> </a:t>
            </a:r>
            <a:r>
              <a:rPr lang="en-US" err="1"/>
              <a:t>nghiệm</a:t>
            </a:r>
            <a:r>
              <a:rPr lang="en-US"/>
              <a:t>. </a:t>
            </a:r>
            <a:r>
              <a:rPr lang="en-US" err="1" smtClean="0"/>
              <a:t>Điều</a:t>
            </a:r>
            <a:r>
              <a:rPr lang="en-US" smtClean="0"/>
              <a:t> </a:t>
            </a:r>
            <a:r>
              <a:rPr lang="en-US" err="1"/>
              <a:t>cần</a:t>
            </a:r>
            <a:r>
              <a:rPr lang="en-US"/>
              <a:t> </a:t>
            </a:r>
            <a:r>
              <a:rPr lang="en-US" err="1"/>
              <a:t>thiết</a:t>
            </a:r>
            <a:r>
              <a:rPr lang="en-US"/>
              <a:t> </a:t>
            </a:r>
            <a:r>
              <a:rPr lang="en-US" err="1"/>
              <a:t>là</a:t>
            </a:r>
            <a:r>
              <a:rPr lang="en-US"/>
              <a:t> </a:t>
            </a:r>
            <a:r>
              <a:rPr lang="en-US" err="1"/>
              <a:t>tìm</a:t>
            </a:r>
            <a:r>
              <a:rPr lang="en-US"/>
              <a:t> </a:t>
            </a:r>
            <a:r>
              <a:rPr lang="en-US" err="1"/>
              <a:t>ra</a:t>
            </a:r>
            <a:r>
              <a:rPr lang="en-US"/>
              <a:t> </a:t>
            </a:r>
            <a:r>
              <a:rPr lang="en-US" err="1"/>
              <a:t>người</a:t>
            </a:r>
            <a:r>
              <a:rPr lang="en-US"/>
              <a:t> </a:t>
            </a:r>
            <a:r>
              <a:rPr lang="en-US" err="1"/>
              <a:t>dùng</a:t>
            </a:r>
            <a:r>
              <a:rPr lang="en-US"/>
              <a:t> </a:t>
            </a:r>
            <a:r>
              <a:rPr lang="en-US" err="1"/>
              <a:t>thử</a:t>
            </a:r>
            <a:r>
              <a:rPr lang="en-US"/>
              <a:t> </a:t>
            </a:r>
            <a:r>
              <a:rPr lang="en-US" err="1"/>
              <a:t>nghiệm</a:t>
            </a:r>
            <a:r>
              <a:rPr lang="en-US"/>
              <a:t> </a:t>
            </a:r>
            <a:r>
              <a:rPr lang="en-US" err="1"/>
              <a:t>tương</a:t>
            </a:r>
            <a:r>
              <a:rPr lang="en-US"/>
              <a:t> </a:t>
            </a:r>
            <a:r>
              <a:rPr lang="en-US" err="1"/>
              <a:t>ứng</a:t>
            </a:r>
            <a:r>
              <a:rPr lang="en-US"/>
              <a:t> </a:t>
            </a:r>
            <a:r>
              <a:rPr lang="en-US" err="1"/>
              <a:t>với</a:t>
            </a:r>
            <a:r>
              <a:rPr lang="en-US"/>
              <a:t> </a:t>
            </a:r>
            <a:r>
              <a:rPr lang="en-US" err="1"/>
              <a:t>đối</a:t>
            </a:r>
            <a:r>
              <a:rPr lang="en-US"/>
              <a:t> </a:t>
            </a:r>
            <a:r>
              <a:rPr lang="en-US" err="1"/>
              <a:t>tượng</a:t>
            </a:r>
            <a:r>
              <a:rPr lang="en-US"/>
              <a:t> </a:t>
            </a:r>
            <a:r>
              <a:rPr lang="en-US" err="1"/>
              <a:t>dự</a:t>
            </a:r>
            <a:r>
              <a:rPr lang="en-US"/>
              <a:t> </a:t>
            </a:r>
            <a:r>
              <a:rPr lang="en-US" err="1"/>
              <a:t>định</a:t>
            </a:r>
            <a:r>
              <a:rPr lang="en-US"/>
              <a:t> </a:t>
            </a:r>
            <a:r>
              <a:rPr lang="en-US" err="1"/>
              <a:t>sẽ</a:t>
            </a:r>
            <a:r>
              <a:rPr lang="en-US"/>
              <a:t> </a:t>
            </a:r>
            <a:r>
              <a:rPr lang="en-US" err="1"/>
              <a:t>sử</a:t>
            </a:r>
            <a:r>
              <a:rPr lang="en-US"/>
              <a:t> </a:t>
            </a:r>
            <a:r>
              <a:rPr lang="en-US" err="1"/>
              <a:t>dụng</a:t>
            </a:r>
            <a:r>
              <a:rPr lang="en-US"/>
              <a:t> </a:t>
            </a:r>
            <a:r>
              <a:rPr lang="en-US" err="1"/>
              <a:t>sản</a:t>
            </a:r>
            <a:r>
              <a:rPr lang="en-US"/>
              <a:t> </a:t>
            </a:r>
            <a:r>
              <a:rPr lang="en-US" err="1"/>
              <a:t>phẩm</a:t>
            </a:r>
            <a:r>
              <a:rPr lang="en-US"/>
              <a:t>.</a:t>
            </a:r>
            <a:endParaRPr lang="vi-VN"/>
          </a:p>
          <a:p>
            <a:pPr lvl="0">
              <a:buFont typeface="Wingdings" pitchFamily="2" charset="2"/>
              <a:buChar char="Ø"/>
            </a:pPr>
            <a:r>
              <a:rPr lang="en-US" err="1"/>
              <a:t>Việc</a:t>
            </a:r>
            <a:r>
              <a:rPr lang="en-US"/>
              <a:t> </a:t>
            </a:r>
            <a:r>
              <a:rPr lang="en-US" err="1"/>
              <a:t>kiểm</a:t>
            </a:r>
            <a:r>
              <a:rPr lang="en-US"/>
              <a:t> </a:t>
            </a:r>
            <a:r>
              <a:rPr lang="en-US" err="1"/>
              <a:t>thử</a:t>
            </a:r>
            <a:r>
              <a:rPr lang="en-US"/>
              <a:t> </a:t>
            </a:r>
            <a:r>
              <a:rPr lang="en-US" err="1"/>
              <a:t>không</a:t>
            </a:r>
            <a:r>
              <a:rPr lang="en-US"/>
              <a:t> </a:t>
            </a:r>
            <a:r>
              <a:rPr lang="en-US" err="1"/>
              <a:t>phải</a:t>
            </a:r>
            <a:r>
              <a:rPr lang="en-US"/>
              <a:t> </a:t>
            </a:r>
            <a:r>
              <a:rPr lang="en-US" err="1"/>
              <a:t>diễn</a:t>
            </a:r>
            <a:r>
              <a:rPr lang="en-US"/>
              <a:t> </a:t>
            </a:r>
            <a:r>
              <a:rPr lang="en-US" err="1"/>
              <a:t>ra</a:t>
            </a:r>
            <a:r>
              <a:rPr lang="en-US"/>
              <a:t> </a:t>
            </a:r>
            <a:r>
              <a:rPr lang="en-US" err="1"/>
              <a:t>trong</a:t>
            </a:r>
            <a:r>
              <a:rPr lang="en-US"/>
              <a:t> </a:t>
            </a:r>
            <a:r>
              <a:rPr lang="en-US" err="1"/>
              <a:t>một</a:t>
            </a:r>
            <a:r>
              <a:rPr lang="en-US"/>
              <a:t> </a:t>
            </a:r>
            <a:r>
              <a:rPr lang="en-US" err="1"/>
              <a:t>phòng</a:t>
            </a:r>
            <a:r>
              <a:rPr lang="en-US"/>
              <a:t> </a:t>
            </a:r>
            <a:r>
              <a:rPr lang="en-US" err="1"/>
              <a:t>kiểm</a:t>
            </a:r>
            <a:r>
              <a:rPr lang="en-US"/>
              <a:t> </a:t>
            </a:r>
            <a:r>
              <a:rPr lang="en-US" err="1"/>
              <a:t>thử</a:t>
            </a:r>
            <a:r>
              <a:rPr lang="en-US"/>
              <a:t> </a:t>
            </a:r>
            <a:r>
              <a:rPr lang="en-US" err="1"/>
              <a:t>với</a:t>
            </a:r>
            <a:r>
              <a:rPr lang="en-US"/>
              <a:t> </a:t>
            </a:r>
            <a:r>
              <a:rPr lang="en-US" smtClean="0"/>
              <a:t>camera, </a:t>
            </a:r>
            <a:r>
              <a:rPr lang="en-US" err="1"/>
              <a:t>máy</a:t>
            </a:r>
            <a:r>
              <a:rPr lang="en-US"/>
              <a:t> </a:t>
            </a:r>
            <a:r>
              <a:rPr lang="en-US" err="1"/>
              <a:t>tính</a:t>
            </a:r>
            <a:r>
              <a:rPr lang="en-US"/>
              <a:t>, </a:t>
            </a:r>
            <a:r>
              <a:rPr lang="en-US" err="1"/>
              <a:t>nhật</a:t>
            </a:r>
            <a:r>
              <a:rPr lang="en-US"/>
              <a:t> </a:t>
            </a:r>
            <a:r>
              <a:rPr lang="en-US" err="1"/>
              <a:t>ký</a:t>
            </a:r>
            <a:r>
              <a:rPr lang="en-US"/>
              <a:t> </a:t>
            </a:r>
            <a:r>
              <a:rPr lang="en-US" err="1"/>
              <a:t>điện</a:t>
            </a:r>
            <a:r>
              <a:rPr lang="en-US"/>
              <a:t> </a:t>
            </a:r>
            <a:r>
              <a:rPr lang="en-US" err="1" smtClean="0"/>
              <a:t>tử</a:t>
            </a:r>
            <a:r>
              <a:rPr lang="en-US" smtClean="0"/>
              <a:t>... </a:t>
            </a:r>
            <a:r>
              <a:rPr lang="en-US" err="1"/>
              <a:t>Khi</a:t>
            </a:r>
            <a:r>
              <a:rPr lang="en-US"/>
              <a:t> </a:t>
            </a:r>
            <a:r>
              <a:rPr lang="en-US" err="1"/>
              <a:t>bạn</a:t>
            </a:r>
            <a:r>
              <a:rPr lang="en-US"/>
              <a:t> </a:t>
            </a:r>
            <a:r>
              <a:rPr lang="en-US" err="1"/>
              <a:t>thử</a:t>
            </a:r>
            <a:r>
              <a:rPr lang="en-US"/>
              <a:t> </a:t>
            </a:r>
            <a:r>
              <a:rPr lang="en-US" err="1"/>
              <a:t>nghiệm</a:t>
            </a:r>
            <a:r>
              <a:rPr lang="en-US"/>
              <a:t> </a:t>
            </a:r>
            <a:r>
              <a:rPr lang="en-US" err="1"/>
              <a:t>với</a:t>
            </a:r>
            <a:r>
              <a:rPr lang="en-US"/>
              <a:t> </a:t>
            </a:r>
            <a:r>
              <a:rPr lang="en-US" err="1"/>
              <a:t>các</a:t>
            </a:r>
            <a:r>
              <a:rPr lang="en-US"/>
              <a:t> </a:t>
            </a:r>
            <a:r>
              <a:rPr lang="en-US" err="1"/>
              <a:t>mô</a:t>
            </a:r>
            <a:r>
              <a:rPr lang="en-US"/>
              <a:t> </a:t>
            </a:r>
            <a:r>
              <a:rPr lang="en-US" err="1"/>
              <a:t>hình</a:t>
            </a:r>
            <a:r>
              <a:rPr lang="en-US"/>
              <a:t> </a:t>
            </a:r>
            <a:r>
              <a:rPr lang="en-US" err="1"/>
              <a:t>trên</a:t>
            </a:r>
            <a:r>
              <a:rPr lang="en-US"/>
              <a:t> </a:t>
            </a:r>
            <a:r>
              <a:rPr lang="en-US" err="1"/>
              <a:t>giấy</a:t>
            </a:r>
            <a:r>
              <a:rPr lang="en-US"/>
              <a:t>, </a:t>
            </a:r>
            <a:r>
              <a:rPr lang="en-US" err="1"/>
              <a:t>bạn</a:t>
            </a:r>
            <a:r>
              <a:rPr lang="en-US"/>
              <a:t> </a:t>
            </a:r>
            <a:r>
              <a:rPr lang="en-US" err="1"/>
              <a:t>thậm</a:t>
            </a:r>
            <a:r>
              <a:rPr lang="en-US"/>
              <a:t> </a:t>
            </a:r>
            <a:r>
              <a:rPr lang="en-US" err="1"/>
              <a:t>chí</a:t>
            </a:r>
            <a:r>
              <a:rPr lang="en-US"/>
              <a:t> </a:t>
            </a:r>
            <a:r>
              <a:rPr lang="en-US" err="1"/>
              <a:t>có</a:t>
            </a:r>
            <a:r>
              <a:rPr lang="en-US"/>
              <a:t> </a:t>
            </a:r>
            <a:r>
              <a:rPr lang="en-US" err="1"/>
              <a:t>thể</a:t>
            </a:r>
            <a:r>
              <a:rPr lang="en-US"/>
              <a:t> </a:t>
            </a:r>
            <a:r>
              <a:rPr lang="en-US" err="1"/>
              <a:t>làm</a:t>
            </a:r>
            <a:r>
              <a:rPr lang="en-US"/>
              <a:t> </a:t>
            </a:r>
            <a:r>
              <a:rPr lang="en-US" err="1"/>
              <a:t>mà</a:t>
            </a:r>
            <a:r>
              <a:rPr lang="en-US"/>
              <a:t> </a:t>
            </a:r>
            <a:r>
              <a:rPr lang="en-US" err="1"/>
              <a:t>không</a:t>
            </a:r>
            <a:r>
              <a:rPr lang="en-US"/>
              <a:t> </a:t>
            </a:r>
            <a:r>
              <a:rPr lang="en-US" err="1"/>
              <a:t>có</a:t>
            </a:r>
            <a:r>
              <a:rPr lang="en-US"/>
              <a:t> </a:t>
            </a:r>
            <a:r>
              <a:rPr lang="en-US" err="1"/>
              <a:t>máy</a:t>
            </a:r>
            <a:r>
              <a:rPr lang="en-US"/>
              <a:t> </a:t>
            </a:r>
            <a:r>
              <a:rPr lang="en-US" err="1"/>
              <a:t>tính</a:t>
            </a:r>
            <a:r>
              <a:rPr lang="en-US"/>
              <a:t>.</a:t>
            </a:r>
            <a:endParaRPr lang="vi-VN"/>
          </a:p>
          <a:p>
            <a:endParaRPr lang="vi-VN"/>
          </a:p>
        </p:txBody>
      </p:sp>
      <p:sp>
        <p:nvSpPr>
          <p:cNvPr id="3" name="Title 2"/>
          <p:cNvSpPr>
            <a:spLocks noGrp="1"/>
          </p:cNvSpPr>
          <p:nvPr>
            <p:ph type="title"/>
          </p:nvPr>
        </p:nvSpPr>
        <p:spPr/>
        <p:txBody>
          <a:bodyPr>
            <a:normAutofit/>
          </a:bodyPr>
          <a:lstStyle/>
          <a:p>
            <a:pPr lvl="0"/>
            <a:r>
              <a:rPr lang="en-US" smtClean="0"/>
              <a:t>1. </a:t>
            </a:r>
            <a:r>
              <a:rPr lang="en-US" err="1">
                <a:effectLst/>
              </a:rPr>
              <a:t>Những</a:t>
            </a:r>
            <a:r>
              <a:rPr lang="en-US">
                <a:effectLst/>
              </a:rPr>
              <a:t> </a:t>
            </a:r>
            <a:r>
              <a:rPr lang="en-US" err="1">
                <a:effectLst/>
              </a:rPr>
              <a:t>hiểu</a:t>
            </a:r>
            <a:r>
              <a:rPr lang="en-US">
                <a:effectLst/>
              </a:rPr>
              <a:t> </a:t>
            </a:r>
            <a:r>
              <a:rPr lang="en-US" err="1">
                <a:effectLst/>
              </a:rPr>
              <a:t>lầm</a:t>
            </a:r>
            <a:r>
              <a:rPr lang="en-US">
                <a:effectLst/>
              </a:rPr>
              <a:t> </a:t>
            </a:r>
            <a:r>
              <a:rPr lang="en-US" err="1">
                <a:effectLst/>
              </a:rPr>
              <a:t>thường</a:t>
            </a:r>
            <a:r>
              <a:rPr lang="en-US">
                <a:effectLst/>
              </a:rPr>
              <a:t> </a:t>
            </a:r>
            <a:r>
              <a:rPr lang="en-US" err="1">
                <a:effectLst/>
              </a:rPr>
              <a:t>gặp</a:t>
            </a:r>
            <a:r>
              <a:rPr lang="en-US">
                <a:effectLst/>
              </a:rPr>
              <a:t> </a:t>
            </a:r>
            <a:endParaRPr lang="vi-VN"/>
          </a:p>
        </p:txBody>
      </p:sp>
    </p:spTree>
    <p:extLst>
      <p:ext uri="{BB962C8B-B14F-4D97-AF65-F5344CB8AC3E}">
        <p14:creationId xmlns:p14="http://schemas.microsoft.com/office/powerpoint/2010/main" val="12980720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buNone/>
            </a:pPr>
            <a:r>
              <a:rPr lang="en-US" sz="3600" b="1" i="1">
                <a:latin typeface="Times New Roman" pitchFamily="18" charset="0"/>
                <a:cs typeface="Times New Roman" pitchFamily="18" charset="0"/>
              </a:rPr>
              <a:t>h</a:t>
            </a:r>
            <a:r>
              <a:rPr lang="en-US" sz="3600" b="1">
                <a:latin typeface="Times New Roman" pitchFamily="18" charset="0"/>
                <a:cs typeface="Times New Roman" pitchFamily="18" charset="0"/>
              </a:rPr>
              <a:t>. Hướng dẫn sử </a:t>
            </a:r>
            <a:r>
              <a:rPr lang="en-US" sz="3600" b="1" smtClean="0">
                <a:latin typeface="Times New Roman" pitchFamily="18" charset="0"/>
                <a:cs typeface="Times New Roman" pitchFamily="18" charset="0"/>
              </a:rPr>
              <a:t>dụng</a:t>
            </a:r>
          </a:p>
          <a:p>
            <a:pPr marL="109728" indent="0">
              <a:buNone/>
            </a:pPr>
            <a:r>
              <a:rPr lang="en-US" smtClean="0">
                <a:latin typeface="Times New Roman" pitchFamily="18" charset="0"/>
                <a:cs typeface="Times New Roman" pitchFamily="18" charset="0"/>
              </a:rPr>
              <a:t>Ví dụ trường hợp khách sạn</a:t>
            </a:r>
            <a:endParaRPr lang="en-US" b="1" i="1" smtClean="0">
              <a:latin typeface="Times New Roman" pitchFamily="18" charset="0"/>
              <a:cs typeface="Times New Roman" pitchFamily="18" charset="0"/>
            </a:endParaRPr>
          </a:p>
          <a:p>
            <a:pPr marL="109728" lvl="0" indent="0">
              <a:buNone/>
            </a:pPr>
            <a:r>
              <a:rPr lang="en-US" smtClean="0">
                <a:latin typeface="Times New Roman" pitchFamily="18" charset="0"/>
                <a:cs typeface="Times New Roman" pitchFamily="18" charset="0"/>
              </a:rPr>
              <a:t> </a:t>
            </a:r>
            <a:r>
              <a:rPr lang="en-US">
                <a:latin typeface="Times New Roman" pitchFamily="18" charset="0"/>
                <a:cs typeface="Times New Roman" pitchFamily="18" charset="0"/>
              </a:rPr>
              <a:t>-</a:t>
            </a:r>
            <a:r>
              <a:rPr lang="en-US" smtClean="0">
                <a:latin typeface="Times New Roman" pitchFamily="18" charset="0"/>
                <a:cs typeface="Times New Roman" pitchFamily="18" charset="0"/>
              </a:rPr>
              <a:t> chúng </a:t>
            </a:r>
            <a:r>
              <a:rPr lang="en-US">
                <a:latin typeface="Times New Roman" pitchFamily="18" charset="0"/>
                <a:cs typeface="Times New Roman" pitchFamily="18" charset="0"/>
              </a:rPr>
              <a:t>ta có thể lập kế hoạch các khóa học cho người dùng mới, nhưng trong thực tế mọi người thường tiếp xúc với hệ thống mới mà không tham gia khóa học. Tình huống thực tế nhất cho người sử dụng mới là nhân viên lễ tân khác giới thiệu hệ thống cho họ trong 5 phút.Chúng ta có thể làm giống như một bài giới thiệu về kiểm tra khả năng sử </a:t>
            </a:r>
            <a:r>
              <a:rPr lang="en-US" smtClean="0">
                <a:latin typeface="Times New Roman" pitchFamily="18" charset="0"/>
                <a:cs typeface="Times New Roman" pitchFamily="18" charset="0"/>
              </a:rPr>
              <a:t>dụng. </a:t>
            </a:r>
          </a:p>
          <a:p>
            <a:pPr marL="109728" lvl="0" indent="0">
              <a:buNone/>
            </a:pPr>
            <a:r>
              <a:rPr lang="en-US" smtClean="0">
                <a:latin typeface="Times New Roman" pitchFamily="18" charset="0"/>
                <a:cs typeface="Times New Roman" pitchFamily="18" charset="0"/>
              </a:rPr>
              <a:t> </a:t>
            </a:r>
          </a:p>
          <a:p>
            <a:pPr marL="109728" indent="0">
              <a:buNone/>
            </a:pPr>
            <a:r>
              <a:rPr lang="en-US" sz="2800">
                <a:latin typeface="Times New Roman" pitchFamily="18" charset="0"/>
                <a:cs typeface="Times New Roman" pitchFamily="18" charset="0"/>
              </a:rPr>
              <a:t> </a:t>
            </a:r>
            <a:r>
              <a:rPr lang="en-US" sz="2800" smtClean="0">
                <a:latin typeface="Times New Roman" pitchFamily="18" charset="0"/>
                <a:cs typeface="Times New Roman" pitchFamily="18" charset="0"/>
              </a:rPr>
              <a:t>- chúng </a:t>
            </a:r>
            <a:r>
              <a:rPr lang="en-US" sz="2800">
                <a:latin typeface="Times New Roman" pitchFamily="18" charset="0"/>
                <a:cs typeface="Times New Roman" pitchFamily="18" charset="0"/>
              </a:rPr>
              <a:t>ta cũng có thể tham vọng và làm cho hệ thống dễ dàng sử dụng mà không có bất kỳ giới thiệu. Trên thực tế, ngay cả những màn giới thiệu trong 5 phút cũng là đầy tham vọng. Nhiều hệ thống khách sạn hiện tại yêu cầu người dùng học một khóa học một </a:t>
            </a:r>
            <a:r>
              <a:rPr lang="en-US" sz="2800" smtClean="0">
                <a:latin typeface="Times New Roman" pitchFamily="18" charset="0"/>
                <a:cs typeface="Times New Roman" pitchFamily="18" charset="0"/>
              </a:rPr>
              <a:t>tuần</a:t>
            </a:r>
            <a:r>
              <a:rPr lang="en-US" sz="2800">
                <a:latin typeface="Times New Roman" pitchFamily="18" charset="0"/>
                <a:cs typeface="Times New Roman" pitchFamily="18" charset="0"/>
              </a:rPr>
              <a:t>.</a:t>
            </a:r>
            <a:endParaRPr lang="en-US" sz="240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a:latin typeface="Times New Roman" pitchFamily="18" charset="0"/>
                <a:cs typeface="Times New Roman" pitchFamily="18" charset="0"/>
              </a:rPr>
              <a:t>2. </a:t>
            </a:r>
            <a:r>
              <a:rPr lang="en-US">
                <a:effectLst/>
                <a:latin typeface="Times New Roman" pitchFamily="18" charset="0"/>
                <a:cs typeface="Times New Roman" pitchFamily="18" charset="0"/>
              </a:rPr>
              <a:t>Lập kế hoạch kiểm thử </a:t>
            </a:r>
            <a:endParaRPr lang="vi-VN">
              <a:latin typeface="Times New Roman" pitchFamily="18" charset="0"/>
              <a:cs typeface="Times New Roman" pitchFamily="18" charset="0"/>
            </a:endParaRPr>
          </a:p>
        </p:txBody>
      </p:sp>
    </p:spTree>
    <p:extLst>
      <p:ext uri="{BB962C8B-B14F-4D97-AF65-F5344CB8AC3E}">
        <p14:creationId xmlns:p14="http://schemas.microsoft.com/office/powerpoint/2010/main" val="4176921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3600" b="1" i="1" smtClean="0">
                <a:latin typeface="Times New Roman" pitchFamily="18" charset="0"/>
                <a:cs typeface="Times New Roman" pitchFamily="18" charset="0"/>
              </a:rPr>
              <a:t>i. </a:t>
            </a:r>
            <a:r>
              <a:rPr lang="en-US" sz="3200" b="1" smtClean="0">
                <a:latin typeface="Times New Roman" pitchFamily="18" charset="0"/>
                <a:cs typeface="Times New Roman" pitchFamily="18" charset="0"/>
              </a:rPr>
              <a:t>Phương </a:t>
            </a:r>
            <a:r>
              <a:rPr lang="en-US" sz="3200" b="1">
                <a:latin typeface="Times New Roman" pitchFamily="18" charset="0"/>
                <a:cs typeface="Times New Roman" pitchFamily="18" charset="0"/>
              </a:rPr>
              <a:t>pháp kiểm </a:t>
            </a:r>
            <a:r>
              <a:rPr lang="en-US" sz="3200" b="1" smtClean="0">
                <a:latin typeface="Times New Roman" pitchFamily="18" charset="0"/>
                <a:cs typeface="Times New Roman" pitchFamily="18" charset="0"/>
              </a:rPr>
              <a:t>tra</a:t>
            </a:r>
          </a:p>
          <a:p>
            <a:pPr marL="109728" lvl="0" indent="0">
              <a:buNone/>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 </a:t>
            </a:r>
            <a:r>
              <a:rPr lang="en-US" smtClean="0">
                <a:solidFill>
                  <a:srgbClr val="FF0000"/>
                </a:solidFill>
                <a:latin typeface="Times New Roman" pitchFamily="18" charset="0"/>
                <a:cs typeface="Times New Roman" pitchFamily="18" charset="0"/>
              </a:rPr>
              <a:t>Quan </a:t>
            </a:r>
            <a:r>
              <a:rPr lang="en-US">
                <a:solidFill>
                  <a:srgbClr val="FF0000"/>
                </a:solidFill>
                <a:latin typeface="Times New Roman" pitchFamily="18" charset="0"/>
                <a:cs typeface="Times New Roman" pitchFamily="18" charset="0"/>
              </a:rPr>
              <a:t>sát</a:t>
            </a:r>
            <a:r>
              <a:rPr lang="en-US">
                <a:latin typeface="Times New Roman" pitchFamily="18" charset="0"/>
                <a:cs typeface="Times New Roman" pitchFamily="18" charset="0"/>
              </a:rPr>
              <a:t>. Hãy để người dùng tự làm việc trong khi chúng ta chỉ quan sát anh ta là gì đang làm. Điều này là tốt cho việc đo thời gian công việc, nhưng ít phản hồi về cách nâng cao khả năng sử dụng. Nó cũng hoạt động tốt nhất với nguyên mẫu đầy đủ chức năng</a:t>
            </a:r>
            <a:endParaRPr lang="en-US" smtClean="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a:latin typeface="Times New Roman" pitchFamily="18" charset="0"/>
                <a:cs typeface="Times New Roman" pitchFamily="18" charset="0"/>
              </a:rPr>
              <a:t>2. </a:t>
            </a:r>
            <a:r>
              <a:rPr lang="en-US">
                <a:effectLst/>
                <a:latin typeface="Times New Roman" pitchFamily="18" charset="0"/>
                <a:cs typeface="Times New Roman" pitchFamily="18" charset="0"/>
              </a:rPr>
              <a:t>Lập kế hoạch kiểm thử </a:t>
            </a:r>
            <a:endParaRPr lang="vi-VN">
              <a:latin typeface="Times New Roman" pitchFamily="18" charset="0"/>
              <a:cs typeface="Times New Roman" pitchFamily="18" charset="0"/>
            </a:endParaRPr>
          </a:p>
        </p:txBody>
      </p:sp>
    </p:spTree>
    <p:extLst>
      <p:ext uri="{BB962C8B-B14F-4D97-AF65-F5344CB8AC3E}">
        <p14:creationId xmlns:p14="http://schemas.microsoft.com/office/powerpoint/2010/main" val="30414669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4000" b="1" i="1">
                <a:latin typeface="Times New Roman" pitchFamily="18" charset="0"/>
                <a:cs typeface="Times New Roman" pitchFamily="18" charset="0"/>
              </a:rPr>
              <a:t>i. </a:t>
            </a:r>
            <a:r>
              <a:rPr lang="en-US" sz="3600" b="1">
                <a:latin typeface="Times New Roman" pitchFamily="18" charset="0"/>
                <a:cs typeface="Times New Roman" pitchFamily="18" charset="0"/>
              </a:rPr>
              <a:t>Phương pháp kiểm tra</a:t>
            </a:r>
          </a:p>
          <a:p>
            <a:pPr marL="109728" indent="0">
              <a:buNone/>
            </a:pPr>
            <a:r>
              <a:rPr lang="en-US" sz="3200" smtClean="0">
                <a:latin typeface="Times New Roman" pitchFamily="18" charset="0"/>
                <a:cs typeface="Times New Roman" pitchFamily="18" charset="0"/>
              </a:rPr>
              <a:t>-  </a:t>
            </a:r>
            <a:r>
              <a:rPr lang="en-US" sz="3200">
                <a:solidFill>
                  <a:srgbClr val="FF0000"/>
                </a:solidFill>
                <a:latin typeface="Times New Roman" pitchFamily="18" charset="0"/>
                <a:cs typeface="Times New Roman" pitchFamily="18" charset="0"/>
              </a:rPr>
              <a:t>Nghĩ thầm</a:t>
            </a:r>
            <a:r>
              <a:rPr lang="en-US" sz="3200">
                <a:latin typeface="Times New Roman" pitchFamily="18" charset="0"/>
                <a:cs typeface="Times New Roman" pitchFamily="18" charset="0"/>
              </a:rPr>
              <a:t>. Yêu cầu người dùng suy nghĩ và giải thích những gì anh ta làm và tại sao. Hỏi anh ta giải thích trong trường hợp bạn không thể hiểu anh ta đang làm gì và tại sao anh ta lại bị mắc kẹt.</a:t>
            </a:r>
          </a:p>
          <a:p>
            <a:pPr marL="109728" indent="0">
              <a:buNone/>
            </a:pPr>
            <a:endParaRPr lang="vi-VN">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a:latin typeface="Times New Roman" pitchFamily="18" charset="0"/>
                <a:cs typeface="Times New Roman" pitchFamily="18" charset="0"/>
              </a:rPr>
              <a:t>2. </a:t>
            </a:r>
            <a:r>
              <a:rPr lang="en-US">
                <a:effectLst/>
                <a:latin typeface="Times New Roman" pitchFamily="18" charset="0"/>
                <a:cs typeface="Times New Roman" pitchFamily="18" charset="0"/>
              </a:rPr>
              <a:t>Lập kế hoạch kiểm thử </a:t>
            </a:r>
            <a:endParaRPr lang="vi-VN">
              <a:latin typeface="Times New Roman" pitchFamily="18" charset="0"/>
              <a:cs typeface="Times New Roman" pitchFamily="18" charset="0"/>
            </a:endParaRPr>
          </a:p>
        </p:txBody>
      </p:sp>
    </p:spTree>
    <p:extLst>
      <p:ext uri="{BB962C8B-B14F-4D97-AF65-F5344CB8AC3E}">
        <p14:creationId xmlns:p14="http://schemas.microsoft.com/office/powerpoint/2010/main" val="17231783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4000" b="1" i="1">
                <a:latin typeface="Times New Roman" pitchFamily="18" charset="0"/>
                <a:cs typeface="Times New Roman" pitchFamily="18" charset="0"/>
              </a:rPr>
              <a:t>i. </a:t>
            </a:r>
            <a:r>
              <a:rPr lang="en-US" sz="3600" b="1">
                <a:latin typeface="Times New Roman" pitchFamily="18" charset="0"/>
                <a:cs typeface="Times New Roman" pitchFamily="18" charset="0"/>
              </a:rPr>
              <a:t>Phương pháp kiểm tra</a:t>
            </a:r>
          </a:p>
          <a:p>
            <a:pPr marL="109728" indent="0">
              <a:buNone/>
            </a:pPr>
            <a:r>
              <a:rPr lang="en-US" sz="3200">
                <a:latin typeface="Times New Roman" pitchFamily="18" charset="0"/>
                <a:cs typeface="Times New Roman" pitchFamily="18" charset="0"/>
              </a:rPr>
              <a:t>- </a:t>
            </a:r>
            <a:r>
              <a:rPr lang="en-US" sz="3200">
                <a:solidFill>
                  <a:srgbClr val="FF0000"/>
                </a:solidFill>
                <a:latin typeface="Times New Roman" pitchFamily="18" charset="0"/>
                <a:cs typeface="Times New Roman" pitchFamily="18" charset="0"/>
              </a:rPr>
              <a:t>Hợp tác</a:t>
            </a:r>
            <a:r>
              <a:rPr lang="en-US" sz="3200">
                <a:latin typeface="Times New Roman" pitchFamily="18" charset="0"/>
                <a:cs typeface="Times New Roman" pitchFamily="18" charset="0"/>
              </a:rPr>
              <a:t>. Yêu cầu hai người dùng thử nghiệm làm việc cùng nhau trong nhiệm vụ. Khuyến khích họ thảo luận về những gì họ đang làm. Một số người dùng thấy lạ khi nghĩ thầm, nhưng dễ dàng thảo luận về nhiệm vụ với một đồng nghiệp.</a:t>
            </a:r>
          </a:p>
        </p:txBody>
      </p:sp>
      <p:sp>
        <p:nvSpPr>
          <p:cNvPr id="3" name="Title 2"/>
          <p:cNvSpPr>
            <a:spLocks noGrp="1"/>
          </p:cNvSpPr>
          <p:nvPr>
            <p:ph type="title"/>
          </p:nvPr>
        </p:nvSpPr>
        <p:spPr/>
        <p:txBody>
          <a:bodyPr/>
          <a:lstStyle/>
          <a:p>
            <a:r>
              <a:rPr lang="en-US">
                <a:latin typeface="Times New Roman" pitchFamily="18" charset="0"/>
                <a:cs typeface="Times New Roman" pitchFamily="18" charset="0"/>
              </a:rPr>
              <a:t>2. </a:t>
            </a:r>
            <a:r>
              <a:rPr lang="en-US">
                <a:effectLst/>
                <a:latin typeface="Times New Roman" pitchFamily="18" charset="0"/>
                <a:cs typeface="Times New Roman" pitchFamily="18" charset="0"/>
              </a:rPr>
              <a:t>Lập kế hoạch kiểm thử </a:t>
            </a:r>
            <a:endParaRPr lang="vi-VN">
              <a:latin typeface="Times New Roman" pitchFamily="18" charset="0"/>
              <a:cs typeface="Times New Roman" pitchFamily="18" charset="0"/>
            </a:endParaRPr>
          </a:p>
        </p:txBody>
      </p:sp>
    </p:spTree>
    <p:extLst>
      <p:ext uri="{BB962C8B-B14F-4D97-AF65-F5344CB8AC3E}">
        <p14:creationId xmlns:p14="http://schemas.microsoft.com/office/powerpoint/2010/main" val="9775127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normAutofit fontScale="70000" lnSpcReduction="20000"/>
          </a:bodyPr>
          <a:lstStyle/>
          <a:p>
            <a:pPr marL="109728" indent="0">
              <a:buNone/>
            </a:pPr>
            <a:r>
              <a:rPr lang="en-US" sz="7200" b="1" i="1" smtClean="0">
                <a:latin typeface="Times New Roman" pitchFamily="18" charset="0"/>
                <a:cs typeface="Times New Roman" pitchFamily="18" charset="0"/>
              </a:rPr>
              <a:t>k. </a:t>
            </a:r>
            <a:r>
              <a:rPr lang="en-US" sz="7300" b="1">
                <a:latin typeface="Times New Roman" pitchFamily="18" charset="0"/>
                <a:cs typeface="Times New Roman" pitchFamily="18" charset="0"/>
              </a:rPr>
              <a:t>Thu thập dữ liệu</a:t>
            </a:r>
            <a:endParaRPr lang="en-US" sz="7300">
              <a:latin typeface="Times New Roman" pitchFamily="18" charset="0"/>
              <a:cs typeface="Times New Roman" pitchFamily="18" charset="0"/>
            </a:endParaRPr>
          </a:p>
          <a:p>
            <a:pPr marL="109728" indent="0">
              <a:buNone/>
            </a:pPr>
            <a:endParaRPr lang="en-US" sz="6600" b="1" smtClean="0">
              <a:latin typeface="Times New Roman" pitchFamily="18" charset="0"/>
              <a:cs typeface="Times New Roman" pitchFamily="18" charset="0"/>
            </a:endParaRPr>
          </a:p>
          <a:p>
            <a:pPr marL="109728" indent="0">
              <a:buNone/>
            </a:pPr>
            <a:r>
              <a:rPr lang="en-US" sz="6000">
                <a:latin typeface="Times New Roman" pitchFamily="18" charset="0"/>
                <a:cs typeface="Times New Roman" pitchFamily="18" charset="0"/>
              </a:rPr>
              <a:t>1</a:t>
            </a:r>
            <a:r>
              <a:rPr lang="en-US" sz="6000" smtClean="0">
                <a:latin typeface="Times New Roman" pitchFamily="18" charset="0"/>
                <a:cs typeface="Times New Roman" pitchFamily="18" charset="0"/>
              </a:rPr>
              <a:t> </a:t>
            </a:r>
            <a:r>
              <a:rPr lang="en-US" sz="4000">
                <a:solidFill>
                  <a:srgbClr val="FF0000"/>
                </a:solidFill>
                <a:latin typeface="Times New Roman" pitchFamily="18" charset="0"/>
                <a:cs typeface="Times New Roman" pitchFamily="18" charset="0"/>
              </a:rPr>
              <a:t>Ghi chú bằng văn bản </a:t>
            </a:r>
            <a:r>
              <a:rPr lang="en-US" sz="4000">
                <a:latin typeface="Times New Roman" pitchFamily="18" charset="0"/>
                <a:cs typeface="Times New Roman" pitchFamily="18" charset="0"/>
              </a:rPr>
              <a:t>thường là quan trọng nhất. Một người làm nhiệm vụ ghi chép những ghi chú này trong quá trình thử nghiệm. Để theo dõi những gì đang xảy ra, anh ta có thể phải giữ người dùng lặp lại các hoạt động hoặc yêu cầu làm rõ các </a:t>
            </a:r>
            <a:r>
              <a:rPr lang="en-US" sz="4000" smtClean="0">
                <a:latin typeface="Times New Roman" pitchFamily="18" charset="0"/>
                <a:cs typeface="Times New Roman" pitchFamily="18" charset="0"/>
              </a:rPr>
              <a:t>vấn. Rất </a:t>
            </a:r>
            <a:r>
              <a:rPr lang="en-US" sz="4000">
                <a:latin typeface="Times New Roman" pitchFamily="18" charset="0"/>
                <a:cs typeface="Times New Roman" pitchFamily="18" charset="0"/>
              </a:rPr>
              <a:t>hữu ích khi có một số bản sao của màn hình trong các ghi chú. Sau khi kiểm tra, chúng ta xem xét các ghi chú và giải quyết các vấn đề.</a:t>
            </a:r>
          </a:p>
        </p:txBody>
      </p:sp>
      <p:sp>
        <p:nvSpPr>
          <p:cNvPr id="3" name="Title 2"/>
          <p:cNvSpPr>
            <a:spLocks noGrp="1"/>
          </p:cNvSpPr>
          <p:nvPr>
            <p:ph type="title"/>
          </p:nvPr>
        </p:nvSpPr>
        <p:spPr/>
        <p:txBody>
          <a:bodyPr/>
          <a:lstStyle/>
          <a:p>
            <a:r>
              <a:rPr lang="en-US">
                <a:latin typeface="Times New Roman" pitchFamily="18" charset="0"/>
                <a:cs typeface="Times New Roman" pitchFamily="18" charset="0"/>
              </a:rPr>
              <a:t>2. </a:t>
            </a:r>
            <a:r>
              <a:rPr lang="en-US">
                <a:effectLst/>
                <a:latin typeface="Times New Roman" pitchFamily="18" charset="0"/>
                <a:cs typeface="Times New Roman" pitchFamily="18" charset="0"/>
              </a:rPr>
              <a:t>Lập kế hoạch kiểm thử </a:t>
            </a:r>
            <a:endParaRPr lang="vi-VN">
              <a:latin typeface="Times New Roman" pitchFamily="18" charset="0"/>
              <a:cs typeface="Times New Roman" pitchFamily="18" charset="0"/>
            </a:endParaRPr>
          </a:p>
        </p:txBody>
      </p:sp>
    </p:spTree>
    <p:extLst>
      <p:ext uri="{BB962C8B-B14F-4D97-AF65-F5344CB8AC3E}">
        <p14:creationId xmlns:p14="http://schemas.microsoft.com/office/powerpoint/2010/main" val="17032895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normAutofit lnSpcReduction="10000"/>
          </a:bodyPr>
          <a:lstStyle/>
          <a:p>
            <a:pPr marL="109728" indent="0">
              <a:buNone/>
            </a:pPr>
            <a:r>
              <a:rPr lang="en-US" sz="5400" b="1" i="1">
                <a:latin typeface="Times New Roman" pitchFamily="18" charset="0"/>
                <a:cs typeface="Times New Roman" pitchFamily="18" charset="0"/>
              </a:rPr>
              <a:t>k. </a:t>
            </a:r>
            <a:r>
              <a:rPr lang="en-US" sz="4300" b="1">
                <a:latin typeface="Times New Roman" pitchFamily="18" charset="0"/>
                <a:cs typeface="Times New Roman" pitchFamily="18" charset="0"/>
              </a:rPr>
              <a:t>Thu thập dữ liệu</a:t>
            </a:r>
            <a:endParaRPr lang="en-US" sz="4300">
              <a:latin typeface="Times New Roman" pitchFamily="18" charset="0"/>
              <a:cs typeface="Times New Roman" pitchFamily="18" charset="0"/>
            </a:endParaRPr>
          </a:p>
          <a:p>
            <a:pPr marL="109728" indent="0">
              <a:buNone/>
            </a:pPr>
            <a:endParaRPr lang="en-US" sz="4800" b="1">
              <a:latin typeface="Times New Roman" pitchFamily="18" charset="0"/>
              <a:cs typeface="Times New Roman" pitchFamily="18" charset="0"/>
            </a:endParaRPr>
          </a:p>
          <a:p>
            <a:pPr marL="109728" indent="0">
              <a:buNone/>
            </a:pPr>
            <a:r>
              <a:rPr lang="en-US" sz="3300" smtClean="0">
                <a:latin typeface="Times New Roman" pitchFamily="18" charset="0"/>
                <a:cs typeface="Times New Roman" pitchFamily="18" charset="0"/>
              </a:rPr>
              <a:t>2 </a:t>
            </a:r>
            <a:r>
              <a:rPr lang="en-US" sz="3300" smtClean="0">
                <a:solidFill>
                  <a:srgbClr val="FF0000"/>
                </a:solidFill>
                <a:latin typeface="Times New Roman" pitchFamily="18" charset="0"/>
                <a:cs typeface="Times New Roman" pitchFamily="18" charset="0"/>
              </a:rPr>
              <a:t>Băng </a:t>
            </a:r>
            <a:r>
              <a:rPr lang="en-US" sz="3300">
                <a:solidFill>
                  <a:srgbClr val="FF0000"/>
                </a:solidFill>
                <a:latin typeface="Times New Roman" pitchFamily="18" charset="0"/>
                <a:cs typeface="Times New Roman" pitchFamily="18" charset="0"/>
              </a:rPr>
              <a:t>ghi âm </a:t>
            </a:r>
            <a:r>
              <a:rPr lang="en-US" sz="3300">
                <a:latin typeface="Times New Roman" pitchFamily="18" charset="0"/>
                <a:cs typeface="Times New Roman" pitchFamily="18" charset="0"/>
              </a:rPr>
              <a:t>là một bổ sung tốt cho các ghi chú. Hỏi người dùng cho phép trước bắt đầu máy ghi âm. Bạn có thể nghe tất cả các băng sau khi kiểm tra, nhưng thường mất quá nhiều thời gian. Trong thực tế, chỉ cần sử dụng băng ghi âm khi có một số nghi ngờ về các ghi chú.</a:t>
            </a:r>
          </a:p>
          <a:p>
            <a:pPr marL="109728" indent="0">
              <a:buNone/>
            </a:pPr>
            <a:endParaRPr lang="en-US" sz="2400" b="1" i="1" smtClean="0">
              <a:latin typeface="Times New Roman" pitchFamily="18" charset="0"/>
              <a:cs typeface="Times New Roman" pitchFamily="18" charset="0"/>
            </a:endParaRPr>
          </a:p>
        </p:txBody>
      </p:sp>
      <p:sp>
        <p:nvSpPr>
          <p:cNvPr id="3" name="Title 2"/>
          <p:cNvSpPr>
            <a:spLocks noGrp="1"/>
          </p:cNvSpPr>
          <p:nvPr>
            <p:ph type="title"/>
          </p:nvPr>
        </p:nvSpPr>
        <p:spPr>
          <a:xfrm>
            <a:off x="533400" y="274638"/>
            <a:ext cx="8153400" cy="1143000"/>
          </a:xfrm>
        </p:spPr>
        <p:txBody>
          <a:bodyPr/>
          <a:lstStyle/>
          <a:p>
            <a:r>
              <a:rPr lang="en-US">
                <a:latin typeface="Times New Roman" pitchFamily="18" charset="0"/>
                <a:cs typeface="Times New Roman" pitchFamily="18" charset="0"/>
              </a:rPr>
              <a:t>2. </a:t>
            </a:r>
            <a:r>
              <a:rPr lang="en-US">
                <a:effectLst/>
                <a:latin typeface="Times New Roman" pitchFamily="18" charset="0"/>
                <a:cs typeface="Times New Roman" pitchFamily="18" charset="0"/>
              </a:rPr>
              <a:t>Lập kế hoạch kiểm thử </a:t>
            </a:r>
            <a:endParaRPr lang="vi-VN">
              <a:latin typeface="Times New Roman" pitchFamily="18" charset="0"/>
              <a:cs typeface="Times New Roman" pitchFamily="18" charset="0"/>
            </a:endParaRPr>
          </a:p>
        </p:txBody>
      </p:sp>
    </p:spTree>
    <p:extLst>
      <p:ext uri="{BB962C8B-B14F-4D97-AF65-F5344CB8AC3E}">
        <p14:creationId xmlns:p14="http://schemas.microsoft.com/office/powerpoint/2010/main" val="28429462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normAutofit lnSpcReduction="10000"/>
          </a:bodyPr>
          <a:lstStyle/>
          <a:p>
            <a:pPr marL="109728" indent="0">
              <a:buNone/>
            </a:pPr>
            <a:r>
              <a:rPr lang="en-US" sz="5400" b="1" i="1">
                <a:latin typeface="Times New Roman" pitchFamily="18" charset="0"/>
                <a:cs typeface="Times New Roman" pitchFamily="18" charset="0"/>
              </a:rPr>
              <a:t>k. </a:t>
            </a:r>
            <a:r>
              <a:rPr lang="en-US" sz="4300" b="1">
                <a:latin typeface="Times New Roman" pitchFamily="18" charset="0"/>
                <a:cs typeface="Times New Roman" pitchFamily="18" charset="0"/>
              </a:rPr>
              <a:t>Thu thập dữ liệu</a:t>
            </a:r>
            <a:endParaRPr lang="en-US" sz="4300">
              <a:latin typeface="Times New Roman" pitchFamily="18" charset="0"/>
              <a:cs typeface="Times New Roman" pitchFamily="18" charset="0"/>
            </a:endParaRPr>
          </a:p>
          <a:p>
            <a:pPr marL="109728" indent="0">
              <a:buNone/>
            </a:pPr>
            <a:endParaRPr lang="en-US" sz="4800" b="1">
              <a:latin typeface="Times New Roman" pitchFamily="18" charset="0"/>
              <a:cs typeface="Times New Roman" pitchFamily="18" charset="0"/>
            </a:endParaRPr>
          </a:p>
          <a:p>
            <a:pPr marL="109728" indent="0">
              <a:buNone/>
            </a:pPr>
            <a:r>
              <a:rPr lang="en-US" sz="3600" smtClean="0">
                <a:latin typeface="Times New Roman" pitchFamily="18" charset="0"/>
                <a:cs typeface="Times New Roman" pitchFamily="18" charset="0"/>
              </a:rPr>
              <a:t>3 </a:t>
            </a:r>
            <a:r>
              <a:rPr lang="en-US" sz="3600" smtClean="0">
                <a:solidFill>
                  <a:srgbClr val="FF0000"/>
                </a:solidFill>
                <a:latin typeface="Times New Roman" pitchFamily="18" charset="0"/>
                <a:cs typeface="Times New Roman" pitchFamily="18" charset="0"/>
              </a:rPr>
              <a:t>Video</a:t>
            </a:r>
            <a:r>
              <a:rPr lang="en-US" sz="3600" smtClean="0">
                <a:latin typeface="Times New Roman" pitchFamily="18" charset="0"/>
                <a:cs typeface="Times New Roman" pitchFamily="18" charset="0"/>
              </a:rPr>
              <a:t> </a:t>
            </a:r>
            <a:r>
              <a:rPr lang="en-US" sz="3600">
                <a:latin typeface="Times New Roman" pitchFamily="18" charset="0"/>
                <a:cs typeface="Times New Roman" pitchFamily="18" charset="0"/>
              </a:rPr>
              <a:t>cũng là một bổ sung tốt cho các ghi chú, nhưng thiết lập phức tạp hơn. Thông thường bạn cần hai máy ảnh, một để </a:t>
            </a:r>
            <a:r>
              <a:rPr lang="en-US" sz="3600" smtClean="0">
                <a:latin typeface="Times New Roman" pitchFamily="18" charset="0"/>
                <a:cs typeface="Times New Roman" pitchFamily="18" charset="0"/>
              </a:rPr>
              <a:t>quay người dùng và </a:t>
            </a:r>
            <a:r>
              <a:rPr lang="en-US" sz="3600">
                <a:latin typeface="Times New Roman" pitchFamily="18" charset="0"/>
                <a:cs typeface="Times New Roman" pitchFamily="18" charset="0"/>
              </a:rPr>
              <a:t>một để hiển thị màn hình. Xem các bản ghi sau đó cũng mất thời như đối với băng ghi âm vậy.</a:t>
            </a:r>
            <a:r>
              <a:rPr lang="en-US" sz="3600" smtClean="0">
                <a:latin typeface="Times New Roman" pitchFamily="18" charset="0"/>
                <a:cs typeface="Times New Roman" pitchFamily="18" charset="0"/>
              </a:rPr>
              <a:t> </a:t>
            </a:r>
            <a:endParaRPr lang="en-US" sz="2400" b="1" i="1" smtClean="0">
              <a:latin typeface="Times New Roman" pitchFamily="18" charset="0"/>
              <a:cs typeface="Times New Roman" pitchFamily="18" charset="0"/>
            </a:endParaRPr>
          </a:p>
        </p:txBody>
      </p:sp>
      <p:sp>
        <p:nvSpPr>
          <p:cNvPr id="3" name="Title 2"/>
          <p:cNvSpPr>
            <a:spLocks noGrp="1"/>
          </p:cNvSpPr>
          <p:nvPr>
            <p:ph type="title"/>
          </p:nvPr>
        </p:nvSpPr>
        <p:spPr>
          <a:xfrm>
            <a:off x="533400" y="274638"/>
            <a:ext cx="8153400" cy="1143000"/>
          </a:xfrm>
        </p:spPr>
        <p:txBody>
          <a:bodyPr/>
          <a:lstStyle/>
          <a:p>
            <a:r>
              <a:rPr lang="en-US">
                <a:latin typeface="Times New Roman" pitchFamily="18" charset="0"/>
                <a:cs typeface="Times New Roman" pitchFamily="18" charset="0"/>
              </a:rPr>
              <a:t>2. </a:t>
            </a:r>
            <a:r>
              <a:rPr lang="en-US">
                <a:effectLst/>
                <a:latin typeface="Times New Roman" pitchFamily="18" charset="0"/>
                <a:cs typeface="Times New Roman" pitchFamily="18" charset="0"/>
              </a:rPr>
              <a:t>Lập kế hoạch kiểm thử </a:t>
            </a:r>
            <a:endParaRPr lang="vi-VN">
              <a:latin typeface="Times New Roman" pitchFamily="18" charset="0"/>
              <a:cs typeface="Times New Roman" pitchFamily="18" charset="0"/>
            </a:endParaRPr>
          </a:p>
        </p:txBody>
      </p:sp>
    </p:spTree>
    <p:extLst>
      <p:ext uri="{BB962C8B-B14F-4D97-AF65-F5344CB8AC3E}">
        <p14:creationId xmlns:p14="http://schemas.microsoft.com/office/powerpoint/2010/main" val="32628217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normAutofit fontScale="62500" lnSpcReduction="20000"/>
          </a:bodyPr>
          <a:lstStyle/>
          <a:p>
            <a:pPr marL="109728" indent="0">
              <a:buNone/>
            </a:pPr>
            <a:r>
              <a:rPr lang="en-US" sz="5400" b="1" i="1">
                <a:latin typeface="Times New Roman" pitchFamily="18" charset="0"/>
                <a:cs typeface="Times New Roman" pitchFamily="18" charset="0"/>
              </a:rPr>
              <a:t>k. </a:t>
            </a:r>
            <a:r>
              <a:rPr lang="en-US" sz="4300" b="1">
                <a:latin typeface="Times New Roman" pitchFamily="18" charset="0"/>
                <a:cs typeface="Times New Roman" pitchFamily="18" charset="0"/>
              </a:rPr>
              <a:t>Thu thập dữ liệu</a:t>
            </a:r>
            <a:endParaRPr lang="en-US" sz="4300">
              <a:latin typeface="Times New Roman" pitchFamily="18" charset="0"/>
              <a:cs typeface="Times New Roman" pitchFamily="18" charset="0"/>
            </a:endParaRPr>
          </a:p>
          <a:p>
            <a:r>
              <a:rPr lang="en-US" sz="4800">
                <a:latin typeface="Times New Roman" pitchFamily="18" charset="0"/>
                <a:cs typeface="Times New Roman" pitchFamily="18" charset="0"/>
              </a:rPr>
              <a:t>Trong các bài kiểm tra khả năng sử dụng cổ điển, đội kiểm tra đã không sử dụng suy nghĩ thầm. Họ ghi lại trải nghiệm bằng video và sau đó nghiên cứu các đoạn băng và ghi nhận tính khả dụng các vấn đề. Điều này rất tốn thời gian và có 1 giờ sử dụng thử nghiệm có thể cần  4-8 giờ để xử lý. Hơn nữa, mặc dù họ có thể nhìn thấy vấn đề của người dùng nhưng họ chỉ có thể đoán được nguyên nhân.</a:t>
            </a:r>
          </a:p>
          <a:p>
            <a:pPr marL="109728" indent="0">
              <a:buNone/>
            </a:pPr>
            <a:endParaRPr lang="en-US" sz="2400" b="1" i="1" smtClean="0">
              <a:latin typeface="Times New Roman" pitchFamily="18" charset="0"/>
              <a:cs typeface="Times New Roman" pitchFamily="18" charset="0"/>
            </a:endParaRPr>
          </a:p>
        </p:txBody>
      </p:sp>
      <p:sp>
        <p:nvSpPr>
          <p:cNvPr id="3" name="Title 2"/>
          <p:cNvSpPr>
            <a:spLocks noGrp="1"/>
          </p:cNvSpPr>
          <p:nvPr>
            <p:ph type="title"/>
          </p:nvPr>
        </p:nvSpPr>
        <p:spPr>
          <a:xfrm>
            <a:off x="533400" y="274638"/>
            <a:ext cx="8153400" cy="1143000"/>
          </a:xfrm>
        </p:spPr>
        <p:txBody>
          <a:bodyPr/>
          <a:lstStyle/>
          <a:p>
            <a:r>
              <a:rPr lang="en-US">
                <a:latin typeface="Times New Roman" pitchFamily="18" charset="0"/>
                <a:cs typeface="Times New Roman" pitchFamily="18" charset="0"/>
              </a:rPr>
              <a:t>2. </a:t>
            </a:r>
            <a:r>
              <a:rPr lang="en-US">
                <a:effectLst/>
                <a:latin typeface="Times New Roman" pitchFamily="18" charset="0"/>
                <a:cs typeface="Times New Roman" pitchFamily="18" charset="0"/>
              </a:rPr>
              <a:t>Lập kế hoạch kiểm thử </a:t>
            </a:r>
            <a:endParaRPr lang="vi-VN">
              <a:latin typeface="Times New Roman" pitchFamily="18" charset="0"/>
              <a:cs typeface="Times New Roman" pitchFamily="18" charset="0"/>
            </a:endParaRPr>
          </a:p>
        </p:txBody>
      </p:sp>
    </p:spTree>
    <p:extLst>
      <p:ext uri="{BB962C8B-B14F-4D97-AF65-F5344CB8AC3E}">
        <p14:creationId xmlns:p14="http://schemas.microsoft.com/office/powerpoint/2010/main" val="722476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normAutofit/>
          </a:bodyPr>
          <a:lstStyle/>
          <a:p>
            <a:pPr marL="109728" indent="0">
              <a:buNone/>
            </a:pPr>
            <a:r>
              <a:rPr lang="en-US" sz="2800" b="1" i="1" smtClean="0">
                <a:solidFill>
                  <a:srgbClr val="FF0000"/>
                </a:solidFill>
                <a:latin typeface="Times New Roman" pitchFamily="18" charset="0"/>
                <a:cs typeface="Times New Roman" pitchFamily="18" charset="0"/>
              </a:rPr>
              <a:t>Lưu ý</a:t>
            </a:r>
            <a:endParaRPr lang="en-US" sz="3300">
              <a:solidFill>
                <a:srgbClr val="FF0000"/>
              </a:solidFill>
              <a:latin typeface="Times New Roman" pitchFamily="18" charset="0"/>
              <a:cs typeface="Times New Roman" pitchFamily="18" charset="0"/>
            </a:endParaRPr>
          </a:p>
          <a:p>
            <a:pPr marL="0" marR="57150" indent="228600">
              <a:lnSpc>
                <a:spcPct val="115000"/>
              </a:lnSpc>
              <a:spcBef>
                <a:spcPts val="0"/>
              </a:spcBef>
              <a:spcAft>
                <a:spcPts val="1000"/>
              </a:spcAft>
            </a:pPr>
            <a:r>
              <a:rPr lang="en-US" sz="2400">
                <a:solidFill>
                  <a:srgbClr val="000000"/>
                </a:solidFill>
                <a:latin typeface="Times New Roman" pitchFamily="18" charset="0"/>
                <a:ea typeface="Calibri"/>
                <a:cs typeface="Times New Roman" pitchFamily="18" charset="0"/>
              </a:rPr>
              <a:t>- Chúng ta có thể giảm số lượng suy nghĩ thầm và thay vào đó nghiên cứu băng. Nếu chúng ta làm điều đó ngay sau khi kiểm tra, chúng ta nhận được một giải thích tốt về các vấn đề về khả năng sử dụng. Lợi thế là chúng ta tránh được nguy cơ tiềm ẩn rằng suy nghĩ thầm sẽ làm cho người dùng giải quyết vấn đề dễ dàng hơn. Tuy nhiên thủ tục này tốn nhiều thời gian.</a:t>
            </a:r>
            <a:endParaRPr lang="en-US" sz="2000">
              <a:solidFill>
                <a:srgbClr val="000000"/>
              </a:solidFill>
              <a:latin typeface="Times New Roman" pitchFamily="18" charset="0"/>
              <a:ea typeface="Calibri"/>
              <a:cs typeface="Times New Roman" pitchFamily="18" charset="0"/>
            </a:endParaRPr>
          </a:p>
          <a:p>
            <a:pPr marL="109728" indent="0">
              <a:buNone/>
            </a:pPr>
            <a:endParaRPr lang="en-US" sz="2400" b="1" i="1" smtClean="0">
              <a:latin typeface="Times New Roman" pitchFamily="18" charset="0"/>
              <a:cs typeface="Times New Roman" pitchFamily="18" charset="0"/>
            </a:endParaRPr>
          </a:p>
        </p:txBody>
      </p:sp>
      <p:sp>
        <p:nvSpPr>
          <p:cNvPr id="3" name="Title 2"/>
          <p:cNvSpPr>
            <a:spLocks noGrp="1"/>
          </p:cNvSpPr>
          <p:nvPr>
            <p:ph type="title"/>
          </p:nvPr>
        </p:nvSpPr>
        <p:spPr>
          <a:xfrm>
            <a:off x="533400" y="274638"/>
            <a:ext cx="8153400" cy="1143000"/>
          </a:xfrm>
        </p:spPr>
        <p:txBody>
          <a:bodyPr/>
          <a:lstStyle/>
          <a:p>
            <a:r>
              <a:rPr lang="en-US">
                <a:latin typeface="Times New Roman" pitchFamily="18" charset="0"/>
                <a:cs typeface="Times New Roman" pitchFamily="18" charset="0"/>
              </a:rPr>
              <a:t>2. </a:t>
            </a:r>
            <a:r>
              <a:rPr lang="en-US">
                <a:effectLst/>
                <a:latin typeface="Times New Roman" pitchFamily="18" charset="0"/>
                <a:cs typeface="Times New Roman" pitchFamily="18" charset="0"/>
              </a:rPr>
              <a:t>Lập kế hoạch kiểm thử </a:t>
            </a:r>
            <a:endParaRPr lang="vi-VN">
              <a:latin typeface="Times New Roman" pitchFamily="18" charset="0"/>
              <a:cs typeface="Times New Roman" pitchFamily="18" charset="0"/>
            </a:endParaRPr>
          </a:p>
        </p:txBody>
      </p:sp>
    </p:spTree>
    <p:extLst>
      <p:ext uri="{BB962C8B-B14F-4D97-AF65-F5344CB8AC3E}">
        <p14:creationId xmlns:p14="http://schemas.microsoft.com/office/powerpoint/2010/main" val="13074340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normAutofit fontScale="77500" lnSpcReduction="20000"/>
          </a:bodyPr>
          <a:lstStyle/>
          <a:p>
            <a:pPr marL="109728" indent="0">
              <a:buNone/>
            </a:pPr>
            <a:r>
              <a:rPr lang="en-US" sz="5400" b="1" i="1">
                <a:solidFill>
                  <a:srgbClr val="FF0000"/>
                </a:solidFill>
                <a:latin typeface="Times New Roman" pitchFamily="18" charset="0"/>
                <a:cs typeface="Times New Roman" pitchFamily="18" charset="0"/>
              </a:rPr>
              <a:t>Lưu </a:t>
            </a:r>
            <a:r>
              <a:rPr lang="en-US" sz="5400" b="1" i="1" smtClean="0">
                <a:solidFill>
                  <a:srgbClr val="FF0000"/>
                </a:solidFill>
                <a:latin typeface="Times New Roman" pitchFamily="18" charset="0"/>
                <a:cs typeface="Times New Roman" pitchFamily="18" charset="0"/>
              </a:rPr>
              <a:t>ý</a:t>
            </a:r>
            <a:endParaRPr lang="en-US" sz="4800" b="1">
              <a:latin typeface="Times New Roman" pitchFamily="18" charset="0"/>
              <a:cs typeface="Times New Roman" pitchFamily="18" charset="0"/>
            </a:endParaRPr>
          </a:p>
          <a:p>
            <a:pPr marL="0" marR="57150" indent="228600">
              <a:lnSpc>
                <a:spcPct val="115000"/>
              </a:lnSpc>
              <a:spcBef>
                <a:spcPts val="0"/>
              </a:spcBef>
              <a:spcAft>
                <a:spcPts val="1000"/>
              </a:spcAft>
            </a:pPr>
            <a:r>
              <a:rPr lang="en-US" sz="3600">
                <a:solidFill>
                  <a:srgbClr val="000000"/>
                </a:solidFill>
                <a:latin typeface="Times New Roman" pitchFamily="18" charset="0"/>
                <a:ea typeface="Calibri"/>
                <a:cs typeface="Times New Roman" pitchFamily="18" charset="0"/>
              </a:rPr>
              <a:t>- Chúng ta có thể ghi lại người dùng hoạt động ở tốc độ cao, gõ và nhấp chuột theo cách của họ.Sau đó chúng ta có thể nghiên cứu những gì đã xảy ra và người dùng có thể giải thích rõ ràng. Điều này chỉ hoạt động với hệ thống đã hoàn thành hoặc đầy đủ chức năng. Trên thực tế, nó là một cách tuyệt vời để nghiên cứu người sử dụng trong công việc hàng ngày của họ, đó là một nguồn tốt để cải thiện hệ thống.</a:t>
            </a:r>
            <a:endParaRPr lang="en-US" sz="3200">
              <a:solidFill>
                <a:srgbClr val="000000"/>
              </a:solidFill>
              <a:latin typeface="Times New Roman" pitchFamily="18" charset="0"/>
              <a:ea typeface="Calibri"/>
              <a:cs typeface="Times New Roman" pitchFamily="18" charset="0"/>
            </a:endParaRPr>
          </a:p>
          <a:p>
            <a:pPr marL="109728" indent="0">
              <a:buNone/>
            </a:pPr>
            <a:endParaRPr lang="en-US" sz="2400" b="1" i="1" smtClean="0">
              <a:latin typeface="Times New Roman" pitchFamily="18" charset="0"/>
              <a:cs typeface="Times New Roman" pitchFamily="18" charset="0"/>
            </a:endParaRPr>
          </a:p>
        </p:txBody>
      </p:sp>
      <p:sp>
        <p:nvSpPr>
          <p:cNvPr id="3" name="Title 2"/>
          <p:cNvSpPr>
            <a:spLocks noGrp="1"/>
          </p:cNvSpPr>
          <p:nvPr>
            <p:ph type="title"/>
          </p:nvPr>
        </p:nvSpPr>
        <p:spPr>
          <a:xfrm>
            <a:off x="533400" y="274638"/>
            <a:ext cx="8153400" cy="1143000"/>
          </a:xfrm>
        </p:spPr>
        <p:txBody>
          <a:bodyPr/>
          <a:lstStyle/>
          <a:p>
            <a:r>
              <a:rPr lang="en-US">
                <a:latin typeface="Times New Roman" pitchFamily="18" charset="0"/>
                <a:cs typeface="Times New Roman" pitchFamily="18" charset="0"/>
              </a:rPr>
              <a:t>2. </a:t>
            </a:r>
            <a:r>
              <a:rPr lang="en-US">
                <a:effectLst/>
                <a:latin typeface="Times New Roman" pitchFamily="18" charset="0"/>
                <a:cs typeface="Times New Roman" pitchFamily="18" charset="0"/>
              </a:rPr>
              <a:t>Lập kế hoạch kiểm thử </a:t>
            </a:r>
            <a:endParaRPr lang="vi-VN">
              <a:latin typeface="Times New Roman" pitchFamily="18" charset="0"/>
              <a:cs typeface="Times New Roman" pitchFamily="18" charset="0"/>
            </a:endParaRPr>
          </a:p>
        </p:txBody>
      </p:sp>
    </p:spTree>
    <p:extLst>
      <p:ext uri="{BB962C8B-B14F-4D97-AF65-F5344CB8AC3E}">
        <p14:creationId xmlns:p14="http://schemas.microsoft.com/office/powerpoint/2010/main" val="2420237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67072"/>
          </a:xfrm>
        </p:spPr>
        <p:txBody>
          <a:bodyPr>
            <a:normAutofit lnSpcReduction="10000"/>
          </a:bodyPr>
          <a:lstStyle/>
          <a:p>
            <a:pPr>
              <a:buFont typeface="Wingdings" pitchFamily="2" charset="2"/>
              <a:buChar char="v"/>
            </a:pPr>
            <a:r>
              <a:rPr lang="en-US" b="1" smtClean="0"/>
              <a:t>Mục đích : </a:t>
            </a:r>
          </a:p>
          <a:p>
            <a:pPr lvl="1">
              <a:buFont typeface="Wingdings" pitchFamily="2" charset="2"/>
              <a:buChar char="Ø"/>
            </a:pPr>
            <a:r>
              <a:rPr lang="en-US" b="1" smtClean="0"/>
              <a:t> Kiểm </a:t>
            </a:r>
            <a:r>
              <a:rPr lang="en-US" b="1"/>
              <a:t>thử tính khả dụng trong quá trình phát </a:t>
            </a:r>
            <a:r>
              <a:rPr lang="en-US" b="1" smtClean="0"/>
              <a:t>triển:</a:t>
            </a:r>
          </a:p>
          <a:p>
            <a:pPr lvl="2">
              <a:buFont typeface="Wingdings" pitchFamily="2" charset="2"/>
              <a:buChar char="Ø"/>
            </a:pPr>
            <a:r>
              <a:rPr lang="en-US" smtClean="0"/>
              <a:t> Mục </a:t>
            </a:r>
            <a:r>
              <a:rPr lang="en-US"/>
              <a:t>đích không phải là để tìm lỗi trong hệ thống</a:t>
            </a:r>
            <a:r>
              <a:rPr lang="en-US" smtClean="0"/>
              <a:t>. Tất </a:t>
            </a:r>
            <a:r>
              <a:rPr lang="en-US"/>
              <a:t>nhiên trong quá trình kiểm thử có thể phát hiện ra lỗi trong hệ </a:t>
            </a:r>
            <a:r>
              <a:rPr lang="en-US" smtClean="0"/>
              <a:t>thống</a:t>
            </a:r>
            <a:r>
              <a:rPr lang="en-US"/>
              <a:t>,</a:t>
            </a:r>
            <a:r>
              <a:rPr lang="en-US" smtClean="0"/>
              <a:t> nhưng </a:t>
            </a:r>
            <a:r>
              <a:rPr lang="en-US"/>
              <a:t>đây không phải là mục đích của kiểm thử tính khả dụng.</a:t>
            </a:r>
            <a:endParaRPr lang="vi-VN"/>
          </a:p>
          <a:p>
            <a:pPr lvl="2">
              <a:buFont typeface="Wingdings" pitchFamily="2" charset="2"/>
              <a:buChar char="Ø"/>
            </a:pPr>
            <a:r>
              <a:rPr lang="en-US" smtClean="0"/>
              <a:t> Mục </a:t>
            </a:r>
            <a:r>
              <a:rPr lang="en-US"/>
              <a:t>đích chính không phải để chứng minh rằng hệ thống là dễ sử </a:t>
            </a:r>
            <a:r>
              <a:rPr lang="en-US" smtClean="0"/>
              <a:t>dụng. Chúng ta nên làm các bài kiểm thử sớm để tìm ra những vấn đề thiếu sót, sai lầm của hệ thống.</a:t>
            </a:r>
            <a:endParaRPr lang="vi-VN"/>
          </a:p>
          <a:p>
            <a:pPr lvl="2">
              <a:buFont typeface="Wingdings" pitchFamily="2" charset="2"/>
              <a:buChar char="Ø"/>
            </a:pPr>
            <a:r>
              <a:rPr lang="en-US" smtClean="0"/>
              <a:t> Ngay </a:t>
            </a:r>
            <a:r>
              <a:rPr lang="en-US"/>
              <a:t>từ tên gọi, mục đích chính là để tìm các vấn đề về khả năng sử dụng, nhưng nó chỉ là một phần lý do tại sao chúng ta thực sự cần thực hiện bài kiểm </a:t>
            </a:r>
            <a:r>
              <a:rPr lang="en-US" smtClean="0"/>
              <a:t>thử. Ngoài ra chúng ta cần phải lập kế hoạch thay đổi, nâng cấp hệ thống</a:t>
            </a:r>
          </a:p>
          <a:p>
            <a:pPr lvl="2">
              <a:buFont typeface="Wingdings" pitchFamily="2" charset="2"/>
              <a:buChar char="Ø"/>
            </a:pPr>
            <a:endParaRPr lang="vi-VN"/>
          </a:p>
        </p:txBody>
      </p:sp>
      <p:sp>
        <p:nvSpPr>
          <p:cNvPr id="3" name="Title 2"/>
          <p:cNvSpPr>
            <a:spLocks noGrp="1"/>
          </p:cNvSpPr>
          <p:nvPr>
            <p:ph type="title"/>
          </p:nvPr>
        </p:nvSpPr>
        <p:spPr/>
        <p:txBody>
          <a:bodyPr/>
          <a:lstStyle/>
          <a:p>
            <a:r>
              <a:rPr lang="en-US" smtClean="0"/>
              <a:t>1.</a:t>
            </a:r>
            <a:r>
              <a:rPr lang="en-US" smtClean="0">
                <a:effectLst/>
              </a:rPr>
              <a:t> Những hiểu lầm thường gặp </a:t>
            </a:r>
            <a:endParaRPr lang="vi-VN"/>
          </a:p>
        </p:txBody>
      </p:sp>
    </p:spTree>
    <p:extLst>
      <p:ext uri="{BB962C8B-B14F-4D97-AF65-F5344CB8AC3E}">
        <p14:creationId xmlns:p14="http://schemas.microsoft.com/office/powerpoint/2010/main" val="165919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normAutofit fontScale="85000" lnSpcReduction="20000"/>
          </a:bodyPr>
          <a:lstStyle/>
          <a:p>
            <a:pPr marL="109728" indent="0">
              <a:buNone/>
            </a:pPr>
            <a:r>
              <a:rPr lang="en-US" sz="5400" b="1" i="1">
                <a:solidFill>
                  <a:srgbClr val="FF0000"/>
                </a:solidFill>
                <a:latin typeface="Times New Roman" pitchFamily="18" charset="0"/>
                <a:cs typeface="Times New Roman" pitchFamily="18" charset="0"/>
              </a:rPr>
              <a:t>Lưu </a:t>
            </a:r>
            <a:r>
              <a:rPr lang="en-US" sz="5400" b="1" i="1" smtClean="0">
                <a:solidFill>
                  <a:srgbClr val="FF0000"/>
                </a:solidFill>
                <a:latin typeface="Times New Roman" pitchFamily="18" charset="0"/>
                <a:cs typeface="Times New Roman" pitchFamily="18" charset="0"/>
              </a:rPr>
              <a:t>ý</a:t>
            </a:r>
            <a:endParaRPr lang="en-US" sz="4800" b="1">
              <a:latin typeface="Times New Roman" pitchFamily="18" charset="0"/>
              <a:cs typeface="Times New Roman" pitchFamily="18" charset="0"/>
            </a:endParaRPr>
          </a:p>
          <a:p>
            <a:pPr marL="0" marR="57150" indent="228600">
              <a:lnSpc>
                <a:spcPct val="115000"/>
              </a:lnSpc>
              <a:spcBef>
                <a:spcPts val="0"/>
              </a:spcBef>
              <a:spcAft>
                <a:spcPts val="1000"/>
              </a:spcAft>
            </a:pPr>
            <a:r>
              <a:rPr lang="en-US" sz="3600">
                <a:solidFill>
                  <a:srgbClr val="000000"/>
                </a:solidFill>
                <a:latin typeface="Times New Roman" pitchFamily="18" charset="0"/>
                <a:ea typeface="Calibri"/>
                <a:cs typeface="Times New Roman" pitchFamily="18" charset="0"/>
              </a:rPr>
              <a:t>- Với video, rất nhiều người có thể theo dõi những gì đang xảy ra trong quá trình thử nghiệm. Họ sẽ thường ở trong một phòng lân cận nơi họ có thể nói chuyện tự do mà không làm phiền người dùng. Nếu những người tiếp thị và người phát triển có mặt ở đây, cuộc tranh luận sẽ </a:t>
            </a:r>
            <a:r>
              <a:rPr lang="en-US" sz="3600" smtClean="0">
                <a:solidFill>
                  <a:srgbClr val="000000"/>
                </a:solidFill>
                <a:latin typeface="Times New Roman" pitchFamily="18" charset="0"/>
                <a:ea typeface="Calibri"/>
                <a:cs typeface="Times New Roman" pitchFamily="18" charset="0"/>
              </a:rPr>
              <a:t>khá là sôi </a:t>
            </a:r>
            <a:r>
              <a:rPr lang="en-US" sz="3600">
                <a:solidFill>
                  <a:srgbClr val="000000"/>
                </a:solidFill>
                <a:latin typeface="Times New Roman" pitchFamily="18" charset="0"/>
                <a:ea typeface="Calibri"/>
                <a:cs typeface="Times New Roman" pitchFamily="18" charset="0"/>
              </a:rPr>
              <a:t>động: </a:t>
            </a:r>
            <a:r>
              <a:rPr lang="en-US" sz="3600" smtClean="0">
                <a:solidFill>
                  <a:srgbClr val="000000"/>
                </a:solidFill>
                <a:latin typeface="Times New Roman" pitchFamily="18" charset="0"/>
                <a:ea typeface="Calibri"/>
                <a:cs typeface="Times New Roman" pitchFamily="18" charset="0"/>
              </a:rPr>
              <a:t>Tôi </a:t>
            </a:r>
            <a:r>
              <a:rPr lang="en-US" sz="3600">
                <a:solidFill>
                  <a:srgbClr val="000000"/>
                </a:solidFill>
                <a:latin typeface="Times New Roman" pitchFamily="18" charset="0"/>
                <a:ea typeface="Calibri"/>
                <a:cs typeface="Times New Roman" pitchFamily="18" charset="0"/>
              </a:rPr>
              <a:t>đã nói với bạn điều đó. . . và có thể chúng ta nên. . .</a:t>
            </a:r>
            <a:endParaRPr lang="en-US" sz="3200">
              <a:solidFill>
                <a:srgbClr val="000000"/>
              </a:solidFill>
              <a:latin typeface="Times New Roman" pitchFamily="18" charset="0"/>
              <a:ea typeface="Calibri"/>
              <a:cs typeface="Times New Roman" pitchFamily="18" charset="0"/>
            </a:endParaRPr>
          </a:p>
          <a:p>
            <a:pPr marL="109728" indent="0">
              <a:buNone/>
            </a:pPr>
            <a:endParaRPr lang="en-US" sz="2400" b="1" i="1" smtClean="0">
              <a:latin typeface="Times New Roman" pitchFamily="18" charset="0"/>
              <a:cs typeface="Times New Roman" pitchFamily="18" charset="0"/>
            </a:endParaRPr>
          </a:p>
        </p:txBody>
      </p:sp>
      <p:sp>
        <p:nvSpPr>
          <p:cNvPr id="3" name="Title 2"/>
          <p:cNvSpPr>
            <a:spLocks noGrp="1"/>
          </p:cNvSpPr>
          <p:nvPr>
            <p:ph type="title"/>
          </p:nvPr>
        </p:nvSpPr>
        <p:spPr>
          <a:xfrm>
            <a:off x="533400" y="274638"/>
            <a:ext cx="8153400" cy="1143000"/>
          </a:xfrm>
        </p:spPr>
        <p:txBody>
          <a:bodyPr/>
          <a:lstStyle/>
          <a:p>
            <a:r>
              <a:rPr lang="en-US">
                <a:latin typeface="Times New Roman" pitchFamily="18" charset="0"/>
                <a:cs typeface="Times New Roman" pitchFamily="18" charset="0"/>
              </a:rPr>
              <a:t>2. </a:t>
            </a:r>
            <a:r>
              <a:rPr lang="en-US">
                <a:effectLst/>
                <a:latin typeface="Times New Roman" pitchFamily="18" charset="0"/>
                <a:cs typeface="Times New Roman" pitchFamily="18" charset="0"/>
              </a:rPr>
              <a:t>Lập kế hoạch kiểm thử </a:t>
            </a:r>
            <a:endParaRPr lang="vi-VN">
              <a:latin typeface="Times New Roman" pitchFamily="18" charset="0"/>
              <a:cs typeface="Times New Roman" pitchFamily="18" charset="0"/>
            </a:endParaRPr>
          </a:p>
        </p:txBody>
      </p:sp>
    </p:spTree>
    <p:extLst>
      <p:ext uri="{BB962C8B-B14F-4D97-AF65-F5344CB8AC3E}">
        <p14:creationId xmlns:p14="http://schemas.microsoft.com/office/powerpoint/2010/main" val="16833919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normAutofit fontScale="92500" lnSpcReduction="20000"/>
          </a:bodyPr>
          <a:lstStyle/>
          <a:p>
            <a:pPr marL="109728" indent="0">
              <a:buNone/>
            </a:pPr>
            <a:r>
              <a:rPr lang="en-US" sz="5400" b="1" i="1">
                <a:latin typeface="Times New Roman" pitchFamily="18" charset="0"/>
                <a:cs typeface="Times New Roman" pitchFamily="18" charset="0"/>
              </a:rPr>
              <a:t>k. </a:t>
            </a:r>
            <a:r>
              <a:rPr lang="en-US" sz="4300" b="1">
                <a:latin typeface="Times New Roman" pitchFamily="18" charset="0"/>
                <a:cs typeface="Times New Roman" pitchFamily="18" charset="0"/>
              </a:rPr>
              <a:t>Thu thập dữ liệu</a:t>
            </a:r>
            <a:endParaRPr lang="en-US" sz="4300">
              <a:latin typeface="Times New Roman" pitchFamily="18" charset="0"/>
              <a:cs typeface="Times New Roman" pitchFamily="18" charset="0"/>
            </a:endParaRPr>
          </a:p>
          <a:p>
            <a:pPr marL="109728" indent="0">
              <a:buNone/>
            </a:pPr>
            <a:endParaRPr lang="en-US" sz="4800" b="1">
              <a:latin typeface="Times New Roman" pitchFamily="18" charset="0"/>
              <a:cs typeface="Times New Roman" pitchFamily="18" charset="0"/>
            </a:endParaRPr>
          </a:p>
          <a:p>
            <a:r>
              <a:rPr lang="en-US" sz="3600" smtClean="0">
                <a:latin typeface="Times New Roman" pitchFamily="18" charset="0"/>
                <a:cs typeface="Times New Roman" pitchFamily="18" charset="0"/>
              </a:rPr>
              <a:t>4</a:t>
            </a:r>
            <a:r>
              <a:rPr lang="en-US" sz="3600" smtClean="0">
                <a:solidFill>
                  <a:srgbClr val="FF0000"/>
                </a:solidFill>
                <a:latin typeface="Times New Roman" pitchFamily="18" charset="0"/>
                <a:cs typeface="Times New Roman" pitchFamily="18" charset="0"/>
              </a:rPr>
              <a:t> Nhật </a:t>
            </a:r>
            <a:r>
              <a:rPr lang="en-US" sz="3600">
                <a:solidFill>
                  <a:srgbClr val="FF0000"/>
                </a:solidFill>
                <a:latin typeface="Times New Roman" pitchFamily="18" charset="0"/>
                <a:cs typeface="Times New Roman" pitchFamily="18" charset="0"/>
              </a:rPr>
              <a:t>kí máy tính </a:t>
            </a:r>
            <a:r>
              <a:rPr lang="en-US" sz="3600">
                <a:latin typeface="Times New Roman" pitchFamily="18" charset="0"/>
                <a:cs typeface="Times New Roman" pitchFamily="18" charset="0"/>
              </a:rPr>
              <a:t>là rất quan trọng nếu chúng ta muốn nghiên cứu hành động của người dùng. Bạn cần phần mềm đặc biệt để làm cho máy tính ghi lại nhật ký. Nhật ký cho biết chính xác người sử dụng đã làm gì và trong bao lâu. Tất nhiên điều này chỉ hoạt động với một chức năng nguyên mẫu hoặc một hệ thống hoàn chỉnh.</a:t>
            </a:r>
          </a:p>
          <a:p>
            <a:pPr marL="109728" indent="0">
              <a:buNone/>
            </a:pPr>
            <a:endParaRPr lang="en-US" sz="2400" b="1" i="1" smtClean="0">
              <a:latin typeface="Times New Roman" pitchFamily="18" charset="0"/>
              <a:cs typeface="Times New Roman" pitchFamily="18" charset="0"/>
            </a:endParaRPr>
          </a:p>
        </p:txBody>
      </p:sp>
      <p:sp>
        <p:nvSpPr>
          <p:cNvPr id="3" name="Title 2"/>
          <p:cNvSpPr>
            <a:spLocks noGrp="1"/>
          </p:cNvSpPr>
          <p:nvPr>
            <p:ph type="title"/>
          </p:nvPr>
        </p:nvSpPr>
        <p:spPr>
          <a:xfrm>
            <a:off x="533400" y="274638"/>
            <a:ext cx="8153400" cy="1143000"/>
          </a:xfrm>
        </p:spPr>
        <p:txBody>
          <a:bodyPr/>
          <a:lstStyle/>
          <a:p>
            <a:r>
              <a:rPr lang="en-US">
                <a:latin typeface="Times New Roman" pitchFamily="18" charset="0"/>
                <a:cs typeface="Times New Roman" pitchFamily="18" charset="0"/>
              </a:rPr>
              <a:t>2. </a:t>
            </a:r>
            <a:r>
              <a:rPr lang="en-US">
                <a:effectLst/>
                <a:latin typeface="Times New Roman" pitchFamily="18" charset="0"/>
                <a:cs typeface="Times New Roman" pitchFamily="18" charset="0"/>
              </a:rPr>
              <a:t>Lập kế hoạch kiểm thử </a:t>
            </a:r>
            <a:endParaRPr lang="vi-VN">
              <a:latin typeface="Times New Roman" pitchFamily="18" charset="0"/>
              <a:cs typeface="Times New Roman" pitchFamily="18" charset="0"/>
            </a:endParaRPr>
          </a:p>
        </p:txBody>
      </p:sp>
    </p:spTree>
    <p:extLst>
      <p:ext uri="{BB962C8B-B14F-4D97-AF65-F5344CB8AC3E}">
        <p14:creationId xmlns:p14="http://schemas.microsoft.com/office/powerpoint/2010/main" val="20228762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normAutofit fontScale="62500" lnSpcReduction="20000"/>
          </a:bodyPr>
          <a:lstStyle/>
          <a:p>
            <a:pPr marL="109728" indent="0">
              <a:buNone/>
            </a:pPr>
            <a:r>
              <a:rPr lang="en-US" sz="5400" b="1" i="1">
                <a:latin typeface="Times New Roman" pitchFamily="18" charset="0"/>
                <a:cs typeface="Times New Roman" pitchFamily="18" charset="0"/>
              </a:rPr>
              <a:t>k. </a:t>
            </a:r>
            <a:r>
              <a:rPr lang="en-US" sz="4300" b="1">
                <a:latin typeface="Times New Roman" pitchFamily="18" charset="0"/>
                <a:cs typeface="Times New Roman" pitchFamily="18" charset="0"/>
              </a:rPr>
              <a:t>Thu thập dữ liệu</a:t>
            </a:r>
            <a:endParaRPr lang="en-US" sz="4300">
              <a:latin typeface="Times New Roman" pitchFamily="18" charset="0"/>
              <a:cs typeface="Times New Roman" pitchFamily="18" charset="0"/>
            </a:endParaRPr>
          </a:p>
          <a:p>
            <a:r>
              <a:rPr lang="en-US" sz="4400" smtClean="0">
                <a:latin typeface="Times New Roman" pitchFamily="18" charset="0"/>
                <a:cs typeface="Times New Roman" pitchFamily="18" charset="0"/>
              </a:rPr>
              <a:t>5 </a:t>
            </a:r>
            <a:r>
              <a:rPr lang="en-US" sz="4400" smtClean="0">
                <a:solidFill>
                  <a:srgbClr val="FF0000"/>
                </a:solidFill>
                <a:latin typeface="Times New Roman" pitchFamily="18" charset="0"/>
                <a:cs typeface="Times New Roman" pitchFamily="18" charset="0"/>
              </a:rPr>
              <a:t>Phòng </a:t>
            </a:r>
            <a:r>
              <a:rPr lang="en-US" sz="4400">
                <a:solidFill>
                  <a:srgbClr val="FF0000"/>
                </a:solidFill>
                <a:latin typeface="Times New Roman" pitchFamily="18" charset="0"/>
                <a:cs typeface="Times New Roman" pitchFamily="18" charset="0"/>
              </a:rPr>
              <a:t>thí nghiệm khả năng sử dụng</a:t>
            </a:r>
            <a:r>
              <a:rPr lang="en-US" sz="4400">
                <a:latin typeface="Times New Roman" pitchFamily="18" charset="0"/>
                <a:cs typeface="Times New Roman" pitchFamily="18" charset="0"/>
              </a:rPr>
              <a:t>. </a:t>
            </a:r>
            <a:endParaRPr lang="en-US" sz="4400" smtClean="0">
              <a:latin typeface="Times New Roman" pitchFamily="18" charset="0"/>
              <a:cs typeface="Times New Roman" pitchFamily="18" charset="0"/>
            </a:endParaRPr>
          </a:p>
          <a:p>
            <a:pPr marL="109728" indent="0">
              <a:buNone/>
            </a:pPr>
            <a:r>
              <a:rPr lang="en-US" sz="4400">
                <a:latin typeface="Times New Roman" pitchFamily="18" charset="0"/>
                <a:cs typeface="Times New Roman" pitchFamily="18" charset="0"/>
              </a:rPr>
              <a:t>	</a:t>
            </a:r>
            <a:r>
              <a:rPr lang="en-US" sz="4400" smtClean="0">
                <a:latin typeface="Times New Roman" pitchFamily="18" charset="0"/>
                <a:cs typeface="Times New Roman" pitchFamily="18" charset="0"/>
              </a:rPr>
              <a:t>Phòng </a:t>
            </a:r>
            <a:r>
              <a:rPr lang="en-US" sz="4400">
                <a:latin typeface="Times New Roman" pitchFamily="18" charset="0"/>
                <a:cs typeface="Times New Roman" pitchFamily="18" charset="0"/>
              </a:rPr>
              <a:t>thí nghiệm khả năng sử dụng gồm 2 phòng, 1cho đội thử nghiệm và 1 cho đội người dùng . Một cái gương 2 chiều to cho phép đội thử nghiệm quan sát người dùng, còn người dùng thì không thấy đội thử nghiệm. Có những máy quay video cho phép nhóm xem chi tiết và ghi lại những gì đã xảy ra. Ngoài ra còn có màn hình máy tính để họ có thể xem những gì đang diễn ra màn hình của người sử dụng. Việc ghi nhật kí  máy tính được kích hoạt, cũng như việc đánh giá và đồng bộ hóa các bản ghi và video.</a:t>
            </a:r>
          </a:p>
          <a:p>
            <a:pPr marL="109728" indent="0">
              <a:buNone/>
            </a:pPr>
            <a:endParaRPr lang="en-US" sz="2400" b="1" i="1" smtClean="0">
              <a:latin typeface="Times New Roman" pitchFamily="18" charset="0"/>
              <a:cs typeface="Times New Roman" pitchFamily="18" charset="0"/>
            </a:endParaRPr>
          </a:p>
        </p:txBody>
      </p:sp>
      <p:sp>
        <p:nvSpPr>
          <p:cNvPr id="3" name="Title 2"/>
          <p:cNvSpPr>
            <a:spLocks noGrp="1"/>
          </p:cNvSpPr>
          <p:nvPr>
            <p:ph type="title"/>
          </p:nvPr>
        </p:nvSpPr>
        <p:spPr>
          <a:xfrm>
            <a:off x="533400" y="274638"/>
            <a:ext cx="8153400" cy="1143000"/>
          </a:xfrm>
        </p:spPr>
        <p:txBody>
          <a:bodyPr/>
          <a:lstStyle/>
          <a:p>
            <a:r>
              <a:rPr lang="en-US">
                <a:latin typeface="Times New Roman" pitchFamily="18" charset="0"/>
                <a:cs typeface="Times New Roman" pitchFamily="18" charset="0"/>
              </a:rPr>
              <a:t>2. </a:t>
            </a:r>
            <a:r>
              <a:rPr lang="en-US">
                <a:effectLst/>
                <a:latin typeface="Times New Roman" pitchFamily="18" charset="0"/>
                <a:cs typeface="Times New Roman" pitchFamily="18" charset="0"/>
              </a:rPr>
              <a:t>Lập kế hoạch kiểm thử </a:t>
            </a:r>
            <a:endParaRPr lang="vi-VN">
              <a:latin typeface="Times New Roman" pitchFamily="18" charset="0"/>
              <a:cs typeface="Times New Roman" pitchFamily="18" charset="0"/>
            </a:endParaRPr>
          </a:p>
        </p:txBody>
      </p:sp>
    </p:spTree>
    <p:extLst>
      <p:ext uri="{BB962C8B-B14F-4D97-AF65-F5344CB8AC3E}">
        <p14:creationId xmlns:p14="http://schemas.microsoft.com/office/powerpoint/2010/main" val="6752660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normAutofit lnSpcReduction="10000"/>
          </a:bodyPr>
          <a:lstStyle/>
          <a:p>
            <a:pPr marL="109728" indent="0">
              <a:buNone/>
            </a:pPr>
            <a:r>
              <a:rPr lang="en-US" sz="5400" b="1" i="1">
                <a:latin typeface="Times New Roman" pitchFamily="18" charset="0"/>
                <a:cs typeface="Times New Roman" pitchFamily="18" charset="0"/>
              </a:rPr>
              <a:t>k. </a:t>
            </a:r>
            <a:r>
              <a:rPr lang="en-US" sz="4300" b="1">
                <a:latin typeface="Times New Roman" pitchFamily="18" charset="0"/>
                <a:cs typeface="Times New Roman" pitchFamily="18" charset="0"/>
              </a:rPr>
              <a:t>Thu thập dữ liệu</a:t>
            </a:r>
            <a:endParaRPr lang="en-US" sz="4300">
              <a:latin typeface="Times New Roman" pitchFamily="18" charset="0"/>
              <a:cs typeface="Times New Roman" pitchFamily="18" charset="0"/>
            </a:endParaRPr>
          </a:p>
          <a:p>
            <a:r>
              <a:rPr lang="en-US" sz="4400" smtClean="0">
                <a:latin typeface="Times New Roman" pitchFamily="18" charset="0"/>
                <a:cs typeface="Times New Roman" pitchFamily="18" charset="0"/>
              </a:rPr>
              <a:t>5 </a:t>
            </a:r>
            <a:r>
              <a:rPr lang="en-US" sz="2200" smtClean="0">
                <a:solidFill>
                  <a:srgbClr val="FF0000"/>
                </a:solidFill>
                <a:latin typeface="Times New Roman" pitchFamily="18" charset="0"/>
                <a:cs typeface="Times New Roman" pitchFamily="18" charset="0"/>
              </a:rPr>
              <a:t>Phòng </a:t>
            </a:r>
            <a:r>
              <a:rPr lang="en-US" sz="2200">
                <a:solidFill>
                  <a:srgbClr val="FF0000"/>
                </a:solidFill>
                <a:latin typeface="Times New Roman" pitchFamily="18" charset="0"/>
                <a:cs typeface="Times New Roman" pitchFamily="18" charset="0"/>
              </a:rPr>
              <a:t>thí nghiệm khả năng sử </a:t>
            </a:r>
            <a:r>
              <a:rPr lang="en-US" sz="2200" smtClean="0">
                <a:solidFill>
                  <a:srgbClr val="FF0000"/>
                </a:solidFill>
                <a:latin typeface="Times New Roman" pitchFamily="18" charset="0"/>
                <a:cs typeface="Times New Roman" pitchFamily="18" charset="0"/>
              </a:rPr>
              <a:t>dụng</a:t>
            </a:r>
            <a:r>
              <a:rPr lang="en-US" sz="2200" smtClean="0">
                <a:latin typeface="Times New Roman" pitchFamily="18" charset="0"/>
                <a:cs typeface="Times New Roman" pitchFamily="18" charset="0"/>
              </a:rPr>
              <a:t> </a:t>
            </a:r>
          </a:p>
          <a:p>
            <a:r>
              <a:rPr lang="en-US" sz="4400">
                <a:latin typeface="Times New Roman" pitchFamily="18" charset="0"/>
                <a:cs typeface="Times New Roman" pitchFamily="18" charset="0"/>
              </a:rPr>
              <a:t>	</a:t>
            </a:r>
            <a:r>
              <a:rPr lang="en-US" sz="2800">
                <a:latin typeface="Times New Roman" pitchFamily="18" charset="0"/>
                <a:cs typeface="Times New Roman" pitchFamily="18" charset="0"/>
              </a:rPr>
              <a:t>Ưu điểm chính của các phòng thí nghiệm khả năng sử dụng là chúng cho phép một nhóm lớn quan sát người dùng mà không làm phiền anh ta. Tuy nhiên, điều này cũng có thể đạt được với video đơn giản, mà không cần đến hai phòng. Tất cả các tính năng khác của phòng thí nghiệm có thể được xử lý theo những cách đơn giản, như đã giải thích ở trên.</a:t>
            </a:r>
          </a:p>
          <a:p>
            <a:pPr marL="109728" indent="0">
              <a:buNone/>
            </a:pPr>
            <a:endParaRPr lang="en-US" sz="2400" b="1" i="1" smtClean="0">
              <a:latin typeface="Times New Roman" pitchFamily="18" charset="0"/>
              <a:cs typeface="Times New Roman" pitchFamily="18" charset="0"/>
            </a:endParaRPr>
          </a:p>
        </p:txBody>
      </p:sp>
      <p:sp>
        <p:nvSpPr>
          <p:cNvPr id="3" name="Title 2"/>
          <p:cNvSpPr>
            <a:spLocks noGrp="1"/>
          </p:cNvSpPr>
          <p:nvPr>
            <p:ph type="title"/>
          </p:nvPr>
        </p:nvSpPr>
        <p:spPr>
          <a:xfrm>
            <a:off x="533400" y="274638"/>
            <a:ext cx="8153400" cy="1143000"/>
          </a:xfrm>
        </p:spPr>
        <p:txBody>
          <a:bodyPr/>
          <a:lstStyle/>
          <a:p>
            <a:r>
              <a:rPr lang="en-US">
                <a:latin typeface="Times New Roman" pitchFamily="18" charset="0"/>
                <a:cs typeface="Times New Roman" pitchFamily="18" charset="0"/>
              </a:rPr>
              <a:t>2. </a:t>
            </a:r>
            <a:r>
              <a:rPr lang="en-US">
                <a:effectLst/>
                <a:latin typeface="Times New Roman" pitchFamily="18" charset="0"/>
                <a:cs typeface="Times New Roman" pitchFamily="18" charset="0"/>
              </a:rPr>
              <a:t>Lập kế hoạch kiểm thử </a:t>
            </a:r>
            <a:endParaRPr lang="vi-VN">
              <a:latin typeface="Times New Roman" pitchFamily="18" charset="0"/>
              <a:cs typeface="Times New Roman" pitchFamily="18" charset="0"/>
            </a:endParaRPr>
          </a:p>
        </p:txBody>
      </p:sp>
    </p:spTree>
    <p:extLst>
      <p:ext uri="{BB962C8B-B14F-4D97-AF65-F5344CB8AC3E}">
        <p14:creationId xmlns:p14="http://schemas.microsoft.com/office/powerpoint/2010/main" val="38708948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normAutofit fontScale="55000" lnSpcReduction="20000"/>
          </a:bodyPr>
          <a:lstStyle/>
          <a:p>
            <a:pPr marL="109728" indent="0">
              <a:buNone/>
            </a:pPr>
            <a:r>
              <a:rPr lang="en-US" sz="5400" b="1" i="1">
                <a:latin typeface="Times New Roman" pitchFamily="18" charset="0"/>
                <a:cs typeface="Times New Roman" pitchFamily="18" charset="0"/>
              </a:rPr>
              <a:t>k. </a:t>
            </a:r>
            <a:r>
              <a:rPr lang="en-US" sz="4300" b="1">
                <a:latin typeface="Times New Roman" pitchFamily="18" charset="0"/>
                <a:cs typeface="Times New Roman" pitchFamily="18" charset="0"/>
              </a:rPr>
              <a:t>Thu thập dữ liệu</a:t>
            </a:r>
            <a:endParaRPr lang="en-US" sz="4300">
              <a:latin typeface="Times New Roman" pitchFamily="18" charset="0"/>
              <a:cs typeface="Times New Roman" pitchFamily="18" charset="0"/>
            </a:endParaRPr>
          </a:p>
          <a:p>
            <a:r>
              <a:rPr lang="en-US" sz="4400" smtClean="0">
                <a:latin typeface="Times New Roman" pitchFamily="18" charset="0"/>
                <a:cs typeface="Times New Roman" pitchFamily="18" charset="0"/>
              </a:rPr>
              <a:t>5 </a:t>
            </a:r>
            <a:r>
              <a:rPr lang="en-US" sz="4400" smtClean="0">
                <a:solidFill>
                  <a:srgbClr val="FF0000"/>
                </a:solidFill>
                <a:latin typeface="Times New Roman" pitchFamily="18" charset="0"/>
                <a:cs typeface="Times New Roman" pitchFamily="18" charset="0"/>
              </a:rPr>
              <a:t>Phòng </a:t>
            </a:r>
            <a:r>
              <a:rPr lang="en-US" sz="4400">
                <a:solidFill>
                  <a:srgbClr val="FF0000"/>
                </a:solidFill>
                <a:latin typeface="Times New Roman" pitchFamily="18" charset="0"/>
                <a:cs typeface="Times New Roman" pitchFamily="18" charset="0"/>
              </a:rPr>
              <a:t>thí nghiệm khả năng sử dụng</a:t>
            </a:r>
            <a:r>
              <a:rPr lang="en-US" sz="4400">
                <a:latin typeface="Times New Roman" pitchFamily="18" charset="0"/>
                <a:cs typeface="Times New Roman" pitchFamily="18" charset="0"/>
              </a:rPr>
              <a:t>. </a:t>
            </a:r>
            <a:endParaRPr lang="en-US" sz="4400" smtClean="0">
              <a:latin typeface="Times New Roman" pitchFamily="18" charset="0"/>
              <a:cs typeface="Times New Roman" pitchFamily="18" charset="0"/>
            </a:endParaRPr>
          </a:p>
          <a:p>
            <a:r>
              <a:rPr lang="en-US" sz="4400">
                <a:latin typeface="Times New Roman" pitchFamily="18" charset="0"/>
                <a:cs typeface="Times New Roman" pitchFamily="18" charset="0"/>
              </a:rPr>
              <a:t>	Hơi buồn, nhưng mục đích thực sự của một phòng thí nghiệm thường là để thúc đẩy khả năng sử dụng và hiển thị với phần còn lại của thế giới rằng chúng ta biết làm thế nào để làm việc với khả năng sử dụng. Thường thì công việc sử dụng không thành công vì mọi người nghĩ rằng, nếu chúng ta có được một phòng thí nghiệm khả năng sử dụng, chúng ta sẽ nhận được khả năng sử dụng. Điều này chắc chắn là sai, và một phòng thí nghiệm khả năng sử dụng là một phần nhỏ nhất của quá trình tạo ra giao diện người dùng tốt. Ngay cả khi công ty thành công với khả năng sử dụng, phòng thí nghiệm sớm trở nên đìu hiu khi các nhà phát triển tìm ra cách đơn giản hơn để chạy thử nghiệm khả năng sử dụng.</a:t>
            </a:r>
          </a:p>
          <a:p>
            <a:pPr marL="109728" indent="0">
              <a:buNone/>
            </a:pPr>
            <a:endParaRPr lang="en-US" sz="2400" b="1" i="1" smtClean="0">
              <a:latin typeface="Times New Roman" pitchFamily="18" charset="0"/>
              <a:cs typeface="Times New Roman" pitchFamily="18" charset="0"/>
            </a:endParaRPr>
          </a:p>
        </p:txBody>
      </p:sp>
      <p:sp>
        <p:nvSpPr>
          <p:cNvPr id="3" name="Title 2"/>
          <p:cNvSpPr>
            <a:spLocks noGrp="1"/>
          </p:cNvSpPr>
          <p:nvPr>
            <p:ph type="title"/>
          </p:nvPr>
        </p:nvSpPr>
        <p:spPr>
          <a:xfrm>
            <a:off x="533400" y="274638"/>
            <a:ext cx="8153400" cy="1143000"/>
          </a:xfrm>
        </p:spPr>
        <p:txBody>
          <a:bodyPr/>
          <a:lstStyle/>
          <a:p>
            <a:r>
              <a:rPr lang="en-US">
                <a:latin typeface="Times New Roman" pitchFamily="18" charset="0"/>
                <a:cs typeface="Times New Roman" pitchFamily="18" charset="0"/>
              </a:rPr>
              <a:t>2. </a:t>
            </a:r>
            <a:r>
              <a:rPr lang="en-US">
                <a:effectLst/>
                <a:latin typeface="Times New Roman" pitchFamily="18" charset="0"/>
                <a:cs typeface="Times New Roman" pitchFamily="18" charset="0"/>
              </a:rPr>
              <a:t>Lập kế hoạch kiểm thử </a:t>
            </a:r>
            <a:endParaRPr lang="vi-VN">
              <a:latin typeface="Times New Roman" pitchFamily="18" charset="0"/>
              <a:cs typeface="Times New Roman" pitchFamily="18" charset="0"/>
            </a:endParaRPr>
          </a:p>
        </p:txBody>
      </p:sp>
    </p:spTree>
    <p:extLst>
      <p:ext uri="{BB962C8B-B14F-4D97-AF65-F5344CB8AC3E}">
        <p14:creationId xmlns:p14="http://schemas.microsoft.com/office/powerpoint/2010/main" val="11651577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normAutofit/>
          </a:bodyPr>
          <a:lstStyle/>
          <a:p>
            <a:pPr marL="109728" indent="0">
              <a:buNone/>
            </a:pPr>
            <a:r>
              <a:rPr lang="en-US" sz="3500" b="1" i="1" smtClean="0">
                <a:latin typeface="Times New Roman" pitchFamily="18" charset="0"/>
                <a:cs typeface="Times New Roman" pitchFamily="18" charset="0"/>
              </a:rPr>
              <a:t>l. </a:t>
            </a:r>
            <a:r>
              <a:rPr lang="en-US" sz="3500" b="1">
                <a:latin typeface="Times New Roman" pitchFamily="18" charset="0"/>
                <a:cs typeface="Times New Roman" pitchFamily="18" charset="0"/>
              </a:rPr>
              <a:t>Phỏng vấn</a:t>
            </a:r>
            <a:endParaRPr lang="en-US" sz="3500">
              <a:latin typeface="Times New Roman" pitchFamily="18" charset="0"/>
              <a:cs typeface="Times New Roman" pitchFamily="18" charset="0"/>
            </a:endParaRPr>
          </a:p>
          <a:p>
            <a:r>
              <a:rPr lang="en-US" sz="2800">
                <a:latin typeface="Times New Roman" pitchFamily="18" charset="0"/>
                <a:cs typeface="Times New Roman" pitchFamily="18" charset="0"/>
              </a:rPr>
              <a:t>Khi bài kiểm tra kết thúc, chúng ta cần dành thời gian để hỏi về ấn tượng của người dùng về hệ thống. Lập kế hoạch những gì để hỏi, ví dụ, những gì người sử gặp vấn dễ dàng hoặc khó khăn gì, những gì người dùng tin rằng hệ thống sẽ làm gì trong trường hợp này và trường hợp đó. Theo cách đó chúng ta có thể nhận được chỉ dẫn về hiệu quả công việc và tính dễ hiểu.</a:t>
            </a:r>
          </a:p>
          <a:p>
            <a:pPr marL="109728" indent="0">
              <a:buNone/>
            </a:pPr>
            <a:endParaRPr lang="en-US" sz="2400" b="1" i="1" smtClean="0">
              <a:latin typeface="Times New Roman" pitchFamily="18" charset="0"/>
              <a:cs typeface="Times New Roman" pitchFamily="18" charset="0"/>
            </a:endParaRPr>
          </a:p>
        </p:txBody>
      </p:sp>
      <p:sp>
        <p:nvSpPr>
          <p:cNvPr id="3" name="Title 2"/>
          <p:cNvSpPr>
            <a:spLocks noGrp="1"/>
          </p:cNvSpPr>
          <p:nvPr>
            <p:ph type="title"/>
          </p:nvPr>
        </p:nvSpPr>
        <p:spPr>
          <a:xfrm>
            <a:off x="533400" y="274638"/>
            <a:ext cx="8153400" cy="1143000"/>
          </a:xfrm>
        </p:spPr>
        <p:txBody>
          <a:bodyPr/>
          <a:lstStyle/>
          <a:p>
            <a:r>
              <a:rPr lang="en-US">
                <a:latin typeface="Times New Roman" pitchFamily="18" charset="0"/>
                <a:cs typeface="Times New Roman" pitchFamily="18" charset="0"/>
              </a:rPr>
              <a:t>2. </a:t>
            </a:r>
            <a:r>
              <a:rPr lang="en-US">
                <a:effectLst/>
                <a:latin typeface="Times New Roman" pitchFamily="18" charset="0"/>
                <a:cs typeface="Times New Roman" pitchFamily="18" charset="0"/>
              </a:rPr>
              <a:t>Lập kế hoạch kiểm thử </a:t>
            </a:r>
            <a:endParaRPr lang="vi-VN">
              <a:latin typeface="Times New Roman" pitchFamily="18" charset="0"/>
              <a:cs typeface="Times New Roman" pitchFamily="18" charset="0"/>
            </a:endParaRPr>
          </a:p>
        </p:txBody>
      </p:sp>
    </p:spTree>
    <p:extLst>
      <p:ext uri="{BB962C8B-B14F-4D97-AF65-F5344CB8AC3E}">
        <p14:creationId xmlns:p14="http://schemas.microsoft.com/office/powerpoint/2010/main" val="9590874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normAutofit/>
          </a:bodyPr>
          <a:lstStyle/>
          <a:p>
            <a:pPr marL="109728" indent="0">
              <a:buNone/>
            </a:pPr>
            <a:r>
              <a:rPr lang="en-US" sz="3500" b="1" i="1" smtClean="0">
                <a:latin typeface="Times New Roman" pitchFamily="18" charset="0"/>
                <a:cs typeface="Times New Roman" pitchFamily="18" charset="0"/>
              </a:rPr>
              <a:t>m. </a:t>
            </a:r>
            <a:r>
              <a:rPr lang="en-US" sz="3500" b="1">
                <a:latin typeface="Times New Roman" pitchFamily="18" charset="0"/>
                <a:cs typeface="Times New Roman" pitchFamily="18" charset="0"/>
              </a:rPr>
              <a:t>Lập kế hoạch thời </a:t>
            </a:r>
            <a:r>
              <a:rPr lang="en-US" sz="3500" b="1" smtClean="0">
                <a:latin typeface="Times New Roman" pitchFamily="18" charset="0"/>
                <a:cs typeface="Times New Roman" pitchFamily="18" charset="0"/>
              </a:rPr>
              <a:t>gian</a:t>
            </a:r>
          </a:p>
          <a:p>
            <a:r>
              <a:rPr lang="en-US" sz="2800">
                <a:latin typeface="Times New Roman" pitchFamily="18" charset="0"/>
                <a:cs typeface="Times New Roman" pitchFamily="18" charset="0"/>
              </a:rPr>
              <a:t>Một buổi thử nghiệm với một người dùng không nên mất hơn 1-2 giờ. Các bài kiểm tra dài hơn là mệt mỏi cho người sử dụng cũng như đội thử nghiệm. Sau khi kiểm tra chính nó, chúng ta phải viết một báo cáo thử nghiệm với một danh sách các vấn đề về khả năng sử dụng. Một kế hoạch cho cuộc kiểm tra đầu tiên có thể trông như thế này:</a:t>
            </a:r>
          </a:p>
          <a:p>
            <a:pPr marL="109728" indent="0">
              <a:buNone/>
            </a:pPr>
            <a:endParaRPr lang="en-US" sz="2400" b="1" i="1" smtClean="0">
              <a:latin typeface="Times New Roman" pitchFamily="18" charset="0"/>
              <a:cs typeface="Times New Roman" pitchFamily="18" charset="0"/>
            </a:endParaRPr>
          </a:p>
        </p:txBody>
      </p:sp>
      <p:sp>
        <p:nvSpPr>
          <p:cNvPr id="3" name="Title 2"/>
          <p:cNvSpPr>
            <a:spLocks noGrp="1"/>
          </p:cNvSpPr>
          <p:nvPr>
            <p:ph type="title"/>
          </p:nvPr>
        </p:nvSpPr>
        <p:spPr>
          <a:xfrm>
            <a:off x="533400" y="274638"/>
            <a:ext cx="8153400" cy="1143000"/>
          </a:xfrm>
        </p:spPr>
        <p:txBody>
          <a:bodyPr/>
          <a:lstStyle/>
          <a:p>
            <a:r>
              <a:rPr lang="en-US">
                <a:latin typeface="Times New Roman" pitchFamily="18" charset="0"/>
                <a:cs typeface="Times New Roman" pitchFamily="18" charset="0"/>
              </a:rPr>
              <a:t>2. </a:t>
            </a:r>
            <a:r>
              <a:rPr lang="en-US">
                <a:effectLst/>
                <a:latin typeface="Times New Roman" pitchFamily="18" charset="0"/>
                <a:cs typeface="Times New Roman" pitchFamily="18" charset="0"/>
              </a:rPr>
              <a:t>Lập kế hoạch kiểm thử </a:t>
            </a:r>
            <a:endParaRPr lang="vi-VN">
              <a:latin typeface="Times New Roman" pitchFamily="18" charset="0"/>
              <a:cs typeface="Times New Roman" pitchFamily="18" charset="0"/>
            </a:endParaRPr>
          </a:p>
        </p:txBody>
      </p:sp>
    </p:spTree>
    <p:extLst>
      <p:ext uri="{BB962C8B-B14F-4D97-AF65-F5344CB8AC3E}">
        <p14:creationId xmlns:p14="http://schemas.microsoft.com/office/powerpoint/2010/main" val="13908860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457200" y="1481138"/>
          <a:ext cx="8229600" cy="4525962"/>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648380">
                <a:tc>
                  <a:txBody>
                    <a:bodyPr/>
                    <a:lstStyle/>
                    <a:p>
                      <a:pPr algn="ctr"/>
                      <a:r>
                        <a:rPr lang="en-US" smtClean="0"/>
                        <a:t>Thử nghiệm</a:t>
                      </a:r>
                      <a:r>
                        <a:rPr lang="en-US" baseline="0" smtClean="0"/>
                        <a:t> 1,</a:t>
                      </a:r>
                      <a:br>
                        <a:rPr lang="en-US" baseline="0" smtClean="0"/>
                      </a:br>
                      <a:r>
                        <a:rPr lang="en-US" baseline="0" smtClean="0"/>
                        <a:t>1 người dùng</a:t>
                      </a:r>
                      <a:endParaRPr lang="en-US"/>
                    </a:p>
                  </a:txBody>
                  <a:tcPr/>
                </a:tc>
                <a:tc>
                  <a:txBody>
                    <a:bodyPr/>
                    <a:lstStyle/>
                    <a:p>
                      <a:pPr algn="ctr"/>
                      <a:r>
                        <a:rPr lang="en-US" smtClean="0"/>
                        <a:t>Thời gian (phút)</a:t>
                      </a:r>
                      <a:endParaRPr lang="en-US"/>
                    </a:p>
                  </a:txBody>
                  <a:tcPr/>
                </a:tc>
                <a:extLst>
                  <a:ext uri="{0D108BD9-81ED-4DB2-BD59-A6C34878D82A}">
                    <a16:rowId xmlns:a16="http://schemas.microsoft.com/office/drawing/2014/main" val="10000"/>
                  </a:ext>
                </a:extLst>
              </a:tr>
              <a:tr h="648380">
                <a:tc>
                  <a:txBody>
                    <a:bodyPr/>
                    <a:lstStyle/>
                    <a:p>
                      <a:pPr algn="ctr"/>
                      <a:r>
                        <a:rPr lang="en-US" smtClean="0"/>
                        <a:t>Giới thiệu</a:t>
                      </a:r>
                      <a:endParaRPr lang="en-US"/>
                    </a:p>
                  </a:txBody>
                  <a:tcPr/>
                </a:tc>
                <a:tc>
                  <a:txBody>
                    <a:bodyPr/>
                    <a:lstStyle/>
                    <a:p>
                      <a:pPr algn="ctr"/>
                      <a:r>
                        <a:rPr lang="en-US" smtClean="0"/>
                        <a:t>10</a:t>
                      </a:r>
                      <a:endParaRPr lang="en-US"/>
                    </a:p>
                  </a:txBody>
                  <a:tcPr/>
                </a:tc>
                <a:extLst>
                  <a:ext uri="{0D108BD9-81ED-4DB2-BD59-A6C34878D82A}">
                    <a16:rowId xmlns:a16="http://schemas.microsoft.com/office/drawing/2014/main" val="10001"/>
                  </a:ext>
                </a:extLst>
              </a:tr>
              <a:tr h="648380">
                <a:tc>
                  <a:txBody>
                    <a:bodyPr/>
                    <a:lstStyle/>
                    <a:p>
                      <a:pPr algn="ctr"/>
                      <a:r>
                        <a:rPr lang="en-US" smtClean="0"/>
                        <a:t>Thử nghiệm</a:t>
                      </a:r>
                      <a:endParaRPr lang="en-US"/>
                    </a:p>
                  </a:txBody>
                  <a:tcPr/>
                </a:tc>
                <a:tc>
                  <a:txBody>
                    <a:bodyPr/>
                    <a:lstStyle/>
                    <a:p>
                      <a:pPr algn="ctr"/>
                      <a:r>
                        <a:rPr lang="en-US" smtClean="0"/>
                        <a:t>60</a:t>
                      </a:r>
                      <a:endParaRPr lang="en-US"/>
                    </a:p>
                  </a:txBody>
                  <a:tcPr/>
                </a:tc>
                <a:extLst>
                  <a:ext uri="{0D108BD9-81ED-4DB2-BD59-A6C34878D82A}">
                    <a16:rowId xmlns:a16="http://schemas.microsoft.com/office/drawing/2014/main" val="10002"/>
                  </a:ext>
                </a:extLst>
              </a:tr>
              <a:tr h="648380">
                <a:tc>
                  <a:txBody>
                    <a:bodyPr/>
                    <a:lstStyle/>
                    <a:p>
                      <a:pPr algn="ctr"/>
                      <a:r>
                        <a:rPr lang="en-US" smtClean="0"/>
                        <a:t>Phỏng vấn</a:t>
                      </a:r>
                      <a:endParaRPr lang="en-US"/>
                    </a:p>
                  </a:txBody>
                  <a:tcPr/>
                </a:tc>
                <a:tc>
                  <a:txBody>
                    <a:bodyPr/>
                    <a:lstStyle/>
                    <a:p>
                      <a:pPr algn="ctr"/>
                      <a:r>
                        <a:rPr lang="en-US" smtClean="0"/>
                        <a:t>10</a:t>
                      </a:r>
                      <a:endParaRPr lang="en-US"/>
                    </a:p>
                  </a:txBody>
                  <a:tcPr/>
                </a:tc>
                <a:extLst>
                  <a:ext uri="{0D108BD9-81ED-4DB2-BD59-A6C34878D82A}">
                    <a16:rowId xmlns:a16="http://schemas.microsoft.com/office/drawing/2014/main" val="10003"/>
                  </a:ext>
                </a:extLst>
              </a:tr>
              <a:tr h="648380">
                <a:tc>
                  <a:txBody>
                    <a:bodyPr/>
                    <a:lstStyle/>
                    <a:p>
                      <a:pPr algn="ctr"/>
                      <a:r>
                        <a:rPr lang="en-US" smtClean="0"/>
                        <a:t>Tổng thời</a:t>
                      </a:r>
                      <a:r>
                        <a:rPr lang="en-US" baseline="0" smtClean="0"/>
                        <a:t> gian test</a:t>
                      </a:r>
                      <a:endParaRPr lang="en-US"/>
                    </a:p>
                  </a:txBody>
                  <a:tcPr/>
                </a:tc>
                <a:tc>
                  <a:txBody>
                    <a:bodyPr/>
                    <a:lstStyle/>
                    <a:p>
                      <a:pPr algn="ctr"/>
                      <a:r>
                        <a:rPr lang="en-US" smtClean="0"/>
                        <a:t>80</a:t>
                      </a:r>
                      <a:endParaRPr lang="en-US"/>
                    </a:p>
                  </a:txBody>
                  <a:tcPr/>
                </a:tc>
                <a:extLst>
                  <a:ext uri="{0D108BD9-81ED-4DB2-BD59-A6C34878D82A}">
                    <a16:rowId xmlns:a16="http://schemas.microsoft.com/office/drawing/2014/main" val="10004"/>
                  </a:ext>
                </a:extLst>
              </a:tr>
              <a:tr h="648380">
                <a:tc>
                  <a:txBody>
                    <a:bodyPr/>
                    <a:lstStyle/>
                    <a:p>
                      <a:pPr algn="ctr"/>
                      <a:r>
                        <a:rPr lang="en-US" smtClean="0"/>
                        <a:t>Viết báo</a:t>
                      </a:r>
                      <a:r>
                        <a:rPr lang="en-US" baseline="0" smtClean="0"/>
                        <a:t> cáo</a:t>
                      </a:r>
                      <a:endParaRPr lang="en-US"/>
                    </a:p>
                  </a:txBody>
                  <a:tcPr/>
                </a:tc>
                <a:tc>
                  <a:txBody>
                    <a:bodyPr/>
                    <a:lstStyle/>
                    <a:p>
                      <a:pPr algn="ctr"/>
                      <a:r>
                        <a:rPr lang="en-US" smtClean="0"/>
                        <a:t>100</a:t>
                      </a:r>
                      <a:endParaRPr lang="en-US"/>
                    </a:p>
                  </a:txBody>
                  <a:tcPr/>
                </a:tc>
                <a:extLst>
                  <a:ext uri="{0D108BD9-81ED-4DB2-BD59-A6C34878D82A}">
                    <a16:rowId xmlns:a16="http://schemas.microsoft.com/office/drawing/2014/main" val="10005"/>
                  </a:ext>
                </a:extLst>
              </a:tr>
              <a:tr h="648380">
                <a:tc>
                  <a:txBody>
                    <a:bodyPr/>
                    <a:lstStyle/>
                    <a:p>
                      <a:pPr algn="ctr"/>
                      <a:r>
                        <a:rPr lang="en-US" smtClean="0"/>
                        <a:t>Tổng thời</a:t>
                      </a:r>
                      <a:r>
                        <a:rPr lang="en-US" baseline="0" smtClean="0"/>
                        <a:t> gian test + viết báo cáo</a:t>
                      </a:r>
                      <a:endParaRPr lang="en-US"/>
                    </a:p>
                  </a:txBody>
                  <a:tcPr/>
                </a:tc>
                <a:tc>
                  <a:txBody>
                    <a:bodyPr/>
                    <a:lstStyle/>
                    <a:p>
                      <a:pPr algn="ctr"/>
                      <a:r>
                        <a:rPr lang="en-US" smtClean="0"/>
                        <a:t>180</a:t>
                      </a:r>
                      <a:endParaRPr lang="en-US"/>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533400" y="274638"/>
            <a:ext cx="8153400" cy="1143000"/>
          </a:xfrm>
        </p:spPr>
        <p:txBody>
          <a:bodyPr/>
          <a:lstStyle/>
          <a:p>
            <a:r>
              <a:rPr lang="en-US">
                <a:latin typeface="Times New Roman" pitchFamily="18" charset="0"/>
                <a:cs typeface="Times New Roman" pitchFamily="18" charset="0"/>
              </a:rPr>
              <a:t>2. </a:t>
            </a:r>
            <a:r>
              <a:rPr lang="en-US">
                <a:effectLst/>
                <a:latin typeface="Times New Roman" pitchFamily="18" charset="0"/>
                <a:cs typeface="Times New Roman" pitchFamily="18" charset="0"/>
              </a:rPr>
              <a:t>Lập kế hoạch kiểm thử </a:t>
            </a:r>
            <a:endParaRPr lang="vi-VN">
              <a:latin typeface="Times New Roman" pitchFamily="18" charset="0"/>
              <a:cs typeface="Times New Roman" pitchFamily="18" charset="0"/>
            </a:endParaRPr>
          </a:p>
        </p:txBody>
      </p:sp>
    </p:spTree>
    <p:extLst>
      <p:ext uri="{BB962C8B-B14F-4D97-AF65-F5344CB8AC3E}">
        <p14:creationId xmlns:p14="http://schemas.microsoft.com/office/powerpoint/2010/main" val="42865278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normAutofit fontScale="92500" lnSpcReduction="20000"/>
          </a:bodyPr>
          <a:lstStyle/>
          <a:p>
            <a:pPr marL="109728" indent="0">
              <a:buNone/>
            </a:pPr>
            <a:r>
              <a:rPr lang="en-US" sz="3500" b="1" i="1" smtClean="0">
                <a:latin typeface="Times New Roman" pitchFamily="18" charset="0"/>
                <a:cs typeface="Times New Roman" pitchFamily="18" charset="0"/>
              </a:rPr>
              <a:t>m. </a:t>
            </a:r>
            <a:r>
              <a:rPr lang="en-US" sz="3500" b="1">
                <a:latin typeface="Times New Roman" pitchFamily="18" charset="0"/>
                <a:cs typeface="Times New Roman" pitchFamily="18" charset="0"/>
              </a:rPr>
              <a:t>Lập kế hoạch thời </a:t>
            </a:r>
            <a:r>
              <a:rPr lang="en-US" sz="3500" b="1" smtClean="0">
                <a:latin typeface="Times New Roman" pitchFamily="18" charset="0"/>
                <a:cs typeface="Times New Roman" pitchFamily="18" charset="0"/>
              </a:rPr>
              <a:t>gian</a:t>
            </a:r>
          </a:p>
          <a:p>
            <a:r>
              <a:rPr lang="en-US" sz="2800">
                <a:latin typeface="Times New Roman" pitchFamily="18" charset="0"/>
                <a:cs typeface="Times New Roman" pitchFamily="18" charset="0"/>
              </a:rPr>
              <a:t>Đây là một kế hoạch thực tế cho các thử nghiệm đầu tiên với một mô hình. Lưu ý rằng viết test báo cáo mất ít hơn 2 giờ. Điều này là bởi vì chúng ta sử dụng bản ghi đăng nhập từ bài kiểm tra và trích xuất các vấn đề về khả năng sử dụng từ nó. (Xem thêm thông tin trong phần 13.6). Nếu chúng ta có để nghe băng thâu hình hoặc nghiên cứu băng thâu hình, báo cáo có thể mất từ 4-8 giờ.</a:t>
            </a:r>
          </a:p>
          <a:p>
            <a:r>
              <a:rPr lang="en-US" sz="2800" smtClean="0">
                <a:latin typeface="Times New Roman" pitchFamily="18" charset="0"/>
                <a:cs typeface="Times New Roman" pitchFamily="18" charset="0"/>
              </a:rPr>
              <a:t>Các </a:t>
            </a:r>
            <a:r>
              <a:rPr lang="en-US" sz="2800">
                <a:latin typeface="Times New Roman" pitchFamily="18" charset="0"/>
                <a:cs typeface="Times New Roman" pitchFamily="18" charset="0"/>
              </a:rPr>
              <a:t>chuyên gia cũng quan tâm đến giờ làm việc có tính liên quan. Giả sử rằng chúng ta có hai nhà phát triển trong nhóm thử nghiệm: người hướng dẫn và người giữ log. Người giữ log cũng viết báo cáo thử nghiệm. Nó sẽ như sau:</a:t>
            </a:r>
          </a:p>
          <a:p>
            <a:pPr marL="109728" indent="0">
              <a:buNone/>
            </a:pPr>
            <a:endParaRPr lang="en-US" sz="2400" b="1" i="1" smtClean="0">
              <a:latin typeface="Times New Roman" pitchFamily="18" charset="0"/>
              <a:cs typeface="Times New Roman" pitchFamily="18" charset="0"/>
            </a:endParaRPr>
          </a:p>
        </p:txBody>
      </p:sp>
      <p:sp>
        <p:nvSpPr>
          <p:cNvPr id="3" name="Title 2"/>
          <p:cNvSpPr>
            <a:spLocks noGrp="1"/>
          </p:cNvSpPr>
          <p:nvPr>
            <p:ph type="title"/>
          </p:nvPr>
        </p:nvSpPr>
        <p:spPr>
          <a:xfrm>
            <a:off x="533400" y="274638"/>
            <a:ext cx="8153400" cy="1143000"/>
          </a:xfrm>
        </p:spPr>
        <p:txBody>
          <a:bodyPr/>
          <a:lstStyle/>
          <a:p>
            <a:r>
              <a:rPr lang="en-US">
                <a:latin typeface="Times New Roman" pitchFamily="18" charset="0"/>
                <a:cs typeface="Times New Roman" pitchFamily="18" charset="0"/>
              </a:rPr>
              <a:t>2. </a:t>
            </a:r>
            <a:r>
              <a:rPr lang="en-US">
                <a:effectLst/>
                <a:latin typeface="Times New Roman" pitchFamily="18" charset="0"/>
                <a:cs typeface="Times New Roman" pitchFamily="18" charset="0"/>
              </a:rPr>
              <a:t>Lập kế hoạch kiểm thử </a:t>
            </a:r>
            <a:endParaRPr lang="vi-VN">
              <a:latin typeface="Times New Roman" pitchFamily="18" charset="0"/>
              <a:cs typeface="Times New Roman" pitchFamily="18" charset="0"/>
            </a:endParaRPr>
          </a:p>
        </p:txBody>
      </p:sp>
    </p:spTree>
    <p:extLst>
      <p:ext uri="{BB962C8B-B14F-4D97-AF65-F5344CB8AC3E}">
        <p14:creationId xmlns:p14="http://schemas.microsoft.com/office/powerpoint/2010/main" val="3703871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457200" y="1481138"/>
          <a:ext cx="8229600" cy="4525962"/>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922972">
                <a:tc rowSpan="2">
                  <a:txBody>
                    <a:bodyPr/>
                    <a:lstStyle/>
                    <a:p>
                      <a:pPr algn="ctr"/>
                      <a:r>
                        <a:rPr lang="en-US" smtClean="0"/>
                        <a:t>Thử nghiệm</a:t>
                      </a:r>
                      <a:r>
                        <a:rPr lang="en-US" baseline="0" smtClean="0"/>
                        <a:t> với 1 người dùng</a:t>
                      </a:r>
                      <a:endParaRPr lang="en-US"/>
                    </a:p>
                  </a:txBody>
                  <a:tcPr/>
                </a:tc>
                <a:tc gridSpan="2">
                  <a:txBody>
                    <a:bodyPr/>
                    <a:lstStyle/>
                    <a:p>
                      <a:pPr algn="ctr"/>
                      <a:r>
                        <a:rPr lang="en-US" smtClean="0"/>
                        <a:t>Thời gian</a:t>
                      </a:r>
                      <a:r>
                        <a:rPr lang="en-US" baseline="0" smtClean="0"/>
                        <a:t> làm việc ( phút )</a:t>
                      </a:r>
                      <a:endParaRPr lang="en-US"/>
                    </a:p>
                  </a:txBody>
                  <a:tcPr/>
                </a:tc>
                <a:tc hMerge="1">
                  <a:txBody>
                    <a:bodyPr/>
                    <a:lstStyle/>
                    <a:p>
                      <a:pPr algn="ctr"/>
                      <a:endParaRPr lang="en-US"/>
                    </a:p>
                  </a:txBody>
                  <a:tcPr/>
                </a:tc>
                <a:extLst>
                  <a:ext uri="{0D108BD9-81ED-4DB2-BD59-A6C34878D82A}">
                    <a16:rowId xmlns:a16="http://schemas.microsoft.com/office/drawing/2014/main" val="10000"/>
                  </a:ext>
                </a:extLst>
              </a:tr>
              <a:tr h="922972">
                <a:tc vMerge="1">
                  <a:txBody>
                    <a:bodyPr/>
                    <a:lstStyle/>
                    <a:p>
                      <a:endParaRPr lang="en-US"/>
                    </a:p>
                  </a:txBody>
                  <a:tcPr/>
                </a:tc>
                <a:tc>
                  <a:txBody>
                    <a:bodyPr/>
                    <a:lstStyle/>
                    <a:p>
                      <a:pPr algn="ctr"/>
                      <a:r>
                        <a:rPr lang="en-US" smtClean="0"/>
                        <a:t>Người</a:t>
                      </a:r>
                      <a:r>
                        <a:rPr lang="en-US" baseline="0" smtClean="0"/>
                        <a:t> hướng dẫn</a:t>
                      </a:r>
                      <a:endParaRPr lang="en-US"/>
                    </a:p>
                  </a:txBody>
                  <a:tcPr/>
                </a:tc>
                <a:tc>
                  <a:txBody>
                    <a:bodyPr/>
                    <a:lstStyle/>
                    <a:p>
                      <a:pPr algn="ctr"/>
                      <a:r>
                        <a:rPr lang="en-US" smtClean="0"/>
                        <a:t>Người</a:t>
                      </a:r>
                      <a:r>
                        <a:rPr lang="en-US" baseline="0" smtClean="0"/>
                        <a:t> ghi log</a:t>
                      </a:r>
                      <a:endParaRPr lang="en-US"/>
                    </a:p>
                  </a:txBody>
                  <a:tcPr/>
                </a:tc>
                <a:extLst>
                  <a:ext uri="{0D108BD9-81ED-4DB2-BD59-A6C34878D82A}">
                    <a16:rowId xmlns:a16="http://schemas.microsoft.com/office/drawing/2014/main" val="10001"/>
                  </a:ext>
                </a:extLst>
              </a:tr>
              <a:tr h="922972">
                <a:tc>
                  <a:txBody>
                    <a:bodyPr/>
                    <a:lstStyle/>
                    <a:p>
                      <a:pPr marL="0" marR="57150" algn="ctr">
                        <a:lnSpc>
                          <a:spcPct val="115000"/>
                        </a:lnSpc>
                        <a:spcBef>
                          <a:spcPts val="0"/>
                        </a:spcBef>
                        <a:spcAft>
                          <a:spcPts val="0"/>
                        </a:spcAft>
                      </a:pPr>
                      <a:r>
                        <a:rPr lang="en-US" sz="2000" smtClean="0">
                          <a:solidFill>
                            <a:srgbClr val="000000"/>
                          </a:solidFill>
                          <a:effectLst/>
                          <a:latin typeface="Times New Roman"/>
                          <a:ea typeface="Calibri"/>
                          <a:cs typeface="Times New Roman"/>
                        </a:rPr>
                        <a:t>Thử nghiệm</a:t>
                      </a:r>
                      <a:endParaRPr lang="en-US" sz="2000">
                        <a:solidFill>
                          <a:srgbClr val="000000"/>
                        </a:solidFill>
                        <a:effectLst/>
                        <a:latin typeface="Times New Roman"/>
                        <a:ea typeface="Calibri"/>
                        <a:cs typeface="Times New Roman"/>
                      </a:endParaRPr>
                    </a:p>
                  </a:txBody>
                  <a:tcPr marL="68580" marR="68580" marT="0" marB="0"/>
                </a:tc>
                <a:tc>
                  <a:txBody>
                    <a:bodyPr/>
                    <a:lstStyle/>
                    <a:p>
                      <a:pPr algn="ctr"/>
                      <a:r>
                        <a:rPr lang="en-US" smtClean="0"/>
                        <a:t>80</a:t>
                      </a:r>
                      <a:endParaRPr lang="en-US"/>
                    </a:p>
                  </a:txBody>
                  <a:tcPr/>
                </a:tc>
                <a:tc>
                  <a:txBody>
                    <a:bodyPr/>
                    <a:lstStyle/>
                    <a:p>
                      <a:pPr algn="ctr"/>
                      <a:r>
                        <a:rPr lang="en-US" smtClean="0"/>
                        <a:t>80</a:t>
                      </a:r>
                      <a:endParaRPr lang="en-US"/>
                    </a:p>
                  </a:txBody>
                  <a:tcPr/>
                </a:tc>
                <a:extLst>
                  <a:ext uri="{0D108BD9-81ED-4DB2-BD59-A6C34878D82A}">
                    <a16:rowId xmlns:a16="http://schemas.microsoft.com/office/drawing/2014/main" val="10002"/>
                  </a:ext>
                </a:extLst>
              </a:tr>
              <a:tr h="922972">
                <a:tc>
                  <a:txBody>
                    <a:bodyPr/>
                    <a:lstStyle/>
                    <a:p>
                      <a:pPr marL="0" marR="57150" algn="ctr">
                        <a:lnSpc>
                          <a:spcPct val="115000"/>
                        </a:lnSpc>
                        <a:spcBef>
                          <a:spcPts val="0"/>
                        </a:spcBef>
                        <a:spcAft>
                          <a:spcPts val="0"/>
                        </a:spcAft>
                      </a:pPr>
                      <a:r>
                        <a:rPr lang="en-US" sz="2000">
                          <a:solidFill>
                            <a:srgbClr val="000000"/>
                          </a:solidFill>
                          <a:effectLst/>
                          <a:latin typeface="Times New Roman"/>
                          <a:ea typeface="Calibri"/>
                          <a:cs typeface="Times New Roman"/>
                        </a:rPr>
                        <a:t>Viết báo cáo</a:t>
                      </a:r>
                    </a:p>
                  </a:txBody>
                  <a:tcPr marL="68580" marR="68580" marT="0" marB="0"/>
                </a:tc>
                <a:tc>
                  <a:txBody>
                    <a:bodyPr/>
                    <a:lstStyle/>
                    <a:p>
                      <a:pPr algn="ctr"/>
                      <a:endParaRPr lang="en-US"/>
                    </a:p>
                  </a:txBody>
                  <a:tcPr/>
                </a:tc>
                <a:tc>
                  <a:txBody>
                    <a:bodyPr/>
                    <a:lstStyle/>
                    <a:p>
                      <a:pPr algn="ctr"/>
                      <a:r>
                        <a:rPr lang="en-US" smtClean="0"/>
                        <a:t>100</a:t>
                      </a:r>
                      <a:endParaRPr lang="en-US"/>
                    </a:p>
                  </a:txBody>
                  <a:tcPr/>
                </a:tc>
                <a:extLst>
                  <a:ext uri="{0D108BD9-81ED-4DB2-BD59-A6C34878D82A}">
                    <a16:rowId xmlns:a16="http://schemas.microsoft.com/office/drawing/2014/main" val="10003"/>
                  </a:ext>
                </a:extLst>
              </a:tr>
              <a:tr h="922972">
                <a:tc>
                  <a:txBody>
                    <a:bodyPr/>
                    <a:lstStyle/>
                    <a:p>
                      <a:pPr marL="0" marR="57150" algn="ctr">
                        <a:lnSpc>
                          <a:spcPct val="115000"/>
                        </a:lnSpc>
                        <a:spcBef>
                          <a:spcPts val="0"/>
                        </a:spcBef>
                        <a:spcAft>
                          <a:spcPts val="0"/>
                        </a:spcAft>
                      </a:pPr>
                      <a:r>
                        <a:rPr lang="en-US" sz="2000">
                          <a:solidFill>
                            <a:srgbClr val="000000"/>
                          </a:solidFill>
                          <a:effectLst/>
                          <a:latin typeface="Times New Roman"/>
                          <a:ea typeface="Calibri"/>
                          <a:cs typeface="Times New Roman"/>
                        </a:rPr>
                        <a:t>Tổng thời gian làm việc</a:t>
                      </a:r>
                    </a:p>
                  </a:txBody>
                  <a:tcPr marL="68580" marR="68580" marT="0" marB="0"/>
                </a:tc>
                <a:tc gridSpan="2">
                  <a:txBody>
                    <a:bodyPr/>
                    <a:lstStyle/>
                    <a:p>
                      <a:pPr algn="ctr"/>
                      <a:r>
                        <a:rPr lang="en-US" smtClean="0"/>
                        <a:t>260</a:t>
                      </a:r>
                      <a:endParaRPr lang="en-US"/>
                    </a:p>
                  </a:txBody>
                  <a:tcPr/>
                </a:tc>
                <a:tc hMerge="1">
                  <a:txBody>
                    <a:bodyPr/>
                    <a:lstStyle/>
                    <a:p>
                      <a:pPr algn="ctr"/>
                      <a:endParaRPr lang="en-US"/>
                    </a:p>
                  </a:txBody>
                  <a:tcPr/>
                </a:tc>
                <a:extLst>
                  <a:ext uri="{0D108BD9-81ED-4DB2-BD59-A6C34878D82A}">
                    <a16:rowId xmlns:a16="http://schemas.microsoft.com/office/drawing/2014/main" val="10004"/>
                  </a:ext>
                </a:extLst>
              </a:tr>
            </a:tbl>
          </a:graphicData>
        </a:graphic>
      </p:graphicFrame>
      <p:sp>
        <p:nvSpPr>
          <p:cNvPr id="3" name="Title 2"/>
          <p:cNvSpPr>
            <a:spLocks noGrp="1"/>
          </p:cNvSpPr>
          <p:nvPr>
            <p:ph type="title"/>
          </p:nvPr>
        </p:nvSpPr>
        <p:spPr/>
        <p:txBody>
          <a:bodyPr/>
          <a:lstStyle/>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4163106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2">
              <a:buFont typeface="Wingdings" pitchFamily="2" charset="2"/>
              <a:buChar char="Ø"/>
            </a:pPr>
            <a:r>
              <a:rPr lang="en-US"/>
              <a:t>Một tác dụng phụ quan trọng của việc kiểm thử tính khả dụng là các nhà phát triển biết được hiểu biết, khinh nghiệm của người dùng về lĩnh vực của phần mềm và về CNTT. Điều này có thể cải thiện cách nhìn mà các nhà phát triển sử dụng khi họ thiết kế giao diện</a:t>
            </a:r>
            <a:r>
              <a:rPr lang="en-US" smtClean="0"/>
              <a:t>.</a:t>
            </a:r>
            <a:r>
              <a:rPr lang="en-US" b="1" smtClean="0"/>
              <a:t> </a:t>
            </a:r>
          </a:p>
          <a:p>
            <a:pPr lvl="1">
              <a:buFont typeface="Wingdings" pitchFamily="2" charset="2"/>
              <a:buChar char="Ø"/>
            </a:pPr>
            <a:r>
              <a:rPr lang="en-US" b="1" smtClean="0"/>
              <a:t> Kiểm </a:t>
            </a:r>
            <a:r>
              <a:rPr lang="en-US" b="1"/>
              <a:t>thử tính khả </a:t>
            </a:r>
            <a:r>
              <a:rPr lang="en-US" b="1" smtClean="0"/>
              <a:t>dụng với </a:t>
            </a:r>
            <a:r>
              <a:rPr lang="en-US" b="1"/>
              <a:t>các trường hợp </a:t>
            </a:r>
            <a:r>
              <a:rPr lang="en-US" b="1" smtClean="0"/>
              <a:t>khác : </a:t>
            </a:r>
          </a:p>
          <a:p>
            <a:pPr marL="630936" lvl="2" indent="0">
              <a:buNone/>
            </a:pPr>
            <a:r>
              <a:rPr lang="en-US" smtClean="0"/>
              <a:t>Kiểm </a:t>
            </a:r>
            <a:r>
              <a:rPr lang="en-US"/>
              <a:t>thử tính khả dụng cũng có thể được sử dụng trong các trường hợp khác. </a:t>
            </a:r>
            <a:r>
              <a:rPr lang="en-US" smtClean="0"/>
              <a:t>Ví dụ: </a:t>
            </a:r>
          </a:p>
          <a:p>
            <a:pPr lvl="2">
              <a:buFont typeface="Wingdings" pitchFamily="2" charset="2"/>
              <a:buChar char="Ø"/>
            </a:pPr>
            <a:r>
              <a:rPr lang="en-US" smtClean="0"/>
              <a:t>Chúng </a:t>
            </a:r>
            <a:r>
              <a:rPr lang="en-US"/>
              <a:t>ta có thể muốn đo lường tính khả dụng của một sản phẩm mà chúng ta muốn mua. </a:t>
            </a:r>
            <a:endParaRPr lang="en-US" smtClean="0"/>
          </a:p>
          <a:p>
            <a:pPr lvl="2">
              <a:buFont typeface="Wingdings" pitchFamily="2" charset="2"/>
              <a:buChar char="Ø"/>
            </a:pPr>
            <a:r>
              <a:rPr lang="en-US" smtClean="0"/>
              <a:t> Đo </a:t>
            </a:r>
            <a:r>
              <a:rPr lang="en-US"/>
              <a:t>tính khả dụng của một hệ thống cũ mà chúng ta có kế hoạch cải thiện.</a:t>
            </a:r>
            <a:endParaRPr lang="vi-VN"/>
          </a:p>
          <a:p>
            <a:pPr lvl="1">
              <a:buFont typeface="Wingdings" pitchFamily="2" charset="2"/>
              <a:buChar char="Ø"/>
            </a:pPr>
            <a:endParaRPr lang="vi-VN"/>
          </a:p>
        </p:txBody>
      </p:sp>
      <p:sp>
        <p:nvSpPr>
          <p:cNvPr id="3" name="Title 2"/>
          <p:cNvSpPr>
            <a:spLocks noGrp="1"/>
          </p:cNvSpPr>
          <p:nvPr>
            <p:ph type="title"/>
          </p:nvPr>
        </p:nvSpPr>
        <p:spPr/>
        <p:txBody>
          <a:bodyPr/>
          <a:lstStyle/>
          <a:p>
            <a:r>
              <a:rPr lang="en-US"/>
              <a:t>1.</a:t>
            </a:r>
            <a:r>
              <a:rPr lang="en-US">
                <a:effectLst/>
              </a:rPr>
              <a:t> Những hiểu lầm thường gặp </a:t>
            </a:r>
            <a:endParaRPr lang="vi-VN"/>
          </a:p>
        </p:txBody>
      </p:sp>
    </p:spTree>
    <p:extLst>
      <p:ext uri="{BB962C8B-B14F-4D97-AF65-F5344CB8AC3E}">
        <p14:creationId xmlns:p14="http://schemas.microsoft.com/office/powerpoint/2010/main" val="236647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normAutofit fontScale="92500"/>
          </a:bodyPr>
          <a:lstStyle/>
          <a:p>
            <a:pPr marL="109728" indent="0">
              <a:buNone/>
            </a:pPr>
            <a:r>
              <a:rPr lang="en-US" sz="3500" b="1" i="1" smtClean="0">
                <a:latin typeface="Times New Roman" pitchFamily="18" charset="0"/>
                <a:cs typeface="Times New Roman" pitchFamily="18" charset="0"/>
              </a:rPr>
              <a:t>m. </a:t>
            </a:r>
            <a:r>
              <a:rPr lang="en-US" sz="3500" b="1">
                <a:latin typeface="Times New Roman" pitchFamily="18" charset="0"/>
                <a:cs typeface="Times New Roman" pitchFamily="18" charset="0"/>
              </a:rPr>
              <a:t>Lập kế hoạch thời </a:t>
            </a:r>
            <a:r>
              <a:rPr lang="en-US" sz="3500" b="1" smtClean="0">
                <a:latin typeface="Times New Roman" pitchFamily="18" charset="0"/>
                <a:cs typeface="Times New Roman" pitchFamily="18" charset="0"/>
              </a:rPr>
              <a:t>gian</a:t>
            </a:r>
          </a:p>
          <a:p>
            <a:r>
              <a:rPr lang="en-US" sz="2400">
                <a:latin typeface="Times New Roman" pitchFamily="18" charset="0"/>
                <a:cs typeface="Times New Roman" pitchFamily="18" charset="0"/>
              </a:rPr>
              <a:t>Trong những con số này cho giờ làm việc, chúng </a:t>
            </a:r>
            <a:r>
              <a:rPr lang="en-US" sz="2400" smtClean="0">
                <a:latin typeface="Times New Roman" pitchFamily="18" charset="0"/>
                <a:cs typeface="Times New Roman" pitchFamily="18" charset="0"/>
              </a:rPr>
              <a:t>chưa </a:t>
            </a:r>
            <a:r>
              <a:rPr lang="en-US" sz="2400">
                <a:latin typeface="Times New Roman" pitchFamily="18" charset="0"/>
                <a:cs typeface="Times New Roman" pitchFamily="18" charset="0"/>
              </a:rPr>
              <a:t>bao gồm thời gian của người dùng. Như đã giải thích trong phần 13.3, người dùng thử nghiệm thường "tự do" từ quan điểm của dự án.</a:t>
            </a:r>
          </a:p>
          <a:p>
            <a:r>
              <a:rPr lang="en-US" sz="2400">
                <a:latin typeface="Times New Roman" pitchFamily="18" charset="0"/>
                <a:cs typeface="Times New Roman" pitchFamily="18" charset="0"/>
              </a:rPr>
              <a:t>Trong bài kiểm tra đầu tiên, chúng ta thường gặp rất nhiều vấn đề nghiêm trọng mà đó là lãng phí thời gian để thử với người dùng thứ hai trước khi các vấn đề tồi tệ nhất đã được sửa chữa.Chúng ta không nên mong đợi để thử nhiều hơn một hoặc hai nhiệm vụ kiểm tra, mặc dù chúng ta có thể đã chuẩn bị nhiều hơn nữa. Thường thì cách tốt nhất để khắc phục các vấn đề nghiêm trọng là thiết kế lại giao diện người dùng hoàn toàn. Trong trường hợp này, nó là khôn ngoan để thử với một người dùng một lần nữa.</a:t>
            </a:r>
          </a:p>
          <a:p>
            <a:pPr marL="109728" indent="0">
              <a:buNone/>
            </a:pPr>
            <a:endParaRPr lang="en-US" sz="2400" b="1" i="1" smtClean="0">
              <a:latin typeface="Times New Roman" pitchFamily="18" charset="0"/>
              <a:cs typeface="Times New Roman" pitchFamily="18" charset="0"/>
            </a:endParaRPr>
          </a:p>
        </p:txBody>
      </p:sp>
      <p:sp>
        <p:nvSpPr>
          <p:cNvPr id="3" name="Title 2"/>
          <p:cNvSpPr>
            <a:spLocks noGrp="1"/>
          </p:cNvSpPr>
          <p:nvPr>
            <p:ph type="title"/>
          </p:nvPr>
        </p:nvSpPr>
        <p:spPr>
          <a:xfrm>
            <a:off x="533400" y="274638"/>
            <a:ext cx="8153400" cy="1143000"/>
          </a:xfrm>
        </p:spPr>
        <p:txBody>
          <a:bodyPr/>
          <a:lstStyle/>
          <a:p>
            <a:r>
              <a:rPr lang="en-US">
                <a:latin typeface="Times New Roman" pitchFamily="18" charset="0"/>
                <a:cs typeface="Times New Roman" pitchFamily="18" charset="0"/>
              </a:rPr>
              <a:t>2. </a:t>
            </a:r>
            <a:r>
              <a:rPr lang="en-US">
                <a:effectLst/>
                <a:latin typeface="Times New Roman" pitchFamily="18" charset="0"/>
                <a:cs typeface="Times New Roman" pitchFamily="18" charset="0"/>
              </a:rPr>
              <a:t>Lập kế hoạch kiểm thử </a:t>
            </a:r>
            <a:endParaRPr lang="vi-VN">
              <a:latin typeface="Times New Roman" pitchFamily="18" charset="0"/>
              <a:cs typeface="Times New Roman" pitchFamily="18" charset="0"/>
            </a:endParaRPr>
          </a:p>
        </p:txBody>
      </p:sp>
    </p:spTree>
    <p:extLst>
      <p:ext uri="{BB962C8B-B14F-4D97-AF65-F5344CB8AC3E}">
        <p14:creationId xmlns:p14="http://schemas.microsoft.com/office/powerpoint/2010/main" val="17474437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normAutofit/>
          </a:bodyPr>
          <a:lstStyle/>
          <a:p>
            <a:pPr marL="109728" indent="0">
              <a:buNone/>
            </a:pPr>
            <a:r>
              <a:rPr lang="en-US" sz="3500" b="1" i="1" smtClean="0">
                <a:latin typeface="Times New Roman" pitchFamily="18" charset="0"/>
                <a:cs typeface="Times New Roman" pitchFamily="18" charset="0"/>
              </a:rPr>
              <a:t>m. </a:t>
            </a:r>
            <a:r>
              <a:rPr lang="en-US" sz="3500" b="1">
                <a:latin typeface="Times New Roman" pitchFamily="18" charset="0"/>
                <a:cs typeface="Times New Roman" pitchFamily="18" charset="0"/>
              </a:rPr>
              <a:t>Lập kế hoạch thời </a:t>
            </a:r>
            <a:r>
              <a:rPr lang="en-US" sz="3500" b="1" smtClean="0">
                <a:latin typeface="Times New Roman" pitchFamily="18" charset="0"/>
                <a:cs typeface="Times New Roman" pitchFamily="18" charset="0"/>
              </a:rPr>
              <a:t>gian</a:t>
            </a:r>
          </a:p>
          <a:p>
            <a:r>
              <a:rPr lang="en-US" sz="2400">
                <a:latin typeface="Times New Roman" pitchFamily="18" charset="0"/>
                <a:cs typeface="Times New Roman" pitchFamily="18" charset="0"/>
              </a:rPr>
              <a:t>Nếu chúng ta không thiết kế lại, nhưng chỉ sửa những vấn đề tồi tệ nhất, chúng ta có thể thử với ba những người dùng mới. Điều này sẽ phải diễn ra một vài ngày sau đó để lại thời gian để sửa các mô hình. Kế hoạch cho một thử nghiệm như vậy có thể như sau:</a:t>
            </a:r>
          </a:p>
          <a:p>
            <a:pPr marL="109728" indent="0">
              <a:buNone/>
            </a:pPr>
            <a:endParaRPr lang="en-US" sz="2400" b="1" i="1" smtClean="0">
              <a:latin typeface="Times New Roman" pitchFamily="18" charset="0"/>
              <a:cs typeface="Times New Roman" pitchFamily="18" charset="0"/>
            </a:endParaRPr>
          </a:p>
        </p:txBody>
      </p:sp>
      <p:sp>
        <p:nvSpPr>
          <p:cNvPr id="3" name="Title 2"/>
          <p:cNvSpPr>
            <a:spLocks noGrp="1"/>
          </p:cNvSpPr>
          <p:nvPr>
            <p:ph type="title"/>
          </p:nvPr>
        </p:nvSpPr>
        <p:spPr>
          <a:xfrm>
            <a:off x="533400" y="274638"/>
            <a:ext cx="8153400" cy="1143000"/>
          </a:xfrm>
        </p:spPr>
        <p:txBody>
          <a:bodyPr/>
          <a:lstStyle/>
          <a:p>
            <a:r>
              <a:rPr lang="en-US">
                <a:latin typeface="Times New Roman" pitchFamily="18" charset="0"/>
                <a:cs typeface="Times New Roman" pitchFamily="18" charset="0"/>
              </a:rPr>
              <a:t>2. </a:t>
            </a:r>
            <a:r>
              <a:rPr lang="en-US">
                <a:effectLst/>
                <a:latin typeface="Times New Roman" pitchFamily="18" charset="0"/>
                <a:cs typeface="Times New Roman" pitchFamily="18" charset="0"/>
              </a:rPr>
              <a:t>Lập kế hoạch kiểm thử </a:t>
            </a:r>
            <a:endParaRPr lang="vi-VN">
              <a:latin typeface="Times New Roman" pitchFamily="18" charset="0"/>
              <a:cs typeface="Times New Roman" pitchFamily="18" charset="0"/>
            </a:endParaRPr>
          </a:p>
        </p:txBody>
      </p:sp>
    </p:spTree>
    <p:extLst>
      <p:ext uri="{BB962C8B-B14F-4D97-AF65-F5344CB8AC3E}">
        <p14:creationId xmlns:p14="http://schemas.microsoft.com/office/powerpoint/2010/main" val="1114038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152400" y="304798"/>
          <a:ext cx="8763000" cy="609073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2921000">
                  <a:extLst>
                    <a:ext uri="{9D8B030D-6E8A-4147-A177-3AD203B41FA5}">
                      <a16:colId xmlns:a16="http://schemas.microsoft.com/office/drawing/2014/main" val="20001"/>
                    </a:ext>
                  </a:extLst>
                </a:gridCol>
                <a:gridCol w="2921000">
                  <a:extLst>
                    <a:ext uri="{9D8B030D-6E8A-4147-A177-3AD203B41FA5}">
                      <a16:colId xmlns:a16="http://schemas.microsoft.com/office/drawing/2014/main" val="20002"/>
                    </a:ext>
                  </a:extLst>
                </a:gridCol>
              </a:tblGrid>
              <a:tr h="601980">
                <a:tc rowSpan="2">
                  <a:txBody>
                    <a:bodyPr/>
                    <a:lstStyle/>
                    <a:p>
                      <a:pPr marL="0" marR="57150" algn="ctr">
                        <a:lnSpc>
                          <a:spcPct val="115000"/>
                        </a:lnSpc>
                        <a:spcBef>
                          <a:spcPts val="0"/>
                        </a:spcBef>
                        <a:spcAft>
                          <a:spcPts val="0"/>
                        </a:spcAft>
                      </a:pPr>
                      <a:r>
                        <a:rPr lang="en-US" sz="2000">
                          <a:solidFill>
                            <a:srgbClr val="000000"/>
                          </a:solidFill>
                          <a:effectLst/>
                          <a:latin typeface="Times New Roman"/>
                          <a:ea typeface="Calibri"/>
                          <a:cs typeface="Times New Roman"/>
                        </a:rPr>
                        <a:t>Loạt 3 người dùng</a:t>
                      </a:r>
                    </a:p>
                  </a:txBody>
                  <a:tcPr marL="68580" marR="68580" marT="0" marB="0"/>
                </a:tc>
                <a:tc gridSpan="2">
                  <a:txBody>
                    <a:bodyPr/>
                    <a:lstStyle/>
                    <a:p>
                      <a:pPr marL="0" marR="57150" algn="ctr">
                        <a:lnSpc>
                          <a:spcPct val="115000"/>
                        </a:lnSpc>
                        <a:spcBef>
                          <a:spcPts val="0"/>
                        </a:spcBef>
                        <a:spcAft>
                          <a:spcPts val="0"/>
                        </a:spcAft>
                      </a:pPr>
                      <a:r>
                        <a:rPr lang="en-US" sz="2000">
                          <a:solidFill>
                            <a:srgbClr val="000000"/>
                          </a:solidFill>
                          <a:effectLst/>
                          <a:latin typeface="Times New Roman"/>
                          <a:ea typeface="Calibri"/>
                          <a:cs typeface="Times New Roman"/>
                        </a:rPr>
                        <a:t>Thời gian làm </a:t>
                      </a:r>
                      <a:r>
                        <a:rPr lang="en-US" sz="2000" smtClean="0">
                          <a:solidFill>
                            <a:srgbClr val="000000"/>
                          </a:solidFill>
                          <a:effectLst/>
                          <a:latin typeface="Times New Roman"/>
                          <a:ea typeface="Calibri"/>
                          <a:cs typeface="Times New Roman"/>
                        </a:rPr>
                        <a:t>việc (phút)</a:t>
                      </a:r>
                      <a:endParaRPr lang="en-US" sz="2000">
                        <a:solidFill>
                          <a:srgbClr val="000000"/>
                        </a:solidFill>
                        <a:effectLst/>
                        <a:latin typeface="Times New Roman"/>
                        <a:ea typeface="Calibri"/>
                        <a:cs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601980">
                <a:tc vMerge="1">
                  <a:txBody>
                    <a:bodyPr/>
                    <a:lstStyle/>
                    <a:p>
                      <a:endParaRPr lang="en-US"/>
                    </a:p>
                  </a:txBody>
                  <a:tcPr/>
                </a:tc>
                <a:tc>
                  <a:txBody>
                    <a:bodyPr/>
                    <a:lstStyle/>
                    <a:p>
                      <a:pPr marL="0" marR="57150" algn="ctr">
                        <a:lnSpc>
                          <a:spcPct val="115000"/>
                        </a:lnSpc>
                        <a:spcBef>
                          <a:spcPts val="0"/>
                        </a:spcBef>
                        <a:spcAft>
                          <a:spcPts val="0"/>
                        </a:spcAft>
                      </a:pPr>
                      <a:r>
                        <a:rPr lang="en-US" sz="2000">
                          <a:solidFill>
                            <a:srgbClr val="000000"/>
                          </a:solidFill>
                          <a:effectLst/>
                          <a:latin typeface="Times New Roman"/>
                          <a:ea typeface="Calibri"/>
                          <a:cs typeface="Times New Roman"/>
                        </a:rPr>
                        <a:t>Người hướng dẫn</a:t>
                      </a:r>
                    </a:p>
                  </a:txBody>
                  <a:tcPr marL="68580" marR="68580" marT="0" marB="0"/>
                </a:tc>
                <a:tc>
                  <a:txBody>
                    <a:bodyPr/>
                    <a:lstStyle/>
                    <a:p>
                      <a:pPr marL="0" marR="57150" algn="ctr">
                        <a:lnSpc>
                          <a:spcPct val="115000"/>
                        </a:lnSpc>
                        <a:spcBef>
                          <a:spcPts val="0"/>
                        </a:spcBef>
                        <a:spcAft>
                          <a:spcPts val="0"/>
                        </a:spcAft>
                      </a:pPr>
                      <a:r>
                        <a:rPr lang="en-US" sz="2000">
                          <a:solidFill>
                            <a:srgbClr val="000000"/>
                          </a:solidFill>
                          <a:effectLst/>
                          <a:latin typeface="Times New Roman"/>
                          <a:ea typeface="Calibri"/>
                          <a:cs typeface="Times New Roman"/>
                        </a:rPr>
                        <a:t>Người ghi log</a:t>
                      </a:r>
                    </a:p>
                  </a:txBody>
                  <a:tcPr marL="68580" marR="68580" marT="0" marB="0"/>
                </a:tc>
                <a:extLst>
                  <a:ext uri="{0D108BD9-81ED-4DB2-BD59-A6C34878D82A}">
                    <a16:rowId xmlns:a16="http://schemas.microsoft.com/office/drawing/2014/main" val="10001"/>
                  </a:ext>
                </a:extLst>
              </a:tr>
              <a:tr h="601980">
                <a:tc>
                  <a:txBody>
                    <a:bodyPr/>
                    <a:lstStyle/>
                    <a:p>
                      <a:pPr marL="0" marR="57150" algn="ctr">
                        <a:lnSpc>
                          <a:spcPct val="115000"/>
                        </a:lnSpc>
                        <a:spcBef>
                          <a:spcPts val="0"/>
                        </a:spcBef>
                        <a:spcAft>
                          <a:spcPts val="0"/>
                        </a:spcAft>
                      </a:pPr>
                      <a:r>
                        <a:rPr lang="en-US" sz="2000">
                          <a:solidFill>
                            <a:srgbClr val="000000"/>
                          </a:solidFill>
                          <a:effectLst/>
                          <a:latin typeface="Times New Roman"/>
                          <a:ea typeface="Calibri"/>
                          <a:cs typeface="Times New Roman"/>
                        </a:rPr>
                        <a:t>Giới thiệu</a:t>
                      </a:r>
                    </a:p>
                  </a:txBody>
                  <a:tcPr marL="68580" marR="68580" marT="0" marB="0"/>
                </a:tc>
                <a:tc>
                  <a:txBody>
                    <a:bodyPr/>
                    <a:lstStyle/>
                    <a:p>
                      <a:pPr marL="0" marR="57150" algn="ctr">
                        <a:lnSpc>
                          <a:spcPct val="115000"/>
                        </a:lnSpc>
                        <a:spcBef>
                          <a:spcPts val="0"/>
                        </a:spcBef>
                        <a:spcAft>
                          <a:spcPts val="0"/>
                        </a:spcAft>
                      </a:pPr>
                      <a:r>
                        <a:rPr lang="en-US" sz="2000" smtClean="0">
                          <a:solidFill>
                            <a:srgbClr val="000000"/>
                          </a:solidFill>
                          <a:effectLst/>
                          <a:latin typeface="Times New Roman"/>
                          <a:ea typeface="Calibri"/>
                          <a:cs typeface="Times New Roman"/>
                        </a:rPr>
                        <a:t>10</a:t>
                      </a:r>
                      <a:endParaRPr lang="en-US" sz="2000">
                        <a:solidFill>
                          <a:srgbClr val="000000"/>
                        </a:solidFill>
                        <a:effectLst/>
                        <a:latin typeface="Times New Roman"/>
                        <a:ea typeface="Calibri"/>
                        <a:cs typeface="Times New Roman"/>
                      </a:endParaRPr>
                    </a:p>
                  </a:txBody>
                  <a:tcPr marL="68580" marR="68580" marT="0" marB="0"/>
                </a:tc>
                <a:tc>
                  <a:txBody>
                    <a:bodyPr/>
                    <a:lstStyle/>
                    <a:p>
                      <a:pPr marL="0" marR="57150" algn="ctr">
                        <a:lnSpc>
                          <a:spcPct val="115000"/>
                        </a:lnSpc>
                        <a:spcBef>
                          <a:spcPts val="0"/>
                        </a:spcBef>
                        <a:spcAft>
                          <a:spcPts val="0"/>
                        </a:spcAft>
                      </a:pPr>
                      <a:r>
                        <a:rPr lang="en-US" sz="2000" smtClean="0">
                          <a:solidFill>
                            <a:srgbClr val="000000"/>
                          </a:solidFill>
                          <a:effectLst/>
                          <a:latin typeface="Times New Roman"/>
                          <a:ea typeface="Calibri"/>
                          <a:cs typeface="Times New Roman"/>
                        </a:rPr>
                        <a:t>10</a:t>
                      </a:r>
                      <a:endParaRPr lang="en-US" sz="2000">
                        <a:solidFill>
                          <a:srgbClr val="000000"/>
                        </a:solidFill>
                        <a:effectLst/>
                        <a:latin typeface="Times New Roman"/>
                        <a:ea typeface="Calibri"/>
                        <a:cs typeface="Times New Roman"/>
                      </a:endParaRPr>
                    </a:p>
                  </a:txBody>
                  <a:tcPr marL="68580" marR="68580" marT="0" marB="0"/>
                </a:tc>
                <a:extLst>
                  <a:ext uri="{0D108BD9-81ED-4DB2-BD59-A6C34878D82A}">
                    <a16:rowId xmlns:a16="http://schemas.microsoft.com/office/drawing/2014/main" val="10002"/>
                  </a:ext>
                </a:extLst>
              </a:tr>
              <a:tr h="601980">
                <a:tc>
                  <a:txBody>
                    <a:bodyPr/>
                    <a:lstStyle/>
                    <a:p>
                      <a:pPr marL="0" marR="57150" algn="ctr">
                        <a:lnSpc>
                          <a:spcPct val="115000"/>
                        </a:lnSpc>
                        <a:spcBef>
                          <a:spcPts val="0"/>
                        </a:spcBef>
                        <a:spcAft>
                          <a:spcPts val="0"/>
                        </a:spcAft>
                      </a:pPr>
                      <a:r>
                        <a:rPr lang="en-US" sz="2000">
                          <a:solidFill>
                            <a:srgbClr val="000000"/>
                          </a:solidFill>
                          <a:effectLst/>
                          <a:latin typeface="Times New Roman"/>
                          <a:ea typeface="Calibri"/>
                          <a:cs typeface="Times New Roman"/>
                        </a:rPr>
                        <a:t>Thử nghiệm</a:t>
                      </a:r>
                    </a:p>
                  </a:txBody>
                  <a:tcPr marL="68580" marR="68580" marT="0" marB="0"/>
                </a:tc>
                <a:tc>
                  <a:txBody>
                    <a:bodyPr/>
                    <a:lstStyle/>
                    <a:p>
                      <a:pPr marL="0" marR="57150" algn="ctr">
                        <a:lnSpc>
                          <a:spcPct val="115000"/>
                        </a:lnSpc>
                        <a:spcBef>
                          <a:spcPts val="0"/>
                        </a:spcBef>
                        <a:spcAft>
                          <a:spcPts val="0"/>
                        </a:spcAft>
                      </a:pPr>
                      <a:r>
                        <a:rPr lang="en-US" sz="2000" smtClean="0">
                          <a:solidFill>
                            <a:srgbClr val="000000"/>
                          </a:solidFill>
                          <a:effectLst/>
                          <a:latin typeface="Times New Roman"/>
                          <a:ea typeface="Calibri"/>
                          <a:cs typeface="Times New Roman"/>
                        </a:rPr>
                        <a:t>50</a:t>
                      </a:r>
                      <a:endParaRPr lang="en-US" sz="2000">
                        <a:solidFill>
                          <a:srgbClr val="000000"/>
                        </a:solidFill>
                        <a:effectLst/>
                        <a:latin typeface="Times New Roman"/>
                        <a:ea typeface="Calibri"/>
                        <a:cs typeface="Times New Roman"/>
                      </a:endParaRPr>
                    </a:p>
                  </a:txBody>
                  <a:tcPr marL="68580" marR="68580" marT="0" marB="0"/>
                </a:tc>
                <a:tc>
                  <a:txBody>
                    <a:bodyPr/>
                    <a:lstStyle/>
                    <a:p>
                      <a:pPr marL="0" marR="57150" algn="ctr">
                        <a:lnSpc>
                          <a:spcPct val="115000"/>
                        </a:lnSpc>
                        <a:spcBef>
                          <a:spcPts val="0"/>
                        </a:spcBef>
                        <a:spcAft>
                          <a:spcPts val="0"/>
                        </a:spcAft>
                      </a:pPr>
                      <a:r>
                        <a:rPr lang="en-US" sz="2000" smtClean="0">
                          <a:solidFill>
                            <a:srgbClr val="000000"/>
                          </a:solidFill>
                          <a:effectLst/>
                          <a:latin typeface="Times New Roman"/>
                          <a:ea typeface="Calibri"/>
                          <a:cs typeface="Times New Roman"/>
                        </a:rPr>
                        <a:t>50</a:t>
                      </a:r>
                      <a:endParaRPr lang="en-US" sz="2000">
                        <a:solidFill>
                          <a:srgbClr val="000000"/>
                        </a:solidFill>
                        <a:effectLst/>
                        <a:latin typeface="Times New Roman"/>
                        <a:ea typeface="Calibri"/>
                        <a:cs typeface="Times New Roman"/>
                      </a:endParaRPr>
                    </a:p>
                  </a:txBody>
                  <a:tcPr marL="68580" marR="68580" marT="0" marB="0"/>
                </a:tc>
                <a:extLst>
                  <a:ext uri="{0D108BD9-81ED-4DB2-BD59-A6C34878D82A}">
                    <a16:rowId xmlns:a16="http://schemas.microsoft.com/office/drawing/2014/main" val="10003"/>
                  </a:ext>
                </a:extLst>
              </a:tr>
              <a:tr h="601980">
                <a:tc>
                  <a:txBody>
                    <a:bodyPr/>
                    <a:lstStyle/>
                    <a:p>
                      <a:pPr marL="0" marR="57150" algn="ctr">
                        <a:lnSpc>
                          <a:spcPct val="115000"/>
                        </a:lnSpc>
                        <a:spcBef>
                          <a:spcPts val="0"/>
                        </a:spcBef>
                        <a:spcAft>
                          <a:spcPts val="0"/>
                        </a:spcAft>
                      </a:pPr>
                      <a:r>
                        <a:rPr lang="en-US" sz="2000">
                          <a:solidFill>
                            <a:srgbClr val="000000"/>
                          </a:solidFill>
                          <a:effectLst/>
                          <a:latin typeface="Times New Roman"/>
                          <a:ea typeface="Calibri"/>
                          <a:cs typeface="Times New Roman"/>
                        </a:rPr>
                        <a:t>Phỏng vấn</a:t>
                      </a:r>
                    </a:p>
                  </a:txBody>
                  <a:tcPr marL="68580" marR="68580" marT="0" marB="0"/>
                </a:tc>
                <a:tc>
                  <a:txBody>
                    <a:bodyPr/>
                    <a:lstStyle/>
                    <a:p>
                      <a:pPr marL="0" marR="57150" algn="ctr">
                        <a:lnSpc>
                          <a:spcPct val="115000"/>
                        </a:lnSpc>
                        <a:spcBef>
                          <a:spcPts val="0"/>
                        </a:spcBef>
                        <a:spcAft>
                          <a:spcPts val="0"/>
                        </a:spcAft>
                      </a:pPr>
                      <a:r>
                        <a:rPr lang="en-US" sz="2000" smtClean="0">
                          <a:solidFill>
                            <a:srgbClr val="000000"/>
                          </a:solidFill>
                          <a:effectLst/>
                          <a:latin typeface="Times New Roman"/>
                          <a:ea typeface="Calibri"/>
                          <a:cs typeface="Times New Roman"/>
                        </a:rPr>
                        <a:t>10</a:t>
                      </a:r>
                      <a:endParaRPr lang="en-US" sz="2000">
                        <a:solidFill>
                          <a:srgbClr val="000000"/>
                        </a:solidFill>
                        <a:effectLst/>
                        <a:latin typeface="Times New Roman"/>
                        <a:ea typeface="Calibri"/>
                        <a:cs typeface="Times New Roman"/>
                      </a:endParaRPr>
                    </a:p>
                  </a:txBody>
                  <a:tcPr marL="68580" marR="68580" marT="0" marB="0"/>
                </a:tc>
                <a:tc>
                  <a:txBody>
                    <a:bodyPr/>
                    <a:lstStyle/>
                    <a:p>
                      <a:pPr marL="0" marR="57150" algn="ctr">
                        <a:lnSpc>
                          <a:spcPct val="115000"/>
                        </a:lnSpc>
                        <a:spcBef>
                          <a:spcPts val="0"/>
                        </a:spcBef>
                        <a:spcAft>
                          <a:spcPts val="0"/>
                        </a:spcAft>
                      </a:pPr>
                      <a:r>
                        <a:rPr lang="en-US" sz="2000" smtClean="0">
                          <a:solidFill>
                            <a:srgbClr val="000000"/>
                          </a:solidFill>
                          <a:effectLst/>
                          <a:latin typeface="Times New Roman"/>
                          <a:ea typeface="Calibri"/>
                          <a:cs typeface="Times New Roman"/>
                        </a:rPr>
                        <a:t>10</a:t>
                      </a:r>
                      <a:endParaRPr lang="en-US" sz="2000">
                        <a:solidFill>
                          <a:srgbClr val="000000"/>
                        </a:solidFill>
                        <a:effectLst/>
                        <a:latin typeface="Times New Roman"/>
                        <a:ea typeface="Calibri"/>
                        <a:cs typeface="Times New Roman"/>
                      </a:endParaRPr>
                    </a:p>
                  </a:txBody>
                  <a:tcPr marL="68580" marR="68580" marT="0" marB="0"/>
                </a:tc>
                <a:extLst>
                  <a:ext uri="{0D108BD9-81ED-4DB2-BD59-A6C34878D82A}">
                    <a16:rowId xmlns:a16="http://schemas.microsoft.com/office/drawing/2014/main" val="10004"/>
                  </a:ext>
                </a:extLst>
              </a:tr>
              <a:tr h="601980">
                <a:tc>
                  <a:txBody>
                    <a:bodyPr/>
                    <a:lstStyle/>
                    <a:p>
                      <a:pPr marL="0" marR="57150" algn="ctr">
                        <a:lnSpc>
                          <a:spcPct val="115000"/>
                        </a:lnSpc>
                        <a:spcBef>
                          <a:spcPts val="0"/>
                        </a:spcBef>
                        <a:spcAft>
                          <a:spcPts val="0"/>
                        </a:spcAft>
                      </a:pPr>
                      <a:r>
                        <a:rPr lang="en-US" sz="2000">
                          <a:solidFill>
                            <a:srgbClr val="000000"/>
                          </a:solidFill>
                          <a:effectLst/>
                          <a:latin typeface="Times New Roman"/>
                          <a:ea typeface="Calibri"/>
                          <a:cs typeface="Times New Roman"/>
                        </a:rPr>
                        <a:t>Thiết lập cho lần kế tiếp</a:t>
                      </a:r>
                    </a:p>
                  </a:txBody>
                  <a:tcPr marL="68580" marR="68580" marT="0" marB="0"/>
                </a:tc>
                <a:tc>
                  <a:txBody>
                    <a:bodyPr/>
                    <a:lstStyle/>
                    <a:p>
                      <a:pPr marL="0" marR="57150" algn="ctr">
                        <a:lnSpc>
                          <a:spcPct val="115000"/>
                        </a:lnSpc>
                        <a:spcBef>
                          <a:spcPts val="0"/>
                        </a:spcBef>
                        <a:spcAft>
                          <a:spcPts val="0"/>
                        </a:spcAft>
                      </a:pPr>
                      <a:r>
                        <a:rPr lang="en-US" sz="2000" smtClean="0">
                          <a:solidFill>
                            <a:srgbClr val="000000"/>
                          </a:solidFill>
                          <a:effectLst/>
                          <a:latin typeface="Times New Roman"/>
                          <a:ea typeface="Calibri"/>
                          <a:cs typeface="Times New Roman"/>
                        </a:rPr>
                        <a:t>10</a:t>
                      </a:r>
                      <a:endParaRPr lang="en-US" sz="2000">
                        <a:solidFill>
                          <a:srgbClr val="000000"/>
                        </a:solidFill>
                        <a:effectLst/>
                        <a:latin typeface="Times New Roman"/>
                        <a:ea typeface="Calibri"/>
                        <a:cs typeface="Times New Roman"/>
                      </a:endParaRPr>
                    </a:p>
                  </a:txBody>
                  <a:tcPr marL="68580" marR="68580" marT="0" marB="0"/>
                </a:tc>
                <a:tc>
                  <a:txBody>
                    <a:bodyPr/>
                    <a:lstStyle/>
                    <a:p>
                      <a:pPr marL="0" marR="57150" algn="ctr">
                        <a:lnSpc>
                          <a:spcPct val="115000"/>
                        </a:lnSpc>
                        <a:spcBef>
                          <a:spcPts val="0"/>
                        </a:spcBef>
                        <a:spcAft>
                          <a:spcPts val="0"/>
                        </a:spcAft>
                      </a:pPr>
                      <a:r>
                        <a:rPr lang="en-US" sz="2000" smtClean="0">
                          <a:solidFill>
                            <a:srgbClr val="000000"/>
                          </a:solidFill>
                          <a:effectLst/>
                          <a:latin typeface="Times New Roman"/>
                          <a:ea typeface="Calibri"/>
                          <a:cs typeface="Times New Roman"/>
                        </a:rPr>
                        <a:t>10</a:t>
                      </a:r>
                      <a:endParaRPr lang="en-US" sz="2000">
                        <a:solidFill>
                          <a:srgbClr val="000000"/>
                        </a:solidFill>
                        <a:effectLst/>
                        <a:latin typeface="Times New Roman"/>
                        <a:ea typeface="Calibri"/>
                        <a:cs typeface="Times New Roman"/>
                      </a:endParaRPr>
                    </a:p>
                  </a:txBody>
                  <a:tcPr marL="68580" marR="68580" marT="0" marB="0"/>
                </a:tc>
                <a:extLst>
                  <a:ext uri="{0D108BD9-81ED-4DB2-BD59-A6C34878D82A}">
                    <a16:rowId xmlns:a16="http://schemas.microsoft.com/office/drawing/2014/main" val="10005"/>
                  </a:ext>
                </a:extLst>
              </a:tr>
              <a:tr h="601980">
                <a:tc>
                  <a:txBody>
                    <a:bodyPr/>
                    <a:lstStyle/>
                    <a:p>
                      <a:pPr marL="0" marR="57150" algn="ctr">
                        <a:lnSpc>
                          <a:spcPct val="115000"/>
                        </a:lnSpc>
                        <a:spcBef>
                          <a:spcPts val="0"/>
                        </a:spcBef>
                        <a:spcAft>
                          <a:spcPts val="0"/>
                        </a:spcAft>
                      </a:pPr>
                      <a:r>
                        <a:rPr lang="en-US" sz="2000">
                          <a:solidFill>
                            <a:srgbClr val="000000"/>
                          </a:solidFill>
                          <a:effectLst/>
                          <a:latin typeface="Times New Roman"/>
                          <a:ea typeface="Calibri"/>
                          <a:cs typeface="Times New Roman"/>
                        </a:rPr>
                        <a:t>Tổng thời gian cho 1 test</a:t>
                      </a:r>
                    </a:p>
                  </a:txBody>
                  <a:tcPr marL="68580" marR="68580" marT="0" marB="0"/>
                </a:tc>
                <a:tc>
                  <a:txBody>
                    <a:bodyPr/>
                    <a:lstStyle/>
                    <a:p>
                      <a:pPr marL="0" marR="57150" algn="ctr">
                        <a:lnSpc>
                          <a:spcPct val="115000"/>
                        </a:lnSpc>
                        <a:spcBef>
                          <a:spcPts val="0"/>
                        </a:spcBef>
                        <a:spcAft>
                          <a:spcPts val="0"/>
                        </a:spcAft>
                      </a:pPr>
                      <a:r>
                        <a:rPr lang="en-US" sz="2000" smtClean="0">
                          <a:solidFill>
                            <a:srgbClr val="000000"/>
                          </a:solidFill>
                          <a:effectLst/>
                          <a:latin typeface="Times New Roman"/>
                          <a:ea typeface="Calibri"/>
                          <a:cs typeface="Times New Roman"/>
                        </a:rPr>
                        <a:t>80</a:t>
                      </a:r>
                      <a:endParaRPr lang="en-US" sz="2000">
                        <a:solidFill>
                          <a:srgbClr val="000000"/>
                        </a:solidFill>
                        <a:effectLst/>
                        <a:latin typeface="Times New Roman"/>
                        <a:ea typeface="Calibri"/>
                        <a:cs typeface="Times New Roman"/>
                      </a:endParaRPr>
                    </a:p>
                  </a:txBody>
                  <a:tcPr marL="68580" marR="68580" marT="0" marB="0"/>
                </a:tc>
                <a:tc>
                  <a:txBody>
                    <a:bodyPr/>
                    <a:lstStyle/>
                    <a:p>
                      <a:pPr marL="0" marR="57150" algn="ctr">
                        <a:lnSpc>
                          <a:spcPct val="115000"/>
                        </a:lnSpc>
                        <a:spcBef>
                          <a:spcPts val="0"/>
                        </a:spcBef>
                        <a:spcAft>
                          <a:spcPts val="0"/>
                        </a:spcAft>
                      </a:pPr>
                      <a:r>
                        <a:rPr lang="en-US" sz="2000" smtClean="0">
                          <a:solidFill>
                            <a:srgbClr val="000000"/>
                          </a:solidFill>
                          <a:effectLst/>
                          <a:latin typeface="Times New Roman"/>
                          <a:ea typeface="Calibri"/>
                          <a:cs typeface="Times New Roman"/>
                        </a:rPr>
                        <a:t>80</a:t>
                      </a:r>
                      <a:endParaRPr lang="en-US" sz="2000">
                        <a:solidFill>
                          <a:srgbClr val="000000"/>
                        </a:solidFill>
                        <a:effectLst/>
                        <a:latin typeface="Times New Roman"/>
                        <a:ea typeface="Calibri"/>
                        <a:cs typeface="Times New Roman"/>
                      </a:endParaRPr>
                    </a:p>
                  </a:txBody>
                  <a:tcPr marL="68580" marR="68580" marT="0" marB="0"/>
                </a:tc>
                <a:extLst>
                  <a:ext uri="{0D108BD9-81ED-4DB2-BD59-A6C34878D82A}">
                    <a16:rowId xmlns:a16="http://schemas.microsoft.com/office/drawing/2014/main" val="10006"/>
                  </a:ext>
                </a:extLst>
              </a:tr>
              <a:tr h="601980">
                <a:tc>
                  <a:txBody>
                    <a:bodyPr/>
                    <a:lstStyle/>
                    <a:p>
                      <a:pPr marL="0" marR="57150" algn="ctr">
                        <a:lnSpc>
                          <a:spcPct val="115000"/>
                        </a:lnSpc>
                        <a:spcBef>
                          <a:spcPts val="0"/>
                        </a:spcBef>
                        <a:spcAft>
                          <a:spcPts val="0"/>
                        </a:spcAft>
                      </a:pPr>
                      <a:r>
                        <a:rPr lang="en-US" sz="2000">
                          <a:solidFill>
                            <a:srgbClr val="000000"/>
                          </a:solidFill>
                          <a:effectLst/>
                          <a:latin typeface="Times New Roman"/>
                          <a:ea typeface="Calibri"/>
                          <a:cs typeface="Times New Roman"/>
                        </a:rPr>
                        <a:t>Tổng thời gian cho 3 tests</a:t>
                      </a:r>
                    </a:p>
                  </a:txBody>
                  <a:tcPr marL="68580" marR="68580" marT="0" marB="0"/>
                </a:tc>
                <a:tc>
                  <a:txBody>
                    <a:bodyPr/>
                    <a:lstStyle/>
                    <a:p>
                      <a:pPr marL="0" marR="57150" algn="ctr">
                        <a:lnSpc>
                          <a:spcPct val="115000"/>
                        </a:lnSpc>
                        <a:spcBef>
                          <a:spcPts val="0"/>
                        </a:spcBef>
                        <a:spcAft>
                          <a:spcPts val="0"/>
                        </a:spcAft>
                      </a:pPr>
                      <a:r>
                        <a:rPr lang="en-US" sz="2000" smtClean="0">
                          <a:solidFill>
                            <a:srgbClr val="000000"/>
                          </a:solidFill>
                          <a:effectLst/>
                          <a:latin typeface="Times New Roman"/>
                          <a:ea typeface="Calibri"/>
                          <a:cs typeface="Times New Roman"/>
                        </a:rPr>
                        <a:t>240</a:t>
                      </a:r>
                      <a:endParaRPr lang="en-US" sz="2000">
                        <a:solidFill>
                          <a:srgbClr val="000000"/>
                        </a:solidFill>
                        <a:effectLst/>
                        <a:latin typeface="Times New Roman"/>
                        <a:ea typeface="Calibri"/>
                        <a:cs typeface="Times New Roman"/>
                      </a:endParaRPr>
                    </a:p>
                  </a:txBody>
                  <a:tcPr marL="68580" marR="68580" marT="0" marB="0"/>
                </a:tc>
                <a:tc>
                  <a:txBody>
                    <a:bodyPr/>
                    <a:lstStyle/>
                    <a:p>
                      <a:pPr marL="0" marR="57150" algn="ctr">
                        <a:lnSpc>
                          <a:spcPct val="115000"/>
                        </a:lnSpc>
                        <a:spcBef>
                          <a:spcPts val="0"/>
                        </a:spcBef>
                        <a:spcAft>
                          <a:spcPts val="0"/>
                        </a:spcAft>
                      </a:pPr>
                      <a:r>
                        <a:rPr lang="en-US" sz="2000" smtClean="0">
                          <a:solidFill>
                            <a:srgbClr val="000000"/>
                          </a:solidFill>
                          <a:effectLst/>
                          <a:latin typeface="Times New Roman"/>
                          <a:ea typeface="Calibri"/>
                          <a:cs typeface="Times New Roman"/>
                        </a:rPr>
                        <a:t>240</a:t>
                      </a:r>
                      <a:endParaRPr lang="en-US" sz="2000">
                        <a:solidFill>
                          <a:srgbClr val="000000"/>
                        </a:solidFill>
                        <a:effectLst/>
                        <a:latin typeface="Times New Roman"/>
                        <a:ea typeface="Calibri"/>
                        <a:cs typeface="Times New Roman"/>
                      </a:endParaRPr>
                    </a:p>
                  </a:txBody>
                  <a:tcPr marL="68580" marR="68580" marT="0" marB="0"/>
                </a:tc>
                <a:extLst>
                  <a:ext uri="{0D108BD9-81ED-4DB2-BD59-A6C34878D82A}">
                    <a16:rowId xmlns:a16="http://schemas.microsoft.com/office/drawing/2014/main" val="10007"/>
                  </a:ext>
                </a:extLst>
              </a:tr>
              <a:tr h="601980">
                <a:tc>
                  <a:txBody>
                    <a:bodyPr/>
                    <a:lstStyle/>
                    <a:p>
                      <a:pPr marL="0" marR="57150" algn="ctr">
                        <a:lnSpc>
                          <a:spcPct val="115000"/>
                        </a:lnSpc>
                        <a:spcBef>
                          <a:spcPts val="0"/>
                        </a:spcBef>
                        <a:spcAft>
                          <a:spcPts val="0"/>
                        </a:spcAft>
                      </a:pPr>
                      <a:r>
                        <a:rPr lang="en-US" sz="2000">
                          <a:solidFill>
                            <a:srgbClr val="000000"/>
                          </a:solidFill>
                          <a:effectLst/>
                          <a:latin typeface="Times New Roman"/>
                          <a:ea typeface="Calibri"/>
                          <a:cs typeface="Times New Roman"/>
                        </a:rPr>
                        <a:t>Viết báo cáo</a:t>
                      </a:r>
                    </a:p>
                  </a:txBody>
                  <a:tcPr marL="68580" marR="68580" marT="0" marB="0"/>
                </a:tc>
                <a:tc>
                  <a:txBody>
                    <a:bodyPr/>
                    <a:lstStyle/>
                    <a:p>
                      <a:pPr marL="0" marR="57150" algn="ctr">
                        <a:lnSpc>
                          <a:spcPct val="115000"/>
                        </a:lnSpc>
                        <a:spcBef>
                          <a:spcPts val="0"/>
                        </a:spcBef>
                        <a:spcAft>
                          <a:spcPts val="0"/>
                        </a:spcAft>
                      </a:pPr>
                      <a:r>
                        <a:rPr lang="en-US" sz="2000">
                          <a:solidFill>
                            <a:srgbClr val="000000"/>
                          </a:solidFill>
                          <a:effectLst/>
                          <a:latin typeface="Times New Roman"/>
                          <a:ea typeface="Calibri"/>
                          <a:cs typeface="Times New Roman"/>
                        </a:rPr>
                        <a:t> </a:t>
                      </a:r>
                    </a:p>
                  </a:txBody>
                  <a:tcPr marL="68580" marR="68580" marT="0" marB="0"/>
                </a:tc>
                <a:tc>
                  <a:txBody>
                    <a:bodyPr/>
                    <a:lstStyle/>
                    <a:p>
                      <a:pPr marL="0" marR="57150" algn="ctr">
                        <a:lnSpc>
                          <a:spcPct val="115000"/>
                        </a:lnSpc>
                        <a:spcBef>
                          <a:spcPts val="0"/>
                        </a:spcBef>
                        <a:spcAft>
                          <a:spcPts val="0"/>
                        </a:spcAft>
                      </a:pPr>
                      <a:r>
                        <a:rPr lang="en-US" sz="2000" smtClean="0">
                          <a:solidFill>
                            <a:srgbClr val="000000"/>
                          </a:solidFill>
                          <a:effectLst/>
                          <a:latin typeface="Times New Roman"/>
                          <a:ea typeface="Calibri"/>
                          <a:cs typeface="Times New Roman"/>
                        </a:rPr>
                        <a:t>180</a:t>
                      </a:r>
                      <a:endParaRPr lang="en-US" sz="2000">
                        <a:solidFill>
                          <a:srgbClr val="000000"/>
                        </a:solidFill>
                        <a:effectLst/>
                        <a:latin typeface="Times New Roman"/>
                        <a:ea typeface="Calibri"/>
                        <a:cs typeface="Times New Roman"/>
                      </a:endParaRPr>
                    </a:p>
                  </a:txBody>
                  <a:tcPr marL="68580" marR="68580" marT="0" marB="0"/>
                </a:tc>
                <a:extLst>
                  <a:ext uri="{0D108BD9-81ED-4DB2-BD59-A6C34878D82A}">
                    <a16:rowId xmlns:a16="http://schemas.microsoft.com/office/drawing/2014/main" val="10008"/>
                  </a:ext>
                </a:extLst>
              </a:tr>
              <a:tr h="601980">
                <a:tc>
                  <a:txBody>
                    <a:bodyPr/>
                    <a:lstStyle/>
                    <a:p>
                      <a:pPr marL="0" marR="57150" algn="ctr">
                        <a:lnSpc>
                          <a:spcPct val="115000"/>
                        </a:lnSpc>
                        <a:spcBef>
                          <a:spcPts val="0"/>
                        </a:spcBef>
                        <a:spcAft>
                          <a:spcPts val="0"/>
                        </a:spcAft>
                      </a:pPr>
                      <a:r>
                        <a:rPr lang="en-US" sz="2000">
                          <a:solidFill>
                            <a:srgbClr val="000000"/>
                          </a:solidFill>
                          <a:effectLst/>
                          <a:latin typeface="Times New Roman"/>
                          <a:ea typeface="Calibri"/>
                          <a:cs typeface="Times New Roman"/>
                        </a:rPr>
                        <a:t>Tổng thời gian</a:t>
                      </a:r>
                    </a:p>
                  </a:txBody>
                  <a:tcPr marL="68580" marR="68580" marT="0" marB="0"/>
                </a:tc>
                <a:tc gridSpan="2">
                  <a:txBody>
                    <a:bodyPr/>
                    <a:lstStyle/>
                    <a:p>
                      <a:pPr marL="0" marR="57150" algn="ctr">
                        <a:lnSpc>
                          <a:spcPct val="115000"/>
                        </a:lnSpc>
                        <a:spcBef>
                          <a:spcPts val="0"/>
                        </a:spcBef>
                        <a:spcAft>
                          <a:spcPts val="0"/>
                        </a:spcAft>
                      </a:pPr>
                      <a:r>
                        <a:rPr lang="en-US" sz="2000">
                          <a:solidFill>
                            <a:srgbClr val="000000"/>
                          </a:solidFill>
                          <a:effectLst/>
                          <a:latin typeface="Times New Roman"/>
                          <a:ea typeface="Calibri"/>
                          <a:cs typeface="Times New Roman"/>
                        </a:rPr>
                        <a:t> </a:t>
                      </a:r>
                    </a:p>
                    <a:p>
                      <a:pPr marL="0" marR="57150" algn="ctr">
                        <a:lnSpc>
                          <a:spcPct val="115000"/>
                        </a:lnSpc>
                        <a:spcBef>
                          <a:spcPts val="0"/>
                        </a:spcBef>
                        <a:spcAft>
                          <a:spcPts val="0"/>
                        </a:spcAft>
                      </a:pPr>
                      <a:r>
                        <a:rPr lang="en-US" sz="2000" smtClean="0">
                          <a:solidFill>
                            <a:srgbClr val="000000"/>
                          </a:solidFill>
                          <a:effectLst/>
                          <a:latin typeface="Times New Roman"/>
                          <a:ea typeface="Calibri"/>
                          <a:cs typeface="Times New Roman"/>
                        </a:rPr>
                        <a:t>660</a:t>
                      </a:r>
                      <a:endParaRPr lang="en-US" sz="2000">
                        <a:solidFill>
                          <a:srgbClr val="000000"/>
                        </a:solidFill>
                        <a:effectLst/>
                        <a:latin typeface="Times New Roman"/>
                        <a:ea typeface="Calibri"/>
                        <a:cs typeface="Times New Roman"/>
                      </a:endParaRPr>
                    </a:p>
                  </a:txBody>
                  <a:tcPr marL="68580" marR="68580" marT="0" marB="0"/>
                </a:tc>
                <a:tc hMerge="1">
                  <a:txBody>
                    <a:bodyPr/>
                    <a:lstStyle/>
                    <a:p>
                      <a:pPr marL="0" marR="57150" algn="ctr">
                        <a:lnSpc>
                          <a:spcPct val="115000"/>
                        </a:lnSpc>
                        <a:spcBef>
                          <a:spcPts val="0"/>
                        </a:spcBef>
                        <a:spcAft>
                          <a:spcPts val="0"/>
                        </a:spcAft>
                      </a:pPr>
                      <a:endParaRPr lang="en-US" sz="1200">
                        <a:solidFill>
                          <a:srgbClr val="000000"/>
                        </a:solidFill>
                        <a:effectLst/>
                        <a:latin typeface="Times New Roman"/>
                        <a:ea typeface="Calibri"/>
                        <a:cs typeface="Times New Roman"/>
                      </a:endParaRP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8430550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normAutofit/>
          </a:bodyPr>
          <a:lstStyle/>
          <a:p>
            <a:pPr marL="109728" indent="0">
              <a:buNone/>
            </a:pPr>
            <a:r>
              <a:rPr lang="en-US" sz="3500" b="1" i="1" smtClean="0">
                <a:latin typeface="Times New Roman" pitchFamily="18" charset="0"/>
                <a:cs typeface="Times New Roman" pitchFamily="18" charset="0"/>
              </a:rPr>
              <a:t>m. </a:t>
            </a:r>
            <a:r>
              <a:rPr lang="en-US" sz="3500" b="1" err="1">
                <a:latin typeface="Times New Roman" pitchFamily="18" charset="0"/>
                <a:cs typeface="Times New Roman" pitchFamily="18" charset="0"/>
              </a:rPr>
              <a:t>Lập</a:t>
            </a:r>
            <a:r>
              <a:rPr lang="en-US" sz="3500" b="1">
                <a:latin typeface="Times New Roman" pitchFamily="18" charset="0"/>
                <a:cs typeface="Times New Roman" pitchFamily="18" charset="0"/>
              </a:rPr>
              <a:t> </a:t>
            </a:r>
            <a:r>
              <a:rPr lang="en-US" sz="3500" b="1" err="1">
                <a:latin typeface="Times New Roman" pitchFamily="18" charset="0"/>
                <a:cs typeface="Times New Roman" pitchFamily="18" charset="0"/>
              </a:rPr>
              <a:t>kế</a:t>
            </a:r>
            <a:r>
              <a:rPr lang="en-US" sz="3500" b="1">
                <a:latin typeface="Times New Roman" pitchFamily="18" charset="0"/>
                <a:cs typeface="Times New Roman" pitchFamily="18" charset="0"/>
              </a:rPr>
              <a:t> </a:t>
            </a:r>
            <a:r>
              <a:rPr lang="en-US" sz="3500" b="1" err="1">
                <a:latin typeface="Times New Roman" pitchFamily="18" charset="0"/>
                <a:cs typeface="Times New Roman" pitchFamily="18" charset="0"/>
              </a:rPr>
              <a:t>hoạch</a:t>
            </a:r>
            <a:r>
              <a:rPr lang="en-US" sz="3500" b="1">
                <a:latin typeface="Times New Roman" pitchFamily="18" charset="0"/>
                <a:cs typeface="Times New Roman" pitchFamily="18" charset="0"/>
              </a:rPr>
              <a:t> </a:t>
            </a:r>
            <a:r>
              <a:rPr lang="en-US" sz="3500" b="1" err="1">
                <a:latin typeface="Times New Roman" pitchFamily="18" charset="0"/>
                <a:cs typeface="Times New Roman" pitchFamily="18" charset="0"/>
              </a:rPr>
              <a:t>thời</a:t>
            </a:r>
            <a:r>
              <a:rPr lang="en-US" sz="3500" b="1">
                <a:latin typeface="Times New Roman" pitchFamily="18" charset="0"/>
                <a:cs typeface="Times New Roman" pitchFamily="18" charset="0"/>
              </a:rPr>
              <a:t> </a:t>
            </a:r>
            <a:r>
              <a:rPr lang="en-US" sz="3500" b="1" err="1" smtClean="0">
                <a:latin typeface="Times New Roman" pitchFamily="18" charset="0"/>
                <a:cs typeface="Times New Roman" pitchFamily="18" charset="0"/>
              </a:rPr>
              <a:t>gian</a:t>
            </a:r>
            <a:endParaRPr lang="en-US" sz="3500" b="1" smtClean="0">
              <a:latin typeface="Times New Roman" pitchFamily="18" charset="0"/>
              <a:cs typeface="Times New Roman" pitchFamily="18" charset="0"/>
            </a:endParaRPr>
          </a:p>
          <a:p>
            <a:r>
              <a:rPr lang="en-US" sz="2400" err="1">
                <a:latin typeface="Times New Roman" pitchFamily="18" charset="0"/>
                <a:cs typeface="Times New Roman" pitchFamily="18" charset="0"/>
              </a:rPr>
              <a:t>Lưu</a:t>
            </a:r>
            <a:r>
              <a:rPr lang="en-US" sz="2400">
                <a:latin typeface="Times New Roman" pitchFamily="18" charset="0"/>
                <a:cs typeface="Times New Roman" pitchFamily="18" charset="0"/>
              </a:rPr>
              <a:t> ý 10 </a:t>
            </a:r>
            <a:r>
              <a:rPr lang="en-US" sz="2400" err="1">
                <a:latin typeface="Times New Roman" pitchFamily="18" charset="0"/>
                <a:cs typeface="Times New Roman" pitchFamily="18" charset="0"/>
              </a:rPr>
              <a:t>phút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sau</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mỗi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lần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kiểm</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tra</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để</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xử</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lý</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các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sự</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cố</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bất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ngờ</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khác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nhau</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trước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khi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người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dùng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tiếp</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theo</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đến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Cũng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lưu</a:t>
            </a:r>
            <a:r>
              <a:rPr lang="en-US" sz="2400">
                <a:latin typeface="Times New Roman" pitchFamily="18" charset="0"/>
                <a:cs typeface="Times New Roman" pitchFamily="18" charset="0"/>
              </a:rPr>
              <a:t> ý </a:t>
            </a:r>
            <a:r>
              <a:rPr lang="en-US" sz="2400" err="1">
                <a:latin typeface="Times New Roman" pitchFamily="18" charset="0"/>
                <a:cs typeface="Times New Roman" pitchFamily="18" charset="0"/>
              </a:rPr>
              <a:t>rằng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tổng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thời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gian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để</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thử</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nghiệm</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với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ba</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người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dùng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không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phải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là</a:t>
            </a:r>
            <a:r>
              <a:rPr lang="en-US" sz="2400">
                <a:latin typeface="Times New Roman" pitchFamily="18" charset="0"/>
                <a:cs typeface="Times New Roman" pitchFamily="18" charset="0"/>
              </a:rPr>
              <a:t> 3 </a:t>
            </a:r>
            <a:r>
              <a:rPr lang="en-US" sz="2400" err="1">
                <a:latin typeface="Times New Roman" pitchFamily="18" charset="0"/>
                <a:cs typeface="Times New Roman" pitchFamily="18" charset="0"/>
              </a:rPr>
              <a:t>nhân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với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thời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gian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của</a:t>
            </a:r>
            <a:r>
              <a:rPr lang="en-US" sz="2400">
                <a:latin typeface="Times New Roman" pitchFamily="18" charset="0"/>
                <a:cs typeface="Times New Roman" pitchFamily="18" charset="0"/>
              </a:rPr>
              <a:t> 1. </a:t>
            </a:r>
            <a:r>
              <a:rPr lang="en-US" sz="2400" err="1">
                <a:latin typeface="Times New Roman" pitchFamily="18" charset="0"/>
                <a:cs typeface="Times New Roman" pitchFamily="18" charset="0"/>
              </a:rPr>
              <a:t>Tại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sao</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Bởi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vì</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báo</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cáo</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cho</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người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dùng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hai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và</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ba</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là</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nhanh</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hơn</a:t>
            </a:r>
            <a:r>
              <a:rPr lang="en-US" sz="2400">
                <a:latin typeface="Times New Roman" pitchFamily="18" charset="0"/>
                <a:cs typeface="Times New Roman" pitchFamily="18" charset="0"/>
              </a:rPr>
              <a:t> so </a:t>
            </a:r>
            <a:r>
              <a:rPr lang="en-US" sz="2400" err="1">
                <a:latin typeface="Times New Roman" pitchFamily="18" charset="0"/>
                <a:cs typeface="Times New Roman" pitchFamily="18" charset="0"/>
              </a:rPr>
              <a:t>với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người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sử</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dụng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một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vì</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nhiều</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vấn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đề</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là</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như</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nhau</a:t>
            </a:r>
            <a:r>
              <a:rPr lang="en-US" sz="2400">
                <a:latin typeface="Times New Roman" pitchFamily="18" charset="0"/>
                <a:cs typeface="Times New Roman" pitchFamily="18" charset="0"/>
              </a:rPr>
              <a:t>.</a:t>
            </a:r>
          </a:p>
          <a:p>
            <a:pPr marL="109728" indent="0">
              <a:buNone/>
            </a:pPr>
            <a:endParaRPr lang="en-US" sz="2400" b="1" i="1" smtClean="0">
              <a:latin typeface="Times New Roman" pitchFamily="18" charset="0"/>
              <a:cs typeface="Times New Roman" pitchFamily="18" charset="0"/>
            </a:endParaRPr>
          </a:p>
        </p:txBody>
      </p:sp>
      <p:sp>
        <p:nvSpPr>
          <p:cNvPr id="3" name="Title 2"/>
          <p:cNvSpPr>
            <a:spLocks noGrp="1"/>
          </p:cNvSpPr>
          <p:nvPr>
            <p:ph type="title"/>
          </p:nvPr>
        </p:nvSpPr>
        <p:spPr>
          <a:xfrm>
            <a:off x="533400" y="274638"/>
            <a:ext cx="8153400" cy="1143000"/>
          </a:xfrm>
        </p:spPr>
        <p:txBody>
          <a:bodyPr/>
          <a:lstStyle/>
          <a:p>
            <a:r>
              <a:rPr lang="en-US">
                <a:latin typeface="Times New Roman" pitchFamily="18" charset="0"/>
                <a:cs typeface="Times New Roman" pitchFamily="18" charset="0"/>
              </a:rPr>
              <a:t>2. </a:t>
            </a:r>
            <a:r>
              <a:rPr lang="en-US" err="1">
                <a:effectLst/>
                <a:latin typeface="Times New Roman" pitchFamily="18" charset="0"/>
                <a:cs typeface="Times New Roman" pitchFamily="18" charset="0"/>
              </a:rPr>
              <a:t>Lập</a:t>
            </a:r>
            <a:r>
              <a:rPr lang="en-US">
                <a:effectLst/>
                <a:latin typeface="Times New Roman" pitchFamily="18" charset="0"/>
                <a:cs typeface="Times New Roman" pitchFamily="18" charset="0"/>
              </a:rPr>
              <a:t> </a:t>
            </a:r>
            <a:r>
              <a:rPr lang="en-US" err="1">
                <a:effectLst/>
                <a:latin typeface="Times New Roman" pitchFamily="18" charset="0"/>
                <a:cs typeface="Times New Roman" pitchFamily="18" charset="0"/>
              </a:rPr>
              <a:t>kế</a:t>
            </a:r>
            <a:r>
              <a:rPr lang="en-US">
                <a:effectLst/>
                <a:latin typeface="Times New Roman" pitchFamily="18" charset="0"/>
                <a:cs typeface="Times New Roman" pitchFamily="18" charset="0"/>
              </a:rPr>
              <a:t> </a:t>
            </a:r>
            <a:r>
              <a:rPr lang="en-US" err="1">
                <a:effectLst/>
                <a:latin typeface="Times New Roman" pitchFamily="18" charset="0"/>
                <a:cs typeface="Times New Roman" pitchFamily="18" charset="0"/>
              </a:rPr>
              <a:t>hoạch</a:t>
            </a:r>
            <a:r>
              <a:rPr lang="en-US">
                <a:effectLst/>
                <a:latin typeface="Times New Roman" pitchFamily="18" charset="0"/>
                <a:cs typeface="Times New Roman" pitchFamily="18" charset="0"/>
              </a:rPr>
              <a:t> </a:t>
            </a:r>
            <a:r>
              <a:rPr lang="en-US" err="1">
                <a:effectLst/>
                <a:latin typeface="Times New Roman" pitchFamily="18" charset="0"/>
                <a:cs typeface="Times New Roman" pitchFamily="18" charset="0"/>
              </a:rPr>
              <a:t>kiểm</a:t>
            </a:r>
            <a:r>
              <a:rPr lang="en-US">
                <a:effectLst/>
                <a:latin typeface="Times New Roman" pitchFamily="18" charset="0"/>
                <a:cs typeface="Times New Roman" pitchFamily="18" charset="0"/>
              </a:rPr>
              <a:t> </a:t>
            </a:r>
            <a:r>
              <a:rPr lang="en-US" err="1">
                <a:effectLst/>
                <a:latin typeface="Times New Roman" pitchFamily="18" charset="0"/>
                <a:cs typeface="Times New Roman" pitchFamily="18" charset="0"/>
              </a:rPr>
              <a:t>thử</a:t>
            </a:r>
            <a:r>
              <a:rPr lang="en-US">
                <a:effectLst/>
                <a:latin typeface="Times New Roman" pitchFamily="18" charset="0"/>
                <a:cs typeface="Times New Roman" pitchFamily="18" charset="0"/>
              </a:rPr>
              <a:t> </a:t>
            </a:r>
            <a:endParaRPr lang="vi-VN">
              <a:latin typeface="Times New Roman" pitchFamily="18" charset="0"/>
              <a:cs typeface="Times New Roman" pitchFamily="18" charset="0"/>
            </a:endParaRPr>
          </a:p>
        </p:txBody>
      </p:sp>
    </p:spTree>
    <p:extLst>
      <p:ext uri="{BB962C8B-B14F-4D97-AF65-F5344CB8AC3E}">
        <p14:creationId xmlns:p14="http://schemas.microsoft.com/office/powerpoint/2010/main" val="10773291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214313" indent="-214313">
              <a:buFont typeface="Wingdings" panose="05000000000000000000" pitchFamily="2" charset="2"/>
              <a:buChar char="v"/>
            </a:pPr>
            <a:r>
              <a:rPr lang="en-US" err="1">
                <a:latin typeface="Arial" panose="020B0604020202020204" pitchFamily="34" charset="0"/>
                <a:cs typeface="Arial" panose="020B0604020202020204" pitchFamily="34" charset="0"/>
              </a:rPr>
              <a:t>Một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kiểm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tính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khả</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phải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được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thực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hiện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với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người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dùng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tương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ứng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với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người</a:t>
            </a:r>
            <a:r>
              <a:rPr lang="en-US">
                <a:latin typeface="Arial" panose="020B0604020202020204" pitchFamily="34" charset="0"/>
                <a:cs typeface="Arial" panose="020B0604020202020204" pitchFamily="34" charset="0"/>
              </a:rPr>
              <a:t> dung </a:t>
            </a:r>
            <a:r>
              <a:rPr lang="en-US" err="1">
                <a:latin typeface="Arial" panose="020B0604020202020204" pitchFamily="34" charset="0"/>
                <a:cs typeface="Arial" panose="020B0604020202020204" pitchFamily="34" charset="0"/>
              </a:rPr>
              <a:t>trong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thực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tế</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họ</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thấy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một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số</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vấn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đề</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về</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tính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khả</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nhưng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phải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tất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cả</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những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người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liên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quan</a:t>
            </a:r>
            <a:endParaRPr lang="en-US">
              <a:latin typeface="Arial" panose="020B0604020202020204" pitchFamily="34" charset="0"/>
              <a:cs typeface="Arial" panose="020B0604020202020204" pitchFamily="34" charset="0"/>
            </a:endParaRPr>
          </a:p>
          <a:p>
            <a:pPr marL="214313" indent="-214313">
              <a:buFont typeface="Wingdings" panose="05000000000000000000" pitchFamily="2" charset="2"/>
              <a:buChar char="v"/>
            </a:pPr>
            <a:r>
              <a:rPr lang="en-US" err="1">
                <a:latin typeface="Arial" panose="020B0604020202020204" pitchFamily="34" charset="0"/>
                <a:cs typeface="Arial" panose="020B0604020202020204" pitchFamily="34" charset="0"/>
              </a:rPr>
              <a:t>Những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người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dùng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chuyên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môn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rất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giỏi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trong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việc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tìm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ra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chức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năng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bị</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thiếu</a:t>
            </a:r>
            <a:endParaRPr lang="en-US">
              <a:latin typeface="Arial" panose="020B0604020202020204" pitchFamily="34" charset="0"/>
              <a:cs typeface="Arial" panose="020B0604020202020204" pitchFamily="34" charset="0"/>
            </a:endParaRPr>
          </a:p>
          <a:p>
            <a:pPr marL="214313" indent="-214313">
              <a:buFont typeface="Wingdings" panose="05000000000000000000" pitchFamily="2" charset="2"/>
              <a:buChar char="v"/>
            </a:pPr>
            <a:r>
              <a:rPr lang="en-US" err="1">
                <a:latin typeface="Arial" panose="020B0604020202020204" pitchFamily="34" charset="0"/>
                <a:cs typeface="Arial" panose="020B0604020202020204" pitchFamily="34" charset="0"/>
              </a:rPr>
              <a:t>kiểm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khía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cạnh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dễ</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học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của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hệ</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thống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chúng</a:t>
            </a:r>
            <a:r>
              <a:rPr lang="en-US">
                <a:latin typeface="Arial" panose="020B0604020202020204" pitchFamily="34" charset="0"/>
                <a:cs typeface="Arial" panose="020B0604020202020204" pitchFamily="34" charset="0"/>
              </a:rPr>
              <a:t> ta </a:t>
            </a:r>
            <a:r>
              <a:rPr lang="en-US" err="1">
                <a:latin typeface="Arial" panose="020B0604020202020204" pitchFamily="34" charset="0"/>
                <a:cs typeface="Arial" panose="020B0604020202020204" pitchFamily="34" charset="0"/>
              </a:rPr>
              <a:t>nên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người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dùng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mới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nghiệm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mỗi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phiên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mới</a:t>
            </a:r>
            <a:endParaRPr lang="en-US">
              <a:latin typeface="Arial" panose="020B0604020202020204" pitchFamily="34" charset="0"/>
              <a:cs typeface="Arial" panose="020B0604020202020204" pitchFamily="34" charset="0"/>
            </a:endParaRPr>
          </a:p>
          <a:p>
            <a:pPr marL="214313" indent="-214313">
              <a:buFont typeface="Wingdings" panose="05000000000000000000" pitchFamily="2" charset="2"/>
              <a:buChar char="v"/>
            </a:pPr>
            <a:r>
              <a:rPr lang="en-US" err="1">
                <a:latin typeface="Arial" panose="020B0604020202020204" pitchFamily="34" charset="0"/>
                <a:cs typeface="Arial" panose="020B0604020202020204" pitchFamily="34" charset="0"/>
              </a:rPr>
              <a:t>Kiểm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hiệu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quả</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của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việc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chúng</a:t>
            </a:r>
            <a:r>
              <a:rPr lang="en-US">
                <a:latin typeface="Arial" panose="020B0604020202020204" pitchFamily="34" charset="0"/>
                <a:cs typeface="Arial" panose="020B0604020202020204" pitchFamily="34" charset="0"/>
              </a:rPr>
              <a:t> ta </a:t>
            </a:r>
            <a:r>
              <a:rPr lang="en-US" err="1">
                <a:latin typeface="Arial" panose="020B0604020202020204" pitchFamily="34" charset="0"/>
                <a:cs typeface="Arial" panose="020B0604020202020204" pitchFamily="34" charset="0"/>
              </a:rPr>
              <a:t>nên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người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dùng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kinh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nghiệm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những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người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dùng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tương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tự</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cũng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nghiệm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một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phiên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nếu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chúng</a:t>
            </a:r>
            <a:r>
              <a:rPr lang="en-US">
                <a:latin typeface="Arial" panose="020B0604020202020204" pitchFamily="34" charset="0"/>
                <a:cs typeface="Arial" panose="020B0604020202020204" pitchFamily="34" charset="0"/>
              </a:rPr>
              <a:t> ta </a:t>
            </a:r>
            <a:r>
              <a:rPr lang="en-US" err="1">
                <a:latin typeface="Arial" panose="020B0604020202020204" pitchFamily="34" charset="0"/>
                <a:cs typeface="Arial" panose="020B0604020202020204" pitchFamily="34" charset="0"/>
              </a:rPr>
              <a:t>cho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phép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họ</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được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kinh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nghiệm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với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từng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phiên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r>
              <a:rPr lang="en-US">
                <a:latin typeface="Arial" panose="020B0604020202020204" pitchFamily="34" charset="0"/>
                <a:cs typeface="Arial" panose="020B0604020202020204" pitchFamily="34" charset="0"/>
              </a:rPr>
              <a:t>.</a:t>
            </a:r>
            <a:endParaRPr lang="vi-VN">
              <a:latin typeface="Arial" panose="020B0604020202020204" pitchFamily="34" charset="0"/>
              <a:cs typeface="Arial" panose="020B0604020202020204" pitchFamily="34" charset="0"/>
            </a:endParaRPr>
          </a:p>
          <a:p>
            <a:endParaRPr lang="en-US"/>
          </a:p>
        </p:txBody>
      </p:sp>
      <p:sp>
        <p:nvSpPr>
          <p:cNvPr id="3" name="Title 2"/>
          <p:cNvSpPr>
            <a:spLocks noGrp="1"/>
          </p:cNvSpPr>
          <p:nvPr>
            <p:ph type="title"/>
          </p:nvPr>
        </p:nvSpPr>
        <p:spPr/>
        <p:txBody>
          <a:bodyPr/>
          <a:lstStyle/>
          <a:p>
            <a:r>
              <a:rPr lang="en-US" smtClean="0">
                <a:latin typeface="Times New Roman" pitchFamily="18" charset="0"/>
                <a:cs typeface="Times New Roman" pitchFamily="18" charset="0"/>
              </a:rPr>
              <a:t>3. </a:t>
            </a:r>
            <a:r>
              <a:rPr lang="en-US" err="1" smtClean="0">
                <a:effectLst/>
                <a:latin typeface="Times New Roman" pitchFamily="18" charset="0"/>
                <a:cs typeface="Times New Roman" pitchFamily="18" charset="0"/>
              </a:rPr>
              <a:t>Tìm</a:t>
            </a:r>
            <a:r>
              <a:rPr lang="en-US" smtClean="0">
                <a:effectLst/>
                <a:latin typeface="Times New Roman" pitchFamily="18" charset="0"/>
                <a:cs typeface="Times New Roman" pitchFamily="18" charset="0"/>
              </a:rPr>
              <a:t> </a:t>
            </a:r>
            <a:r>
              <a:rPr lang="en-US" err="1" smtClean="0">
                <a:effectLst/>
                <a:latin typeface="Times New Roman" pitchFamily="18" charset="0"/>
                <a:cs typeface="Times New Roman" pitchFamily="18" charset="0"/>
              </a:rPr>
              <a:t>kiếm</a:t>
            </a:r>
            <a:r>
              <a:rPr lang="en-US" smtClean="0">
                <a:effectLst/>
                <a:latin typeface="Times New Roman" pitchFamily="18" charset="0"/>
                <a:cs typeface="Times New Roman" pitchFamily="18" charset="0"/>
              </a:rPr>
              <a:t> </a:t>
            </a:r>
            <a:r>
              <a:rPr lang="en-US" err="1" smtClean="0">
                <a:effectLst/>
                <a:latin typeface="Times New Roman" pitchFamily="18" charset="0"/>
                <a:cs typeface="Times New Roman" pitchFamily="18" charset="0"/>
              </a:rPr>
              <a:t>người</a:t>
            </a:r>
            <a:r>
              <a:rPr lang="en-US" smtClean="0">
                <a:effectLst/>
                <a:latin typeface="Times New Roman" pitchFamily="18" charset="0"/>
                <a:cs typeface="Times New Roman" pitchFamily="18" charset="0"/>
              </a:rPr>
              <a:t> </a:t>
            </a:r>
            <a:r>
              <a:rPr lang="en-US" err="1" smtClean="0">
                <a:effectLst/>
                <a:latin typeface="Times New Roman" pitchFamily="18" charset="0"/>
                <a:cs typeface="Times New Roman" pitchFamily="18" charset="0"/>
              </a:rPr>
              <a:t>dùng</a:t>
            </a:r>
            <a:r>
              <a:rPr lang="en-US" smtClean="0">
                <a:effectLst/>
                <a:latin typeface="Times New Roman" pitchFamily="18" charset="0"/>
                <a:cs typeface="Times New Roman" pitchFamily="18" charset="0"/>
              </a:rPr>
              <a:t> </a:t>
            </a:r>
            <a:r>
              <a:rPr lang="en-US" err="1" smtClean="0">
                <a:effectLst/>
                <a:latin typeface="Times New Roman" pitchFamily="18" charset="0"/>
                <a:cs typeface="Times New Roman" pitchFamily="18" charset="0"/>
              </a:rPr>
              <a:t>thử</a:t>
            </a:r>
            <a:endParaRPr lang="en-US"/>
          </a:p>
        </p:txBody>
      </p:sp>
    </p:spTree>
    <p:extLst>
      <p:ext uri="{BB962C8B-B14F-4D97-AF65-F5344CB8AC3E}">
        <p14:creationId xmlns:p14="http://schemas.microsoft.com/office/powerpoint/2010/main" val="30626165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buNone/>
            </a:pPr>
            <a:r>
              <a:rPr lang="en-US" err="1">
                <a:latin typeface="Arial" panose="020B0604020202020204" pitchFamily="34" charset="0"/>
                <a:cs typeface="Arial" panose="020B0604020202020204" pitchFamily="34" charset="0"/>
              </a:rPr>
              <a:t>Tìm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người</a:t>
            </a:r>
            <a:r>
              <a:rPr lang="en-US">
                <a:latin typeface="Arial" panose="020B0604020202020204" pitchFamily="34" charset="0"/>
                <a:cs typeface="Arial" panose="020B0604020202020204" pitchFamily="34" charset="0"/>
              </a:rPr>
              <a:t> dung </a:t>
            </a:r>
            <a:r>
              <a:rPr lang="en-US" err="1">
                <a:latin typeface="Arial" panose="020B0604020202020204" pitchFamily="34" charset="0"/>
                <a:cs typeface="Arial" panose="020B0604020202020204" pitchFamily="34" charset="0"/>
              </a:rPr>
              <a:t>thử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loại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hệ</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thống</a:t>
            </a:r>
            <a:r>
              <a:rPr lang="en-US">
                <a:latin typeface="Arial" panose="020B0604020202020204" pitchFamily="34" charset="0"/>
                <a:cs typeface="Arial" panose="020B0604020202020204" pitchFamily="34" charset="0"/>
              </a:rPr>
              <a:t>:</a:t>
            </a:r>
          </a:p>
          <a:p>
            <a:pPr marL="470345" lvl="1" indent="-214313">
              <a:buFont typeface="Wingdings" panose="05000000000000000000" pitchFamily="2" charset="2"/>
              <a:buChar char="v"/>
            </a:pPr>
            <a:r>
              <a:rPr lang="en-US" b="1" err="1">
                <a:latin typeface="Arial" panose="020B0604020202020204" pitchFamily="34" charset="0"/>
                <a:cs typeface="Arial" panose="020B0604020202020204" pitchFamily="34" charset="0"/>
              </a:rPr>
              <a:t>Hệ</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thống</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sử</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dụng</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nội</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bộ</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Nếu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hệ</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thống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được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nội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bộ</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trong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một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công</a:t>
            </a:r>
            <a:r>
              <a:rPr lang="en-US">
                <a:latin typeface="Arial" panose="020B0604020202020204" pitchFamily="34" charset="0"/>
                <a:cs typeface="Arial" panose="020B0604020202020204" pitchFamily="34" charset="0"/>
              </a:rPr>
              <a:t> ty, </a:t>
            </a:r>
            <a:r>
              <a:rPr lang="en-US" err="1">
                <a:latin typeface="Arial" panose="020B0604020202020204" pitchFamily="34" charset="0"/>
                <a:cs typeface="Arial" panose="020B0604020202020204" pitchFamily="34" charset="0"/>
              </a:rPr>
              <a:t>rất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dễ</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dàng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tìm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người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dùng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thực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Chúng</a:t>
            </a:r>
            <a:r>
              <a:rPr lang="en-US">
                <a:latin typeface="Arial" panose="020B0604020202020204" pitchFamily="34" charset="0"/>
                <a:cs typeface="Arial" panose="020B0604020202020204" pitchFamily="34" charset="0"/>
              </a:rPr>
              <a:t> ta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cần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một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số</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thuyết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phục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làm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họ</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dành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gian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một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bài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kiểm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nhưng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thường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Hãy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nhớ</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rằng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mỗi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người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dùng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phải</a:t>
            </a:r>
            <a:r>
              <a:rPr lang="en-US">
                <a:latin typeface="Arial" panose="020B0604020202020204" pitchFamily="34" charset="0"/>
                <a:cs typeface="Arial" panose="020B0604020202020204" pitchFamily="34" charset="0"/>
              </a:rPr>
              <a:t> chi </a:t>
            </a:r>
            <a:r>
              <a:rPr lang="en-US" err="1">
                <a:latin typeface="Arial" panose="020B0604020202020204" pitchFamily="34" charset="0"/>
                <a:cs typeface="Arial" panose="020B0604020202020204" pitchFamily="34" charset="0"/>
              </a:rPr>
              <a:t>tiêu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chỉ</a:t>
            </a:r>
            <a:r>
              <a:rPr lang="en-US">
                <a:latin typeface="Arial" panose="020B0604020202020204" pitchFamily="34" charset="0"/>
                <a:cs typeface="Arial" panose="020B0604020202020204" pitchFamily="34" charset="0"/>
              </a:rPr>
              <a:t> 1-2 </a:t>
            </a:r>
            <a:r>
              <a:rPr lang="en-US" err="1">
                <a:latin typeface="Arial" panose="020B0604020202020204" pitchFamily="34" charset="0"/>
                <a:cs typeface="Arial" panose="020B0604020202020204" pitchFamily="34" charset="0"/>
              </a:rPr>
              <a:t>giờ</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chúng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tôi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thường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cùng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một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người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hai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lần</a:t>
            </a:r>
            <a:r>
              <a:rPr lang="en-US">
                <a:latin typeface="Arial" panose="020B0604020202020204" pitchFamily="34" charset="0"/>
                <a:cs typeface="Arial" panose="020B0604020202020204" pitchFamily="34" charset="0"/>
              </a:rPr>
              <a:t>).</a:t>
            </a:r>
            <a:endParaRPr lang="vi-VN">
              <a:latin typeface="Arial" panose="020B0604020202020204" pitchFamily="34" charset="0"/>
              <a:cs typeface="Arial" panose="020B0604020202020204" pitchFamily="34" charset="0"/>
            </a:endParaRPr>
          </a:p>
          <a:p>
            <a:pPr marL="470345" lvl="1" indent="-214313">
              <a:buFont typeface="Wingdings" panose="05000000000000000000" pitchFamily="2" charset="2"/>
              <a:buChar char="v"/>
            </a:pPr>
            <a:r>
              <a:rPr lang="en-US" b="1" err="1">
                <a:latin typeface="Arial" panose="020B0604020202020204" pitchFamily="34" charset="0"/>
                <a:cs typeface="Arial" panose="020B0604020202020204" pitchFamily="34" charset="0"/>
              </a:rPr>
              <a:t>Sản</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phẩm</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dành</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cho</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đối</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tượng</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rộng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Nếu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sản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phẩm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dành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đối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tượng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rộng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rãi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như</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một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trang</a:t>
            </a:r>
            <a:r>
              <a:rPr lang="en-US">
                <a:latin typeface="Arial" panose="020B0604020202020204" pitchFamily="34" charset="0"/>
                <a:cs typeface="Arial" panose="020B0604020202020204" pitchFamily="34" charset="0"/>
              </a:rPr>
              <a:t> Web </a:t>
            </a:r>
            <a:r>
              <a:rPr lang="en-US" err="1">
                <a:latin typeface="Arial" panose="020B0604020202020204" pitchFamily="34" charset="0"/>
                <a:cs typeface="Arial" panose="020B0604020202020204" pitchFamily="34" charset="0"/>
              </a:rPr>
              <a:t>điển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hình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chúng</a:t>
            </a:r>
            <a:r>
              <a:rPr lang="en-US">
                <a:latin typeface="Arial" panose="020B0604020202020204" pitchFamily="34" charset="0"/>
                <a:cs typeface="Arial" panose="020B0604020202020204" pitchFamily="34" charset="0"/>
              </a:rPr>
              <a:t> ta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tìm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thấy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những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người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đường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phố</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họ</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làm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người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dùng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nghiệm</a:t>
            </a:r>
            <a:r>
              <a:rPr lang="en-US">
                <a:latin typeface="Arial" panose="020B0604020202020204" pitchFamily="34" charset="0"/>
                <a:cs typeface="Arial" panose="020B0604020202020204" pitchFamily="34" charset="0"/>
              </a:rPr>
              <a:t> </a:t>
            </a:r>
          </a:p>
          <a:p>
            <a:pPr marL="470345" lvl="1" indent="-214313">
              <a:buFont typeface="Wingdings" panose="05000000000000000000" pitchFamily="2" charset="2"/>
              <a:buChar char="v"/>
            </a:pPr>
            <a:r>
              <a:rPr lang="en-US" b="1" err="1">
                <a:latin typeface="Arial" panose="020B0604020202020204" pitchFamily="34" charset="0"/>
                <a:cs typeface="Arial" panose="020B0604020202020204" pitchFamily="34" charset="0"/>
              </a:rPr>
              <a:t>Sản</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phẩm</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thích</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hợp</a:t>
            </a:r>
            <a:r>
              <a:rPr lang="en-US" b="1">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Nhiều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doanh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nghiệp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phát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triển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sản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phẩm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máy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hàn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máy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hàn</a:t>
            </a:r>
            <a:r>
              <a:rPr lang="en-US">
                <a:latin typeface="Arial" panose="020B0604020202020204" pitchFamily="34" charset="0"/>
                <a:cs typeface="Arial" panose="020B0604020202020204" pitchFamily="34" charset="0"/>
              </a:rPr>
              <a:t> ban </a:t>
            </a:r>
            <a:r>
              <a:rPr lang="en-US" err="1">
                <a:latin typeface="Arial" panose="020B0604020202020204" pitchFamily="34" charset="0"/>
                <a:cs typeface="Arial" panose="020B0604020202020204" pitchFamily="34" charset="0"/>
              </a:rPr>
              <a:t>đầu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hoặc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thiết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bị</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tiếng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ồn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Trong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những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trường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hợp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này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một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đại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tiếp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thị</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giúp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vì</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việc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gọi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điện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thoại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ngẫu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nhiên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hiếm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xảy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ra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với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người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quyền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lợi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Chúng</a:t>
            </a:r>
            <a:r>
              <a:rPr lang="en-US">
                <a:latin typeface="Arial" panose="020B0604020202020204" pitchFamily="34" charset="0"/>
                <a:cs typeface="Arial" panose="020B0604020202020204" pitchFamily="34" charset="0"/>
              </a:rPr>
              <a:t> ta </a:t>
            </a:r>
            <a:r>
              <a:rPr lang="en-US" err="1">
                <a:latin typeface="Arial" panose="020B0604020202020204" pitchFamily="34" charset="0"/>
                <a:cs typeface="Arial" panose="020B0604020202020204" pitchFamily="34" charset="0"/>
              </a:rPr>
              <a:t>phải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tìm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kiếm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người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dùng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hoặc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người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dùng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tiềm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năng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sản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phẩm</a:t>
            </a:r>
            <a:r>
              <a:rPr lang="en-US" smtClean="0">
                <a:latin typeface="Arial" panose="020B0604020202020204" pitchFamily="34" charset="0"/>
                <a:cs typeface="Arial" panose="020B0604020202020204" pitchFamily="34" charset="0"/>
              </a:rPr>
              <a:t>.</a:t>
            </a:r>
            <a:endParaRPr lang="vi-VN">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a:latin typeface="Times New Roman" pitchFamily="18" charset="0"/>
                <a:cs typeface="Times New Roman" pitchFamily="18" charset="0"/>
              </a:rPr>
              <a:t>3. </a:t>
            </a:r>
            <a:r>
              <a:rPr lang="en-US" err="1">
                <a:effectLst/>
                <a:latin typeface="Times New Roman" pitchFamily="18" charset="0"/>
                <a:cs typeface="Times New Roman" pitchFamily="18" charset="0"/>
              </a:rPr>
              <a:t>Tìm</a:t>
            </a:r>
            <a:r>
              <a:rPr lang="en-US">
                <a:effectLst/>
                <a:latin typeface="Times New Roman" pitchFamily="18" charset="0"/>
                <a:cs typeface="Times New Roman" pitchFamily="18" charset="0"/>
              </a:rPr>
              <a:t> </a:t>
            </a:r>
            <a:r>
              <a:rPr lang="en-US" err="1">
                <a:effectLst/>
                <a:latin typeface="Times New Roman" pitchFamily="18" charset="0"/>
                <a:cs typeface="Times New Roman" pitchFamily="18" charset="0"/>
              </a:rPr>
              <a:t>kiếm</a:t>
            </a:r>
            <a:r>
              <a:rPr lang="en-US">
                <a:effectLst/>
                <a:latin typeface="Times New Roman" pitchFamily="18" charset="0"/>
                <a:cs typeface="Times New Roman" pitchFamily="18" charset="0"/>
              </a:rPr>
              <a:t> </a:t>
            </a:r>
            <a:r>
              <a:rPr lang="en-US" err="1">
                <a:effectLst/>
                <a:latin typeface="Times New Roman" pitchFamily="18" charset="0"/>
                <a:cs typeface="Times New Roman" pitchFamily="18" charset="0"/>
              </a:rPr>
              <a:t>người</a:t>
            </a:r>
            <a:r>
              <a:rPr lang="en-US">
                <a:effectLst/>
                <a:latin typeface="Times New Roman" pitchFamily="18" charset="0"/>
                <a:cs typeface="Times New Roman" pitchFamily="18" charset="0"/>
              </a:rPr>
              <a:t> </a:t>
            </a:r>
            <a:r>
              <a:rPr lang="en-US" err="1">
                <a:effectLst/>
                <a:latin typeface="Times New Roman" pitchFamily="18" charset="0"/>
                <a:cs typeface="Times New Roman" pitchFamily="18" charset="0"/>
              </a:rPr>
              <a:t>dùng</a:t>
            </a:r>
            <a:r>
              <a:rPr lang="en-US">
                <a:effectLst/>
                <a:latin typeface="Times New Roman" pitchFamily="18" charset="0"/>
                <a:cs typeface="Times New Roman" pitchFamily="18" charset="0"/>
              </a:rPr>
              <a:t> </a:t>
            </a:r>
            <a:r>
              <a:rPr lang="en-US" err="1">
                <a:effectLst/>
                <a:latin typeface="Times New Roman" pitchFamily="18" charset="0"/>
                <a:cs typeface="Times New Roman" pitchFamily="18" charset="0"/>
              </a:rPr>
              <a:t>thử</a:t>
            </a:r>
            <a:endParaRPr lang="en-US"/>
          </a:p>
        </p:txBody>
      </p:sp>
    </p:spTree>
    <p:extLst>
      <p:ext uri="{BB962C8B-B14F-4D97-AF65-F5344CB8AC3E}">
        <p14:creationId xmlns:p14="http://schemas.microsoft.com/office/powerpoint/2010/main" val="37528714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214313" indent="-214313">
              <a:buFont typeface="Wingdings" panose="05000000000000000000" pitchFamily="2" charset="2"/>
              <a:buChar char="v"/>
            </a:pPr>
            <a:r>
              <a:rPr lang="en-US">
                <a:latin typeface="Arial" panose="020B0604020202020204" pitchFamily="34" charset="0"/>
                <a:cs typeface="Arial" panose="020B0604020202020204" pitchFamily="34" charset="0"/>
              </a:rPr>
              <a:t>Một số chuyên gia của HCI tuyên bố rằng chúng ta cần ít nhất 10 người dùng để có được ý nghĩa thống kê, nếu không kiểm tra là không khả dụng. Có thể thấy rõ rằng 10 người dùng sẽ đòi hỏi một khối lượng công việc rất lớn. Các chuyên gia HCI khiêm tốn nói rằng có 3 người dùng là đủ. </a:t>
            </a:r>
          </a:p>
          <a:p>
            <a:pPr marL="214313" indent="-214313">
              <a:buFont typeface="Wingdings" panose="05000000000000000000" pitchFamily="2" charset="2"/>
              <a:buChar char="v"/>
            </a:pPr>
            <a:r>
              <a:rPr lang="en-US">
                <a:latin typeface="Arial" panose="020B0604020202020204" pitchFamily="34" charset="0"/>
                <a:cs typeface="Arial" panose="020B0604020202020204" pitchFamily="34" charset="0"/>
              </a:rPr>
              <a:t>Các vấn đề </a:t>
            </a:r>
          </a:p>
          <a:p>
            <a:pPr marL="600075" lvl="1" indent="-257175">
              <a:buFont typeface="+mj-lt"/>
              <a:buAutoNum type="arabicPeriod"/>
            </a:pPr>
            <a:r>
              <a:rPr lang="en-US" sz="1900" smtClean="0">
                <a:latin typeface="Arial" panose="020B0604020202020204" pitchFamily="34" charset="0"/>
                <a:cs typeface="Arial" panose="020B0604020202020204" pitchFamily="34" charset="0"/>
              </a:rPr>
              <a:t>Người </a:t>
            </a:r>
            <a:r>
              <a:rPr lang="en-US" sz="1900">
                <a:latin typeface="Arial" panose="020B0604020202020204" pitchFamily="34" charset="0"/>
                <a:cs typeface="Arial" panose="020B0604020202020204" pitchFamily="34" charset="0"/>
              </a:rPr>
              <a:t>dùng X không nhận thấy nút Tìm kiếm, trong khi người dùng Y thấy nó ngay lập tức</a:t>
            </a:r>
          </a:p>
          <a:p>
            <a:pPr marL="600075" lvl="1" indent="-257175">
              <a:buFont typeface="+mj-lt"/>
              <a:buAutoNum type="arabicPeriod"/>
            </a:pPr>
            <a:r>
              <a:rPr lang="en-US" sz="1900">
                <a:latin typeface="Arial" panose="020B0604020202020204" pitchFamily="34" charset="0"/>
                <a:cs typeface="Arial" panose="020B0604020202020204" pitchFamily="34" charset="0"/>
              </a:rPr>
              <a:t>Người dùng có nền tảng khác nhau và vì lý do này mong muốn những điều khác nhau trên màn hình</a:t>
            </a:r>
          </a:p>
          <a:p>
            <a:pPr marL="600075" lvl="1" indent="-257175">
              <a:buFont typeface="+mj-lt"/>
              <a:buAutoNum type="arabicPeriod"/>
            </a:pPr>
            <a:r>
              <a:rPr lang="en-US" sz="1900" smtClean="0">
                <a:latin typeface="Arial" panose="020B0604020202020204" pitchFamily="34" charset="0"/>
                <a:cs typeface="Arial" panose="020B0604020202020204" pitchFamily="34" charset="0"/>
              </a:rPr>
              <a:t>Người </a:t>
            </a:r>
            <a:r>
              <a:rPr lang="en-US" sz="1900">
                <a:latin typeface="Arial" panose="020B0604020202020204" pitchFamily="34" charset="0"/>
                <a:cs typeface="Arial" panose="020B0604020202020204" pitchFamily="34" charset="0"/>
              </a:rPr>
              <a:t>dùng quét màn hình theo nhiều cách khác nhau. Niềm tin chung là chúng ta nhìn vào phía trên bên trái và chuyển sự chú ý của chúng ta về phía dưới cùng bên phải, nhưng đây là một sự xấp xỉ rất thô</a:t>
            </a:r>
          </a:p>
          <a:p>
            <a:pPr marL="600075" lvl="1" indent="-257175">
              <a:buFont typeface="+mj-lt"/>
              <a:buAutoNum type="arabicPeriod"/>
            </a:pPr>
            <a:r>
              <a:rPr lang="en-US" sz="1900">
                <a:latin typeface="Arial" panose="020B0604020202020204" pitchFamily="34" charset="0"/>
                <a:cs typeface="Arial" panose="020B0604020202020204" pitchFamily="34" charset="0"/>
              </a:rPr>
              <a:t>Người dùng có khả năng nhận thức </a:t>
            </a:r>
            <a:r>
              <a:rPr lang="en-US" sz="1900">
                <a:latin typeface="Arial" panose="020B0604020202020204" pitchFamily="34" charset="0"/>
                <a:cs typeface="Arial" panose="020B0604020202020204" pitchFamily="34" charset="0"/>
              </a:rPr>
              <a:t>khác </a:t>
            </a:r>
            <a:r>
              <a:rPr lang="en-US" sz="1900" smtClean="0">
                <a:latin typeface="Arial" panose="020B0604020202020204" pitchFamily="34" charset="0"/>
                <a:cs typeface="Arial" panose="020B0604020202020204" pitchFamily="34" charset="0"/>
              </a:rPr>
              <a:t>nhau</a:t>
            </a:r>
            <a:endParaRPr lang="en-US" sz="1900">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smtClean="0">
                <a:latin typeface="Times New Roman" pitchFamily="18" charset="0"/>
                <a:cs typeface="Times New Roman" pitchFamily="18" charset="0"/>
              </a:rPr>
              <a:t>4. Có bao nhiêu người dùng</a:t>
            </a:r>
            <a:endParaRPr lang="en-US"/>
          </a:p>
        </p:txBody>
      </p:sp>
    </p:spTree>
    <p:extLst>
      <p:ext uri="{BB962C8B-B14F-4D97-AF65-F5344CB8AC3E}">
        <p14:creationId xmlns:p14="http://schemas.microsoft.com/office/powerpoint/2010/main" val="221665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81328"/>
            <a:ext cx="8610600" cy="4525963"/>
          </a:xfrm>
        </p:spPr>
        <p:txBody>
          <a:bodyPr>
            <a:noAutofit/>
          </a:bodyPr>
          <a:lstStyle/>
          <a:p>
            <a:pPr lvl="1">
              <a:buFont typeface="Wingdings" panose="05000000000000000000" pitchFamily="2" charset="2"/>
              <a:buChar char="v"/>
            </a:pPr>
            <a:r>
              <a:rPr lang="en-US" sz="1800" b="1">
                <a:latin typeface="Arial" panose="020B0604020202020204" pitchFamily="34" charset="0"/>
                <a:cs typeface="Arial" panose="020B0604020202020204" pitchFamily="34" charset="0"/>
              </a:rPr>
              <a:t>Người dùng thử nghiệm đầu tiên</a:t>
            </a:r>
            <a:r>
              <a:rPr lang="en-US" sz="1800">
                <a:latin typeface="Arial" panose="020B0604020202020204" pitchFamily="34" charset="0"/>
                <a:cs typeface="Arial" panose="020B0604020202020204" pitchFamily="34" charset="0"/>
              </a:rPr>
              <a:t>. Hãy để chúng tôi tưởng tượng những gì đã xảy ra với người dùng thử nghiệm đầu tiên. Hình 13.4, phần dưới cùng, cho thấy các vấn đề gặp phải bởi người dùng này (trong màu tối). Người sử dụng chắc chắn sẽ gặp phải tất cả các vấn đề với tỷ lệ truy cập 10. Theo định nghĩa họ gặp phải bởi tất cả 10 người dùng - cũng là người đầu tiên. Người sử dụng đầu tiên cũng sẽ gặp khoảng 90% các vấn đề với một hit-rate là 9, 80% các vấn đề với một hit-tỷ lệ của 8 và như vậy. Người sử dụng đầu tiên sẽ chỉ gặp một hoặc hai vấn đề đơn lẻ.</a:t>
            </a:r>
            <a:endParaRPr lang="vi-VN" sz="1800">
              <a:latin typeface="Arial" panose="020B0604020202020204" pitchFamily="34" charset="0"/>
              <a:cs typeface="Arial" panose="020B0604020202020204" pitchFamily="34" charset="0"/>
            </a:endParaRPr>
          </a:p>
          <a:p>
            <a:pPr lvl="1">
              <a:buFont typeface="Wingdings" panose="05000000000000000000" pitchFamily="2" charset="2"/>
              <a:buChar char="v"/>
            </a:pPr>
            <a:r>
              <a:rPr lang="en-US" sz="1800" b="1">
                <a:latin typeface="Arial" panose="020B0604020202020204" pitchFamily="34" charset="0"/>
                <a:cs typeface="Arial" panose="020B0604020202020204" pitchFamily="34" charset="0"/>
              </a:rPr>
              <a:t>Người dùng thử thứ hai</a:t>
            </a:r>
            <a:r>
              <a:rPr lang="en-US" sz="1800">
                <a:latin typeface="Arial" panose="020B0604020202020204" pitchFamily="34" charset="0"/>
                <a:cs typeface="Arial" panose="020B0604020202020204" pitchFamily="34" charset="0"/>
              </a:rPr>
              <a:t>. Bây giờ hãy tưởng tượng điều gì xảy ra với người dùng thứ hai. Người dùng này cũng sẽ gặp phải tất cả 10 vấn đề. Anh ta sẽ gặp hầu hết các vấn đề 9 lần nữa và khoảng 90% trong số 9 vấn đề mà U1 đã không gặp phải. Những vấn đề mới này được thể hiện bằng màu xám trung bình. U2 sẽ gặp phải một nửa trong số 5 vấn đề bị lỗi một lần nữa và khoảng 50% trong số 5 vấn đề chưa được khám phá. Cuối cùng, U2 sẽ gặp phải một hoặc hai vấn đề mới lạ.</a:t>
            </a:r>
            <a:endParaRPr lang="vi-VN" sz="1800">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a:latin typeface="Times New Roman" pitchFamily="18" charset="0"/>
                <a:cs typeface="Times New Roman" pitchFamily="18" charset="0"/>
              </a:rPr>
              <a:t>4. Có bao nhiêu người dùng</a:t>
            </a:r>
            <a:endParaRPr lang="en-US"/>
          </a:p>
        </p:txBody>
      </p:sp>
    </p:spTree>
    <p:extLst>
      <p:ext uri="{BB962C8B-B14F-4D97-AF65-F5344CB8AC3E}">
        <p14:creationId xmlns:p14="http://schemas.microsoft.com/office/powerpoint/2010/main" val="6320099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2628" lvl="1" indent="-342900">
              <a:spcBef>
                <a:spcPts val="400"/>
              </a:spcBef>
              <a:buSzPct val="68000"/>
              <a:buFont typeface="Wingdings" panose="05000000000000000000" pitchFamily="2" charset="2"/>
              <a:buChar char="v"/>
            </a:pPr>
            <a:r>
              <a:rPr lang="en-US" sz="2400" b="1">
                <a:latin typeface="Arial" panose="020B0604020202020204" pitchFamily="34" charset="0"/>
                <a:cs typeface="Arial" panose="020B0604020202020204" pitchFamily="34" charset="0"/>
              </a:rPr>
              <a:t>Những người dùng còn lại</a:t>
            </a:r>
            <a:r>
              <a:rPr lang="en-US" sz="2400">
                <a:latin typeface="Arial" panose="020B0604020202020204" pitchFamily="34" charset="0"/>
                <a:cs typeface="Arial" panose="020B0604020202020204" pitchFamily="34" charset="0"/>
              </a:rPr>
              <a:t>. Những vấn đề nào còn lại vào thời điểm này? Những người được thể hiện bằng màu trắng trong khung cảnh. Chúng tôi thấy rằng gần như tất cả các vấn đề cao hit được phát hiện, trong khi nhiều vấn đề nhấn thấp còn lại. Những người dùng còn lại chủ yếu giúp chúng tôi tiết lộ những vấn đề này</a:t>
            </a:r>
          </a:p>
          <a:p>
            <a:pPr marL="109728" indent="0">
              <a:buNone/>
            </a:pPr>
            <a:endParaRPr lang="en-US"/>
          </a:p>
        </p:txBody>
      </p:sp>
      <p:sp>
        <p:nvSpPr>
          <p:cNvPr id="3" name="Title 2"/>
          <p:cNvSpPr>
            <a:spLocks noGrp="1"/>
          </p:cNvSpPr>
          <p:nvPr>
            <p:ph type="title"/>
          </p:nvPr>
        </p:nvSpPr>
        <p:spPr/>
        <p:txBody>
          <a:bodyPr/>
          <a:lstStyle/>
          <a:p>
            <a:r>
              <a:rPr lang="en-US">
                <a:latin typeface="Times New Roman" pitchFamily="18" charset="0"/>
                <a:cs typeface="Times New Roman" pitchFamily="18" charset="0"/>
              </a:rPr>
              <a:t>4. Có bao nhiêu người dùng</a:t>
            </a:r>
            <a:endParaRPr lang="en-US"/>
          </a:p>
        </p:txBody>
      </p:sp>
    </p:spTree>
    <p:extLst>
      <p:ext uri="{BB962C8B-B14F-4D97-AF65-F5344CB8AC3E}">
        <p14:creationId xmlns:p14="http://schemas.microsoft.com/office/powerpoint/2010/main" val="29599924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atin typeface="Times New Roman" pitchFamily="18" charset="0"/>
                <a:cs typeface="Times New Roman" pitchFamily="18" charset="0"/>
              </a:rPr>
              <a:t>4. Có bao nhiêu người dùng</a:t>
            </a:r>
            <a:endParaRPr lang="en-US"/>
          </a:p>
        </p:txBody>
      </p:sp>
      <p:pic>
        <p:nvPicPr>
          <p:cNvPr id="4" name="Content Placeholder 3"/>
          <p:cNvPicPr>
            <a:picLocks noGrp="1"/>
          </p:cNvPicPr>
          <p:nvPr>
            <p:ph idx="1"/>
          </p:nvPr>
        </p:nvPicPr>
        <p:blipFill>
          <a:blip r:embed="rId2"/>
          <a:stretch>
            <a:fillRect/>
          </a:stretch>
        </p:blipFill>
        <p:spPr>
          <a:xfrm>
            <a:off x="1564677" y="1417638"/>
            <a:ext cx="5353050" cy="1724025"/>
          </a:xfrm>
          <a:prstGeom prst="rect">
            <a:avLst/>
          </a:prstGeom>
        </p:spPr>
      </p:pic>
      <p:pic>
        <p:nvPicPr>
          <p:cNvPr id="5" name="Picture 4"/>
          <p:cNvPicPr/>
          <p:nvPr/>
        </p:nvPicPr>
        <p:blipFill>
          <a:blip r:embed="rId3"/>
          <a:stretch>
            <a:fillRect/>
          </a:stretch>
        </p:blipFill>
        <p:spPr>
          <a:xfrm>
            <a:off x="1564677" y="3141663"/>
            <a:ext cx="5397365" cy="1685925"/>
          </a:xfrm>
          <a:prstGeom prst="rect">
            <a:avLst/>
          </a:prstGeom>
        </p:spPr>
      </p:pic>
      <p:sp>
        <p:nvSpPr>
          <p:cNvPr id="6" name="Rectangle 5"/>
          <p:cNvSpPr/>
          <p:nvPr/>
        </p:nvSpPr>
        <p:spPr>
          <a:xfrm>
            <a:off x="2023803" y="5029200"/>
            <a:ext cx="4479111" cy="369332"/>
          </a:xfrm>
          <a:prstGeom prst="rect">
            <a:avLst/>
          </a:prstGeom>
        </p:spPr>
        <p:txBody>
          <a:bodyPr wrap="none">
            <a:spAutoFit/>
          </a:bodyPr>
          <a:lstStyle/>
          <a:p>
            <a:r>
              <a:rPr lang="en-US" b="1"/>
              <a:t>Hình 13.4 Các vấn đề và tỷ lệ đạt được</a:t>
            </a:r>
            <a:endParaRPr lang="vi-VN" sz="1000"/>
          </a:p>
        </p:txBody>
      </p:sp>
    </p:spTree>
    <p:extLst>
      <p:ext uri="{BB962C8B-B14F-4D97-AF65-F5344CB8AC3E}">
        <p14:creationId xmlns:p14="http://schemas.microsoft.com/office/powerpoint/2010/main" val="287756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sz="2800" b="1" i="1" smtClean="0"/>
              <a:t>a. Cần </a:t>
            </a:r>
            <a:r>
              <a:rPr lang="en-US" sz="2800" b="1" i="1"/>
              <a:t>bao nhiêu người kiểm thử </a:t>
            </a:r>
            <a:r>
              <a:rPr lang="en-US" sz="2800" b="1" i="1" smtClean="0"/>
              <a:t>?</a:t>
            </a:r>
          </a:p>
          <a:p>
            <a:pPr>
              <a:buFont typeface="Wingdings" pitchFamily="2" charset="2"/>
              <a:buChar char="Ø"/>
            </a:pPr>
            <a:r>
              <a:rPr lang="en-US" smtClean="0"/>
              <a:t>Một </a:t>
            </a:r>
            <a:r>
              <a:rPr lang="en-US"/>
              <a:t>số chuyên gia của HCI </a:t>
            </a:r>
            <a:r>
              <a:rPr lang="en-US" smtClean="0"/>
              <a:t>cho rằng </a:t>
            </a:r>
            <a:r>
              <a:rPr lang="en-US"/>
              <a:t>chúng ta cần ít nhất 10 người dùng để có được bản thống kê có ý nghĩa</a:t>
            </a:r>
            <a:r>
              <a:rPr lang="en-US" smtClean="0"/>
              <a:t>.</a:t>
            </a:r>
          </a:p>
          <a:p>
            <a:pPr>
              <a:buFont typeface="Wingdings" pitchFamily="2" charset="2"/>
              <a:buChar char="Ø"/>
            </a:pPr>
            <a:r>
              <a:rPr lang="en-US"/>
              <a:t>Kinh nghiệm cho thấy rằng khi bắt đầu phát triển, chúng ta nên thử nghiệm với chỉ một người dùng. Chúng ta có thể nhận thấy rất nhiều vấn đề nghiêm trọng chỉ với một người </a:t>
            </a:r>
            <a:r>
              <a:rPr lang="en-US" smtClean="0"/>
              <a:t>dùng mà không cần thiết </a:t>
            </a:r>
            <a:r>
              <a:rPr lang="en-US"/>
              <a:t>thử nghiệm với người dùng khác trước khi những vấn đề tồi tệ nhất đã được khắc phục</a:t>
            </a:r>
            <a:r>
              <a:rPr lang="en-US" smtClean="0"/>
              <a:t>.</a:t>
            </a:r>
            <a:endParaRPr lang="vi-VN"/>
          </a:p>
        </p:txBody>
      </p:sp>
      <p:sp>
        <p:nvSpPr>
          <p:cNvPr id="3" name="Title 2"/>
          <p:cNvSpPr>
            <a:spLocks noGrp="1"/>
          </p:cNvSpPr>
          <p:nvPr>
            <p:ph type="title"/>
          </p:nvPr>
        </p:nvSpPr>
        <p:spPr/>
        <p:txBody>
          <a:bodyPr>
            <a:normAutofit/>
          </a:bodyPr>
          <a:lstStyle/>
          <a:p>
            <a:pPr lvl="0"/>
            <a:r>
              <a:rPr lang="en-US" smtClean="0"/>
              <a:t>2. </a:t>
            </a:r>
            <a:r>
              <a:rPr lang="en-US">
                <a:effectLst/>
              </a:rPr>
              <a:t>Lập kế hoạch kiểm thử </a:t>
            </a:r>
            <a:endParaRPr lang="vi-VN"/>
          </a:p>
        </p:txBody>
      </p:sp>
    </p:spTree>
    <p:extLst>
      <p:ext uri="{BB962C8B-B14F-4D97-AF65-F5344CB8AC3E}">
        <p14:creationId xmlns:p14="http://schemas.microsoft.com/office/powerpoint/2010/main" val="14909087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atin typeface="Times New Roman" pitchFamily="18" charset="0"/>
                <a:cs typeface="Times New Roman" pitchFamily="18" charset="0"/>
              </a:rPr>
              <a:t>4. Có bao nhiêu người dùng</a:t>
            </a:r>
            <a:endParaRPr lang="en-US"/>
          </a:p>
        </p:txBody>
      </p:sp>
      <p:pic>
        <p:nvPicPr>
          <p:cNvPr id="4" name="Content Placeholder 3"/>
          <p:cNvPicPr>
            <a:picLocks noGrp="1"/>
          </p:cNvPicPr>
          <p:nvPr>
            <p:ph idx="1"/>
          </p:nvPr>
        </p:nvPicPr>
        <p:blipFill>
          <a:blip r:embed="rId2"/>
          <a:stretch>
            <a:fillRect/>
          </a:stretch>
        </p:blipFill>
        <p:spPr>
          <a:xfrm>
            <a:off x="1576387" y="1905000"/>
            <a:ext cx="6272213" cy="3200399"/>
          </a:xfrm>
          <a:prstGeom prst="rect">
            <a:avLst/>
          </a:prstGeom>
        </p:spPr>
      </p:pic>
    </p:spTree>
    <p:extLst>
      <p:ext uri="{BB962C8B-B14F-4D97-AF65-F5344CB8AC3E}">
        <p14:creationId xmlns:p14="http://schemas.microsoft.com/office/powerpoint/2010/main" val="15479471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a:cs typeface="Arial" panose="020B0604020202020204" pitchFamily="34" charset="0"/>
              </a:rPr>
              <a:t>Í</a:t>
            </a:r>
            <a:r>
              <a:rPr lang="vi-VN" smtClean="0">
                <a:cs typeface="Arial" panose="020B0604020202020204" pitchFamily="34" charset="0"/>
              </a:rPr>
              <a:t>t </a:t>
            </a:r>
            <a:r>
              <a:rPr lang="vi-VN">
                <a:cs typeface="Arial" panose="020B0604020202020204" pitchFamily="34" charset="0"/>
              </a:rPr>
              <a:t>nhất 10 người dùng. Bất kỳ vấn đề gặp nhiều hơn một lần sau đó sẽ được sửa chữa. (Chúng tôi nhận được sự tin tưởng tốt hơn nếu chúng tôi thử nghiệm với 20 người sử dụng. Trong trường hợp đó, bất kỳ vấn đề gặp phải bởi hai hoặc nhiều người sử dụng phải được sửa chữa.) Thật không may, quyết định về những gì để sửa là phức tạp hơn. Ví dụ, chúng ta nên tính đến mức độ nghiêm trọng của các vấn đề. Chúng ta có thể ví dụ bỏ qua tất cả các quan sát trong đó một vấn đề chỉ gây ra vấn đề nhỏ hoặc vừa. Điều này sẽ rút ngắn các cột trong Hình 13.4. Sau đó chúng ta có thể sử dụng lý do tương tự như trên để lựa chọn các vấn đề nghiêm trọng (quan trọng) để sửa. Chúng tôi cũng phải tính đến chi phí sửa chữa một vấn đề. Chúng tôi sẽ cho chắc chắn chính xác chi phí thấp, vấn đề cao hit. Và chúng tôi sẽ chắc chắn bỏ qua các vấn đề có chi phí cao, ít bị ảnh hưởng</a:t>
            </a:r>
          </a:p>
          <a:p>
            <a:endParaRPr lang="en-US"/>
          </a:p>
        </p:txBody>
      </p:sp>
      <p:sp>
        <p:nvSpPr>
          <p:cNvPr id="3" name="Title 2"/>
          <p:cNvSpPr>
            <a:spLocks noGrp="1"/>
          </p:cNvSpPr>
          <p:nvPr>
            <p:ph type="title"/>
          </p:nvPr>
        </p:nvSpPr>
        <p:spPr/>
        <p:txBody>
          <a:bodyPr/>
          <a:lstStyle/>
          <a:p>
            <a:r>
              <a:rPr lang="en-US">
                <a:latin typeface="Times New Roman" pitchFamily="18" charset="0"/>
                <a:cs typeface="Times New Roman" pitchFamily="18" charset="0"/>
              </a:rPr>
              <a:t>4. Có bao nhiêu người dùng</a:t>
            </a:r>
            <a:endParaRPr lang="en-US"/>
          </a:p>
        </p:txBody>
      </p:sp>
    </p:spTree>
    <p:extLst>
      <p:ext uri="{BB962C8B-B14F-4D97-AF65-F5344CB8AC3E}">
        <p14:creationId xmlns:p14="http://schemas.microsoft.com/office/powerpoint/2010/main" val="1048087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lvl="0" indent="0" algn="just">
              <a:buNone/>
            </a:pPr>
            <a:r>
              <a:rPr lang="vi-VN" sz="3200" dirty="0">
                <a:latin typeface="Calibri" pitchFamily="34" charset="0"/>
              </a:rPr>
              <a:t>Điều quan trọng là phải tìm được các nhiệm vụ kiểm thử tốt để tìm ra tất cả các vấn đề về khả năng sử dụng. Làm sao để thấy chúng phụ thuộc vào loại hệ thống mà chúng ta nói đến.</a:t>
            </a:r>
          </a:p>
        </p:txBody>
      </p:sp>
      <p:sp>
        <p:nvSpPr>
          <p:cNvPr id="3" name="Title 2"/>
          <p:cNvSpPr>
            <a:spLocks noGrp="1"/>
          </p:cNvSpPr>
          <p:nvPr>
            <p:ph type="title"/>
          </p:nvPr>
        </p:nvSpPr>
        <p:spPr/>
        <p:txBody>
          <a:bodyPr>
            <a:normAutofit/>
          </a:bodyPr>
          <a:lstStyle/>
          <a:p>
            <a:r>
              <a:rPr lang="en-US" smtClean="0">
                <a:effectLst/>
                <a:latin typeface="+mn-lt"/>
              </a:rPr>
              <a:t>5. </a:t>
            </a:r>
            <a:r>
              <a:rPr lang="en-US" dirty="0" err="1">
                <a:effectLst/>
                <a:latin typeface="Calibri" pitchFamily="34" charset="0"/>
              </a:rPr>
              <a:t>Nhiệm</a:t>
            </a:r>
            <a:r>
              <a:rPr lang="en-US" dirty="0">
                <a:effectLst/>
                <a:latin typeface="+mn-lt"/>
              </a:rPr>
              <a:t> </a:t>
            </a:r>
            <a:r>
              <a:rPr lang="en-US" dirty="0" err="1">
                <a:effectLst/>
                <a:latin typeface="+mn-lt"/>
              </a:rPr>
              <a:t>vụ</a:t>
            </a:r>
            <a:r>
              <a:rPr lang="en-US" dirty="0">
                <a:effectLst/>
                <a:latin typeface="+mn-lt"/>
              </a:rPr>
              <a:t> </a:t>
            </a:r>
            <a:r>
              <a:rPr lang="en-US" dirty="0" err="1">
                <a:effectLst/>
                <a:latin typeface="+mn-lt"/>
              </a:rPr>
              <a:t>kiểm</a:t>
            </a:r>
            <a:r>
              <a:rPr lang="en-US" dirty="0">
                <a:effectLst/>
                <a:latin typeface="+mn-lt"/>
              </a:rPr>
              <a:t> </a:t>
            </a:r>
            <a:r>
              <a:rPr lang="en-US" dirty="0" err="1">
                <a:effectLst/>
                <a:latin typeface="+mn-lt"/>
              </a:rPr>
              <a:t>thử</a:t>
            </a:r>
            <a:r>
              <a:rPr lang="en-US" dirty="0">
                <a:effectLst/>
                <a:latin typeface="+mn-lt"/>
              </a:rPr>
              <a:t> </a:t>
            </a:r>
            <a:r>
              <a:rPr lang="en-US" dirty="0" err="1">
                <a:effectLst/>
                <a:latin typeface="+mn-lt"/>
              </a:rPr>
              <a:t>nào</a:t>
            </a:r>
            <a:endParaRPr lang="en-US" dirty="0">
              <a:effectLst/>
              <a:latin typeface="+mn-lt"/>
            </a:endParaRPr>
          </a:p>
        </p:txBody>
      </p:sp>
    </p:spTree>
    <p:extLst>
      <p:ext uri="{BB962C8B-B14F-4D97-AF65-F5344CB8AC3E}">
        <p14:creationId xmlns:p14="http://schemas.microsoft.com/office/powerpoint/2010/main" val="20598310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r>
              <a:rPr lang="vi-VN" sz="3200" b="1" dirty="0">
                <a:solidFill>
                  <a:srgbClr val="212121"/>
                </a:solidFill>
                <a:latin typeface="Calibri"/>
              </a:rPr>
              <a:t>Hệ thống chuyên dụng. </a:t>
            </a:r>
            <a:endParaRPr lang="en-US" sz="3200" b="1" dirty="0" smtClean="0">
              <a:solidFill>
                <a:srgbClr val="212121"/>
              </a:solidFill>
              <a:latin typeface="Calibri"/>
            </a:endParaRPr>
          </a:p>
          <a:p>
            <a:pPr marL="109728" indent="0" algn="just">
              <a:buNone/>
            </a:pPr>
            <a:r>
              <a:rPr lang="en-US" sz="2800" dirty="0" smtClean="0">
                <a:solidFill>
                  <a:srgbClr val="212121"/>
                </a:solidFill>
                <a:latin typeface="Calibri"/>
                <a:cs typeface="Arial"/>
              </a:rPr>
              <a:t>	</a:t>
            </a:r>
            <a:r>
              <a:rPr lang="vi-VN" sz="2800" dirty="0" smtClean="0">
                <a:solidFill>
                  <a:srgbClr val="212121"/>
                </a:solidFill>
                <a:latin typeface="Calibri"/>
                <a:cs typeface="Arial"/>
              </a:rPr>
              <a:t>Hầu </a:t>
            </a:r>
            <a:r>
              <a:rPr lang="vi-VN" sz="2800" dirty="0">
                <a:solidFill>
                  <a:srgbClr val="212121"/>
                </a:solidFill>
                <a:latin typeface="Calibri"/>
                <a:cs typeface="Arial"/>
              </a:rPr>
              <a:t>hết các hệ thống CNTT được phát triển để </a:t>
            </a:r>
            <a:r>
              <a:rPr lang="en-US" sz="2800" dirty="0" smtClean="0">
                <a:solidFill>
                  <a:srgbClr val="212121"/>
                </a:solidFill>
                <a:latin typeface="Calibri"/>
                <a:cs typeface="Arial"/>
              </a:rPr>
              <a:t>	</a:t>
            </a:r>
            <a:r>
              <a:rPr lang="vi-VN" sz="2800" dirty="0" smtClean="0">
                <a:solidFill>
                  <a:srgbClr val="212121"/>
                </a:solidFill>
                <a:latin typeface="Calibri"/>
                <a:cs typeface="Arial"/>
              </a:rPr>
              <a:t>giúp </a:t>
            </a:r>
            <a:r>
              <a:rPr lang="vi-VN" sz="2800" dirty="0">
                <a:solidFill>
                  <a:srgbClr val="212121"/>
                </a:solidFill>
                <a:latin typeface="Calibri"/>
                <a:cs typeface="Arial"/>
              </a:rPr>
              <a:t>người dùng thực hiện công việc tốt hơn. Hệ </a:t>
            </a:r>
            <a:r>
              <a:rPr lang="en-US" sz="2800" dirty="0" smtClean="0">
                <a:solidFill>
                  <a:srgbClr val="212121"/>
                </a:solidFill>
                <a:latin typeface="Calibri"/>
                <a:cs typeface="Arial"/>
              </a:rPr>
              <a:t>	</a:t>
            </a:r>
            <a:r>
              <a:rPr lang="vi-VN" sz="2800" dirty="0" smtClean="0">
                <a:solidFill>
                  <a:srgbClr val="212121"/>
                </a:solidFill>
                <a:latin typeface="Calibri"/>
                <a:cs typeface="Arial"/>
              </a:rPr>
              <a:t>thống </a:t>
            </a:r>
            <a:r>
              <a:rPr lang="vi-VN" sz="2800" dirty="0">
                <a:solidFill>
                  <a:srgbClr val="212121"/>
                </a:solidFill>
                <a:latin typeface="Calibri"/>
                <a:cs typeface="Arial"/>
              </a:rPr>
              <a:t>khách sạn của chúng ta là một ví dụ. Các ví </a:t>
            </a:r>
            <a:r>
              <a:rPr lang="en-US" sz="2800" dirty="0" smtClean="0">
                <a:solidFill>
                  <a:srgbClr val="212121"/>
                </a:solidFill>
                <a:latin typeface="Calibri"/>
                <a:cs typeface="Arial"/>
              </a:rPr>
              <a:t>	</a:t>
            </a:r>
            <a:r>
              <a:rPr lang="vi-VN" sz="2800" dirty="0" smtClean="0">
                <a:solidFill>
                  <a:srgbClr val="212121"/>
                </a:solidFill>
                <a:latin typeface="Calibri"/>
                <a:cs typeface="Arial"/>
              </a:rPr>
              <a:t>dụ </a:t>
            </a:r>
            <a:r>
              <a:rPr lang="vi-VN" sz="2800" dirty="0">
                <a:solidFill>
                  <a:srgbClr val="212121"/>
                </a:solidFill>
                <a:latin typeface="Calibri"/>
                <a:cs typeface="Arial"/>
              </a:rPr>
              <a:t>khác là các hệ thống kế toán, kiểm soát sản </a:t>
            </a:r>
            <a:r>
              <a:rPr lang="en-US" sz="2800" dirty="0" smtClean="0">
                <a:solidFill>
                  <a:srgbClr val="212121"/>
                </a:solidFill>
                <a:latin typeface="Calibri"/>
                <a:cs typeface="Arial"/>
              </a:rPr>
              <a:t>	</a:t>
            </a:r>
            <a:r>
              <a:rPr lang="vi-VN" sz="2800" dirty="0" smtClean="0">
                <a:solidFill>
                  <a:srgbClr val="212121"/>
                </a:solidFill>
                <a:latin typeface="Calibri"/>
                <a:cs typeface="Arial"/>
              </a:rPr>
              <a:t>xuất</a:t>
            </a:r>
            <a:r>
              <a:rPr lang="vi-VN" sz="2800" dirty="0">
                <a:solidFill>
                  <a:srgbClr val="212121"/>
                </a:solidFill>
                <a:latin typeface="Calibri"/>
                <a:cs typeface="Arial"/>
              </a:rPr>
              <a:t>, phân phối điện, máy quét y tế và chỉnh sửa </a:t>
            </a:r>
            <a:r>
              <a:rPr lang="en-US" sz="2800" dirty="0" smtClean="0">
                <a:solidFill>
                  <a:srgbClr val="212121"/>
                </a:solidFill>
                <a:latin typeface="Calibri"/>
                <a:cs typeface="Arial"/>
              </a:rPr>
              <a:t>	</a:t>
            </a:r>
            <a:r>
              <a:rPr lang="vi-VN" sz="2800" dirty="0" smtClean="0">
                <a:solidFill>
                  <a:srgbClr val="212121"/>
                </a:solidFill>
                <a:latin typeface="Calibri"/>
                <a:cs typeface="Arial"/>
              </a:rPr>
              <a:t>báo</a:t>
            </a:r>
            <a:r>
              <a:rPr lang="vi-VN" sz="2800" dirty="0">
                <a:solidFill>
                  <a:srgbClr val="212121"/>
                </a:solidFill>
                <a:latin typeface="Calibri"/>
                <a:cs typeface="Arial"/>
              </a:rPr>
              <a:t>. Một bộ xử lý văn bản như Microsoft Word </a:t>
            </a:r>
            <a:r>
              <a:rPr lang="en-US" sz="2800" dirty="0" smtClean="0">
                <a:solidFill>
                  <a:srgbClr val="212121"/>
                </a:solidFill>
                <a:latin typeface="Calibri"/>
                <a:cs typeface="Arial"/>
              </a:rPr>
              <a:t>	</a:t>
            </a:r>
            <a:r>
              <a:rPr lang="vi-VN" sz="2800" dirty="0" smtClean="0">
                <a:solidFill>
                  <a:srgbClr val="212121"/>
                </a:solidFill>
                <a:latin typeface="Calibri"/>
                <a:cs typeface="Arial"/>
              </a:rPr>
              <a:t>cũng </a:t>
            </a:r>
            <a:r>
              <a:rPr lang="vi-VN" sz="2800" dirty="0">
                <a:solidFill>
                  <a:srgbClr val="212121"/>
                </a:solidFill>
                <a:latin typeface="Calibri"/>
                <a:cs typeface="Arial"/>
              </a:rPr>
              <a:t>dùng cho mục đích chuyên nghiệp, dù cho </a:t>
            </a:r>
            <a:r>
              <a:rPr lang="en-US" sz="2800" dirty="0" smtClean="0">
                <a:solidFill>
                  <a:srgbClr val="212121"/>
                </a:solidFill>
                <a:latin typeface="Calibri"/>
                <a:cs typeface="Arial"/>
              </a:rPr>
              <a:t>	</a:t>
            </a:r>
            <a:r>
              <a:rPr lang="vi-VN" sz="2800" dirty="0" smtClean="0">
                <a:solidFill>
                  <a:srgbClr val="212121"/>
                </a:solidFill>
                <a:latin typeface="Calibri"/>
                <a:cs typeface="Arial"/>
              </a:rPr>
              <a:t>nhiều </a:t>
            </a:r>
            <a:r>
              <a:rPr lang="vi-VN" sz="2800" dirty="0">
                <a:solidFill>
                  <a:srgbClr val="212121"/>
                </a:solidFill>
                <a:latin typeface="Calibri"/>
                <a:cs typeface="Arial"/>
              </a:rPr>
              <a:t>người sử dụng và nhiều mục đích.</a:t>
            </a:r>
            <a:endParaRPr lang="en-US" dirty="0"/>
          </a:p>
        </p:txBody>
      </p:sp>
      <p:sp>
        <p:nvSpPr>
          <p:cNvPr id="3" name="Title 2"/>
          <p:cNvSpPr>
            <a:spLocks noGrp="1"/>
          </p:cNvSpPr>
          <p:nvPr>
            <p:ph type="title"/>
          </p:nvPr>
        </p:nvSpPr>
        <p:spPr/>
        <p:txBody>
          <a:bodyPr/>
          <a:lstStyle/>
          <a:p>
            <a:r>
              <a:rPr lang="en-US" smtClean="0">
                <a:effectLst/>
              </a:rPr>
              <a:t>5. </a:t>
            </a:r>
            <a:r>
              <a:rPr lang="en-US" dirty="0" err="1">
                <a:effectLst/>
                <a:latin typeface="Calibri" pitchFamily="34" charset="0"/>
              </a:rPr>
              <a:t>Nhiệm</a:t>
            </a:r>
            <a:r>
              <a:rPr lang="en-US" dirty="0">
                <a:effectLst/>
              </a:rPr>
              <a:t> </a:t>
            </a:r>
            <a:r>
              <a:rPr lang="en-US" dirty="0" err="1">
                <a:effectLst/>
              </a:rPr>
              <a:t>vụ</a:t>
            </a:r>
            <a:r>
              <a:rPr lang="en-US" dirty="0">
                <a:effectLst/>
              </a:rPr>
              <a:t> </a:t>
            </a:r>
            <a:r>
              <a:rPr lang="en-US" dirty="0" err="1">
                <a:effectLst/>
              </a:rPr>
              <a:t>kiểm</a:t>
            </a:r>
            <a:r>
              <a:rPr lang="en-US" dirty="0">
                <a:effectLst/>
              </a:rPr>
              <a:t> </a:t>
            </a:r>
            <a:r>
              <a:rPr lang="en-US" dirty="0" err="1">
                <a:effectLst/>
              </a:rPr>
              <a:t>thử</a:t>
            </a:r>
            <a:r>
              <a:rPr lang="en-US" dirty="0">
                <a:effectLst/>
              </a:rPr>
              <a:t> </a:t>
            </a:r>
            <a:r>
              <a:rPr lang="en-US" dirty="0" err="1">
                <a:effectLst/>
              </a:rPr>
              <a:t>nào</a:t>
            </a:r>
            <a:endParaRPr lang="en-US" dirty="0"/>
          </a:p>
        </p:txBody>
      </p:sp>
    </p:spTree>
    <p:extLst>
      <p:ext uri="{BB962C8B-B14F-4D97-AF65-F5344CB8AC3E}">
        <p14:creationId xmlns:p14="http://schemas.microsoft.com/office/powerpoint/2010/main" val="26057091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2800" dirty="0" smtClean="0">
                <a:latin typeface="Calibri" pitchFamily="34" charset="0"/>
              </a:rPr>
              <a:t>	</a:t>
            </a:r>
            <a:r>
              <a:rPr lang="vi-VN" sz="2800" dirty="0" smtClean="0">
                <a:latin typeface="Calibri" pitchFamily="34" charset="0"/>
              </a:rPr>
              <a:t>Đặc </a:t>
            </a:r>
            <a:r>
              <a:rPr lang="vi-VN" sz="2800" dirty="0">
                <a:latin typeface="Calibri" pitchFamily="34" charset="0"/>
              </a:rPr>
              <a:t>điểm chung của các hệ thống này là chúng </a:t>
            </a:r>
            <a:r>
              <a:rPr lang="en-US" sz="2800" dirty="0" smtClean="0">
                <a:latin typeface="Calibri" pitchFamily="34" charset="0"/>
              </a:rPr>
              <a:t>	</a:t>
            </a:r>
            <a:r>
              <a:rPr lang="vi-VN" sz="2800" dirty="0" smtClean="0">
                <a:latin typeface="Calibri" pitchFamily="34" charset="0"/>
              </a:rPr>
              <a:t>phải </a:t>
            </a:r>
            <a:r>
              <a:rPr lang="vi-VN" sz="2800" dirty="0">
                <a:latin typeface="Calibri" pitchFamily="34" charset="0"/>
              </a:rPr>
              <a:t>hỗ trợ một bộ các nhiệm vụ rõ ràng. Bằng </a:t>
            </a:r>
            <a:r>
              <a:rPr lang="en-US" sz="2800" dirty="0" smtClean="0">
                <a:latin typeface="Calibri" pitchFamily="34" charset="0"/>
              </a:rPr>
              <a:t>	</a:t>
            </a:r>
            <a:r>
              <a:rPr lang="vi-VN" sz="2800" dirty="0" smtClean="0">
                <a:latin typeface="Calibri" pitchFamily="34" charset="0"/>
              </a:rPr>
              <a:t>cách </a:t>
            </a:r>
            <a:r>
              <a:rPr lang="vi-VN" sz="2800" dirty="0">
                <a:latin typeface="Calibri" pitchFamily="34" charset="0"/>
              </a:rPr>
              <a:t>nghiên cứu những nhiệm vụ này, chúng ta </a:t>
            </a:r>
            <a:r>
              <a:rPr lang="en-US" sz="2800" dirty="0" smtClean="0">
                <a:latin typeface="Calibri" pitchFamily="34" charset="0"/>
              </a:rPr>
              <a:t>	</a:t>
            </a:r>
            <a:r>
              <a:rPr lang="vi-VN" sz="2800" dirty="0" smtClean="0">
                <a:latin typeface="Calibri" pitchFamily="34" charset="0"/>
              </a:rPr>
              <a:t>có </a:t>
            </a:r>
            <a:r>
              <a:rPr lang="vi-VN" sz="2800" dirty="0">
                <a:latin typeface="Calibri" pitchFamily="34" charset="0"/>
              </a:rPr>
              <a:t>thể xác định hệ thống sẽ làm gì và chúng ta </a:t>
            </a:r>
            <a:r>
              <a:rPr lang="en-US" sz="2800" dirty="0" smtClean="0">
                <a:latin typeface="Calibri" pitchFamily="34" charset="0"/>
              </a:rPr>
              <a:t>	</a:t>
            </a:r>
            <a:r>
              <a:rPr lang="vi-VN" sz="2800" dirty="0" smtClean="0">
                <a:latin typeface="Calibri" pitchFamily="34" charset="0"/>
              </a:rPr>
              <a:t>cũng </a:t>
            </a:r>
            <a:r>
              <a:rPr lang="vi-VN" sz="2800" dirty="0">
                <a:latin typeface="Calibri" pitchFamily="34" charset="0"/>
              </a:rPr>
              <a:t>nhận được một danh sách các nhiệm vụ để </a:t>
            </a:r>
            <a:r>
              <a:rPr lang="en-US" sz="2800" dirty="0" smtClean="0">
                <a:latin typeface="Calibri" pitchFamily="34" charset="0"/>
              </a:rPr>
              <a:t>	</a:t>
            </a:r>
            <a:r>
              <a:rPr lang="vi-VN" sz="2800" dirty="0" smtClean="0">
                <a:latin typeface="Calibri" pitchFamily="34" charset="0"/>
              </a:rPr>
              <a:t>kiểm </a:t>
            </a:r>
            <a:r>
              <a:rPr lang="vi-VN" sz="2800" dirty="0">
                <a:latin typeface="Calibri" pitchFamily="34" charset="0"/>
              </a:rPr>
              <a:t>tra.</a:t>
            </a:r>
            <a:endParaRPr lang="en-US" sz="2800" dirty="0">
              <a:latin typeface="Calibri" pitchFamily="34" charset="0"/>
            </a:endParaRPr>
          </a:p>
        </p:txBody>
      </p:sp>
      <p:sp>
        <p:nvSpPr>
          <p:cNvPr id="3" name="Title 2"/>
          <p:cNvSpPr>
            <a:spLocks noGrp="1"/>
          </p:cNvSpPr>
          <p:nvPr>
            <p:ph type="title"/>
          </p:nvPr>
        </p:nvSpPr>
        <p:spPr/>
        <p:txBody>
          <a:bodyPr/>
          <a:lstStyle/>
          <a:p>
            <a:r>
              <a:rPr lang="en-US" smtClean="0">
                <a:effectLst/>
              </a:rPr>
              <a:t>5. </a:t>
            </a:r>
            <a:r>
              <a:rPr lang="en-US" dirty="0" err="1">
                <a:effectLst/>
                <a:latin typeface="Calibri" pitchFamily="34" charset="0"/>
              </a:rPr>
              <a:t>Nhiệm</a:t>
            </a:r>
            <a:r>
              <a:rPr lang="en-US" dirty="0">
                <a:effectLst/>
              </a:rPr>
              <a:t> </a:t>
            </a:r>
            <a:r>
              <a:rPr lang="en-US" dirty="0" err="1">
                <a:effectLst/>
              </a:rPr>
              <a:t>vụ</a:t>
            </a:r>
            <a:r>
              <a:rPr lang="en-US" dirty="0">
                <a:effectLst/>
              </a:rPr>
              <a:t> </a:t>
            </a:r>
            <a:r>
              <a:rPr lang="en-US" dirty="0" err="1">
                <a:effectLst/>
              </a:rPr>
              <a:t>kiểm</a:t>
            </a:r>
            <a:r>
              <a:rPr lang="en-US" dirty="0">
                <a:effectLst/>
              </a:rPr>
              <a:t> </a:t>
            </a:r>
            <a:r>
              <a:rPr lang="en-US" dirty="0" err="1">
                <a:effectLst/>
              </a:rPr>
              <a:t>thử</a:t>
            </a:r>
            <a:r>
              <a:rPr lang="en-US" dirty="0">
                <a:effectLst/>
              </a:rPr>
              <a:t> </a:t>
            </a:r>
            <a:r>
              <a:rPr lang="en-US" dirty="0" err="1">
                <a:effectLst/>
              </a:rPr>
              <a:t>nào</a:t>
            </a:r>
            <a:endParaRPr lang="en-US" dirty="0"/>
          </a:p>
        </p:txBody>
      </p:sp>
    </p:spTree>
    <p:extLst>
      <p:ext uri="{BB962C8B-B14F-4D97-AF65-F5344CB8AC3E}">
        <p14:creationId xmlns:p14="http://schemas.microsoft.com/office/powerpoint/2010/main" val="37914287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r>
              <a:rPr lang="vi-VN" sz="3200" b="1" dirty="0">
                <a:solidFill>
                  <a:srgbClr val="212121"/>
                </a:solidFill>
                <a:latin typeface="Calibri"/>
              </a:rPr>
              <a:t>Các trang web.</a:t>
            </a:r>
            <a:r>
              <a:rPr lang="vi-VN" sz="3200" dirty="0">
                <a:solidFill>
                  <a:srgbClr val="212121"/>
                </a:solidFill>
                <a:latin typeface="Calibri"/>
              </a:rPr>
              <a:t> </a:t>
            </a:r>
            <a:endParaRPr lang="en-US" sz="3200" dirty="0" smtClean="0">
              <a:solidFill>
                <a:srgbClr val="212121"/>
              </a:solidFill>
              <a:latin typeface="Calibri"/>
            </a:endParaRPr>
          </a:p>
          <a:p>
            <a:pPr marL="109728" indent="0" algn="just">
              <a:buNone/>
            </a:pPr>
            <a:r>
              <a:rPr lang="en-US" sz="2800" dirty="0" smtClean="0">
                <a:solidFill>
                  <a:srgbClr val="212121"/>
                </a:solidFill>
                <a:latin typeface="Calibri"/>
              </a:rPr>
              <a:t>	</a:t>
            </a:r>
            <a:r>
              <a:rPr lang="vi-VN" sz="2800" dirty="0" smtClean="0">
                <a:solidFill>
                  <a:srgbClr val="212121"/>
                </a:solidFill>
                <a:latin typeface="Calibri"/>
              </a:rPr>
              <a:t>Nhiều </a:t>
            </a:r>
            <a:r>
              <a:rPr lang="vi-VN" sz="2800" dirty="0">
                <a:solidFill>
                  <a:srgbClr val="212121"/>
                </a:solidFill>
                <a:latin typeface="Calibri"/>
              </a:rPr>
              <a:t>trang web phải thu hút khách hàng và </a:t>
            </a:r>
            <a:r>
              <a:rPr lang="en-US" sz="2800" dirty="0" smtClean="0">
                <a:solidFill>
                  <a:srgbClr val="212121"/>
                </a:solidFill>
                <a:latin typeface="Calibri"/>
              </a:rPr>
              <a:t>	</a:t>
            </a:r>
            <a:r>
              <a:rPr lang="vi-VN" sz="2800" dirty="0" smtClean="0">
                <a:solidFill>
                  <a:srgbClr val="212121"/>
                </a:solidFill>
                <a:latin typeface="Calibri"/>
              </a:rPr>
              <a:t>cung </a:t>
            </a:r>
            <a:r>
              <a:rPr lang="vi-VN" sz="2800" dirty="0">
                <a:solidFill>
                  <a:srgbClr val="212121"/>
                </a:solidFill>
                <a:latin typeface="Calibri"/>
              </a:rPr>
              <a:t>cấp thông tin về công ty phía dưới trang </a:t>
            </a:r>
            <a:r>
              <a:rPr lang="en-US" sz="2800" dirty="0" smtClean="0">
                <a:solidFill>
                  <a:srgbClr val="212121"/>
                </a:solidFill>
                <a:latin typeface="Calibri"/>
              </a:rPr>
              <a:t>	</a:t>
            </a:r>
            <a:r>
              <a:rPr lang="vi-VN" sz="2800" dirty="0" smtClean="0">
                <a:solidFill>
                  <a:srgbClr val="212121"/>
                </a:solidFill>
                <a:latin typeface="Calibri"/>
              </a:rPr>
              <a:t>web</a:t>
            </a:r>
            <a:r>
              <a:rPr lang="vi-VN" sz="2800" dirty="0">
                <a:solidFill>
                  <a:srgbClr val="212121"/>
                </a:solidFill>
                <a:latin typeface="Calibri"/>
              </a:rPr>
              <a:t>. Những mục đích này không tương ứng với </a:t>
            </a:r>
            <a:r>
              <a:rPr lang="en-US" sz="2800" dirty="0" smtClean="0">
                <a:solidFill>
                  <a:srgbClr val="212121"/>
                </a:solidFill>
                <a:latin typeface="Calibri"/>
              </a:rPr>
              <a:t>	</a:t>
            </a:r>
            <a:r>
              <a:rPr lang="vi-VN" sz="2800" dirty="0" smtClean="0">
                <a:solidFill>
                  <a:srgbClr val="212121"/>
                </a:solidFill>
                <a:latin typeface="Calibri"/>
              </a:rPr>
              <a:t>nhiệm </a:t>
            </a:r>
            <a:r>
              <a:rPr lang="vi-VN" sz="2800" dirty="0">
                <a:solidFill>
                  <a:srgbClr val="212121"/>
                </a:solidFill>
                <a:latin typeface="Calibri"/>
              </a:rPr>
              <a:t>vụ xác </a:t>
            </a:r>
            <a:r>
              <a:rPr lang="vi-VN" sz="2800" dirty="0" smtClean="0">
                <a:solidFill>
                  <a:srgbClr val="212121"/>
                </a:solidFill>
                <a:latin typeface="Calibri"/>
              </a:rPr>
              <a:t>đ</a:t>
            </a:r>
            <a:r>
              <a:rPr lang="en-US" sz="2800" dirty="0" err="1" smtClean="0">
                <a:solidFill>
                  <a:srgbClr val="212121"/>
                </a:solidFill>
                <a:latin typeface="Calibri"/>
              </a:rPr>
              <a:t>ịnh</a:t>
            </a:r>
            <a:r>
              <a:rPr lang="vi-VN" sz="2800" dirty="0" smtClean="0">
                <a:solidFill>
                  <a:srgbClr val="212121"/>
                </a:solidFill>
                <a:latin typeface="Calibri"/>
              </a:rPr>
              <a:t> </a:t>
            </a:r>
            <a:r>
              <a:rPr lang="vi-VN" sz="2800" dirty="0">
                <a:solidFill>
                  <a:srgbClr val="212121"/>
                </a:solidFill>
                <a:latin typeface="Calibri"/>
              </a:rPr>
              <a:t>cho người </a:t>
            </a:r>
            <a:r>
              <a:rPr lang="vi-VN" sz="2800" dirty="0" smtClean="0">
                <a:solidFill>
                  <a:srgbClr val="212121"/>
                </a:solidFill>
                <a:latin typeface="Calibri"/>
              </a:rPr>
              <a:t>dùng. </a:t>
            </a:r>
            <a:r>
              <a:rPr lang="vi-VN" sz="2800" dirty="0">
                <a:solidFill>
                  <a:srgbClr val="212121"/>
                </a:solidFill>
                <a:latin typeface="Calibri"/>
              </a:rPr>
              <a:t>Đồng thời, </a:t>
            </a:r>
            <a:r>
              <a:rPr lang="en-US" sz="2800" dirty="0" smtClean="0">
                <a:solidFill>
                  <a:srgbClr val="212121"/>
                </a:solidFill>
                <a:latin typeface="Calibri"/>
              </a:rPr>
              <a:t>	</a:t>
            </a:r>
            <a:r>
              <a:rPr lang="vi-VN" sz="2800" dirty="0" smtClean="0">
                <a:solidFill>
                  <a:srgbClr val="212121"/>
                </a:solidFill>
                <a:latin typeface="Calibri"/>
              </a:rPr>
              <a:t>trang </a:t>
            </a:r>
            <a:r>
              <a:rPr lang="vi-VN" sz="2800" dirty="0">
                <a:solidFill>
                  <a:srgbClr val="212121"/>
                </a:solidFill>
                <a:latin typeface="Calibri"/>
              </a:rPr>
              <a:t>web có thể phải hỗ trợ các tác vụ thông </a:t>
            </a:r>
            <a:r>
              <a:rPr lang="en-US" sz="2800" dirty="0" smtClean="0">
                <a:solidFill>
                  <a:srgbClr val="212121"/>
                </a:solidFill>
                <a:latin typeface="Calibri"/>
              </a:rPr>
              <a:t>	</a:t>
            </a:r>
            <a:r>
              <a:rPr lang="vi-VN" sz="2800" dirty="0" smtClean="0">
                <a:solidFill>
                  <a:srgbClr val="212121"/>
                </a:solidFill>
                <a:latin typeface="Calibri"/>
              </a:rPr>
              <a:t>thường</a:t>
            </a:r>
            <a:r>
              <a:rPr lang="vi-VN" sz="2800" dirty="0">
                <a:solidFill>
                  <a:srgbClr val="212121"/>
                </a:solidFill>
                <a:latin typeface="Calibri"/>
              </a:rPr>
              <a:t>, ví dụ như mua sản phẩm hoặc cho phép </a:t>
            </a:r>
            <a:r>
              <a:rPr lang="en-US" sz="2800" dirty="0" smtClean="0">
                <a:solidFill>
                  <a:srgbClr val="212121"/>
                </a:solidFill>
                <a:latin typeface="Calibri"/>
              </a:rPr>
              <a:t>	</a:t>
            </a:r>
            <a:r>
              <a:rPr lang="vi-VN" sz="2800" dirty="0" smtClean="0">
                <a:solidFill>
                  <a:srgbClr val="212121"/>
                </a:solidFill>
                <a:latin typeface="Calibri"/>
              </a:rPr>
              <a:t>khách </a:t>
            </a:r>
            <a:r>
              <a:rPr lang="vi-VN" sz="2800" dirty="0">
                <a:solidFill>
                  <a:srgbClr val="212121"/>
                </a:solidFill>
                <a:latin typeface="Calibri"/>
              </a:rPr>
              <a:t>hàng xem lại hóa đơn của họ.</a:t>
            </a:r>
            <a:endParaRPr lang="en-US" dirty="0"/>
          </a:p>
        </p:txBody>
      </p:sp>
      <p:sp>
        <p:nvSpPr>
          <p:cNvPr id="4" name="Title 2"/>
          <p:cNvSpPr>
            <a:spLocks noGrp="1"/>
          </p:cNvSpPr>
          <p:nvPr>
            <p:ph type="title"/>
          </p:nvPr>
        </p:nvSpPr>
        <p:spPr/>
        <p:txBody>
          <a:bodyPr/>
          <a:lstStyle/>
          <a:p>
            <a:r>
              <a:rPr lang="en-US" smtClean="0">
                <a:effectLst/>
              </a:rPr>
              <a:t>5. </a:t>
            </a:r>
            <a:r>
              <a:rPr lang="en-US" dirty="0" err="1">
                <a:effectLst/>
                <a:latin typeface="Calibri" pitchFamily="34" charset="0"/>
              </a:rPr>
              <a:t>Nhiệm</a:t>
            </a:r>
            <a:r>
              <a:rPr lang="en-US" dirty="0">
                <a:effectLst/>
              </a:rPr>
              <a:t> </a:t>
            </a:r>
            <a:r>
              <a:rPr lang="en-US" dirty="0" err="1">
                <a:effectLst/>
              </a:rPr>
              <a:t>vụ</a:t>
            </a:r>
            <a:r>
              <a:rPr lang="en-US" dirty="0">
                <a:effectLst/>
              </a:rPr>
              <a:t> </a:t>
            </a:r>
            <a:r>
              <a:rPr lang="en-US" dirty="0" err="1">
                <a:effectLst/>
              </a:rPr>
              <a:t>kiểm</a:t>
            </a:r>
            <a:r>
              <a:rPr lang="en-US" dirty="0">
                <a:effectLst/>
              </a:rPr>
              <a:t> </a:t>
            </a:r>
            <a:r>
              <a:rPr lang="en-US" dirty="0" err="1">
                <a:effectLst/>
              </a:rPr>
              <a:t>thử</a:t>
            </a:r>
            <a:r>
              <a:rPr lang="en-US" dirty="0">
                <a:effectLst/>
              </a:rPr>
              <a:t> </a:t>
            </a:r>
            <a:r>
              <a:rPr lang="en-US" dirty="0" err="1">
                <a:effectLst/>
              </a:rPr>
              <a:t>nào</a:t>
            </a:r>
            <a:endParaRPr lang="en-US" dirty="0"/>
          </a:p>
        </p:txBody>
      </p:sp>
    </p:spTree>
    <p:extLst>
      <p:ext uri="{BB962C8B-B14F-4D97-AF65-F5344CB8AC3E}">
        <p14:creationId xmlns:p14="http://schemas.microsoft.com/office/powerpoint/2010/main" val="14019700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Wingdings" pitchFamily="2" charset="2"/>
              <a:buChar char="v"/>
            </a:pPr>
            <a:r>
              <a:rPr lang="vi-VN" sz="3200" dirty="0">
                <a:solidFill>
                  <a:srgbClr val="212121"/>
                </a:solidFill>
                <a:latin typeface="Calibri"/>
              </a:rPr>
              <a:t>Khi ta kiểm tra một trang web điển hình, có rất nhiều nhiệm vụ hơi xác định mà chúng ta có thể thử nghiệm. Làm thế nào để chúng tôi xác định chúng? Dưới đây là một số nguồn để xác định các nhiệm vụ kiểm tra:</a:t>
            </a:r>
            <a:endParaRPr lang="en-US" sz="2800" dirty="0"/>
          </a:p>
        </p:txBody>
      </p:sp>
      <p:sp>
        <p:nvSpPr>
          <p:cNvPr id="4" name="Title 2"/>
          <p:cNvSpPr>
            <a:spLocks noGrp="1"/>
          </p:cNvSpPr>
          <p:nvPr>
            <p:ph type="title"/>
          </p:nvPr>
        </p:nvSpPr>
        <p:spPr/>
        <p:txBody>
          <a:bodyPr/>
          <a:lstStyle/>
          <a:p>
            <a:r>
              <a:rPr lang="en-US" smtClean="0">
                <a:effectLst/>
              </a:rPr>
              <a:t>5. </a:t>
            </a:r>
            <a:r>
              <a:rPr lang="en-US" dirty="0" err="1">
                <a:effectLst/>
                <a:latin typeface="Calibri" pitchFamily="34" charset="0"/>
              </a:rPr>
              <a:t>Nhiệm</a:t>
            </a:r>
            <a:r>
              <a:rPr lang="en-US" dirty="0">
                <a:effectLst/>
              </a:rPr>
              <a:t> </a:t>
            </a:r>
            <a:r>
              <a:rPr lang="en-US" dirty="0" err="1">
                <a:effectLst/>
              </a:rPr>
              <a:t>vụ</a:t>
            </a:r>
            <a:r>
              <a:rPr lang="en-US" dirty="0">
                <a:effectLst/>
              </a:rPr>
              <a:t> </a:t>
            </a:r>
            <a:r>
              <a:rPr lang="en-US" dirty="0" err="1">
                <a:effectLst/>
              </a:rPr>
              <a:t>kiểm</a:t>
            </a:r>
            <a:r>
              <a:rPr lang="en-US" dirty="0">
                <a:effectLst/>
              </a:rPr>
              <a:t> </a:t>
            </a:r>
            <a:r>
              <a:rPr lang="en-US" dirty="0" err="1">
                <a:effectLst/>
              </a:rPr>
              <a:t>thử</a:t>
            </a:r>
            <a:r>
              <a:rPr lang="en-US" dirty="0">
                <a:effectLst/>
              </a:rPr>
              <a:t> </a:t>
            </a:r>
            <a:r>
              <a:rPr lang="en-US" dirty="0" err="1">
                <a:effectLst/>
              </a:rPr>
              <a:t>nào</a:t>
            </a:r>
            <a:endParaRPr lang="en-US" dirty="0"/>
          </a:p>
        </p:txBody>
      </p:sp>
    </p:spTree>
    <p:extLst>
      <p:ext uri="{BB962C8B-B14F-4D97-AF65-F5344CB8AC3E}">
        <p14:creationId xmlns:p14="http://schemas.microsoft.com/office/powerpoint/2010/main" val="9932993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00000"/>
          </a:xfrm>
        </p:spPr>
        <p:txBody>
          <a:bodyPr>
            <a:normAutofit fontScale="92500" lnSpcReduction="10000"/>
          </a:bodyPr>
          <a:lstStyle/>
          <a:p>
            <a:pPr>
              <a:buFont typeface="Wingdings" pitchFamily="2" charset="2"/>
              <a:buChar char="Ø"/>
            </a:pPr>
            <a:r>
              <a:rPr lang="en-US" sz="3500" b="1" dirty="0" smtClean="0">
                <a:solidFill>
                  <a:srgbClr val="212121"/>
                </a:solidFill>
                <a:latin typeface="Calibri"/>
              </a:rPr>
              <a:t>1. </a:t>
            </a:r>
            <a:r>
              <a:rPr lang="vi-VN" sz="3500" b="1" dirty="0" smtClean="0">
                <a:solidFill>
                  <a:srgbClr val="212121"/>
                </a:solidFill>
                <a:latin typeface="Calibri"/>
              </a:rPr>
              <a:t>Định </a:t>
            </a:r>
            <a:r>
              <a:rPr lang="vi-VN" sz="3500" b="1" dirty="0">
                <a:solidFill>
                  <a:srgbClr val="212121"/>
                </a:solidFill>
                <a:latin typeface="Calibri"/>
              </a:rPr>
              <a:t>hướng theo kỳ vọng.</a:t>
            </a:r>
            <a:r>
              <a:rPr lang="vi-VN" sz="3500" dirty="0">
                <a:solidFill>
                  <a:srgbClr val="212121"/>
                </a:solidFill>
                <a:latin typeface="Calibri"/>
              </a:rPr>
              <a:t> </a:t>
            </a:r>
            <a:endParaRPr lang="en-US" sz="3500" dirty="0" smtClean="0">
              <a:solidFill>
                <a:srgbClr val="212121"/>
              </a:solidFill>
              <a:latin typeface="Calibri"/>
            </a:endParaRPr>
          </a:p>
          <a:p>
            <a:pPr marL="393192" lvl="1" indent="0" algn="just">
              <a:buNone/>
            </a:pPr>
            <a:r>
              <a:rPr lang="en-US" sz="3000" dirty="0" smtClean="0">
                <a:solidFill>
                  <a:srgbClr val="212121"/>
                </a:solidFill>
                <a:latin typeface="Calibri"/>
              </a:rPr>
              <a:t>	</a:t>
            </a:r>
            <a:r>
              <a:rPr lang="vi-VN" sz="3000" dirty="0" smtClean="0">
                <a:solidFill>
                  <a:srgbClr val="212121"/>
                </a:solidFill>
                <a:latin typeface="Calibri"/>
              </a:rPr>
              <a:t>Xác </a:t>
            </a:r>
            <a:r>
              <a:rPr lang="vi-VN" sz="3000" dirty="0">
                <a:solidFill>
                  <a:srgbClr val="212121"/>
                </a:solidFill>
                <a:latin typeface="Calibri"/>
              </a:rPr>
              <a:t>định các nhóm đối tượng đích khác nhau để </a:t>
            </a:r>
            <a:r>
              <a:rPr lang="en-US" sz="3000" dirty="0" smtClean="0">
                <a:solidFill>
                  <a:srgbClr val="212121"/>
                </a:solidFill>
                <a:latin typeface="Calibri"/>
              </a:rPr>
              <a:t>	</a:t>
            </a:r>
            <a:r>
              <a:rPr lang="vi-VN" sz="3000" dirty="0" smtClean="0">
                <a:solidFill>
                  <a:srgbClr val="212121"/>
                </a:solidFill>
                <a:latin typeface="Calibri"/>
              </a:rPr>
              <a:t>thu </a:t>
            </a:r>
            <a:r>
              <a:rPr lang="vi-VN" sz="3000" dirty="0">
                <a:solidFill>
                  <a:srgbClr val="212121"/>
                </a:solidFill>
                <a:latin typeface="Calibri"/>
              </a:rPr>
              <a:t>hút đến trang web. Hỏi các đại diện mỗi </a:t>
            </a:r>
            <a:r>
              <a:rPr lang="en-US" sz="3000" dirty="0" smtClean="0">
                <a:solidFill>
                  <a:srgbClr val="212121"/>
                </a:solidFill>
                <a:latin typeface="Calibri"/>
              </a:rPr>
              <a:t>	</a:t>
            </a:r>
            <a:r>
              <a:rPr lang="vi-VN" sz="3000" dirty="0" smtClean="0">
                <a:solidFill>
                  <a:srgbClr val="212121"/>
                </a:solidFill>
                <a:latin typeface="Calibri"/>
              </a:rPr>
              <a:t>nhóm </a:t>
            </a:r>
            <a:r>
              <a:rPr lang="vi-VN" sz="3000" dirty="0">
                <a:solidFill>
                  <a:srgbClr val="212121"/>
                </a:solidFill>
                <a:latin typeface="Calibri"/>
              </a:rPr>
              <a:t>về những mong đợi của họ đối với trang </a:t>
            </a:r>
            <a:r>
              <a:rPr lang="en-US" sz="3000" dirty="0" smtClean="0">
                <a:solidFill>
                  <a:srgbClr val="212121"/>
                </a:solidFill>
                <a:latin typeface="Calibri"/>
              </a:rPr>
              <a:t>	</a:t>
            </a:r>
            <a:r>
              <a:rPr lang="vi-VN" sz="3000" dirty="0" smtClean="0">
                <a:solidFill>
                  <a:srgbClr val="212121"/>
                </a:solidFill>
                <a:latin typeface="Calibri"/>
              </a:rPr>
              <a:t>web</a:t>
            </a:r>
            <a:r>
              <a:rPr lang="vi-VN" sz="3000" dirty="0">
                <a:solidFill>
                  <a:srgbClr val="212121"/>
                </a:solidFill>
                <a:latin typeface="Calibri"/>
              </a:rPr>
              <a:t>. Hỏi họ trước khi </a:t>
            </a:r>
            <a:r>
              <a:rPr lang="vi-VN" sz="3000" dirty="0" smtClean="0">
                <a:solidFill>
                  <a:srgbClr val="212121"/>
                </a:solidFill>
                <a:latin typeface="Calibri"/>
              </a:rPr>
              <a:t>họ </a:t>
            </a:r>
            <a:r>
              <a:rPr lang="vi-VN" sz="3000" dirty="0">
                <a:solidFill>
                  <a:srgbClr val="212121"/>
                </a:solidFill>
                <a:latin typeface="Calibri"/>
              </a:rPr>
              <a:t>thấy trang web. Kết quả </a:t>
            </a:r>
            <a:r>
              <a:rPr lang="en-US" sz="3000" dirty="0" smtClean="0">
                <a:solidFill>
                  <a:srgbClr val="212121"/>
                </a:solidFill>
                <a:latin typeface="Calibri"/>
              </a:rPr>
              <a:t>	</a:t>
            </a:r>
            <a:r>
              <a:rPr lang="vi-VN" sz="3000" dirty="0" smtClean="0">
                <a:solidFill>
                  <a:srgbClr val="212121"/>
                </a:solidFill>
                <a:latin typeface="Calibri"/>
              </a:rPr>
              <a:t>có </a:t>
            </a:r>
            <a:r>
              <a:rPr lang="vi-VN" sz="3000" dirty="0">
                <a:solidFill>
                  <a:srgbClr val="212121"/>
                </a:solidFill>
                <a:latin typeface="Calibri"/>
              </a:rPr>
              <a:t>thể là các nhiệm vụ kiểm thử nhỏ như sau:</a:t>
            </a:r>
            <a:r>
              <a:rPr lang="vi-VN" sz="3000" b="1" dirty="0">
                <a:solidFill>
                  <a:srgbClr val="212121"/>
                </a:solidFill>
                <a:latin typeface="Calibri"/>
              </a:rPr>
              <a:t> </a:t>
            </a:r>
            <a:endParaRPr lang="en-US" sz="3000" b="1" dirty="0" smtClean="0">
              <a:solidFill>
                <a:srgbClr val="212121"/>
              </a:solidFill>
              <a:latin typeface="Calibri"/>
            </a:endParaRPr>
          </a:p>
          <a:p>
            <a:pPr marL="393192" lvl="1" indent="0">
              <a:buNone/>
            </a:pPr>
            <a:endParaRPr lang="en-US" sz="3000" i="1" dirty="0" smtClean="0">
              <a:solidFill>
                <a:srgbClr val="212121"/>
              </a:solidFill>
              <a:latin typeface="Calibri"/>
              <a:ea typeface="Calibri"/>
              <a:cs typeface="Arial"/>
            </a:endParaRPr>
          </a:p>
          <a:p>
            <a:pPr marL="393192" lvl="1" indent="0" algn="just">
              <a:buNone/>
            </a:pPr>
            <a:r>
              <a:rPr lang="en-US" sz="3000" i="1" dirty="0" smtClean="0">
                <a:solidFill>
                  <a:srgbClr val="212121"/>
                </a:solidFill>
                <a:latin typeface="Calibri"/>
                <a:ea typeface="Calibri"/>
                <a:cs typeface="Arial"/>
              </a:rPr>
              <a:t>	</a:t>
            </a:r>
            <a:r>
              <a:rPr lang="vi-VN" sz="3000" i="1" dirty="0" smtClean="0">
                <a:solidFill>
                  <a:srgbClr val="212121"/>
                </a:solidFill>
                <a:latin typeface="Calibri"/>
                <a:ea typeface="Calibri"/>
                <a:cs typeface="Arial"/>
              </a:rPr>
              <a:t>Bạn </a:t>
            </a:r>
            <a:r>
              <a:rPr lang="vi-VN" sz="3000" i="1" dirty="0">
                <a:solidFill>
                  <a:srgbClr val="212121"/>
                </a:solidFill>
                <a:latin typeface="Calibri"/>
                <a:ea typeface="Calibri"/>
                <a:cs typeface="Arial"/>
              </a:rPr>
              <a:t>mong đợi Wonderland sẽ nói với bạn điều gì </a:t>
            </a:r>
            <a:r>
              <a:rPr lang="en-US" sz="3000" i="1" dirty="0" smtClean="0">
                <a:solidFill>
                  <a:srgbClr val="212121"/>
                </a:solidFill>
                <a:latin typeface="Calibri"/>
                <a:ea typeface="Calibri"/>
                <a:cs typeface="Arial"/>
              </a:rPr>
              <a:t>	</a:t>
            </a:r>
            <a:r>
              <a:rPr lang="vi-VN" sz="3000" i="1" dirty="0" smtClean="0">
                <a:solidFill>
                  <a:srgbClr val="212121"/>
                </a:solidFill>
                <a:latin typeface="Calibri"/>
                <a:ea typeface="Calibri"/>
                <a:cs typeface="Arial"/>
              </a:rPr>
              <a:t>trên </a:t>
            </a:r>
            <a:r>
              <a:rPr lang="vi-VN" sz="3000" i="1" dirty="0">
                <a:solidFill>
                  <a:srgbClr val="212121"/>
                </a:solidFill>
                <a:latin typeface="Calibri"/>
                <a:ea typeface="Calibri"/>
                <a:cs typeface="Arial"/>
              </a:rPr>
              <a:t>trang web của họ? Công ty cung cấp những </a:t>
            </a:r>
            <a:r>
              <a:rPr lang="en-US" sz="3000" i="1" dirty="0" smtClean="0">
                <a:solidFill>
                  <a:srgbClr val="212121"/>
                </a:solidFill>
                <a:latin typeface="Calibri"/>
                <a:ea typeface="Calibri"/>
                <a:cs typeface="Arial"/>
              </a:rPr>
              <a:t>	</a:t>
            </a:r>
            <a:r>
              <a:rPr lang="vi-VN" sz="3000" i="1" dirty="0" smtClean="0">
                <a:solidFill>
                  <a:srgbClr val="212121"/>
                </a:solidFill>
                <a:latin typeface="Calibri"/>
                <a:ea typeface="Calibri"/>
                <a:cs typeface="Arial"/>
              </a:rPr>
              <a:t>dịch </a:t>
            </a:r>
            <a:r>
              <a:rPr lang="vi-VN" sz="3000" i="1" dirty="0">
                <a:solidFill>
                  <a:srgbClr val="212121"/>
                </a:solidFill>
                <a:latin typeface="Calibri"/>
                <a:ea typeface="Calibri"/>
                <a:cs typeface="Arial"/>
              </a:rPr>
              <a:t>vụ nào </a:t>
            </a:r>
            <a:r>
              <a:rPr lang="vi-VN" sz="3000" i="1" dirty="0" smtClean="0">
                <a:solidFill>
                  <a:srgbClr val="212121"/>
                </a:solidFill>
                <a:latin typeface="Calibri"/>
                <a:ea typeface="Calibri"/>
                <a:cs typeface="Arial"/>
              </a:rPr>
              <a:t>khiến </a:t>
            </a:r>
            <a:r>
              <a:rPr lang="vi-VN" sz="3000" i="1" dirty="0">
                <a:solidFill>
                  <a:srgbClr val="212121"/>
                </a:solidFill>
                <a:latin typeface="Calibri"/>
                <a:ea typeface="Calibri"/>
                <a:cs typeface="Arial"/>
              </a:rPr>
              <a:t>bạn quan tâm? Giả sử bạn </a:t>
            </a:r>
            <a:r>
              <a:rPr lang="en-US" sz="3000" i="1" dirty="0" smtClean="0">
                <a:solidFill>
                  <a:srgbClr val="212121"/>
                </a:solidFill>
                <a:latin typeface="Calibri"/>
                <a:ea typeface="Calibri"/>
                <a:cs typeface="Arial"/>
              </a:rPr>
              <a:t>	</a:t>
            </a:r>
            <a:r>
              <a:rPr lang="vi-VN" sz="3000" i="1" dirty="0" smtClean="0">
                <a:solidFill>
                  <a:srgbClr val="212121"/>
                </a:solidFill>
                <a:latin typeface="Calibri"/>
                <a:ea typeface="Calibri"/>
                <a:cs typeface="Arial"/>
              </a:rPr>
              <a:t>muốn </a:t>
            </a:r>
            <a:r>
              <a:rPr lang="vi-VN" sz="3000" i="1" dirty="0">
                <a:solidFill>
                  <a:srgbClr val="212121"/>
                </a:solidFill>
                <a:latin typeface="Calibri"/>
                <a:ea typeface="Calibri"/>
                <a:cs typeface="Arial"/>
              </a:rPr>
              <a:t>đăng ký làm việc cho Wonderland - ấn </a:t>
            </a:r>
            <a:r>
              <a:rPr lang="en-US" sz="3000" i="1" dirty="0" smtClean="0">
                <a:solidFill>
                  <a:srgbClr val="212121"/>
                </a:solidFill>
                <a:latin typeface="Calibri"/>
                <a:ea typeface="Calibri"/>
                <a:cs typeface="Arial"/>
              </a:rPr>
              <a:t>	</a:t>
            </a:r>
            <a:r>
              <a:rPr lang="vi-VN" sz="3000" i="1" dirty="0" smtClean="0">
                <a:solidFill>
                  <a:srgbClr val="212121"/>
                </a:solidFill>
                <a:latin typeface="Calibri"/>
                <a:ea typeface="Calibri"/>
                <a:cs typeface="Arial"/>
              </a:rPr>
              <a:t>tượng </a:t>
            </a:r>
            <a:r>
              <a:rPr lang="vi-VN" sz="3000" i="1" dirty="0">
                <a:solidFill>
                  <a:srgbClr val="212121"/>
                </a:solidFill>
                <a:latin typeface="Calibri"/>
                <a:ea typeface="Calibri"/>
                <a:cs typeface="Arial"/>
              </a:rPr>
              <a:t>của bạn về công ty là gì?</a:t>
            </a:r>
            <a:endParaRPr lang="en-US" sz="2600" dirty="0"/>
          </a:p>
        </p:txBody>
      </p:sp>
      <p:sp>
        <p:nvSpPr>
          <p:cNvPr id="4" name="Title 2"/>
          <p:cNvSpPr>
            <a:spLocks noGrp="1"/>
          </p:cNvSpPr>
          <p:nvPr>
            <p:ph type="title"/>
          </p:nvPr>
        </p:nvSpPr>
        <p:spPr/>
        <p:txBody>
          <a:bodyPr/>
          <a:lstStyle/>
          <a:p>
            <a:r>
              <a:rPr lang="en-US" smtClean="0">
                <a:effectLst/>
              </a:rPr>
              <a:t>5. </a:t>
            </a:r>
            <a:r>
              <a:rPr lang="en-US" dirty="0" err="1">
                <a:effectLst/>
                <a:latin typeface="Calibri" pitchFamily="34" charset="0"/>
              </a:rPr>
              <a:t>Nhiệm</a:t>
            </a:r>
            <a:r>
              <a:rPr lang="en-US" dirty="0">
                <a:effectLst/>
              </a:rPr>
              <a:t> </a:t>
            </a:r>
            <a:r>
              <a:rPr lang="en-US" dirty="0" err="1">
                <a:effectLst/>
              </a:rPr>
              <a:t>vụ</a:t>
            </a:r>
            <a:r>
              <a:rPr lang="en-US" dirty="0">
                <a:effectLst/>
              </a:rPr>
              <a:t> </a:t>
            </a:r>
            <a:r>
              <a:rPr lang="en-US" dirty="0" err="1">
                <a:effectLst/>
              </a:rPr>
              <a:t>kiểm</a:t>
            </a:r>
            <a:r>
              <a:rPr lang="en-US" dirty="0">
                <a:effectLst/>
              </a:rPr>
              <a:t> </a:t>
            </a:r>
            <a:r>
              <a:rPr lang="en-US" dirty="0" err="1">
                <a:effectLst/>
              </a:rPr>
              <a:t>thử</a:t>
            </a:r>
            <a:r>
              <a:rPr lang="en-US" dirty="0">
                <a:effectLst/>
              </a:rPr>
              <a:t> </a:t>
            </a:r>
            <a:r>
              <a:rPr lang="en-US" dirty="0" err="1">
                <a:effectLst/>
              </a:rPr>
              <a:t>nào</a:t>
            </a:r>
            <a:endParaRPr lang="en-US" dirty="0"/>
          </a:p>
        </p:txBody>
      </p:sp>
    </p:spTree>
    <p:extLst>
      <p:ext uri="{BB962C8B-B14F-4D97-AF65-F5344CB8AC3E}">
        <p14:creationId xmlns:p14="http://schemas.microsoft.com/office/powerpoint/2010/main" val="8802238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r>
              <a:rPr lang="en-US" sz="3200" b="1" dirty="0" smtClean="0">
                <a:solidFill>
                  <a:srgbClr val="212121"/>
                </a:solidFill>
                <a:latin typeface="Calibri"/>
              </a:rPr>
              <a:t>2. </a:t>
            </a:r>
            <a:r>
              <a:rPr lang="vi-VN" sz="3200" b="1" dirty="0" smtClean="0">
                <a:solidFill>
                  <a:srgbClr val="212121"/>
                </a:solidFill>
                <a:latin typeface="Calibri"/>
              </a:rPr>
              <a:t>Định </a:t>
            </a:r>
            <a:r>
              <a:rPr lang="vi-VN" sz="3200" b="1" dirty="0">
                <a:solidFill>
                  <a:srgbClr val="212121"/>
                </a:solidFill>
                <a:latin typeface="Calibri"/>
              </a:rPr>
              <a:t>hướng kinh doanh.</a:t>
            </a:r>
            <a:r>
              <a:rPr lang="vi-VN" sz="3200" dirty="0">
                <a:solidFill>
                  <a:srgbClr val="212121"/>
                </a:solidFill>
                <a:latin typeface="Calibri"/>
              </a:rPr>
              <a:t> </a:t>
            </a:r>
            <a:endParaRPr lang="en-US" sz="3200" dirty="0" smtClean="0">
              <a:solidFill>
                <a:srgbClr val="212121"/>
              </a:solidFill>
              <a:latin typeface="Calibri"/>
            </a:endParaRPr>
          </a:p>
          <a:p>
            <a:pPr marL="109728" indent="0" algn="just">
              <a:buNone/>
            </a:pPr>
            <a:r>
              <a:rPr lang="en-US" sz="2800" dirty="0">
                <a:solidFill>
                  <a:srgbClr val="212121"/>
                </a:solidFill>
                <a:latin typeface="Calibri"/>
              </a:rPr>
              <a:t>	</a:t>
            </a:r>
            <a:r>
              <a:rPr lang="vi-VN" sz="2800" dirty="0">
                <a:solidFill>
                  <a:srgbClr val="212121"/>
                </a:solidFill>
                <a:latin typeface="Calibri"/>
              </a:rPr>
              <a:t>Mục tiêu của công ty với trang web là gì? Họ </a:t>
            </a:r>
            <a:r>
              <a:rPr lang="en-US" sz="2800" dirty="0" smtClean="0">
                <a:solidFill>
                  <a:srgbClr val="212121"/>
                </a:solidFill>
                <a:latin typeface="Calibri"/>
              </a:rPr>
              <a:t>	</a:t>
            </a:r>
            <a:r>
              <a:rPr lang="vi-VN" sz="2800" dirty="0" smtClean="0">
                <a:solidFill>
                  <a:srgbClr val="212121"/>
                </a:solidFill>
                <a:latin typeface="Calibri"/>
              </a:rPr>
              <a:t>mong </a:t>
            </a:r>
            <a:r>
              <a:rPr lang="vi-VN" sz="2800" dirty="0">
                <a:solidFill>
                  <a:srgbClr val="212121"/>
                </a:solidFill>
                <a:latin typeface="Calibri"/>
              </a:rPr>
              <a:t>đợi điều gì từ khách </a:t>
            </a:r>
            <a:r>
              <a:rPr lang="vi-VN" sz="2800" dirty="0" smtClean="0">
                <a:solidFill>
                  <a:srgbClr val="212121"/>
                </a:solidFill>
                <a:latin typeface="Calibri"/>
              </a:rPr>
              <a:t>hàng/người </a:t>
            </a:r>
            <a:r>
              <a:rPr lang="vi-VN" sz="2800" dirty="0">
                <a:solidFill>
                  <a:srgbClr val="212121"/>
                </a:solidFill>
                <a:latin typeface="Calibri"/>
              </a:rPr>
              <a:t>sử </a:t>
            </a:r>
            <a:r>
              <a:rPr lang="en-US" sz="2800" dirty="0" smtClean="0">
                <a:solidFill>
                  <a:srgbClr val="212121"/>
                </a:solidFill>
                <a:latin typeface="Calibri"/>
              </a:rPr>
              <a:t>	</a:t>
            </a:r>
            <a:r>
              <a:rPr lang="vi-VN" sz="2800" dirty="0" smtClean="0">
                <a:solidFill>
                  <a:srgbClr val="212121"/>
                </a:solidFill>
                <a:latin typeface="Calibri"/>
              </a:rPr>
              <a:t>dụng</a:t>
            </a:r>
            <a:r>
              <a:rPr lang="vi-VN" sz="2800" dirty="0">
                <a:solidFill>
                  <a:srgbClr val="212121"/>
                </a:solidFill>
                <a:latin typeface="Calibri"/>
              </a:rPr>
              <a:t>? Điều này có thể phát sinh ra các nhiệm vụ </a:t>
            </a:r>
            <a:r>
              <a:rPr lang="en-US" sz="2800" dirty="0" smtClean="0">
                <a:solidFill>
                  <a:srgbClr val="212121"/>
                </a:solidFill>
                <a:latin typeface="Calibri"/>
              </a:rPr>
              <a:t>	</a:t>
            </a:r>
            <a:r>
              <a:rPr lang="vi-VN" sz="2800" dirty="0" smtClean="0">
                <a:solidFill>
                  <a:srgbClr val="212121"/>
                </a:solidFill>
                <a:latin typeface="Calibri"/>
              </a:rPr>
              <a:t>kiểm </a:t>
            </a:r>
            <a:r>
              <a:rPr lang="vi-VN" sz="2800" dirty="0">
                <a:solidFill>
                  <a:srgbClr val="212121"/>
                </a:solidFill>
                <a:latin typeface="Calibri"/>
              </a:rPr>
              <a:t>thử sau:   </a:t>
            </a:r>
            <a:endParaRPr lang="en-US" sz="2800" dirty="0" smtClean="0">
              <a:solidFill>
                <a:srgbClr val="212121"/>
              </a:solidFill>
              <a:latin typeface="Calibri"/>
            </a:endParaRPr>
          </a:p>
          <a:p>
            <a:pPr marL="109728" indent="0" algn="just">
              <a:buNone/>
            </a:pPr>
            <a:endParaRPr lang="en-US" sz="2800" dirty="0" smtClean="0">
              <a:solidFill>
                <a:srgbClr val="212121"/>
              </a:solidFill>
              <a:latin typeface="Calibri"/>
            </a:endParaRPr>
          </a:p>
          <a:p>
            <a:pPr marL="109728" indent="0" algn="just">
              <a:buNone/>
            </a:pPr>
            <a:r>
              <a:rPr lang="en-US" sz="2800" i="1" dirty="0" smtClean="0">
                <a:solidFill>
                  <a:srgbClr val="212121"/>
                </a:solidFill>
                <a:latin typeface="Calibri"/>
              </a:rPr>
              <a:t>	</a:t>
            </a:r>
            <a:r>
              <a:rPr lang="vi-VN" sz="2800" i="1" dirty="0" smtClean="0">
                <a:solidFill>
                  <a:srgbClr val="212121"/>
                </a:solidFill>
                <a:latin typeface="Calibri"/>
              </a:rPr>
              <a:t>Giá </a:t>
            </a:r>
            <a:r>
              <a:rPr lang="vi-VN" sz="2800" i="1" dirty="0">
                <a:solidFill>
                  <a:srgbClr val="212121"/>
                </a:solidFill>
                <a:latin typeface="Calibri"/>
              </a:rPr>
              <a:t>cho các dịch vụ là gì? Cửa hàng gần nhất ở </a:t>
            </a:r>
            <a:r>
              <a:rPr lang="en-US" sz="2800" i="1" dirty="0" smtClean="0">
                <a:solidFill>
                  <a:srgbClr val="212121"/>
                </a:solidFill>
                <a:latin typeface="Calibri"/>
              </a:rPr>
              <a:t>	</a:t>
            </a:r>
            <a:r>
              <a:rPr lang="vi-VN" sz="2800" i="1" dirty="0" smtClean="0">
                <a:solidFill>
                  <a:srgbClr val="212121"/>
                </a:solidFill>
                <a:latin typeface="Calibri"/>
              </a:rPr>
              <a:t>đâu</a:t>
            </a:r>
            <a:r>
              <a:rPr lang="vi-VN" sz="2800" i="1" dirty="0">
                <a:solidFill>
                  <a:srgbClr val="212121"/>
                </a:solidFill>
                <a:latin typeface="Calibri"/>
              </a:rPr>
              <a:t>? Làm thế nào để gọi cho họ trên điện thoại?</a:t>
            </a:r>
            <a:endParaRPr lang="en-US" dirty="0"/>
          </a:p>
        </p:txBody>
      </p:sp>
      <p:sp>
        <p:nvSpPr>
          <p:cNvPr id="4" name="Title 2"/>
          <p:cNvSpPr>
            <a:spLocks noGrp="1"/>
          </p:cNvSpPr>
          <p:nvPr>
            <p:ph type="title"/>
          </p:nvPr>
        </p:nvSpPr>
        <p:spPr/>
        <p:txBody>
          <a:bodyPr/>
          <a:lstStyle/>
          <a:p>
            <a:r>
              <a:rPr lang="en-US" smtClean="0">
                <a:effectLst/>
              </a:rPr>
              <a:t>5. </a:t>
            </a:r>
            <a:r>
              <a:rPr lang="en-US" dirty="0" err="1">
                <a:effectLst/>
                <a:latin typeface="Calibri" pitchFamily="34" charset="0"/>
              </a:rPr>
              <a:t>Nhiệm</a:t>
            </a:r>
            <a:r>
              <a:rPr lang="en-US" dirty="0">
                <a:effectLst/>
              </a:rPr>
              <a:t> </a:t>
            </a:r>
            <a:r>
              <a:rPr lang="en-US" dirty="0" err="1">
                <a:effectLst/>
              </a:rPr>
              <a:t>vụ</a:t>
            </a:r>
            <a:r>
              <a:rPr lang="en-US" dirty="0">
                <a:effectLst/>
              </a:rPr>
              <a:t> </a:t>
            </a:r>
            <a:r>
              <a:rPr lang="en-US" dirty="0" err="1">
                <a:effectLst/>
              </a:rPr>
              <a:t>kiểm</a:t>
            </a:r>
            <a:r>
              <a:rPr lang="en-US" dirty="0">
                <a:effectLst/>
              </a:rPr>
              <a:t> </a:t>
            </a:r>
            <a:r>
              <a:rPr lang="en-US" dirty="0" err="1">
                <a:effectLst/>
              </a:rPr>
              <a:t>thử</a:t>
            </a:r>
            <a:r>
              <a:rPr lang="en-US" dirty="0">
                <a:effectLst/>
              </a:rPr>
              <a:t> </a:t>
            </a:r>
            <a:r>
              <a:rPr lang="en-US" dirty="0" err="1">
                <a:effectLst/>
              </a:rPr>
              <a:t>nào</a:t>
            </a:r>
            <a:endParaRPr lang="en-US" dirty="0"/>
          </a:p>
        </p:txBody>
      </p:sp>
    </p:spTree>
    <p:extLst>
      <p:ext uri="{BB962C8B-B14F-4D97-AF65-F5344CB8AC3E}">
        <p14:creationId xmlns:p14="http://schemas.microsoft.com/office/powerpoint/2010/main" val="14612571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Wingdings" pitchFamily="2" charset="2"/>
              <a:buChar char="Ø"/>
            </a:pPr>
            <a:r>
              <a:rPr lang="en-US" sz="3200" b="1" dirty="0" smtClean="0">
                <a:solidFill>
                  <a:srgbClr val="212121"/>
                </a:solidFill>
                <a:latin typeface="Calibri"/>
              </a:rPr>
              <a:t>3. </a:t>
            </a:r>
            <a:r>
              <a:rPr lang="vi-VN" sz="3200" b="1" dirty="0" smtClean="0">
                <a:solidFill>
                  <a:srgbClr val="212121"/>
                </a:solidFill>
                <a:latin typeface="Calibri"/>
              </a:rPr>
              <a:t>Định </a:t>
            </a:r>
            <a:r>
              <a:rPr lang="vi-VN" sz="3200" b="1" dirty="0">
                <a:solidFill>
                  <a:srgbClr val="212121"/>
                </a:solidFill>
                <a:latin typeface="Calibri"/>
              </a:rPr>
              <a:t>hướng hệ thống.</a:t>
            </a:r>
            <a:r>
              <a:rPr lang="vi-VN" sz="3200" dirty="0">
                <a:solidFill>
                  <a:srgbClr val="212121"/>
                </a:solidFill>
                <a:latin typeface="Calibri"/>
              </a:rPr>
              <a:t> </a:t>
            </a:r>
            <a:endParaRPr lang="en-US" sz="3200" dirty="0" smtClean="0">
              <a:solidFill>
                <a:srgbClr val="212121"/>
              </a:solidFill>
              <a:latin typeface="Calibri"/>
            </a:endParaRPr>
          </a:p>
          <a:p>
            <a:pPr marL="109728" indent="0" algn="just">
              <a:buNone/>
            </a:pPr>
            <a:r>
              <a:rPr lang="en-US" sz="2800" dirty="0" smtClean="0">
                <a:solidFill>
                  <a:srgbClr val="212121"/>
                </a:solidFill>
                <a:latin typeface="Calibri"/>
              </a:rPr>
              <a:t>	</a:t>
            </a:r>
            <a:r>
              <a:rPr lang="vi-VN" sz="2800" dirty="0">
                <a:solidFill>
                  <a:srgbClr val="212121"/>
                </a:solidFill>
                <a:latin typeface="Calibri"/>
              </a:rPr>
              <a:t>Nghiên cứu trang web và tìm ra các nhiệm vụ và </a:t>
            </a:r>
            <a:r>
              <a:rPr lang="en-US" sz="2800" dirty="0" smtClean="0">
                <a:solidFill>
                  <a:srgbClr val="212121"/>
                </a:solidFill>
                <a:latin typeface="Calibri"/>
              </a:rPr>
              <a:t>	</a:t>
            </a:r>
            <a:r>
              <a:rPr lang="vi-VN" sz="2800" dirty="0" smtClean="0">
                <a:solidFill>
                  <a:srgbClr val="212121"/>
                </a:solidFill>
                <a:latin typeface="Calibri"/>
              </a:rPr>
              <a:t>thông </a:t>
            </a:r>
            <a:r>
              <a:rPr lang="vi-VN" sz="2800" dirty="0">
                <a:solidFill>
                  <a:srgbClr val="212121"/>
                </a:solidFill>
                <a:latin typeface="Calibri"/>
              </a:rPr>
              <a:t>tin mà các nhà phát triển dường như </a:t>
            </a:r>
            <a:r>
              <a:rPr lang="en-US" sz="2800" dirty="0" smtClean="0">
                <a:solidFill>
                  <a:srgbClr val="212121"/>
                </a:solidFill>
                <a:latin typeface="Calibri"/>
              </a:rPr>
              <a:t>	</a:t>
            </a:r>
            <a:r>
              <a:rPr lang="vi-VN" sz="2800" dirty="0" smtClean="0">
                <a:solidFill>
                  <a:srgbClr val="212121"/>
                </a:solidFill>
                <a:latin typeface="Calibri"/>
              </a:rPr>
              <a:t>mong </a:t>
            </a:r>
            <a:r>
              <a:rPr lang="vi-VN" sz="2800" dirty="0">
                <a:solidFill>
                  <a:srgbClr val="212121"/>
                </a:solidFill>
                <a:latin typeface="Calibri"/>
              </a:rPr>
              <a:t>muốn người dùng tìm kiếm. Điều này có </a:t>
            </a:r>
            <a:r>
              <a:rPr lang="en-US" sz="2800" dirty="0" smtClean="0">
                <a:solidFill>
                  <a:srgbClr val="212121"/>
                </a:solidFill>
                <a:latin typeface="Calibri"/>
              </a:rPr>
              <a:t>	</a:t>
            </a:r>
            <a:r>
              <a:rPr lang="vi-VN" sz="2800" dirty="0" smtClean="0">
                <a:solidFill>
                  <a:srgbClr val="212121"/>
                </a:solidFill>
                <a:latin typeface="Calibri"/>
              </a:rPr>
              <a:t>thể </a:t>
            </a:r>
            <a:r>
              <a:rPr lang="vi-VN" sz="2800" dirty="0">
                <a:solidFill>
                  <a:srgbClr val="212121"/>
                </a:solidFill>
                <a:latin typeface="Calibri"/>
              </a:rPr>
              <a:t>phát sinh ra nhiệm vụ kiểm </a:t>
            </a:r>
            <a:r>
              <a:rPr lang="vi-VN" sz="2800" dirty="0" smtClean="0">
                <a:solidFill>
                  <a:srgbClr val="212121"/>
                </a:solidFill>
                <a:latin typeface="Calibri"/>
              </a:rPr>
              <a:t>thử</a:t>
            </a:r>
            <a:r>
              <a:rPr lang="en-US" sz="2800" dirty="0" smtClean="0">
                <a:solidFill>
                  <a:srgbClr val="212121"/>
                </a:solidFill>
                <a:latin typeface="Calibri"/>
              </a:rPr>
              <a:t> s</a:t>
            </a:r>
            <a:r>
              <a:rPr lang="vi-VN" sz="2800" dirty="0" smtClean="0">
                <a:solidFill>
                  <a:srgbClr val="212121"/>
                </a:solidFill>
                <a:latin typeface="Calibri"/>
              </a:rPr>
              <a:t>au</a:t>
            </a:r>
            <a:r>
              <a:rPr lang="vi-VN" sz="2800" dirty="0">
                <a:solidFill>
                  <a:srgbClr val="212121"/>
                </a:solidFill>
                <a:latin typeface="Calibri"/>
              </a:rPr>
              <a:t>:  </a:t>
            </a:r>
            <a:endParaRPr lang="en-US" sz="2800" dirty="0" smtClean="0">
              <a:solidFill>
                <a:srgbClr val="212121"/>
              </a:solidFill>
              <a:latin typeface="Calibri"/>
            </a:endParaRPr>
          </a:p>
          <a:p>
            <a:pPr marL="109728" indent="0">
              <a:buNone/>
            </a:pPr>
            <a:endParaRPr lang="en-US" sz="2800" i="1" dirty="0" smtClean="0">
              <a:solidFill>
                <a:srgbClr val="212121"/>
              </a:solidFill>
              <a:latin typeface="Calibri"/>
              <a:ea typeface="Calibri"/>
              <a:cs typeface="Times New Roman"/>
            </a:endParaRPr>
          </a:p>
          <a:p>
            <a:pPr marL="109728" indent="0" algn="just">
              <a:buNone/>
            </a:pPr>
            <a:r>
              <a:rPr lang="en-US" sz="2800" i="1" dirty="0">
                <a:solidFill>
                  <a:srgbClr val="212121"/>
                </a:solidFill>
                <a:latin typeface="Calibri"/>
                <a:ea typeface="Calibri"/>
                <a:cs typeface="Times New Roman"/>
              </a:rPr>
              <a:t>	</a:t>
            </a:r>
            <a:r>
              <a:rPr lang="vi-VN" sz="2800" i="1" dirty="0" smtClean="0">
                <a:solidFill>
                  <a:srgbClr val="212121"/>
                </a:solidFill>
                <a:latin typeface="Calibri"/>
                <a:ea typeface="Calibri"/>
                <a:cs typeface="Times New Roman"/>
              </a:rPr>
              <a:t>Wonderland </a:t>
            </a:r>
            <a:r>
              <a:rPr lang="vi-VN" sz="2800" i="1" dirty="0">
                <a:solidFill>
                  <a:srgbClr val="212121"/>
                </a:solidFill>
                <a:latin typeface="Calibri"/>
                <a:ea typeface="Calibri"/>
                <a:cs typeface="Times New Roman"/>
              </a:rPr>
              <a:t>cung cấp một khả năng cho bạn để </a:t>
            </a:r>
            <a:r>
              <a:rPr lang="en-US" sz="2800" i="1" dirty="0" smtClean="0">
                <a:solidFill>
                  <a:srgbClr val="212121"/>
                </a:solidFill>
                <a:latin typeface="Calibri"/>
                <a:ea typeface="Calibri"/>
                <a:cs typeface="Times New Roman"/>
              </a:rPr>
              <a:t>	</a:t>
            </a:r>
            <a:r>
              <a:rPr lang="vi-VN" sz="2800" i="1" dirty="0" smtClean="0">
                <a:solidFill>
                  <a:srgbClr val="212121"/>
                </a:solidFill>
                <a:latin typeface="Calibri"/>
                <a:ea typeface="Calibri"/>
                <a:cs typeface="Times New Roman"/>
              </a:rPr>
              <a:t>đặt </a:t>
            </a:r>
            <a:r>
              <a:rPr lang="vi-VN" sz="2800" i="1" dirty="0">
                <a:solidFill>
                  <a:srgbClr val="212121"/>
                </a:solidFill>
                <a:latin typeface="Calibri"/>
                <a:ea typeface="Calibri"/>
                <a:cs typeface="Times New Roman"/>
              </a:rPr>
              <a:t>hàng phụ tùng cho các sản phẩm của họ. </a:t>
            </a:r>
            <a:r>
              <a:rPr lang="en-US" sz="2800" i="1" dirty="0" smtClean="0">
                <a:solidFill>
                  <a:srgbClr val="212121"/>
                </a:solidFill>
                <a:latin typeface="Calibri"/>
                <a:ea typeface="Calibri"/>
                <a:cs typeface="Times New Roman"/>
              </a:rPr>
              <a:t>	</a:t>
            </a:r>
            <a:r>
              <a:rPr lang="vi-VN" sz="2800" i="1" dirty="0" smtClean="0">
                <a:solidFill>
                  <a:srgbClr val="212121"/>
                </a:solidFill>
                <a:latin typeface="Calibri"/>
                <a:ea typeface="Calibri"/>
                <a:cs typeface="Times New Roman"/>
              </a:rPr>
              <a:t>Tiện </a:t>
            </a:r>
            <a:r>
              <a:rPr lang="vi-VN" sz="2800" i="1" dirty="0">
                <a:solidFill>
                  <a:srgbClr val="212121"/>
                </a:solidFill>
                <a:latin typeface="Calibri"/>
                <a:ea typeface="Calibri"/>
                <a:cs typeface="Times New Roman"/>
              </a:rPr>
              <a:t>ích Wonderland của bạn không sáng trong </a:t>
            </a:r>
            <a:r>
              <a:rPr lang="en-US" sz="2800" i="1" dirty="0" smtClean="0">
                <a:solidFill>
                  <a:srgbClr val="212121"/>
                </a:solidFill>
                <a:latin typeface="Calibri"/>
                <a:ea typeface="Calibri"/>
                <a:cs typeface="Times New Roman"/>
              </a:rPr>
              <a:t>	</a:t>
            </a:r>
            <a:r>
              <a:rPr lang="vi-VN" sz="2800" i="1" dirty="0" smtClean="0">
                <a:solidFill>
                  <a:srgbClr val="212121"/>
                </a:solidFill>
                <a:latin typeface="Calibri"/>
                <a:ea typeface="Calibri"/>
                <a:cs typeface="Times New Roman"/>
              </a:rPr>
              <a:t>màn </a:t>
            </a:r>
            <a:r>
              <a:rPr lang="vi-VN" sz="2800" i="1" dirty="0">
                <a:solidFill>
                  <a:srgbClr val="212121"/>
                </a:solidFill>
                <a:latin typeface="Calibri"/>
                <a:ea typeface="Calibri"/>
                <a:cs typeface="Times New Roman"/>
              </a:rPr>
              <a:t>hình hiển thị của nó nữa. Bạn sẽ đặt hàng </a:t>
            </a:r>
            <a:r>
              <a:rPr lang="en-US" sz="2800" i="1" dirty="0" smtClean="0">
                <a:solidFill>
                  <a:srgbClr val="212121"/>
                </a:solidFill>
                <a:latin typeface="Calibri"/>
                <a:ea typeface="Calibri"/>
                <a:cs typeface="Times New Roman"/>
              </a:rPr>
              <a:t>	</a:t>
            </a:r>
            <a:r>
              <a:rPr lang="vi-VN" sz="2800" i="1" dirty="0" smtClean="0">
                <a:solidFill>
                  <a:srgbClr val="212121"/>
                </a:solidFill>
                <a:latin typeface="Calibri"/>
                <a:ea typeface="Calibri"/>
                <a:cs typeface="Times New Roman"/>
              </a:rPr>
              <a:t>gì </a:t>
            </a:r>
            <a:r>
              <a:rPr lang="vi-VN" sz="2800" i="1" dirty="0">
                <a:solidFill>
                  <a:srgbClr val="212121"/>
                </a:solidFill>
                <a:latin typeface="Calibri"/>
                <a:ea typeface="Calibri"/>
                <a:cs typeface="Times New Roman"/>
              </a:rPr>
              <a:t>và chi phí là gì?</a:t>
            </a:r>
            <a:endParaRPr lang="en-US" dirty="0"/>
          </a:p>
        </p:txBody>
      </p:sp>
      <p:sp>
        <p:nvSpPr>
          <p:cNvPr id="4" name="Title 2"/>
          <p:cNvSpPr>
            <a:spLocks noGrp="1"/>
          </p:cNvSpPr>
          <p:nvPr>
            <p:ph type="title"/>
          </p:nvPr>
        </p:nvSpPr>
        <p:spPr/>
        <p:txBody>
          <a:bodyPr/>
          <a:lstStyle/>
          <a:p>
            <a:r>
              <a:rPr lang="en-US" smtClean="0">
                <a:effectLst/>
              </a:rPr>
              <a:t>5. </a:t>
            </a:r>
            <a:r>
              <a:rPr lang="en-US" dirty="0" err="1">
                <a:effectLst/>
                <a:latin typeface="Calibri" pitchFamily="34" charset="0"/>
              </a:rPr>
              <a:t>Nhiệm</a:t>
            </a:r>
            <a:r>
              <a:rPr lang="en-US" dirty="0">
                <a:effectLst/>
              </a:rPr>
              <a:t> </a:t>
            </a:r>
            <a:r>
              <a:rPr lang="en-US" dirty="0" err="1">
                <a:effectLst/>
              </a:rPr>
              <a:t>vụ</a:t>
            </a:r>
            <a:r>
              <a:rPr lang="en-US" dirty="0">
                <a:effectLst/>
              </a:rPr>
              <a:t> </a:t>
            </a:r>
            <a:r>
              <a:rPr lang="en-US" dirty="0" err="1">
                <a:effectLst/>
              </a:rPr>
              <a:t>kiểm</a:t>
            </a:r>
            <a:r>
              <a:rPr lang="en-US" dirty="0">
                <a:effectLst/>
              </a:rPr>
              <a:t> </a:t>
            </a:r>
            <a:r>
              <a:rPr lang="en-US" dirty="0" err="1">
                <a:effectLst/>
              </a:rPr>
              <a:t>thử</a:t>
            </a:r>
            <a:r>
              <a:rPr lang="en-US" dirty="0">
                <a:effectLst/>
              </a:rPr>
              <a:t> </a:t>
            </a:r>
            <a:r>
              <a:rPr lang="en-US" dirty="0" err="1">
                <a:effectLst/>
              </a:rPr>
              <a:t>nào</a:t>
            </a:r>
            <a:endParaRPr lang="en-US" dirty="0"/>
          </a:p>
        </p:txBody>
      </p:sp>
    </p:spTree>
    <p:extLst>
      <p:ext uri="{BB962C8B-B14F-4D97-AF65-F5344CB8AC3E}">
        <p14:creationId xmlns:p14="http://schemas.microsoft.com/office/powerpoint/2010/main" val="3393975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800" b="1" i="1" smtClean="0"/>
              <a:t>a. Cần </a:t>
            </a:r>
            <a:r>
              <a:rPr lang="en-US" sz="2800" b="1" i="1"/>
              <a:t>bao nhiêu người kiểm thử </a:t>
            </a:r>
            <a:r>
              <a:rPr lang="en-US" sz="2800" b="1" i="1" smtClean="0"/>
              <a:t>?</a:t>
            </a:r>
          </a:p>
          <a:p>
            <a:pPr>
              <a:buFont typeface="Wingdings" pitchFamily="2" charset="2"/>
              <a:buChar char="Ø"/>
            </a:pPr>
            <a:r>
              <a:rPr lang="en-US"/>
              <a:t>Trong </a:t>
            </a:r>
            <a:r>
              <a:rPr lang="en-US" smtClean="0"/>
              <a:t>lần kiểm thử tiếp </a:t>
            </a:r>
            <a:r>
              <a:rPr lang="en-US"/>
              <a:t>theo, chúng ta có thể sử dụng 2-4 người dùng. Nó cho rất nhiều dữ </a:t>
            </a:r>
            <a:r>
              <a:rPr lang="en-US" smtClean="0"/>
              <a:t>liệu để </a:t>
            </a:r>
            <a:r>
              <a:rPr lang="en-US"/>
              <a:t>theo dõi. Tất nhiên chúng ta có thể bỏ lỡ một số vấn đề mà ít người dùng gặp phải. Đây là loại rủi ro mà chúng ta đều gặp trong hầu hết các dự án. </a:t>
            </a:r>
            <a:endParaRPr lang="en-US" smtClean="0"/>
          </a:p>
          <a:p>
            <a:pPr>
              <a:buFont typeface="Wingdings" pitchFamily="2" charset="2"/>
              <a:buChar char="Ø"/>
            </a:pPr>
            <a:endParaRPr lang="vi-VN"/>
          </a:p>
        </p:txBody>
      </p:sp>
      <p:sp>
        <p:nvSpPr>
          <p:cNvPr id="3" name="Title 2"/>
          <p:cNvSpPr>
            <a:spLocks noGrp="1"/>
          </p:cNvSpPr>
          <p:nvPr>
            <p:ph type="title"/>
          </p:nvPr>
        </p:nvSpPr>
        <p:spPr/>
        <p:txBody>
          <a:bodyPr>
            <a:normAutofit/>
          </a:bodyPr>
          <a:lstStyle/>
          <a:p>
            <a:pPr lvl="0"/>
            <a:r>
              <a:rPr lang="en-US" smtClean="0"/>
              <a:t>2. </a:t>
            </a:r>
            <a:r>
              <a:rPr lang="en-US">
                <a:effectLst/>
              </a:rPr>
              <a:t>Lập kế hoạch kiểm thử </a:t>
            </a:r>
            <a:endParaRPr lang="vi-VN"/>
          </a:p>
        </p:txBody>
      </p:sp>
    </p:spTree>
    <p:extLst>
      <p:ext uri="{BB962C8B-B14F-4D97-AF65-F5344CB8AC3E}">
        <p14:creationId xmlns:p14="http://schemas.microsoft.com/office/powerpoint/2010/main" val="9591850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r>
              <a:rPr lang="en-US" sz="3200" b="1" dirty="0" smtClean="0">
                <a:solidFill>
                  <a:srgbClr val="212121"/>
                </a:solidFill>
                <a:latin typeface="Calibri"/>
              </a:rPr>
              <a:t>4. </a:t>
            </a:r>
            <a:r>
              <a:rPr lang="vi-VN" sz="3200" b="1" dirty="0" smtClean="0">
                <a:solidFill>
                  <a:srgbClr val="212121"/>
                </a:solidFill>
                <a:latin typeface="Calibri"/>
              </a:rPr>
              <a:t>Định </a:t>
            </a:r>
            <a:r>
              <a:rPr lang="vi-VN" sz="3200" b="1" dirty="0">
                <a:solidFill>
                  <a:srgbClr val="212121"/>
                </a:solidFill>
                <a:latin typeface="Calibri"/>
              </a:rPr>
              <a:t>hướng nhãn.</a:t>
            </a:r>
            <a:r>
              <a:rPr lang="vi-VN" sz="3200" dirty="0">
                <a:solidFill>
                  <a:srgbClr val="212121"/>
                </a:solidFill>
                <a:latin typeface="Calibri"/>
              </a:rPr>
              <a:t> </a:t>
            </a:r>
            <a:endParaRPr lang="en-US" sz="3200" dirty="0" smtClean="0">
              <a:solidFill>
                <a:srgbClr val="212121"/>
              </a:solidFill>
              <a:latin typeface="Calibri"/>
            </a:endParaRPr>
          </a:p>
          <a:p>
            <a:pPr marL="109728" indent="0" algn="just">
              <a:buNone/>
            </a:pPr>
            <a:r>
              <a:rPr lang="en-US" sz="2800" dirty="0">
                <a:solidFill>
                  <a:srgbClr val="212121"/>
                </a:solidFill>
                <a:latin typeface="Calibri"/>
              </a:rPr>
              <a:t>	</a:t>
            </a:r>
            <a:r>
              <a:rPr lang="vi-VN" sz="2800" dirty="0" smtClean="0">
                <a:solidFill>
                  <a:srgbClr val="212121"/>
                </a:solidFill>
                <a:latin typeface="Calibri"/>
              </a:rPr>
              <a:t>Nghiên </a:t>
            </a:r>
            <a:r>
              <a:rPr lang="vi-VN" sz="2800" dirty="0">
                <a:solidFill>
                  <a:srgbClr val="212121"/>
                </a:solidFill>
                <a:latin typeface="Calibri"/>
              </a:rPr>
              <a:t>cứu cấu trúc của trang web và thực hiện </a:t>
            </a:r>
            <a:r>
              <a:rPr lang="en-US" sz="2800" dirty="0" smtClean="0">
                <a:solidFill>
                  <a:srgbClr val="212121"/>
                </a:solidFill>
                <a:latin typeface="Calibri"/>
              </a:rPr>
              <a:t>	</a:t>
            </a:r>
            <a:r>
              <a:rPr lang="vi-VN" sz="2800" dirty="0" smtClean="0">
                <a:solidFill>
                  <a:srgbClr val="212121"/>
                </a:solidFill>
                <a:latin typeface="Calibri"/>
              </a:rPr>
              <a:t>các </a:t>
            </a:r>
            <a:r>
              <a:rPr lang="vi-VN" sz="2800" dirty="0">
                <a:solidFill>
                  <a:srgbClr val="212121"/>
                </a:solidFill>
                <a:latin typeface="Calibri"/>
              </a:rPr>
              <a:t>nhiệm vụ kiểm thử mà có thể biểu lộ dù </a:t>
            </a:r>
            <a:r>
              <a:rPr lang="en-US" sz="2800" dirty="0" smtClean="0">
                <a:solidFill>
                  <a:srgbClr val="212121"/>
                </a:solidFill>
                <a:latin typeface="Calibri"/>
              </a:rPr>
              <a:t>	</a:t>
            </a:r>
            <a:r>
              <a:rPr lang="vi-VN" sz="2800" dirty="0" smtClean="0">
                <a:solidFill>
                  <a:srgbClr val="212121"/>
                </a:solidFill>
                <a:latin typeface="Calibri"/>
              </a:rPr>
              <a:t>người </a:t>
            </a:r>
            <a:r>
              <a:rPr lang="vi-VN" sz="2800" dirty="0">
                <a:solidFill>
                  <a:srgbClr val="212121"/>
                </a:solidFill>
                <a:latin typeface="Calibri"/>
              </a:rPr>
              <a:t>dùng có hiểu nhãn hiệu hay không. (Đây là </a:t>
            </a:r>
            <a:r>
              <a:rPr lang="en-US" sz="2800" dirty="0" smtClean="0">
                <a:solidFill>
                  <a:srgbClr val="212121"/>
                </a:solidFill>
                <a:latin typeface="Calibri"/>
              </a:rPr>
              <a:t>	</a:t>
            </a:r>
            <a:r>
              <a:rPr lang="vi-VN" sz="2800" dirty="0" smtClean="0">
                <a:solidFill>
                  <a:srgbClr val="212121"/>
                </a:solidFill>
                <a:latin typeface="Calibri"/>
              </a:rPr>
              <a:t>điều </a:t>
            </a:r>
            <a:r>
              <a:rPr lang="vi-VN" sz="2800" dirty="0">
                <a:solidFill>
                  <a:srgbClr val="212121"/>
                </a:solidFill>
                <a:latin typeface="Calibri"/>
              </a:rPr>
              <a:t>cực kỳ quan trọng để tránh sự giúp đỡ ẩn) </a:t>
            </a:r>
            <a:r>
              <a:rPr lang="en-US" sz="2800" dirty="0" smtClean="0">
                <a:solidFill>
                  <a:srgbClr val="212121"/>
                </a:solidFill>
                <a:latin typeface="Calibri"/>
              </a:rPr>
              <a:t>	</a:t>
            </a:r>
            <a:r>
              <a:rPr lang="vi-VN" sz="2800" dirty="0" smtClean="0">
                <a:solidFill>
                  <a:srgbClr val="212121"/>
                </a:solidFill>
                <a:latin typeface="Calibri"/>
              </a:rPr>
              <a:t>Điều </a:t>
            </a:r>
            <a:r>
              <a:rPr lang="vi-VN" sz="2800" dirty="0">
                <a:solidFill>
                  <a:srgbClr val="212121"/>
                </a:solidFill>
                <a:latin typeface="Calibri"/>
              </a:rPr>
              <a:t>này có thể phát sinh ra nhiệm vụ kiểm thử </a:t>
            </a:r>
            <a:r>
              <a:rPr lang="en-US" sz="2800" dirty="0" smtClean="0">
                <a:solidFill>
                  <a:srgbClr val="212121"/>
                </a:solidFill>
                <a:latin typeface="Calibri"/>
              </a:rPr>
              <a:t>	</a:t>
            </a:r>
            <a:r>
              <a:rPr lang="vi-VN" sz="2800" dirty="0" smtClean="0">
                <a:solidFill>
                  <a:srgbClr val="212121"/>
                </a:solidFill>
                <a:latin typeface="Calibri"/>
              </a:rPr>
              <a:t>sau:</a:t>
            </a:r>
            <a:endParaRPr lang="en-US" sz="2800" dirty="0" smtClean="0">
              <a:solidFill>
                <a:srgbClr val="212121"/>
              </a:solidFill>
              <a:latin typeface="Calibri"/>
            </a:endParaRPr>
          </a:p>
          <a:p>
            <a:pPr marL="109728" indent="0" algn="just">
              <a:buNone/>
            </a:pPr>
            <a:r>
              <a:rPr lang="vi-VN" sz="2800" i="1" dirty="0">
                <a:latin typeface="Calibri"/>
              </a:rPr>
              <a:t/>
            </a:r>
            <a:br>
              <a:rPr lang="vi-VN" sz="2800" i="1" dirty="0">
                <a:latin typeface="Calibri"/>
              </a:rPr>
            </a:br>
            <a:r>
              <a:rPr lang="en-US" sz="2800" i="1" dirty="0" smtClean="0">
                <a:latin typeface="Calibri"/>
              </a:rPr>
              <a:t>	</a:t>
            </a:r>
            <a:r>
              <a:rPr lang="vi-VN" sz="2800" i="1" dirty="0" smtClean="0">
                <a:solidFill>
                  <a:srgbClr val="212121"/>
                </a:solidFill>
                <a:latin typeface="Calibri"/>
                <a:cs typeface="Arial"/>
              </a:rPr>
              <a:t>Trang </a:t>
            </a:r>
            <a:r>
              <a:rPr lang="vi-VN" sz="2800" i="1" dirty="0">
                <a:solidFill>
                  <a:srgbClr val="212121"/>
                </a:solidFill>
                <a:latin typeface="Calibri"/>
                <a:cs typeface="Arial"/>
              </a:rPr>
              <a:t>web có một liên kết có nhãn là 'nhân viên'. </a:t>
            </a:r>
            <a:r>
              <a:rPr lang="en-US" sz="2800" i="1" dirty="0" smtClean="0">
                <a:solidFill>
                  <a:srgbClr val="212121"/>
                </a:solidFill>
                <a:latin typeface="Calibri"/>
                <a:cs typeface="Arial"/>
              </a:rPr>
              <a:t>	</a:t>
            </a:r>
            <a:r>
              <a:rPr lang="en-US" sz="2800" i="1" dirty="0" err="1" smtClean="0">
                <a:solidFill>
                  <a:srgbClr val="212121"/>
                </a:solidFill>
                <a:latin typeface="Calibri"/>
                <a:cs typeface="Arial"/>
              </a:rPr>
              <a:t>Xác</a:t>
            </a:r>
            <a:r>
              <a:rPr lang="en-US" sz="2800" i="1" dirty="0" smtClean="0">
                <a:solidFill>
                  <a:srgbClr val="212121"/>
                </a:solidFill>
                <a:latin typeface="Calibri"/>
                <a:cs typeface="Arial"/>
              </a:rPr>
              <a:t> </a:t>
            </a:r>
            <a:r>
              <a:rPr lang="en-US" sz="2800" i="1" dirty="0" err="1">
                <a:solidFill>
                  <a:srgbClr val="212121"/>
                </a:solidFill>
                <a:latin typeface="Calibri"/>
                <a:cs typeface="Arial"/>
              </a:rPr>
              <a:t>nhận</a:t>
            </a:r>
            <a:r>
              <a:rPr lang="en-US" sz="2800" i="1" dirty="0">
                <a:solidFill>
                  <a:srgbClr val="212121"/>
                </a:solidFill>
                <a:latin typeface="Calibri"/>
                <a:cs typeface="Arial"/>
              </a:rPr>
              <a:t> </a:t>
            </a:r>
            <a:r>
              <a:rPr lang="en-US" sz="2800" i="1" dirty="0" err="1">
                <a:solidFill>
                  <a:srgbClr val="212121"/>
                </a:solidFill>
                <a:latin typeface="Calibri"/>
                <a:cs typeface="Arial"/>
              </a:rPr>
              <a:t>chuyển</a:t>
            </a:r>
            <a:r>
              <a:rPr lang="en-US" sz="2800" i="1" dirty="0">
                <a:solidFill>
                  <a:srgbClr val="212121"/>
                </a:solidFill>
                <a:latin typeface="Calibri"/>
                <a:cs typeface="Arial"/>
              </a:rPr>
              <a:t> </a:t>
            </a:r>
            <a:r>
              <a:rPr lang="en-US" sz="2800" i="1" dirty="0" err="1">
                <a:solidFill>
                  <a:srgbClr val="212121"/>
                </a:solidFill>
                <a:latin typeface="Calibri"/>
                <a:cs typeface="Arial"/>
              </a:rPr>
              <a:t>trang</a:t>
            </a:r>
            <a:r>
              <a:rPr lang="en-US" sz="2800" i="1" dirty="0">
                <a:solidFill>
                  <a:srgbClr val="212121"/>
                </a:solidFill>
                <a:latin typeface="Calibri"/>
                <a:cs typeface="Arial"/>
              </a:rPr>
              <a:t>?</a:t>
            </a:r>
            <a:endParaRPr lang="en-US" dirty="0"/>
          </a:p>
        </p:txBody>
      </p:sp>
      <p:sp>
        <p:nvSpPr>
          <p:cNvPr id="4" name="Title 2"/>
          <p:cNvSpPr>
            <a:spLocks noGrp="1"/>
          </p:cNvSpPr>
          <p:nvPr>
            <p:ph type="title"/>
          </p:nvPr>
        </p:nvSpPr>
        <p:spPr/>
        <p:txBody>
          <a:bodyPr/>
          <a:lstStyle/>
          <a:p>
            <a:r>
              <a:rPr lang="en-US" smtClean="0">
                <a:effectLst/>
              </a:rPr>
              <a:t>5. </a:t>
            </a:r>
            <a:r>
              <a:rPr lang="en-US" dirty="0" err="1">
                <a:effectLst/>
                <a:latin typeface="Calibri" pitchFamily="34" charset="0"/>
              </a:rPr>
              <a:t>Nhiệm</a:t>
            </a:r>
            <a:r>
              <a:rPr lang="en-US" dirty="0">
                <a:effectLst/>
              </a:rPr>
              <a:t> </a:t>
            </a:r>
            <a:r>
              <a:rPr lang="en-US" dirty="0" err="1">
                <a:effectLst/>
              </a:rPr>
              <a:t>vụ</a:t>
            </a:r>
            <a:r>
              <a:rPr lang="en-US" dirty="0">
                <a:effectLst/>
              </a:rPr>
              <a:t> </a:t>
            </a:r>
            <a:r>
              <a:rPr lang="en-US" dirty="0" err="1">
                <a:effectLst/>
              </a:rPr>
              <a:t>kiểm</a:t>
            </a:r>
            <a:r>
              <a:rPr lang="en-US" dirty="0">
                <a:effectLst/>
              </a:rPr>
              <a:t> </a:t>
            </a:r>
            <a:r>
              <a:rPr lang="en-US" dirty="0" err="1">
                <a:effectLst/>
              </a:rPr>
              <a:t>thử</a:t>
            </a:r>
            <a:r>
              <a:rPr lang="en-US" dirty="0">
                <a:effectLst/>
              </a:rPr>
              <a:t> </a:t>
            </a:r>
            <a:r>
              <a:rPr lang="en-US" dirty="0" err="1">
                <a:effectLst/>
              </a:rPr>
              <a:t>nào</a:t>
            </a:r>
            <a:endParaRPr lang="en-US" dirty="0"/>
          </a:p>
        </p:txBody>
      </p:sp>
    </p:spTree>
    <p:extLst>
      <p:ext uri="{BB962C8B-B14F-4D97-AF65-F5344CB8AC3E}">
        <p14:creationId xmlns:p14="http://schemas.microsoft.com/office/powerpoint/2010/main" val="23802581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Wingdings" pitchFamily="2" charset="2"/>
              <a:buChar char="Ø"/>
            </a:pPr>
            <a:r>
              <a:rPr lang="en-US" sz="3200" b="1" dirty="0" smtClean="0">
                <a:solidFill>
                  <a:srgbClr val="212121"/>
                </a:solidFill>
                <a:latin typeface="Calibri"/>
              </a:rPr>
              <a:t>5. </a:t>
            </a:r>
            <a:r>
              <a:rPr lang="vi-VN" sz="3200" b="1" dirty="0" smtClean="0">
                <a:solidFill>
                  <a:srgbClr val="212121"/>
                </a:solidFill>
                <a:latin typeface="Calibri"/>
              </a:rPr>
              <a:t>Định </a:t>
            </a:r>
            <a:r>
              <a:rPr lang="vi-VN" sz="3200" b="1" dirty="0">
                <a:solidFill>
                  <a:srgbClr val="212121"/>
                </a:solidFill>
                <a:latin typeface="Calibri"/>
              </a:rPr>
              <a:t>hướng cấu trúc.</a:t>
            </a:r>
            <a:r>
              <a:rPr lang="vi-VN" sz="3200" dirty="0">
                <a:solidFill>
                  <a:srgbClr val="212121"/>
                </a:solidFill>
                <a:latin typeface="Calibri"/>
              </a:rPr>
              <a:t> </a:t>
            </a:r>
            <a:endParaRPr lang="en-US" sz="3200" dirty="0" smtClean="0">
              <a:solidFill>
                <a:srgbClr val="212121"/>
              </a:solidFill>
              <a:latin typeface="Calibri"/>
            </a:endParaRPr>
          </a:p>
          <a:p>
            <a:pPr marL="109728" indent="0" algn="just">
              <a:buNone/>
            </a:pPr>
            <a:r>
              <a:rPr lang="en-US" sz="2800" dirty="0">
                <a:solidFill>
                  <a:srgbClr val="212121"/>
                </a:solidFill>
                <a:latin typeface="Calibri"/>
              </a:rPr>
              <a:t>	</a:t>
            </a:r>
            <a:r>
              <a:rPr lang="vi-VN" sz="2800" dirty="0" smtClean="0">
                <a:solidFill>
                  <a:srgbClr val="212121"/>
                </a:solidFill>
                <a:latin typeface="Calibri"/>
              </a:rPr>
              <a:t>Thực </a:t>
            </a:r>
            <a:r>
              <a:rPr lang="vi-VN" sz="2800" dirty="0">
                <a:solidFill>
                  <a:srgbClr val="212121"/>
                </a:solidFill>
                <a:latin typeface="Calibri"/>
              </a:rPr>
              <a:t>hiện các câu hỏi hoặc nhiệm vụ kiểm </a:t>
            </a:r>
            <a:r>
              <a:rPr lang="vi-VN" sz="2800" dirty="0" smtClean="0">
                <a:solidFill>
                  <a:srgbClr val="212121"/>
                </a:solidFill>
                <a:latin typeface="Calibri"/>
              </a:rPr>
              <a:t>thử</a:t>
            </a:r>
            <a:r>
              <a:rPr lang="en-US" sz="2800" dirty="0" smtClean="0">
                <a:solidFill>
                  <a:srgbClr val="212121"/>
                </a:solidFill>
                <a:latin typeface="Calibri"/>
              </a:rPr>
              <a:t> 	</a:t>
            </a:r>
            <a:r>
              <a:rPr lang="vi-VN" sz="2800" dirty="0" smtClean="0">
                <a:solidFill>
                  <a:srgbClr val="212121"/>
                </a:solidFill>
                <a:latin typeface="Calibri"/>
              </a:rPr>
              <a:t>mà có </a:t>
            </a:r>
            <a:r>
              <a:rPr lang="vi-VN" sz="2800" dirty="0">
                <a:solidFill>
                  <a:srgbClr val="212121"/>
                </a:solidFill>
                <a:latin typeface="Calibri"/>
              </a:rPr>
              <a:t>thể biểu lộ cho dù người dùng có một </a:t>
            </a:r>
            <a:r>
              <a:rPr lang="vi-VN" sz="2800" dirty="0" smtClean="0">
                <a:solidFill>
                  <a:srgbClr val="212121"/>
                </a:solidFill>
                <a:latin typeface="Calibri"/>
              </a:rPr>
              <a:t>ý</a:t>
            </a:r>
            <a:r>
              <a:rPr lang="en-US" sz="2800" dirty="0" smtClean="0">
                <a:solidFill>
                  <a:srgbClr val="212121"/>
                </a:solidFill>
                <a:latin typeface="Calibri"/>
              </a:rPr>
              <a:t> 	</a:t>
            </a:r>
            <a:r>
              <a:rPr lang="vi-VN" sz="2800" dirty="0" smtClean="0">
                <a:solidFill>
                  <a:srgbClr val="212121"/>
                </a:solidFill>
                <a:latin typeface="Calibri"/>
              </a:rPr>
              <a:t>nghĩa </a:t>
            </a:r>
            <a:r>
              <a:rPr lang="vi-VN" sz="2800" dirty="0">
                <a:solidFill>
                  <a:srgbClr val="212121"/>
                </a:solidFill>
                <a:latin typeface="Calibri"/>
              </a:rPr>
              <a:t>rõ ràng </a:t>
            </a:r>
            <a:r>
              <a:rPr lang="vi-VN" sz="2800" dirty="0" smtClean="0">
                <a:solidFill>
                  <a:srgbClr val="212121"/>
                </a:solidFill>
                <a:latin typeface="Calibri"/>
              </a:rPr>
              <a:t>về</a:t>
            </a:r>
            <a:r>
              <a:rPr lang="en-US" sz="2800" dirty="0" smtClean="0">
                <a:solidFill>
                  <a:srgbClr val="212121"/>
                </a:solidFill>
                <a:latin typeface="Calibri"/>
              </a:rPr>
              <a:t> </a:t>
            </a:r>
            <a:r>
              <a:rPr lang="vi-VN" sz="2800" dirty="0" smtClean="0">
                <a:solidFill>
                  <a:srgbClr val="212121"/>
                </a:solidFill>
                <a:latin typeface="Calibri"/>
              </a:rPr>
              <a:t>nơi </a:t>
            </a:r>
            <a:r>
              <a:rPr lang="vi-VN" sz="2800" dirty="0">
                <a:solidFill>
                  <a:srgbClr val="212121"/>
                </a:solidFill>
                <a:latin typeface="Calibri"/>
              </a:rPr>
              <a:t>anh ta đang ở trên </a:t>
            </a:r>
            <a:r>
              <a:rPr lang="vi-VN" sz="2800" dirty="0" smtClean="0">
                <a:solidFill>
                  <a:srgbClr val="212121"/>
                </a:solidFill>
                <a:latin typeface="Calibri"/>
              </a:rPr>
              <a:t>trang</a:t>
            </a:r>
            <a:r>
              <a:rPr lang="en-US" sz="2800" dirty="0">
                <a:solidFill>
                  <a:srgbClr val="212121"/>
                </a:solidFill>
                <a:latin typeface="Calibri"/>
              </a:rPr>
              <a:t> </a:t>
            </a:r>
            <a:r>
              <a:rPr lang="en-US" sz="2800" dirty="0" smtClean="0">
                <a:solidFill>
                  <a:srgbClr val="212121"/>
                </a:solidFill>
                <a:latin typeface="Calibri"/>
              </a:rPr>
              <a:t>	</a:t>
            </a:r>
            <a:r>
              <a:rPr lang="vi-VN" sz="2800" dirty="0" smtClean="0">
                <a:solidFill>
                  <a:srgbClr val="212121"/>
                </a:solidFill>
                <a:latin typeface="Calibri"/>
              </a:rPr>
              <a:t>web</a:t>
            </a:r>
            <a:r>
              <a:rPr lang="vi-VN" sz="2800" dirty="0">
                <a:solidFill>
                  <a:srgbClr val="212121"/>
                </a:solidFill>
                <a:latin typeface="Calibri"/>
              </a:rPr>
              <a:t>. Một ví dụ có thể như nhiệm vụ kiểm </a:t>
            </a:r>
            <a:r>
              <a:rPr lang="vi-VN" sz="2800" dirty="0" smtClean="0">
                <a:solidFill>
                  <a:srgbClr val="212121"/>
                </a:solidFill>
                <a:latin typeface="Calibri"/>
              </a:rPr>
              <a:t>thử</a:t>
            </a:r>
            <a:r>
              <a:rPr lang="en-US" sz="2800" dirty="0" smtClean="0">
                <a:solidFill>
                  <a:srgbClr val="212121"/>
                </a:solidFill>
                <a:latin typeface="Calibri"/>
              </a:rPr>
              <a:t>:</a:t>
            </a:r>
          </a:p>
          <a:p>
            <a:pPr marL="109728" indent="0" algn="just">
              <a:buNone/>
            </a:pPr>
            <a:r>
              <a:rPr lang="vi-VN" sz="2000" dirty="0">
                <a:latin typeface="Calibri"/>
                <a:ea typeface="Calibri"/>
                <a:cs typeface="Times New Roman"/>
              </a:rPr>
              <a:t/>
            </a:r>
            <a:br>
              <a:rPr lang="vi-VN" sz="2000" dirty="0">
                <a:latin typeface="Calibri"/>
                <a:ea typeface="Calibri"/>
                <a:cs typeface="Times New Roman"/>
              </a:rPr>
            </a:br>
            <a:r>
              <a:rPr lang="en-US" sz="2000" dirty="0" smtClean="0">
                <a:latin typeface="Calibri"/>
                <a:ea typeface="Calibri"/>
                <a:cs typeface="Times New Roman"/>
              </a:rPr>
              <a:t>	</a:t>
            </a:r>
            <a:r>
              <a:rPr lang="vi-VN" sz="2800" dirty="0" smtClean="0">
                <a:solidFill>
                  <a:srgbClr val="212121"/>
                </a:solidFill>
                <a:latin typeface="Calibri"/>
                <a:ea typeface="Calibri"/>
                <a:cs typeface="Arial"/>
              </a:rPr>
              <a:t>Khi </a:t>
            </a:r>
            <a:r>
              <a:rPr lang="vi-VN" sz="2800" dirty="0">
                <a:solidFill>
                  <a:srgbClr val="212121"/>
                </a:solidFill>
                <a:latin typeface="Calibri"/>
                <a:ea typeface="Calibri"/>
                <a:cs typeface="Arial"/>
              </a:rPr>
              <a:t>người dùng đang ở trong một số bài kiểm tra </a:t>
            </a:r>
            <a:r>
              <a:rPr lang="en-US" sz="2800" dirty="0" smtClean="0">
                <a:solidFill>
                  <a:srgbClr val="212121"/>
                </a:solidFill>
                <a:latin typeface="Calibri"/>
                <a:ea typeface="Calibri"/>
                <a:cs typeface="Arial"/>
              </a:rPr>
              <a:t>	</a:t>
            </a:r>
            <a:r>
              <a:rPr lang="vi-VN" sz="2800" dirty="0" smtClean="0">
                <a:solidFill>
                  <a:srgbClr val="212121"/>
                </a:solidFill>
                <a:latin typeface="Calibri"/>
                <a:ea typeface="Calibri"/>
                <a:cs typeface="Arial"/>
              </a:rPr>
              <a:t>khác</a:t>
            </a:r>
            <a:r>
              <a:rPr lang="vi-VN" sz="2800" dirty="0">
                <a:solidFill>
                  <a:srgbClr val="212121"/>
                </a:solidFill>
                <a:latin typeface="Calibri"/>
                <a:ea typeface="Calibri"/>
                <a:cs typeface="Arial"/>
              </a:rPr>
              <a:t>, hãy hỏi</a:t>
            </a:r>
            <a:r>
              <a:rPr lang="vi-VN" sz="2800" dirty="0" smtClean="0">
                <a:solidFill>
                  <a:srgbClr val="212121"/>
                </a:solidFill>
                <a:latin typeface="Calibri"/>
                <a:ea typeface="Calibri"/>
                <a:cs typeface="Arial"/>
              </a:rPr>
              <a:t>:</a:t>
            </a:r>
            <a:r>
              <a:rPr lang="en-US" sz="2800" dirty="0" smtClean="0">
                <a:solidFill>
                  <a:srgbClr val="212121"/>
                </a:solidFill>
                <a:latin typeface="Calibri"/>
                <a:ea typeface="Calibri"/>
                <a:cs typeface="Arial"/>
              </a:rPr>
              <a:t> </a:t>
            </a:r>
            <a:r>
              <a:rPr lang="vi-VN" sz="2800" i="1" dirty="0" smtClean="0">
                <a:solidFill>
                  <a:srgbClr val="212121"/>
                </a:solidFill>
                <a:latin typeface="Calibri"/>
                <a:ea typeface="Calibri"/>
                <a:cs typeface="Arial"/>
              </a:rPr>
              <a:t>Bạn </a:t>
            </a:r>
            <a:r>
              <a:rPr lang="vi-VN" sz="2800" i="1" dirty="0">
                <a:solidFill>
                  <a:srgbClr val="212121"/>
                </a:solidFill>
                <a:latin typeface="Calibri"/>
                <a:ea typeface="Calibri"/>
                <a:cs typeface="Arial"/>
              </a:rPr>
              <a:t>nghĩ còn bao nhiêu màn hình </a:t>
            </a:r>
            <a:r>
              <a:rPr lang="en-US" sz="2800" i="1" dirty="0" smtClean="0">
                <a:solidFill>
                  <a:srgbClr val="212121"/>
                </a:solidFill>
                <a:latin typeface="Calibri"/>
                <a:ea typeface="Calibri"/>
                <a:cs typeface="Arial"/>
              </a:rPr>
              <a:t>	</a:t>
            </a:r>
            <a:r>
              <a:rPr lang="vi-VN" sz="2800" i="1" dirty="0" smtClean="0">
                <a:solidFill>
                  <a:srgbClr val="212121"/>
                </a:solidFill>
                <a:latin typeface="Calibri"/>
                <a:ea typeface="Calibri"/>
                <a:cs typeface="Arial"/>
              </a:rPr>
              <a:t>trước </a:t>
            </a:r>
            <a:r>
              <a:rPr lang="vi-VN" sz="2800" i="1" dirty="0">
                <a:solidFill>
                  <a:srgbClr val="212121"/>
                </a:solidFill>
                <a:latin typeface="Calibri"/>
                <a:ea typeface="Calibri"/>
                <a:cs typeface="Arial"/>
              </a:rPr>
              <a:t>khi bạn hoàn thành? Hệ thống sẽ đưa bạn </a:t>
            </a:r>
            <a:r>
              <a:rPr lang="en-US" sz="2800" i="1" dirty="0" smtClean="0">
                <a:solidFill>
                  <a:srgbClr val="212121"/>
                </a:solidFill>
                <a:latin typeface="Calibri"/>
                <a:ea typeface="Calibri"/>
                <a:cs typeface="Arial"/>
              </a:rPr>
              <a:t>	</a:t>
            </a:r>
            <a:r>
              <a:rPr lang="vi-VN" sz="2800" i="1" dirty="0" smtClean="0">
                <a:solidFill>
                  <a:srgbClr val="212121"/>
                </a:solidFill>
                <a:latin typeface="Calibri"/>
                <a:ea typeface="Calibri"/>
                <a:cs typeface="Arial"/>
              </a:rPr>
              <a:t>đến </a:t>
            </a:r>
            <a:r>
              <a:rPr lang="vi-VN" sz="2800" i="1" dirty="0">
                <a:solidFill>
                  <a:srgbClr val="212121"/>
                </a:solidFill>
                <a:latin typeface="Calibri"/>
                <a:ea typeface="Calibri"/>
                <a:cs typeface="Arial"/>
              </a:rPr>
              <a:t>đâu sau đó? Làm thế nào bạn có thể hủy bỏ </a:t>
            </a:r>
            <a:r>
              <a:rPr lang="en-US" sz="2800" i="1" dirty="0" smtClean="0">
                <a:solidFill>
                  <a:srgbClr val="212121"/>
                </a:solidFill>
                <a:latin typeface="Calibri"/>
                <a:ea typeface="Calibri"/>
                <a:cs typeface="Arial"/>
              </a:rPr>
              <a:t>	</a:t>
            </a:r>
            <a:r>
              <a:rPr lang="vi-VN" sz="2800" i="1" dirty="0" smtClean="0">
                <a:solidFill>
                  <a:srgbClr val="212121"/>
                </a:solidFill>
                <a:latin typeface="Calibri"/>
                <a:ea typeface="Calibri"/>
                <a:cs typeface="Arial"/>
              </a:rPr>
              <a:t>những </a:t>
            </a:r>
            <a:r>
              <a:rPr lang="vi-VN" sz="2800" i="1" dirty="0">
                <a:solidFill>
                  <a:srgbClr val="212121"/>
                </a:solidFill>
                <a:latin typeface="Calibri"/>
                <a:ea typeface="Calibri"/>
                <a:cs typeface="Arial"/>
              </a:rPr>
              <a:t>gì bạn đang làm?</a:t>
            </a:r>
            <a:endParaRPr lang="en-US" dirty="0"/>
          </a:p>
        </p:txBody>
      </p:sp>
      <p:sp>
        <p:nvSpPr>
          <p:cNvPr id="4" name="Title 2"/>
          <p:cNvSpPr>
            <a:spLocks noGrp="1"/>
          </p:cNvSpPr>
          <p:nvPr>
            <p:ph type="title"/>
          </p:nvPr>
        </p:nvSpPr>
        <p:spPr/>
        <p:txBody>
          <a:bodyPr/>
          <a:lstStyle/>
          <a:p>
            <a:r>
              <a:rPr lang="en-US" smtClean="0">
                <a:effectLst/>
              </a:rPr>
              <a:t>5. </a:t>
            </a:r>
            <a:r>
              <a:rPr lang="en-US" dirty="0" err="1">
                <a:effectLst/>
                <a:latin typeface="Calibri" pitchFamily="34" charset="0"/>
              </a:rPr>
              <a:t>Nhiệm</a:t>
            </a:r>
            <a:r>
              <a:rPr lang="en-US" dirty="0">
                <a:effectLst/>
              </a:rPr>
              <a:t> </a:t>
            </a:r>
            <a:r>
              <a:rPr lang="en-US" dirty="0" err="1">
                <a:effectLst/>
              </a:rPr>
              <a:t>vụ</a:t>
            </a:r>
            <a:r>
              <a:rPr lang="en-US" dirty="0">
                <a:effectLst/>
              </a:rPr>
              <a:t> </a:t>
            </a:r>
            <a:r>
              <a:rPr lang="en-US" dirty="0" err="1">
                <a:effectLst/>
              </a:rPr>
              <a:t>kiểm</a:t>
            </a:r>
            <a:r>
              <a:rPr lang="en-US" dirty="0">
                <a:effectLst/>
              </a:rPr>
              <a:t> </a:t>
            </a:r>
            <a:r>
              <a:rPr lang="en-US" dirty="0" err="1">
                <a:effectLst/>
              </a:rPr>
              <a:t>thử</a:t>
            </a:r>
            <a:r>
              <a:rPr lang="en-US" dirty="0">
                <a:effectLst/>
              </a:rPr>
              <a:t> </a:t>
            </a:r>
            <a:r>
              <a:rPr lang="en-US" dirty="0" err="1">
                <a:effectLst/>
              </a:rPr>
              <a:t>nào</a:t>
            </a:r>
            <a:endParaRPr lang="en-US" dirty="0"/>
          </a:p>
        </p:txBody>
      </p:sp>
    </p:spTree>
    <p:extLst>
      <p:ext uri="{BB962C8B-B14F-4D97-AF65-F5344CB8AC3E}">
        <p14:creationId xmlns:p14="http://schemas.microsoft.com/office/powerpoint/2010/main" val="39986965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Font typeface="Wingdings" pitchFamily="2" charset="2"/>
              <a:buChar char="Ø"/>
            </a:pPr>
            <a:r>
              <a:rPr lang="en-US" sz="3200" b="1" dirty="0" smtClean="0">
                <a:solidFill>
                  <a:srgbClr val="212121"/>
                </a:solidFill>
                <a:latin typeface="Calibri"/>
              </a:rPr>
              <a:t>6. </a:t>
            </a:r>
            <a:r>
              <a:rPr lang="vi-VN" sz="3200" b="1" dirty="0" smtClean="0">
                <a:solidFill>
                  <a:srgbClr val="212121"/>
                </a:solidFill>
                <a:latin typeface="Calibri"/>
              </a:rPr>
              <a:t>Thử </a:t>
            </a:r>
            <a:r>
              <a:rPr lang="vi-VN" sz="3200" b="1" dirty="0">
                <a:solidFill>
                  <a:srgbClr val="212121"/>
                </a:solidFill>
                <a:latin typeface="Calibri"/>
              </a:rPr>
              <a:t>nghiện tìm kiếm.</a:t>
            </a:r>
            <a:r>
              <a:rPr lang="vi-VN" sz="3200" dirty="0">
                <a:solidFill>
                  <a:srgbClr val="212121"/>
                </a:solidFill>
                <a:latin typeface="Calibri"/>
              </a:rPr>
              <a:t> </a:t>
            </a:r>
            <a:endParaRPr lang="en-US" sz="3200" dirty="0" smtClean="0">
              <a:solidFill>
                <a:srgbClr val="212121"/>
              </a:solidFill>
              <a:latin typeface="Calibri"/>
            </a:endParaRPr>
          </a:p>
          <a:p>
            <a:pPr marL="109728" indent="0" algn="just">
              <a:buNone/>
            </a:pPr>
            <a:r>
              <a:rPr lang="en-US" sz="2800" dirty="0">
                <a:solidFill>
                  <a:srgbClr val="212121"/>
                </a:solidFill>
                <a:latin typeface="Calibri"/>
              </a:rPr>
              <a:t>	</a:t>
            </a:r>
            <a:r>
              <a:rPr lang="vi-VN" sz="2800" dirty="0" smtClean="0">
                <a:solidFill>
                  <a:srgbClr val="212121"/>
                </a:solidFill>
                <a:latin typeface="Calibri"/>
              </a:rPr>
              <a:t>Thực </a:t>
            </a:r>
            <a:r>
              <a:rPr lang="vi-VN" sz="2800" dirty="0">
                <a:solidFill>
                  <a:srgbClr val="212121"/>
                </a:solidFill>
                <a:latin typeface="Calibri"/>
              </a:rPr>
              <a:t>hiện các nhiệm vụ kiểm thử rằng người sử </a:t>
            </a:r>
            <a:r>
              <a:rPr lang="en-US" sz="2800" dirty="0" smtClean="0">
                <a:solidFill>
                  <a:srgbClr val="212121"/>
                </a:solidFill>
                <a:latin typeface="Calibri"/>
              </a:rPr>
              <a:t>	</a:t>
            </a:r>
            <a:r>
              <a:rPr lang="vi-VN" sz="2800" dirty="0" smtClean="0">
                <a:solidFill>
                  <a:srgbClr val="212121"/>
                </a:solidFill>
                <a:latin typeface="Calibri"/>
              </a:rPr>
              <a:t>dụng </a:t>
            </a:r>
            <a:r>
              <a:rPr lang="vi-VN" sz="2800" dirty="0">
                <a:solidFill>
                  <a:srgbClr val="212121"/>
                </a:solidFill>
                <a:latin typeface="Calibri"/>
              </a:rPr>
              <a:t>nên thử chức năng tìm kiếm (nếu có). </a:t>
            </a:r>
            <a:endParaRPr lang="en-US" sz="2800" dirty="0" smtClean="0">
              <a:solidFill>
                <a:srgbClr val="212121"/>
              </a:solidFill>
              <a:latin typeface="Calibri"/>
            </a:endParaRPr>
          </a:p>
          <a:p>
            <a:pPr marL="109728" indent="0" algn="just">
              <a:buNone/>
            </a:pPr>
            <a:r>
              <a:rPr lang="en-US" sz="2800" dirty="0" smtClean="0">
                <a:solidFill>
                  <a:srgbClr val="212121"/>
                </a:solidFill>
                <a:latin typeface="Calibri"/>
              </a:rPr>
              <a:t>	</a:t>
            </a:r>
            <a:r>
              <a:rPr lang="vi-VN" sz="2800" dirty="0" smtClean="0">
                <a:solidFill>
                  <a:srgbClr val="212121"/>
                </a:solidFill>
                <a:latin typeface="Calibri"/>
              </a:rPr>
              <a:t>Ví</a:t>
            </a:r>
            <a:r>
              <a:rPr lang="en-US" sz="2800" dirty="0" smtClean="0">
                <a:solidFill>
                  <a:srgbClr val="212121"/>
                </a:solidFill>
                <a:latin typeface="Calibri"/>
              </a:rPr>
              <a:t> </a:t>
            </a:r>
            <a:r>
              <a:rPr lang="vi-VN" sz="2800" dirty="0" smtClean="0">
                <a:solidFill>
                  <a:srgbClr val="212121"/>
                </a:solidFill>
                <a:latin typeface="Calibri"/>
              </a:rPr>
              <a:t>dụ</a:t>
            </a:r>
            <a:r>
              <a:rPr lang="vi-VN" sz="2800" dirty="0">
                <a:solidFill>
                  <a:srgbClr val="212121"/>
                </a:solidFill>
                <a:latin typeface="Calibri"/>
              </a:rPr>
              <a:t>:  </a:t>
            </a:r>
            <a:endParaRPr lang="en-US" sz="2800" dirty="0" smtClean="0">
              <a:solidFill>
                <a:srgbClr val="212121"/>
              </a:solidFill>
              <a:latin typeface="Calibri"/>
            </a:endParaRPr>
          </a:p>
          <a:p>
            <a:pPr marL="109728" indent="0" algn="just">
              <a:buNone/>
            </a:pPr>
            <a:r>
              <a:rPr lang="en-US" sz="2800" i="1" dirty="0">
                <a:solidFill>
                  <a:srgbClr val="212121"/>
                </a:solidFill>
                <a:latin typeface="Calibri"/>
              </a:rPr>
              <a:t>	</a:t>
            </a:r>
            <a:endParaRPr lang="en-US" sz="2800" i="1" dirty="0" smtClean="0">
              <a:solidFill>
                <a:srgbClr val="212121"/>
              </a:solidFill>
              <a:latin typeface="Calibri"/>
            </a:endParaRPr>
          </a:p>
          <a:p>
            <a:pPr marL="109728" indent="0" algn="just">
              <a:buNone/>
            </a:pPr>
            <a:r>
              <a:rPr lang="en-US" sz="2800" i="1" dirty="0">
                <a:solidFill>
                  <a:srgbClr val="212121"/>
                </a:solidFill>
                <a:latin typeface="Calibri"/>
              </a:rPr>
              <a:t>	</a:t>
            </a:r>
            <a:r>
              <a:rPr lang="vi-VN" sz="2800" i="1" dirty="0" smtClean="0">
                <a:solidFill>
                  <a:srgbClr val="212121"/>
                </a:solidFill>
                <a:latin typeface="Calibri"/>
              </a:rPr>
              <a:t>Tìm </a:t>
            </a:r>
            <a:r>
              <a:rPr lang="vi-VN" sz="2800" i="1" dirty="0">
                <a:solidFill>
                  <a:srgbClr val="212121"/>
                </a:solidFill>
                <a:latin typeface="Calibri"/>
              </a:rPr>
              <a:t>hiểu xem trang web có giải thích về </a:t>
            </a:r>
            <a:r>
              <a:rPr lang="vi-VN" sz="2800" i="1" dirty="0" smtClean="0">
                <a:solidFill>
                  <a:srgbClr val="212121"/>
                </a:solidFill>
                <a:latin typeface="Calibri"/>
              </a:rPr>
              <a:t>các</a:t>
            </a:r>
            <a:r>
              <a:rPr lang="en-US" sz="2800" i="1" dirty="0" smtClean="0">
                <a:solidFill>
                  <a:srgbClr val="212121"/>
                </a:solidFill>
                <a:latin typeface="Calibri"/>
              </a:rPr>
              <a:t> </a:t>
            </a:r>
            <a:r>
              <a:rPr lang="vi-VN" sz="2800" i="1" dirty="0" smtClean="0">
                <a:solidFill>
                  <a:srgbClr val="212121"/>
                </a:solidFill>
                <a:latin typeface="Calibri"/>
              </a:rPr>
              <a:t>mối </a:t>
            </a:r>
            <a:r>
              <a:rPr lang="en-US" sz="2800" i="1" dirty="0" smtClean="0">
                <a:solidFill>
                  <a:srgbClr val="212121"/>
                </a:solidFill>
                <a:latin typeface="Calibri"/>
              </a:rPr>
              <a:t>	</a:t>
            </a:r>
            <a:r>
              <a:rPr lang="vi-VN" sz="2800" i="1" dirty="0" smtClean="0">
                <a:solidFill>
                  <a:srgbClr val="212121"/>
                </a:solidFill>
                <a:latin typeface="Calibri"/>
              </a:rPr>
              <a:t>nguy </a:t>
            </a:r>
            <a:r>
              <a:rPr lang="vi-VN" sz="2800" i="1" dirty="0">
                <a:solidFill>
                  <a:srgbClr val="212121"/>
                </a:solidFill>
                <a:latin typeface="Calibri"/>
              </a:rPr>
              <a:t>khi sử dụng sản phẩm hay không.</a:t>
            </a:r>
            <a:endParaRPr lang="en-US" dirty="0"/>
          </a:p>
        </p:txBody>
      </p:sp>
      <p:sp>
        <p:nvSpPr>
          <p:cNvPr id="4" name="Title 2"/>
          <p:cNvSpPr>
            <a:spLocks noGrp="1"/>
          </p:cNvSpPr>
          <p:nvPr>
            <p:ph type="title"/>
          </p:nvPr>
        </p:nvSpPr>
        <p:spPr/>
        <p:txBody>
          <a:bodyPr/>
          <a:lstStyle/>
          <a:p>
            <a:r>
              <a:rPr lang="en-US">
                <a:effectLst/>
              </a:rPr>
              <a:t>5. </a:t>
            </a:r>
            <a:r>
              <a:rPr lang="en-US">
                <a:effectLst/>
                <a:latin typeface="Calibri" pitchFamily="34" charset="0"/>
              </a:rPr>
              <a:t>Nhiệm</a:t>
            </a:r>
            <a:r>
              <a:rPr lang="en-US">
                <a:effectLst/>
              </a:rPr>
              <a:t> vụ kiểm thử nào</a:t>
            </a:r>
            <a:endParaRPr lang="en-US" dirty="0"/>
          </a:p>
        </p:txBody>
      </p:sp>
    </p:spTree>
    <p:extLst>
      <p:ext uri="{BB962C8B-B14F-4D97-AF65-F5344CB8AC3E}">
        <p14:creationId xmlns:p14="http://schemas.microsoft.com/office/powerpoint/2010/main" val="41424616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buFont typeface="Wingdings" pitchFamily="2" charset="2"/>
              <a:buChar char="v"/>
            </a:pPr>
            <a:r>
              <a:rPr lang="vi-VN" sz="3600" b="1" dirty="0">
                <a:solidFill>
                  <a:srgbClr val="212121"/>
                </a:solidFill>
                <a:latin typeface="Calibri"/>
              </a:rPr>
              <a:t>Lập kế hoạch </a:t>
            </a:r>
            <a:r>
              <a:rPr lang="vi-VN" sz="3600" b="1" dirty="0" smtClean="0">
                <a:solidFill>
                  <a:srgbClr val="212121"/>
                </a:solidFill>
                <a:latin typeface="Calibri"/>
              </a:rPr>
              <a:t>một </a:t>
            </a:r>
            <a:r>
              <a:rPr lang="vi-VN" sz="3600" b="1" dirty="0">
                <a:solidFill>
                  <a:srgbClr val="212121"/>
                </a:solidFill>
                <a:latin typeface="Calibri"/>
              </a:rPr>
              <a:t>chuỗi nhiệm </a:t>
            </a:r>
            <a:r>
              <a:rPr lang="vi-VN" sz="3600" b="1" dirty="0" smtClean="0">
                <a:solidFill>
                  <a:srgbClr val="212121"/>
                </a:solidFill>
                <a:latin typeface="Calibri"/>
              </a:rPr>
              <a:t>vụ</a:t>
            </a:r>
            <a:endParaRPr lang="en-US" sz="3600" b="1" dirty="0" smtClean="0">
              <a:solidFill>
                <a:srgbClr val="212121"/>
              </a:solidFill>
              <a:latin typeface="Calibri"/>
            </a:endParaRPr>
          </a:p>
          <a:p>
            <a:pPr marL="109728" indent="0" algn="just">
              <a:buNone/>
            </a:pPr>
            <a:r>
              <a:rPr lang="en-US" sz="3200" b="1" dirty="0">
                <a:solidFill>
                  <a:srgbClr val="212121"/>
                </a:solidFill>
                <a:latin typeface="Calibri"/>
              </a:rPr>
              <a:t>	</a:t>
            </a:r>
            <a:r>
              <a:rPr lang="vi-VN" sz="2800" dirty="0">
                <a:solidFill>
                  <a:srgbClr val="212121"/>
                </a:solidFill>
                <a:latin typeface="Calibri"/>
              </a:rPr>
              <a:t>Khi bạn đã xác định được nhiệm vụ</a:t>
            </a:r>
            <a:r>
              <a:rPr lang="vi-VN" sz="2400" dirty="0">
                <a:solidFill>
                  <a:srgbClr val="212121"/>
                </a:solidFill>
                <a:latin typeface="Calibri"/>
              </a:rPr>
              <a:t> </a:t>
            </a:r>
            <a:r>
              <a:rPr lang="vi-VN" sz="2800" dirty="0">
                <a:solidFill>
                  <a:srgbClr val="212121"/>
                </a:solidFill>
                <a:latin typeface="Calibri"/>
              </a:rPr>
              <a:t>sử dụng để </a:t>
            </a:r>
            <a:r>
              <a:rPr lang="en-US" sz="2800" dirty="0" smtClean="0">
                <a:solidFill>
                  <a:srgbClr val="212121"/>
                </a:solidFill>
                <a:latin typeface="Calibri"/>
              </a:rPr>
              <a:t>	</a:t>
            </a:r>
            <a:r>
              <a:rPr lang="vi-VN" sz="2800" dirty="0" smtClean="0">
                <a:solidFill>
                  <a:srgbClr val="212121"/>
                </a:solidFill>
                <a:latin typeface="Calibri"/>
              </a:rPr>
              <a:t>kiểm </a:t>
            </a:r>
            <a:r>
              <a:rPr lang="vi-VN" sz="2800" dirty="0">
                <a:solidFill>
                  <a:srgbClr val="212121"/>
                </a:solidFill>
                <a:latin typeface="Calibri"/>
              </a:rPr>
              <a:t>tra, hãy lập kế hoạch cẩn thận. Cố gắng che </a:t>
            </a:r>
            <a:r>
              <a:rPr lang="en-US" sz="2800" dirty="0" smtClean="0">
                <a:solidFill>
                  <a:srgbClr val="212121"/>
                </a:solidFill>
                <a:latin typeface="Calibri"/>
              </a:rPr>
              <a:t>	</a:t>
            </a:r>
            <a:r>
              <a:rPr lang="vi-VN" sz="2800" dirty="0" smtClean="0">
                <a:solidFill>
                  <a:srgbClr val="212121"/>
                </a:solidFill>
                <a:latin typeface="Calibri"/>
              </a:rPr>
              <a:t>các </a:t>
            </a:r>
            <a:r>
              <a:rPr lang="vi-VN" sz="2800" dirty="0">
                <a:solidFill>
                  <a:srgbClr val="212121"/>
                </a:solidFill>
                <a:latin typeface="Calibri"/>
              </a:rPr>
              <a:t>phần của hệ thống càng nhiều càng tốt để </a:t>
            </a:r>
            <a:r>
              <a:rPr lang="en-US" sz="2800" dirty="0" smtClean="0">
                <a:solidFill>
                  <a:srgbClr val="212121"/>
                </a:solidFill>
                <a:latin typeface="Calibri"/>
              </a:rPr>
              <a:t>	</a:t>
            </a:r>
            <a:r>
              <a:rPr lang="vi-VN" sz="2800" dirty="0" smtClean="0">
                <a:solidFill>
                  <a:srgbClr val="212121"/>
                </a:solidFill>
                <a:latin typeface="Calibri"/>
              </a:rPr>
              <a:t>nắm </a:t>
            </a:r>
            <a:r>
              <a:rPr lang="vi-VN" sz="2800" dirty="0">
                <a:solidFill>
                  <a:srgbClr val="212121"/>
                </a:solidFill>
                <a:latin typeface="Calibri"/>
              </a:rPr>
              <a:t>bắt càng nhiều vấn đề về khả năng sử dụng </a:t>
            </a:r>
            <a:r>
              <a:rPr lang="en-US" sz="2800" dirty="0" smtClean="0">
                <a:solidFill>
                  <a:srgbClr val="212121"/>
                </a:solidFill>
                <a:latin typeface="Calibri"/>
              </a:rPr>
              <a:t>	</a:t>
            </a:r>
            <a:r>
              <a:rPr lang="vi-VN" sz="2800" dirty="0" smtClean="0">
                <a:solidFill>
                  <a:srgbClr val="212121"/>
                </a:solidFill>
                <a:latin typeface="Calibri"/>
              </a:rPr>
              <a:t>càng </a:t>
            </a:r>
            <a:r>
              <a:rPr lang="vi-VN" sz="2800" dirty="0">
                <a:solidFill>
                  <a:srgbClr val="212121"/>
                </a:solidFill>
                <a:latin typeface="Calibri"/>
              </a:rPr>
              <a:t>tốt. Hơn nữa, độ khó của các nhiệm vụ</a:t>
            </a:r>
            <a:r>
              <a:rPr lang="vi-VN" sz="2400" dirty="0">
                <a:solidFill>
                  <a:srgbClr val="212121"/>
                </a:solidFill>
                <a:latin typeface="Calibri"/>
              </a:rPr>
              <a:t> </a:t>
            </a:r>
            <a:r>
              <a:rPr lang="vi-VN" sz="2800" dirty="0">
                <a:solidFill>
                  <a:srgbClr val="212121"/>
                </a:solidFill>
                <a:latin typeface="Calibri"/>
              </a:rPr>
              <a:t>nên </a:t>
            </a:r>
            <a:r>
              <a:rPr lang="en-US" sz="2800" dirty="0" smtClean="0">
                <a:solidFill>
                  <a:srgbClr val="212121"/>
                </a:solidFill>
                <a:latin typeface="Calibri"/>
              </a:rPr>
              <a:t>	</a:t>
            </a:r>
            <a:r>
              <a:rPr lang="vi-VN" sz="2800" dirty="0" smtClean="0">
                <a:solidFill>
                  <a:srgbClr val="212121"/>
                </a:solidFill>
                <a:latin typeface="Calibri"/>
              </a:rPr>
              <a:t>dần </a:t>
            </a:r>
            <a:r>
              <a:rPr lang="vi-VN" sz="2800" dirty="0">
                <a:solidFill>
                  <a:srgbClr val="212121"/>
                </a:solidFill>
                <a:latin typeface="Calibri"/>
              </a:rPr>
              <a:t>dần tăng lên để chúng tôi tìm ra những vấn </a:t>
            </a:r>
            <a:r>
              <a:rPr lang="en-US" sz="2800" dirty="0" smtClean="0">
                <a:solidFill>
                  <a:srgbClr val="212121"/>
                </a:solidFill>
                <a:latin typeface="Calibri"/>
              </a:rPr>
              <a:t>	</a:t>
            </a:r>
            <a:r>
              <a:rPr lang="vi-VN" sz="2800" dirty="0" smtClean="0">
                <a:solidFill>
                  <a:srgbClr val="212121"/>
                </a:solidFill>
                <a:latin typeface="Calibri"/>
              </a:rPr>
              <a:t>đề </a:t>
            </a:r>
            <a:r>
              <a:rPr lang="vi-VN" sz="2800" dirty="0">
                <a:solidFill>
                  <a:srgbClr val="212121"/>
                </a:solidFill>
                <a:latin typeface="Calibri"/>
              </a:rPr>
              <a:t>cơ bản đầu tiên và những thứ tinh vi hơn sau </a:t>
            </a:r>
            <a:r>
              <a:rPr lang="en-US" sz="2800" dirty="0" smtClean="0">
                <a:solidFill>
                  <a:srgbClr val="212121"/>
                </a:solidFill>
                <a:latin typeface="Calibri"/>
              </a:rPr>
              <a:t>	</a:t>
            </a:r>
            <a:r>
              <a:rPr lang="vi-VN" sz="2800" dirty="0" smtClean="0">
                <a:solidFill>
                  <a:srgbClr val="212121"/>
                </a:solidFill>
                <a:latin typeface="Calibri"/>
              </a:rPr>
              <a:t>này</a:t>
            </a:r>
            <a:r>
              <a:rPr lang="vi-VN" sz="2800" dirty="0">
                <a:solidFill>
                  <a:srgbClr val="212121"/>
                </a:solidFill>
                <a:latin typeface="Calibri"/>
              </a:rPr>
              <a:t>. Hình 13.5A cho thấy một cách sai lầm để </a:t>
            </a:r>
            <a:r>
              <a:rPr lang="en-US" sz="2800" dirty="0" smtClean="0">
                <a:solidFill>
                  <a:srgbClr val="212121"/>
                </a:solidFill>
                <a:latin typeface="Calibri"/>
              </a:rPr>
              <a:t>	</a:t>
            </a:r>
            <a:r>
              <a:rPr lang="vi-VN" sz="2800" dirty="0" smtClean="0">
                <a:solidFill>
                  <a:srgbClr val="212121"/>
                </a:solidFill>
                <a:latin typeface="Calibri"/>
              </a:rPr>
              <a:t>làm </a:t>
            </a:r>
            <a:r>
              <a:rPr lang="vi-VN" sz="2800" dirty="0">
                <a:solidFill>
                  <a:srgbClr val="212121"/>
                </a:solidFill>
                <a:latin typeface="Calibri"/>
              </a:rPr>
              <a:t>điều đó. Chúng ta cùng xem sao.</a:t>
            </a:r>
            <a:endParaRPr lang="en-US" sz="2800" dirty="0"/>
          </a:p>
        </p:txBody>
      </p:sp>
      <p:sp>
        <p:nvSpPr>
          <p:cNvPr id="4" name="Title 2"/>
          <p:cNvSpPr>
            <a:spLocks noGrp="1"/>
          </p:cNvSpPr>
          <p:nvPr>
            <p:ph type="title"/>
          </p:nvPr>
        </p:nvSpPr>
        <p:spPr/>
        <p:txBody>
          <a:bodyPr/>
          <a:lstStyle/>
          <a:p>
            <a:r>
              <a:rPr lang="en-US">
                <a:effectLst/>
              </a:rPr>
              <a:t>5. </a:t>
            </a:r>
            <a:r>
              <a:rPr lang="en-US">
                <a:effectLst/>
                <a:latin typeface="Calibri" pitchFamily="34" charset="0"/>
              </a:rPr>
              <a:t>Nhiệm</a:t>
            </a:r>
            <a:r>
              <a:rPr lang="en-US">
                <a:effectLst/>
              </a:rPr>
              <a:t> vụ kiểm thử nào</a:t>
            </a:r>
            <a:endParaRPr lang="en-US" dirty="0"/>
          </a:p>
        </p:txBody>
      </p:sp>
    </p:spTree>
    <p:extLst>
      <p:ext uri="{BB962C8B-B14F-4D97-AF65-F5344CB8AC3E}">
        <p14:creationId xmlns:p14="http://schemas.microsoft.com/office/powerpoint/2010/main" val="36600776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Wingdings" pitchFamily="2" charset="2"/>
              <a:buChar char="Ø"/>
            </a:pPr>
            <a:r>
              <a:rPr lang="vi-VN" sz="3200" b="1" dirty="0">
                <a:solidFill>
                  <a:srgbClr val="212121"/>
                </a:solidFill>
                <a:latin typeface="Calibri"/>
                <a:ea typeface="Calibri"/>
                <a:cs typeface="Times New Roman"/>
              </a:rPr>
              <a:t>Nhiệm vụ dễ trước.</a:t>
            </a:r>
            <a:r>
              <a:rPr lang="vi-VN" sz="3200" dirty="0">
                <a:solidFill>
                  <a:srgbClr val="212121"/>
                </a:solidFill>
                <a:latin typeface="Calibri"/>
                <a:ea typeface="Calibri"/>
                <a:cs typeface="Times New Roman"/>
              </a:rPr>
              <a:t> </a:t>
            </a:r>
            <a:endParaRPr lang="en-US" sz="3200" dirty="0" smtClean="0">
              <a:solidFill>
                <a:srgbClr val="212121"/>
              </a:solidFill>
              <a:latin typeface="Calibri"/>
              <a:ea typeface="Calibri"/>
              <a:cs typeface="Times New Roman"/>
            </a:endParaRPr>
          </a:p>
          <a:p>
            <a:pPr marL="109728" indent="0" algn="just">
              <a:buNone/>
            </a:pPr>
            <a:r>
              <a:rPr lang="en-US" sz="2800" dirty="0">
                <a:solidFill>
                  <a:srgbClr val="212121"/>
                </a:solidFill>
                <a:latin typeface="Calibri"/>
                <a:ea typeface="Calibri"/>
                <a:cs typeface="Times New Roman"/>
              </a:rPr>
              <a:t>	</a:t>
            </a:r>
            <a:r>
              <a:rPr lang="vi-VN" sz="2800" dirty="0" smtClean="0">
                <a:solidFill>
                  <a:srgbClr val="212121"/>
                </a:solidFill>
                <a:latin typeface="Calibri"/>
                <a:ea typeface="Calibri"/>
                <a:cs typeface="Times New Roman"/>
              </a:rPr>
              <a:t>Một </a:t>
            </a:r>
            <a:r>
              <a:rPr lang="vi-VN" sz="2800" dirty="0">
                <a:solidFill>
                  <a:srgbClr val="212121"/>
                </a:solidFill>
                <a:latin typeface="Calibri"/>
                <a:ea typeface="Calibri"/>
                <a:cs typeface="Times New Roman"/>
              </a:rPr>
              <a:t>điều quan trọng là bắt đầu với nhiệm vụ dễ </a:t>
            </a:r>
            <a:r>
              <a:rPr lang="en-US" sz="2800" dirty="0" smtClean="0">
                <a:solidFill>
                  <a:srgbClr val="212121"/>
                </a:solidFill>
                <a:latin typeface="Calibri"/>
                <a:ea typeface="Calibri"/>
                <a:cs typeface="Times New Roman"/>
              </a:rPr>
              <a:t>	</a:t>
            </a:r>
            <a:r>
              <a:rPr lang="vi-VN" sz="2800" dirty="0" smtClean="0">
                <a:solidFill>
                  <a:srgbClr val="212121"/>
                </a:solidFill>
                <a:latin typeface="Calibri"/>
                <a:ea typeface="Calibri"/>
                <a:cs typeface="Times New Roman"/>
              </a:rPr>
              <a:t>dàng</a:t>
            </a:r>
            <a:r>
              <a:rPr lang="vi-VN" sz="2800" dirty="0">
                <a:solidFill>
                  <a:srgbClr val="212121"/>
                </a:solidFill>
                <a:latin typeface="Calibri"/>
                <a:ea typeface="Calibri"/>
                <a:cs typeface="Times New Roman"/>
              </a:rPr>
              <a:t>. Nhiệm vụ đầu tiên không thể quá dễ dàng. </a:t>
            </a:r>
            <a:r>
              <a:rPr lang="en-US" sz="2800" dirty="0" smtClean="0">
                <a:solidFill>
                  <a:srgbClr val="212121"/>
                </a:solidFill>
                <a:latin typeface="Calibri"/>
                <a:ea typeface="Calibri"/>
                <a:cs typeface="Times New Roman"/>
              </a:rPr>
              <a:t>	</a:t>
            </a:r>
            <a:r>
              <a:rPr lang="vi-VN" sz="2800" dirty="0" smtClean="0">
                <a:solidFill>
                  <a:srgbClr val="212121"/>
                </a:solidFill>
                <a:latin typeface="Calibri"/>
                <a:ea typeface="Calibri"/>
                <a:cs typeface="Times New Roman"/>
              </a:rPr>
              <a:t>Trong </a:t>
            </a:r>
            <a:r>
              <a:rPr lang="vi-VN" sz="2800" dirty="0">
                <a:solidFill>
                  <a:srgbClr val="212121"/>
                </a:solidFill>
                <a:latin typeface="Calibri"/>
                <a:ea typeface="Calibri"/>
                <a:cs typeface="Times New Roman"/>
              </a:rPr>
              <a:t>hệ thống khách sạn đó sẽ là một ý tưởng </a:t>
            </a:r>
            <a:r>
              <a:rPr lang="en-US" sz="2800" dirty="0" smtClean="0">
                <a:solidFill>
                  <a:srgbClr val="212121"/>
                </a:solidFill>
                <a:latin typeface="Calibri"/>
                <a:ea typeface="Calibri"/>
                <a:cs typeface="Times New Roman"/>
              </a:rPr>
              <a:t>	</a:t>
            </a:r>
            <a:r>
              <a:rPr lang="vi-VN" sz="2800" dirty="0" smtClean="0">
                <a:solidFill>
                  <a:srgbClr val="212121"/>
                </a:solidFill>
                <a:latin typeface="Calibri"/>
                <a:ea typeface="Calibri"/>
                <a:cs typeface="Times New Roman"/>
              </a:rPr>
              <a:t>tồi </a:t>
            </a:r>
            <a:r>
              <a:rPr lang="vi-VN" sz="2800" dirty="0">
                <a:solidFill>
                  <a:srgbClr val="212121"/>
                </a:solidFill>
                <a:latin typeface="Calibri"/>
                <a:ea typeface="Calibri"/>
                <a:cs typeface="Times New Roman"/>
              </a:rPr>
              <a:t>để bắt đầu với một nhiệm vụ mà một khách </a:t>
            </a:r>
            <a:r>
              <a:rPr lang="en-US" sz="2800" dirty="0" smtClean="0">
                <a:solidFill>
                  <a:srgbClr val="212121"/>
                </a:solidFill>
                <a:latin typeface="Calibri"/>
                <a:ea typeface="Calibri"/>
                <a:cs typeface="Times New Roman"/>
              </a:rPr>
              <a:t>	</a:t>
            </a:r>
            <a:r>
              <a:rPr lang="vi-VN" sz="2800" dirty="0" smtClean="0">
                <a:solidFill>
                  <a:srgbClr val="212121"/>
                </a:solidFill>
                <a:latin typeface="Calibri"/>
                <a:ea typeface="Calibri"/>
                <a:cs typeface="Times New Roman"/>
              </a:rPr>
              <a:t>hàng </a:t>
            </a:r>
            <a:r>
              <a:rPr lang="vi-VN" sz="2800" dirty="0">
                <a:solidFill>
                  <a:srgbClr val="212121"/>
                </a:solidFill>
                <a:latin typeface="Calibri"/>
                <a:ea typeface="Calibri"/>
                <a:cs typeface="Times New Roman"/>
              </a:rPr>
              <a:t>muốn đặt hai phòng, một trong 3 ngày và </a:t>
            </a:r>
            <a:r>
              <a:rPr lang="en-US" sz="2800" dirty="0" smtClean="0">
                <a:solidFill>
                  <a:srgbClr val="212121"/>
                </a:solidFill>
                <a:latin typeface="Calibri"/>
                <a:ea typeface="Calibri"/>
                <a:cs typeface="Times New Roman"/>
              </a:rPr>
              <a:t>	</a:t>
            </a:r>
            <a:r>
              <a:rPr lang="vi-VN" sz="2800" dirty="0" smtClean="0">
                <a:solidFill>
                  <a:srgbClr val="212121"/>
                </a:solidFill>
                <a:latin typeface="Calibri"/>
                <a:ea typeface="Calibri"/>
                <a:cs typeface="Times New Roman"/>
              </a:rPr>
              <a:t>một </a:t>
            </a:r>
            <a:r>
              <a:rPr lang="vi-VN" sz="2800" dirty="0">
                <a:solidFill>
                  <a:srgbClr val="212121"/>
                </a:solidFill>
                <a:latin typeface="Calibri"/>
                <a:ea typeface="Calibri"/>
                <a:cs typeface="Times New Roman"/>
              </a:rPr>
              <a:t>trong 2 ngày. Các nhà phát triển thường </a:t>
            </a:r>
            <a:r>
              <a:rPr lang="en-US" sz="2800" dirty="0" smtClean="0">
                <a:solidFill>
                  <a:srgbClr val="212121"/>
                </a:solidFill>
                <a:latin typeface="Calibri"/>
                <a:ea typeface="Calibri"/>
                <a:cs typeface="Times New Roman"/>
              </a:rPr>
              <a:t>	</a:t>
            </a:r>
            <a:r>
              <a:rPr lang="vi-VN" sz="2800" dirty="0" smtClean="0">
                <a:solidFill>
                  <a:srgbClr val="212121"/>
                </a:solidFill>
                <a:latin typeface="Calibri"/>
                <a:ea typeface="Calibri"/>
                <a:cs typeface="Times New Roman"/>
              </a:rPr>
              <a:t>chọn </a:t>
            </a:r>
            <a:r>
              <a:rPr lang="vi-VN" sz="2800" dirty="0">
                <a:solidFill>
                  <a:srgbClr val="212121"/>
                </a:solidFill>
                <a:latin typeface="Calibri"/>
                <a:ea typeface="Calibri"/>
                <a:cs typeface="Times New Roman"/>
              </a:rPr>
              <a:t>những nhiệm vụ khó khăn cho hệ thống và </a:t>
            </a:r>
            <a:r>
              <a:rPr lang="en-US" sz="2800" dirty="0" smtClean="0">
                <a:solidFill>
                  <a:srgbClr val="212121"/>
                </a:solidFill>
                <a:latin typeface="Calibri"/>
                <a:ea typeface="Calibri"/>
                <a:cs typeface="Times New Roman"/>
              </a:rPr>
              <a:t>	</a:t>
            </a:r>
            <a:r>
              <a:rPr lang="vi-VN" sz="2800" dirty="0" smtClean="0">
                <a:solidFill>
                  <a:srgbClr val="212121"/>
                </a:solidFill>
                <a:latin typeface="Calibri"/>
                <a:ea typeface="Calibri"/>
                <a:cs typeface="Times New Roman"/>
              </a:rPr>
              <a:t>các </a:t>
            </a:r>
            <a:r>
              <a:rPr lang="vi-VN" sz="2800" dirty="0">
                <a:solidFill>
                  <a:srgbClr val="212121"/>
                </a:solidFill>
                <a:latin typeface="Calibri"/>
                <a:ea typeface="Calibri"/>
                <a:cs typeface="Times New Roman"/>
              </a:rPr>
              <a:t>nhà phát triển hãnh diện về giải pháp của họ. </a:t>
            </a:r>
            <a:r>
              <a:rPr lang="en-US" sz="2800" dirty="0" smtClean="0">
                <a:solidFill>
                  <a:srgbClr val="212121"/>
                </a:solidFill>
                <a:latin typeface="Calibri"/>
                <a:ea typeface="Calibri"/>
                <a:cs typeface="Times New Roman"/>
              </a:rPr>
              <a:t>	</a:t>
            </a:r>
            <a:r>
              <a:rPr lang="vi-VN" sz="2800" dirty="0" smtClean="0">
                <a:solidFill>
                  <a:srgbClr val="212121"/>
                </a:solidFill>
                <a:latin typeface="Calibri"/>
                <a:ea typeface="Calibri"/>
                <a:cs typeface="Times New Roman"/>
              </a:rPr>
              <a:t>Nhiệm </a:t>
            </a:r>
            <a:r>
              <a:rPr lang="vi-VN" sz="2800" dirty="0">
                <a:solidFill>
                  <a:srgbClr val="212121"/>
                </a:solidFill>
                <a:latin typeface="Calibri"/>
                <a:ea typeface="Calibri"/>
                <a:cs typeface="Times New Roman"/>
              </a:rPr>
              <a:t>vụ như vậy là quá khó cho người sử dụng </a:t>
            </a:r>
            <a:r>
              <a:rPr lang="en-US" sz="2800" dirty="0" smtClean="0">
                <a:solidFill>
                  <a:srgbClr val="212121"/>
                </a:solidFill>
                <a:latin typeface="Calibri"/>
                <a:ea typeface="Calibri"/>
                <a:cs typeface="Times New Roman"/>
              </a:rPr>
              <a:t>	</a:t>
            </a:r>
            <a:r>
              <a:rPr lang="vi-VN" sz="2800" dirty="0" smtClean="0">
                <a:solidFill>
                  <a:srgbClr val="212121"/>
                </a:solidFill>
                <a:latin typeface="Calibri"/>
                <a:ea typeface="Calibri"/>
                <a:cs typeface="Times New Roman"/>
              </a:rPr>
              <a:t>lần đầu</a:t>
            </a:r>
            <a:r>
              <a:rPr lang="vi-VN" sz="2800" dirty="0">
                <a:solidFill>
                  <a:srgbClr val="212121"/>
                </a:solidFill>
                <a:latin typeface="Calibri"/>
                <a:ea typeface="Calibri"/>
                <a:cs typeface="Times New Roman"/>
              </a:rPr>
              <a:t>. </a:t>
            </a:r>
            <a:endParaRPr lang="en-US" dirty="0"/>
          </a:p>
        </p:txBody>
      </p:sp>
      <p:sp>
        <p:nvSpPr>
          <p:cNvPr id="4" name="Title 2"/>
          <p:cNvSpPr>
            <a:spLocks noGrp="1"/>
          </p:cNvSpPr>
          <p:nvPr>
            <p:ph type="title"/>
          </p:nvPr>
        </p:nvSpPr>
        <p:spPr/>
        <p:txBody>
          <a:bodyPr/>
          <a:lstStyle/>
          <a:p>
            <a:r>
              <a:rPr lang="en-US">
                <a:effectLst/>
              </a:rPr>
              <a:t>5. </a:t>
            </a:r>
            <a:r>
              <a:rPr lang="en-US">
                <a:effectLst/>
                <a:latin typeface="Calibri" pitchFamily="34" charset="0"/>
              </a:rPr>
              <a:t>Nhiệm</a:t>
            </a:r>
            <a:r>
              <a:rPr lang="en-US">
                <a:effectLst/>
              </a:rPr>
              <a:t> vụ kiểm thử nào</a:t>
            </a:r>
            <a:endParaRPr lang="en-US" dirty="0"/>
          </a:p>
        </p:txBody>
      </p:sp>
    </p:spTree>
    <p:extLst>
      <p:ext uri="{BB962C8B-B14F-4D97-AF65-F5344CB8AC3E}">
        <p14:creationId xmlns:p14="http://schemas.microsoft.com/office/powerpoint/2010/main" val="19400177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sz="2800" dirty="0" smtClean="0">
                <a:solidFill>
                  <a:srgbClr val="212121"/>
                </a:solidFill>
                <a:latin typeface="Calibri"/>
              </a:rPr>
              <a:t>	</a:t>
            </a:r>
            <a:r>
              <a:rPr lang="vi-VN" sz="2800" dirty="0" smtClean="0">
                <a:solidFill>
                  <a:srgbClr val="212121"/>
                </a:solidFill>
                <a:latin typeface="Calibri"/>
              </a:rPr>
              <a:t>Mặt </a:t>
            </a:r>
            <a:r>
              <a:rPr lang="vi-VN" sz="2800" dirty="0">
                <a:solidFill>
                  <a:srgbClr val="212121"/>
                </a:solidFill>
                <a:latin typeface="Calibri"/>
              </a:rPr>
              <a:t>khác, nhiệm vụ có thể không được quá dễ, </a:t>
            </a:r>
            <a:r>
              <a:rPr lang="en-US" sz="2800" dirty="0" smtClean="0">
                <a:solidFill>
                  <a:srgbClr val="212121"/>
                </a:solidFill>
                <a:latin typeface="Calibri"/>
              </a:rPr>
              <a:t>	</a:t>
            </a:r>
            <a:r>
              <a:rPr lang="vi-VN" sz="2800" dirty="0" smtClean="0">
                <a:solidFill>
                  <a:srgbClr val="212121"/>
                </a:solidFill>
                <a:latin typeface="Calibri"/>
              </a:rPr>
              <a:t>nó </a:t>
            </a:r>
            <a:r>
              <a:rPr lang="vi-VN" sz="2800" dirty="0">
                <a:solidFill>
                  <a:srgbClr val="212121"/>
                </a:solidFill>
                <a:latin typeface="Calibri"/>
              </a:rPr>
              <a:t>là vô nghĩa đối với người dùng. Ví dụ, yêu cầu </a:t>
            </a:r>
            <a:r>
              <a:rPr lang="en-US" sz="2800" dirty="0" smtClean="0">
                <a:solidFill>
                  <a:srgbClr val="212121"/>
                </a:solidFill>
                <a:latin typeface="Calibri"/>
              </a:rPr>
              <a:t>	</a:t>
            </a:r>
            <a:r>
              <a:rPr lang="vi-VN" sz="2800" dirty="0" smtClean="0">
                <a:solidFill>
                  <a:srgbClr val="212121"/>
                </a:solidFill>
                <a:latin typeface="Calibri"/>
              </a:rPr>
              <a:t>người </a:t>
            </a:r>
            <a:r>
              <a:rPr lang="vi-VN" sz="2800" dirty="0">
                <a:solidFill>
                  <a:srgbClr val="212121"/>
                </a:solidFill>
                <a:latin typeface="Calibri"/>
              </a:rPr>
              <a:t>sử dụng để ghi lại tên và địa chỉ của khách </a:t>
            </a:r>
            <a:r>
              <a:rPr lang="en-US" sz="2800" dirty="0" smtClean="0">
                <a:solidFill>
                  <a:srgbClr val="212121"/>
                </a:solidFill>
                <a:latin typeface="Calibri"/>
              </a:rPr>
              <a:t>	</a:t>
            </a:r>
            <a:r>
              <a:rPr lang="vi-VN" sz="2800" dirty="0" smtClean="0">
                <a:solidFill>
                  <a:srgbClr val="212121"/>
                </a:solidFill>
                <a:latin typeface="Calibri"/>
              </a:rPr>
              <a:t>thì </a:t>
            </a:r>
            <a:r>
              <a:rPr lang="vi-VN" sz="2800" dirty="0">
                <a:solidFill>
                  <a:srgbClr val="212121"/>
                </a:solidFill>
                <a:latin typeface="Calibri"/>
              </a:rPr>
              <a:t>đó không phải là một nhiệm vụ. Nó là vô </a:t>
            </a:r>
            <a:r>
              <a:rPr lang="en-US" sz="2800" dirty="0" smtClean="0">
                <a:solidFill>
                  <a:srgbClr val="212121"/>
                </a:solidFill>
                <a:latin typeface="Calibri"/>
              </a:rPr>
              <a:t>	</a:t>
            </a:r>
            <a:r>
              <a:rPr lang="vi-VN" sz="2800" dirty="0" smtClean="0">
                <a:solidFill>
                  <a:srgbClr val="212121"/>
                </a:solidFill>
                <a:latin typeface="Calibri"/>
              </a:rPr>
              <a:t>nghĩa </a:t>
            </a:r>
            <a:r>
              <a:rPr lang="vi-VN" sz="2800" dirty="0">
                <a:solidFill>
                  <a:srgbClr val="212121"/>
                </a:solidFill>
                <a:latin typeface="Calibri"/>
              </a:rPr>
              <a:t>trừ khi nó được kết hợp với check-in hoặc </a:t>
            </a:r>
            <a:r>
              <a:rPr lang="en-US" sz="2800" dirty="0" smtClean="0">
                <a:solidFill>
                  <a:srgbClr val="212121"/>
                </a:solidFill>
                <a:latin typeface="Calibri"/>
              </a:rPr>
              <a:t>	</a:t>
            </a:r>
            <a:r>
              <a:rPr lang="vi-VN" sz="2800" dirty="0" smtClean="0">
                <a:solidFill>
                  <a:srgbClr val="212121"/>
                </a:solidFill>
                <a:latin typeface="Calibri"/>
              </a:rPr>
              <a:t>đặt </a:t>
            </a:r>
            <a:r>
              <a:rPr lang="vi-VN" sz="2800" dirty="0">
                <a:solidFill>
                  <a:srgbClr val="212121"/>
                </a:solidFill>
                <a:latin typeface="Calibri"/>
              </a:rPr>
              <a:t>phòng. Tất cả nhiệm vụ phải cung cấp cho </a:t>
            </a:r>
            <a:r>
              <a:rPr lang="en-US" sz="2800" dirty="0" smtClean="0">
                <a:solidFill>
                  <a:srgbClr val="212121"/>
                </a:solidFill>
                <a:latin typeface="Calibri"/>
              </a:rPr>
              <a:t>	</a:t>
            </a:r>
            <a:r>
              <a:rPr lang="vi-VN" sz="2800" dirty="0" smtClean="0">
                <a:solidFill>
                  <a:srgbClr val="212121"/>
                </a:solidFill>
                <a:latin typeface="Calibri"/>
              </a:rPr>
              <a:t>người </a:t>
            </a:r>
            <a:r>
              <a:rPr lang="vi-VN" sz="2800" dirty="0">
                <a:solidFill>
                  <a:srgbClr val="212121"/>
                </a:solidFill>
                <a:latin typeface="Calibri"/>
              </a:rPr>
              <a:t>dùng cảm giác đã hoàn thành một cái gì </a:t>
            </a:r>
            <a:r>
              <a:rPr lang="en-US" sz="2800" dirty="0" smtClean="0">
                <a:solidFill>
                  <a:srgbClr val="212121"/>
                </a:solidFill>
                <a:latin typeface="Calibri"/>
              </a:rPr>
              <a:t>	</a:t>
            </a:r>
            <a:r>
              <a:rPr lang="vi-VN" sz="2800" dirty="0" smtClean="0">
                <a:solidFill>
                  <a:srgbClr val="212121"/>
                </a:solidFill>
                <a:latin typeface="Calibri"/>
              </a:rPr>
              <a:t>đó </a:t>
            </a:r>
            <a:r>
              <a:rPr lang="vi-VN" sz="2800" dirty="0">
                <a:solidFill>
                  <a:srgbClr val="212121"/>
                </a:solidFill>
                <a:latin typeface="Calibri"/>
              </a:rPr>
              <a:t>- nhiệm vụ phải được đóng lại. (Xem thêm </a:t>
            </a:r>
            <a:r>
              <a:rPr lang="en-US" sz="2800" dirty="0" smtClean="0">
                <a:solidFill>
                  <a:srgbClr val="212121"/>
                </a:solidFill>
                <a:latin typeface="Calibri"/>
              </a:rPr>
              <a:t>	</a:t>
            </a:r>
            <a:r>
              <a:rPr lang="vi-VN" sz="2800" dirty="0" smtClean="0">
                <a:solidFill>
                  <a:srgbClr val="212121"/>
                </a:solidFill>
                <a:latin typeface="Calibri"/>
              </a:rPr>
              <a:t>điều </a:t>
            </a:r>
            <a:r>
              <a:rPr lang="vi-VN" sz="2800" dirty="0">
                <a:solidFill>
                  <a:srgbClr val="212121"/>
                </a:solidFill>
                <a:latin typeface="Calibri"/>
              </a:rPr>
              <a:t>này trong phần 5.5.)</a:t>
            </a:r>
            <a:endParaRPr lang="en-US" dirty="0"/>
          </a:p>
        </p:txBody>
      </p:sp>
      <p:sp>
        <p:nvSpPr>
          <p:cNvPr id="4" name="Title 2"/>
          <p:cNvSpPr>
            <a:spLocks noGrp="1"/>
          </p:cNvSpPr>
          <p:nvPr>
            <p:ph type="title"/>
          </p:nvPr>
        </p:nvSpPr>
        <p:spPr/>
        <p:txBody>
          <a:bodyPr/>
          <a:lstStyle/>
          <a:p>
            <a:r>
              <a:rPr lang="en-US">
                <a:effectLst/>
              </a:rPr>
              <a:t>5. </a:t>
            </a:r>
            <a:r>
              <a:rPr lang="en-US">
                <a:effectLst/>
                <a:latin typeface="Calibri" pitchFamily="34" charset="0"/>
              </a:rPr>
              <a:t>Nhiệm</a:t>
            </a:r>
            <a:r>
              <a:rPr lang="en-US">
                <a:effectLst/>
              </a:rPr>
              <a:t> vụ kiểm thử nào</a:t>
            </a:r>
            <a:endParaRPr lang="en-US" dirty="0"/>
          </a:p>
        </p:txBody>
      </p:sp>
    </p:spTree>
    <p:extLst>
      <p:ext uri="{BB962C8B-B14F-4D97-AF65-F5344CB8AC3E}">
        <p14:creationId xmlns:p14="http://schemas.microsoft.com/office/powerpoint/2010/main" val="24954888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r>
              <a:rPr lang="vi-VN" sz="3200" b="1" dirty="0">
                <a:solidFill>
                  <a:srgbClr val="212121"/>
                </a:solidFill>
                <a:latin typeface="Calibri"/>
                <a:ea typeface="Calibri"/>
                <a:cs typeface="Times New Roman"/>
              </a:rPr>
              <a:t>Nhiệm vụ độc lập.</a:t>
            </a:r>
            <a:r>
              <a:rPr lang="vi-VN" sz="3200" dirty="0">
                <a:solidFill>
                  <a:srgbClr val="212121"/>
                </a:solidFill>
                <a:latin typeface="Calibri"/>
                <a:ea typeface="Calibri"/>
                <a:cs typeface="Times New Roman"/>
              </a:rPr>
              <a:t> </a:t>
            </a:r>
            <a:endParaRPr lang="en-US" sz="3200" dirty="0" smtClean="0">
              <a:solidFill>
                <a:srgbClr val="212121"/>
              </a:solidFill>
              <a:latin typeface="Calibri"/>
              <a:ea typeface="Calibri"/>
              <a:cs typeface="Times New Roman"/>
            </a:endParaRPr>
          </a:p>
          <a:p>
            <a:pPr marL="109728" indent="0" algn="just">
              <a:buNone/>
            </a:pPr>
            <a:r>
              <a:rPr lang="en-US" sz="2800" dirty="0">
                <a:solidFill>
                  <a:srgbClr val="212121"/>
                </a:solidFill>
                <a:latin typeface="Calibri"/>
                <a:ea typeface="Calibri"/>
                <a:cs typeface="Times New Roman"/>
              </a:rPr>
              <a:t>	</a:t>
            </a:r>
            <a:r>
              <a:rPr lang="vi-VN" sz="2800" dirty="0" smtClean="0">
                <a:solidFill>
                  <a:srgbClr val="212121"/>
                </a:solidFill>
                <a:latin typeface="Calibri"/>
                <a:ea typeface="Calibri"/>
                <a:cs typeface="Times New Roman"/>
              </a:rPr>
              <a:t>Các </a:t>
            </a:r>
            <a:r>
              <a:rPr lang="vi-VN" sz="2800" dirty="0">
                <a:solidFill>
                  <a:srgbClr val="212121"/>
                </a:solidFill>
                <a:latin typeface="Calibri"/>
                <a:ea typeface="Calibri"/>
                <a:cs typeface="Times New Roman"/>
              </a:rPr>
              <a:t>nhiệm vụ không nên quá phụ thuộc lẫn </a:t>
            </a:r>
            <a:r>
              <a:rPr lang="en-US" sz="2800" dirty="0" smtClean="0">
                <a:solidFill>
                  <a:srgbClr val="212121"/>
                </a:solidFill>
                <a:latin typeface="Calibri"/>
                <a:ea typeface="Calibri"/>
                <a:cs typeface="Times New Roman"/>
              </a:rPr>
              <a:t>	</a:t>
            </a:r>
            <a:r>
              <a:rPr lang="vi-VN" sz="2800" dirty="0" smtClean="0">
                <a:solidFill>
                  <a:srgbClr val="212121"/>
                </a:solidFill>
                <a:latin typeface="Calibri"/>
                <a:ea typeface="Calibri"/>
                <a:cs typeface="Times New Roman"/>
              </a:rPr>
              <a:t>nhau</a:t>
            </a:r>
            <a:r>
              <a:rPr lang="vi-VN" sz="2800" dirty="0">
                <a:solidFill>
                  <a:srgbClr val="212121"/>
                </a:solidFill>
                <a:latin typeface="Calibri"/>
                <a:ea typeface="Calibri"/>
                <a:cs typeface="Times New Roman"/>
              </a:rPr>
              <a:t>. Lý tưởng nhất là người dùng có thể thực </a:t>
            </a:r>
            <a:r>
              <a:rPr lang="en-US" sz="2800" dirty="0" smtClean="0">
                <a:solidFill>
                  <a:srgbClr val="212121"/>
                </a:solidFill>
                <a:latin typeface="Calibri"/>
                <a:ea typeface="Calibri"/>
                <a:cs typeface="Times New Roman"/>
              </a:rPr>
              <a:t>	</a:t>
            </a:r>
            <a:r>
              <a:rPr lang="vi-VN" sz="2800" dirty="0" smtClean="0">
                <a:solidFill>
                  <a:srgbClr val="212121"/>
                </a:solidFill>
                <a:latin typeface="Calibri"/>
                <a:ea typeface="Calibri"/>
                <a:cs typeface="Times New Roman"/>
              </a:rPr>
              <a:t>hiện </a:t>
            </a:r>
            <a:r>
              <a:rPr lang="vi-VN" sz="2800" dirty="0">
                <a:solidFill>
                  <a:srgbClr val="212121"/>
                </a:solidFill>
                <a:latin typeface="Calibri"/>
                <a:ea typeface="Calibri"/>
                <a:cs typeface="Times New Roman"/>
              </a:rPr>
              <a:t>các nhiệm vụ trong bất kỳ trình tự nào. Điều </a:t>
            </a:r>
            <a:r>
              <a:rPr lang="en-US" sz="2800" dirty="0" smtClean="0">
                <a:solidFill>
                  <a:srgbClr val="212121"/>
                </a:solidFill>
                <a:latin typeface="Calibri"/>
                <a:ea typeface="Calibri"/>
                <a:cs typeface="Times New Roman"/>
              </a:rPr>
              <a:t>	</a:t>
            </a:r>
            <a:r>
              <a:rPr lang="vi-VN" sz="2800" dirty="0" smtClean="0">
                <a:solidFill>
                  <a:srgbClr val="212121"/>
                </a:solidFill>
                <a:latin typeface="Calibri"/>
                <a:ea typeface="Calibri"/>
                <a:cs typeface="Times New Roman"/>
              </a:rPr>
              <a:t>này </a:t>
            </a:r>
            <a:r>
              <a:rPr lang="vi-VN" sz="2800" dirty="0">
                <a:solidFill>
                  <a:srgbClr val="212121"/>
                </a:solidFill>
                <a:latin typeface="Calibri"/>
                <a:ea typeface="Calibri"/>
                <a:cs typeface="Times New Roman"/>
              </a:rPr>
              <a:t>cho phép bạn tự do thay đổi trình tự nhiệm </a:t>
            </a:r>
            <a:r>
              <a:rPr lang="en-US" sz="2800" dirty="0" smtClean="0">
                <a:solidFill>
                  <a:srgbClr val="212121"/>
                </a:solidFill>
                <a:latin typeface="Calibri"/>
                <a:ea typeface="Calibri"/>
                <a:cs typeface="Times New Roman"/>
              </a:rPr>
              <a:t>	</a:t>
            </a:r>
            <a:r>
              <a:rPr lang="vi-VN" sz="2800" dirty="0" smtClean="0">
                <a:solidFill>
                  <a:srgbClr val="212121"/>
                </a:solidFill>
                <a:latin typeface="Calibri"/>
                <a:ea typeface="Calibri"/>
                <a:cs typeface="Times New Roman"/>
              </a:rPr>
              <a:t>vụ </a:t>
            </a:r>
            <a:r>
              <a:rPr lang="vi-VN" sz="2800" dirty="0">
                <a:solidFill>
                  <a:srgbClr val="212121"/>
                </a:solidFill>
                <a:latin typeface="Calibri"/>
                <a:ea typeface="Calibri"/>
                <a:cs typeface="Times New Roman"/>
              </a:rPr>
              <a:t>theo kế hoạch trong quá trình kiểm tra, trong </a:t>
            </a:r>
            <a:r>
              <a:rPr lang="en-US" sz="2800" dirty="0" smtClean="0">
                <a:solidFill>
                  <a:srgbClr val="212121"/>
                </a:solidFill>
                <a:latin typeface="Calibri"/>
                <a:ea typeface="Calibri"/>
                <a:cs typeface="Times New Roman"/>
              </a:rPr>
              <a:t>	</a:t>
            </a:r>
            <a:r>
              <a:rPr lang="vi-VN" sz="2800" dirty="0" smtClean="0">
                <a:solidFill>
                  <a:srgbClr val="212121"/>
                </a:solidFill>
                <a:latin typeface="Calibri"/>
                <a:ea typeface="Calibri"/>
                <a:cs typeface="Times New Roman"/>
              </a:rPr>
              <a:t>trường </a:t>
            </a:r>
            <a:r>
              <a:rPr lang="vi-VN" sz="2800" dirty="0">
                <a:solidFill>
                  <a:srgbClr val="212121"/>
                </a:solidFill>
                <a:latin typeface="Calibri"/>
                <a:ea typeface="Calibri"/>
                <a:cs typeface="Times New Roman"/>
              </a:rPr>
              <a:t>hợp người dùng có vấn đề nghiêm trọng </a:t>
            </a:r>
            <a:r>
              <a:rPr lang="en-US" sz="2800" dirty="0" smtClean="0">
                <a:solidFill>
                  <a:srgbClr val="212121"/>
                </a:solidFill>
                <a:latin typeface="Calibri"/>
                <a:ea typeface="Calibri"/>
                <a:cs typeface="Times New Roman"/>
              </a:rPr>
              <a:t>	</a:t>
            </a:r>
            <a:r>
              <a:rPr lang="vi-VN" sz="2800" dirty="0" smtClean="0">
                <a:solidFill>
                  <a:srgbClr val="212121"/>
                </a:solidFill>
                <a:latin typeface="Calibri"/>
                <a:ea typeface="Calibri"/>
                <a:cs typeface="Times New Roman"/>
              </a:rPr>
              <a:t>với </a:t>
            </a:r>
            <a:r>
              <a:rPr lang="vi-VN" sz="2800" dirty="0">
                <a:solidFill>
                  <a:srgbClr val="212121"/>
                </a:solidFill>
                <a:latin typeface="Calibri"/>
                <a:ea typeface="Calibri"/>
                <a:cs typeface="Times New Roman"/>
              </a:rPr>
              <a:t>một số nhiệm vụ. Bằng cách này bạn cho </a:t>
            </a:r>
            <a:r>
              <a:rPr lang="en-US" sz="2800" dirty="0" smtClean="0">
                <a:solidFill>
                  <a:srgbClr val="212121"/>
                </a:solidFill>
                <a:latin typeface="Calibri"/>
                <a:ea typeface="Calibri"/>
                <a:cs typeface="Times New Roman"/>
              </a:rPr>
              <a:t>	</a:t>
            </a:r>
            <a:r>
              <a:rPr lang="vi-VN" sz="2800" dirty="0" smtClean="0">
                <a:solidFill>
                  <a:srgbClr val="212121"/>
                </a:solidFill>
                <a:latin typeface="Calibri"/>
                <a:ea typeface="Calibri"/>
                <a:cs typeface="Times New Roman"/>
              </a:rPr>
              <a:t>phép </a:t>
            </a:r>
            <a:r>
              <a:rPr lang="vi-VN" sz="2800" dirty="0">
                <a:solidFill>
                  <a:srgbClr val="212121"/>
                </a:solidFill>
                <a:latin typeface="Calibri"/>
                <a:ea typeface="Calibri"/>
                <a:cs typeface="Times New Roman"/>
              </a:rPr>
              <a:t>người dùng tìm thấy nhiều vấn đề trong </a:t>
            </a:r>
            <a:r>
              <a:rPr lang="en-US" sz="2800" dirty="0" smtClean="0">
                <a:solidFill>
                  <a:srgbClr val="212121"/>
                </a:solidFill>
                <a:latin typeface="Calibri"/>
                <a:ea typeface="Calibri"/>
                <a:cs typeface="Times New Roman"/>
              </a:rPr>
              <a:t>	</a:t>
            </a:r>
            <a:r>
              <a:rPr lang="vi-VN" sz="2800" dirty="0" smtClean="0">
                <a:solidFill>
                  <a:srgbClr val="212121"/>
                </a:solidFill>
                <a:latin typeface="Calibri"/>
                <a:ea typeface="Calibri"/>
                <a:cs typeface="Times New Roman"/>
              </a:rPr>
              <a:t>thời </a:t>
            </a:r>
            <a:r>
              <a:rPr lang="vi-VN" sz="2800" dirty="0">
                <a:solidFill>
                  <a:srgbClr val="212121"/>
                </a:solidFill>
                <a:latin typeface="Calibri"/>
                <a:ea typeface="Calibri"/>
                <a:cs typeface="Times New Roman"/>
              </a:rPr>
              <a:t>gian ngắn.</a:t>
            </a:r>
            <a:endParaRPr lang="en-US" dirty="0"/>
          </a:p>
        </p:txBody>
      </p:sp>
      <p:sp>
        <p:nvSpPr>
          <p:cNvPr id="4" name="Title 2"/>
          <p:cNvSpPr>
            <a:spLocks noGrp="1"/>
          </p:cNvSpPr>
          <p:nvPr>
            <p:ph type="title"/>
          </p:nvPr>
        </p:nvSpPr>
        <p:spPr/>
        <p:txBody>
          <a:bodyPr/>
          <a:lstStyle/>
          <a:p>
            <a:r>
              <a:rPr lang="en-US">
                <a:effectLst/>
              </a:rPr>
              <a:t>5. </a:t>
            </a:r>
            <a:r>
              <a:rPr lang="en-US">
                <a:effectLst/>
                <a:latin typeface="Calibri" pitchFamily="34" charset="0"/>
              </a:rPr>
              <a:t>Nhiệm</a:t>
            </a:r>
            <a:r>
              <a:rPr lang="en-US">
                <a:effectLst/>
              </a:rPr>
              <a:t> vụ kiểm thử nào</a:t>
            </a:r>
            <a:endParaRPr lang="en-US" dirty="0"/>
          </a:p>
        </p:txBody>
      </p:sp>
    </p:spTree>
    <p:extLst>
      <p:ext uri="{BB962C8B-B14F-4D97-AF65-F5344CB8AC3E}">
        <p14:creationId xmlns:p14="http://schemas.microsoft.com/office/powerpoint/2010/main" val="35615273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sz="2800" dirty="0" smtClean="0">
                <a:solidFill>
                  <a:srgbClr val="212121"/>
                </a:solidFill>
                <a:latin typeface="Calibri"/>
              </a:rPr>
              <a:t>	</a:t>
            </a:r>
          </a:p>
          <a:p>
            <a:pPr marL="109728" indent="0" algn="just">
              <a:buNone/>
            </a:pPr>
            <a:r>
              <a:rPr lang="en-US" sz="2800" dirty="0">
                <a:solidFill>
                  <a:srgbClr val="212121"/>
                </a:solidFill>
                <a:latin typeface="Calibri"/>
              </a:rPr>
              <a:t>	</a:t>
            </a:r>
            <a:r>
              <a:rPr lang="vi-VN" sz="2800" dirty="0" smtClean="0">
                <a:solidFill>
                  <a:srgbClr val="212121"/>
                </a:solidFill>
                <a:latin typeface="Calibri"/>
              </a:rPr>
              <a:t>Ví </a:t>
            </a:r>
            <a:r>
              <a:rPr lang="vi-VN" sz="2800" dirty="0">
                <a:solidFill>
                  <a:srgbClr val="212121"/>
                </a:solidFill>
                <a:latin typeface="Calibri"/>
              </a:rPr>
              <a:t>dụ trong ví dụ của khách sạn, chúng tôi đã lên </a:t>
            </a:r>
            <a:r>
              <a:rPr lang="en-US" sz="2800" dirty="0" smtClean="0">
                <a:solidFill>
                  <a:srgbClr val="212121"/>
                </a:solidFill>
                <a:latin typeface="Calibri"/>
              </a:rPr>
              <a:t>	</a:t>
            </a:r>
            <a:r>
              <a:rPr lang="vi-VN" sz="2800" dirty="0" smtClean="0">
                <a:solidFill>
                  <a:srgbClr val="212121"/>
                </a:solidFill>
                <a:latin typeface="Calibri"/>
              </a:rPr>
              <a:t>kế </a:t>
            </a:r>
            <a:r>
              <a:rPr lang="vi-VN" sz="2800" dirty="0">
                <a:solidFill>
                  <a:srgbClr val="212121"/>
                </a:solidFill>
                <a:latin typeface="Calibri"/>
              </a:rPr>
              <a:t>hoạch ba nhiệm vụ: một cho khách A, một cho </a:t>
            </a:r>
            <a:r>
              <a:rPr lang="en-US" sz="2800" dirty="0" smtClean="0">
                <a:solidFill>
                  <a:srgbClr val="212121"/>
                </a:solidFill>
                <a:latin typeface="Calibri"/>
              </a:rPr>
              <a:t>	</a:t>
            </a:r>
            <a:r>
              <a:rPr lang="vi-VN" sz="2800" dirty="0" smtClean="0">
                <a:solidFill>
                  <a:srgbClr val="212121"/>
                </a:solidFill>
                <a:latin typeface="Calibri"/>
              </a:rPr>
              <a:t>B </a:t>
            </a:r>
            <a:r>
              <a:rPr lang="vi-VN" sz="2800" dirty="0">
                <a:solidFill>
                  <a:srgbClr val="212121"/>
                </a:solidFill>
                <a:latin typeface="Calibri"/>
              </a:rPr>
              <a:t>và một cho C. Chúng ta có thể thử ba nhiệm vụ </a:t>
            </a:r>
            <a:r>
              <a:rPr lang="en-US" sz="2800" dirty="0" smtClean="0">
                <a:solidFill>
                  <a:srgbClr val="212121"/>
                </a:solidFill>
                <a:latin typeface="Calibri"/>
              </a:rPr>
              <a:t>	</a:t>
            </a:r>
            <a:r>
              <a:rPr lang="vi-VN" sz="2800" dirty="0" smtClean="0">
                <a:solidFill>
                  <a:srgbClr val="212121"/>
                </a:solidFill>
                <a:latin typeface="Calibri"/>
              </a:rPr>
              <a:t>này </a:t>
            </a:r>
            <a:r>
              <a:rPr lang="vi-VN" sz="2800" dirty="0">
                <a:solidFill>
                  <a:srgbClr val="212121"/>
                </a:solidFill>
                <a:latin typeface="Calibri"/>
              </a:rPr>
              <a:t>theo bất kỳ trình tự nào. Ngược lại, trong </a:t>
            </a:r>
            <a:r>
              <a:rPr lang="en-US" sz="2800" dirty="0" smtClean="0">
                <a:solidFill>
                  <a:srgbClr val="212121"/>
                </a:solidFill>
                <a:latin typeface="Calibri"/>
              </a:rPr>
              <a:t>	</a:t>
            </a:r>
            <a:r>
              <a:rPr lang="vi-VN" sz="2800" dirty="0" smtClean="0">
                <a:solidFill>
                  <a:srgbClr val="212121"/>
                </a:solidFill>
                <a:latin typeface="Calibri"/>
              </a:rPr>
              <a:t>hình </a:t>
            </a:r>
            <a:r>
              <a:rPr lang="vi-VN" sz="2800" dirty="0">
                <a:solidFill>
                  <a:srgbClr val="212121"/>
                </a:solidFill>
                <a:latin typeface="Calibri"/>
              </a:rPr>
              <a:t>13.5A, nhóm đã lên kế hoạch cho cùng một </a:t>
            </a:r>
            <a:r>
              <a:rPr lang="en-US" sz="2800" dirty="0" smtClean="0">
                <a:solidFill>
                  <a:srgbClr val="212121"/>
                </a:solidFill>
                <a:latin typeface="Calibri"/>
              </a:rPr>
              <a:t>	</a:t>
            </a:r>
            <a:r>
              <a:rPr lang="vi-VN" sz="2800" dirty="0" smtClean="0">
                <a:solidFill>
                  <a:srgbClr val="212121"/>
                </a:solidFill>
                <a:latin typeface="Calibri"/>
              </a:rPr>
              <a:t>nhiệm </a:t>
            </a:r>
            <a:r>
              <a:rPr lang="vi-VN" sz="2800" dirty="0">
                <a:solidFill>
                  <a:srgbClr val="212121"/>
                </a:solidFill>
                <a:latin typeface="Calibri"/>
              </a:rPr>
              <a:t>vụ, nhưng cho cùng một khách. Người sử </a:t>
            </a:r>
            <a:r>
              <a:rPr lang="en-US" sz="2800" dirty="0" smtClean="0">
                <a:solidFill>
                  <a:srgbClr val="212121"/>
                </a:solidFill>
                <a:latin typeface="Calibri"/>
              </a:rPr>
              <a:t>	</a:t>
            </a:r>
            <a:r>
              <a:rPr lang="vi-VN" sz="2800" dirty="0" smtClean="0">
                <a:solidFill>
                  <a:srgbClr val="212121"/>
                </a:solidFill>
                <a:latin typeface="Calibri"/>
              </a:rPr>
              <a:t>dụng </a:t>
            </a:r>
            <a:r>
              <a:rPr lang="vi-VN" sz="2800" dirty="0">
                <a:solidFill>
                  <a:srgbClr val="212121"/>
                </a:solidFill>
                <a:latin typeface="Calibri"/>
              </a:rPr>
              <a:t>phải thành công với nhiệm vụ đầu tiên để </a:t>
            </a:r>
            <a:r>
              <a:rPr lang="en-US" sz="2800" dirty="0" smtClean="0">
                <a:solidFill>
                  <a:srgbClr val="212121"/>
                </a:solidFill>
                <a:latin typeface="Calibri"/>
              </a:rPr>
              <a:t>	</a:t>
            </a:r>
            <a:r>
              <a:rPr lang="vi-VN" sz="2800" dirty="0" smtClean="0">
                <a:solidFill>
                  <a:srgbClr val="212121"/>
                </a:solidFill>
                <a:latin typeface="Calibri"/>
              </a:rPr>
              <a:t>thử </a:t>
            </a:r>
            <a:r>
              <a:rPr lang="vi-VN" sz="2800" dirty="0">
                <a:solidFill>
                  <a:srgbClr val="212121"/>
                </a:solidFill>
                <a:latin typeface="Calibri"/>
              </a:rPr>
              <a:t>nhiệm vụ thứ hai, vân vân. Không phải là </a:t>
            </a:r>
            <a:r>
              <a:rPr lang="en-US" sz="2800" dirty="0" smtClean="0">
                <a:solidFill>
                  <a:srgbClr val="212121"/>
                </a:solidFill>
                <a:latin typeface="Calibri"/>
              </a:rPr>
              <a:t>	</a:t>
            </a:r>
            <a:r>
              <a:rPr lang="vi-VN" sz="2800" dirty="0" smtClean="0">
                <a:solidFill>
                  <a:srgbClr val="212121"/>
                </a:solidFill>
                <a:latin typeface="Calibri"/>
              </a:rPr>
              <a:t>một </a:t>
            </a:r>
            <a:r>
              <a:rPr lang="vi-VN" sz="2800" dirty="0">
                <a:solidFill>
                  <a:srgbClr val="212121"/>
                </a:solidFill>
                <a:latin typeface="Calibri"/>
              </a:rPr>
              <a:t>ý tưởng tốt.</a:t>
            </a:r>
            <a:endParaRPr lang="en-US" dirty="0"/>
          </a:p>
        </p:txBody>
      </p:sp>
      <p:sp>
        <p:nvSpPr>
          <p:cNvPr id="4" name="Title 2"/>
          <p:cNvSpPr>
            <a:spLocks noGrp="1"/>
          </p:cNvSpPr>
          <p:nvPr>
            <p:ph type="title"/>
          </p:nvPr>
        </p:nvSpPr>
        <p:spPr/>
        <p:txBody>
          <a:bodyPr/>
          <a:lstStyle/>
          <a:p>
            <a:r>
              <a:rPr lang="en-US">
                <a:effectLst/>
              </a:rPr>
              <a:t>5. </a:t>
            </a:r>
            <a:r>
              <a:rPr lang="en-US">
                <a:effectLst/>
                <a:latin typeface="Calibri" pitchFamily="34" charset="0"/>
              </a:rPr>
              <a:t>Nhiệm</a:t>
            </a:r>
            <a:r>
              <a:rPr lang="en-US">
                <a:effectLst/>
              </a:rPr>
              <a:t> vụ kiểm thử nào</a:t>
            </a:r>
            <a:endParaRPr lang="en-US" dirty="0"/>
          </a:p>
        </p:txBody>
      </p:sp>
    </p:spTree>
    <p:extLst>
      <p:ext uri="{BB962C8B-B14F-4D97-AF65-F5344CB8AC3E}">
        <p14:creationId xmlns:p14="http://schemas.microsoft.com/office/powerpoint/2010/main" val="428776411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US">
                <a:effectLst/>
              </a:rPr>
              <a:t>5. </a:t>
            </a:r>
            <a:r>
              <a:rPr lang="en-US">
                <a:effectLst/>
                <a:latin typeface="Calibri" pitchFamily="34" charset="0"/>
              </a:rPr>
              <a:t>Nhiệm</a:t>
            </a:r>
            <a:r>
              <a:rPr lang="en-US">
                <a:effectLst/>
              </a:rPr>
              <a:t> vụ kiểm thử nào</a:t>
            </a:r>
            <a:endParaRPr lang="en-US" dirty="0"/>
          </a:p>
        </p:txBody>
      </p:sp>
      <p:sp>
        <p:nvSpPr>
          <p:cNvPr id="14" name="Content Placeholder 13"/>
          <p:cNvSpPr>
            <a:spLocks noGrp="1"/>
          </p:cNvSpPr>
          <p:nvPr>
            <p:ph idx="1"/>
          </p:nvPr>
        </p:nvSpPr>
        <p:spPr>
          <a:xfrm>
            <a:off x="467544" y="5877272"/>
            <a:ext cx="8229600" cy="504056"/>
          </a:xfrm>
        </p:spPr>
        <p:txBody>
          <a:bodyPr>
            <a:noAutofit/>
          </a:bodyPr>
          <a:lstStyle/>
          <a:p>
            <a:pPr marL="109728" indent="0" algn="ctr">
              <a:buNone/>
            </a:pPr>
            <a:r>
              <a:rPr lang="vi-VN" sz="2800" b="1" dirty="0">
                <a:solidFill>
                  <a:srgbClr val="212121"/>
                </a:solidFill>
                <a:latin typeface="Calibri"/>
              </a:rPr>
              <a:t>13.5A Nhiệm vụ kiểm thử - Kế hoạch</a:t>
            </a:r>
            <a:endParaRPr lang="en-US" sz="2400" dirty="0"/>
          </a:p>
          <a:p>
            <a:endParaRPr lang="en-US" sz="2800" dirty="0"/>
          </a:p>
        </p:txBody>
      </p:sp>
      <p:pic>
        <p:nvPicPr>
          <p:cNvPr id="2063"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576" y="1340768"/>
            <a:ext cx="9505056" cy="43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399931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00000"/>
          </a:xfrm>
        </p:spPr>
        <p:txBody>
          <a:bodyPr>
            <a:normAutofit/>
          </a:bodyPr>
          <a:lstStyle/>
          <a:p>
            <a:pPr>
              <a:buFont typeface="Wingdings" pitchFamily="2" charset="2"/>
              <a:buChar char="v"/>
            </a:pPr>
            <a:r>
              <a:rPr lang="en-US" sz="3600" b="1" dirty="0" err="1" smtClean="0">
                <a:solidFill>
                  <a:srgbClr val="212121"/>
                </a:solidFill>
                <a:latin typeface="Calibri"/>
              </a:rPr>
              <a:t>Giúp</a:t>
            </a:r>
            <a:r>
              <a:rPr lang="en-US" sz="3600" b="1" dirty="0" smtClean="0">
                <a:solidFill>
                  <a:srgbClr val="212121"/>
                </a:solidFill>
                <a:latin typeface="Calibri"/>
              </a:rPr>
              <a:t> </a:t>
            </a:r>
            <a:r>
              <a:rPr lang="en-US" sz="3600" b="1" dirty="0" err="1" smtClean="0">
                <a:solidFill>
                  <a:srgbClr val="212121"/>
                </a:solidFill>
                <a:latin typeface="Calibri"/>
              </a:rPr>
              <a:t>đỡ</a:t>
            </a:r>
            <a:r>
              <a:rPr lang="en-US" sz="3600" b="1" dirty="0" smtClean="0">
                <a:solidFill>
                  <a:srgbClr val="212121"/>
                </a:solidFill>
                <a:latin typeface="Calibri"/>
              </a:rPr>
              <a:t> </a:t>
            </a:r>
            <a:r>
              <a:rPr lang="en-US" sz="3600" b="1" dirty="0" err="1" smtClean="0">
                <a:solidFill>
                  <a:srgbClr val="212121"/>
                </a:solidFill>
                <a:latin typeface="Calibri"/>
              </a:rPr>
              <a:t>ẩn</a:t>
            </a:r>
            <a:r>
              <a:rPr lang="en-US" sz="3600" b="1" dirty="0" smtClean="0">
                <a:solidFill>
                  <a:srgbClr val="212121"/>
                </a:solidFill>
                <a:latin typeface="Calibri"/>
              </a:rPr>
              <a:t> </a:t>
            </a:r>
          </a:p>
          <a:p>
            <a:pPr marL="109728" indent="0" algn="just">
              <a:buNone/>
            </a:pPr>
            <a:r>
              <a:rPr lang="en-US" sz="2800" dirty="0" smtClean="0">
                <a:solidFill>
                  <a:srgbClr val="212121"/>
                </a:solidFill>
                <a:latin typeface="Calibri"/>
              </a:rPr>
              <a:t>	</a:t>
            </a:r>
            <a:r>
              <a:rPr lang="vi-VN" sz="2800" dirty="0" smtClean="0">
                <a:solidFill>
                  <a:srgbClr val="212121"/>
                </a:solidFill>
                <a:latin typeface="Calibri"/>
              </a:rPr>
              <a:t>Một điểm yếu thường xuyên trong các bài kiểm </a:t>
            </a:r>
            <a:r>
              <a:rPr lang="en-US" sz="2800" dirty="0" smtClean="0">
                <a:solidFill>
                  <a:srgbClr val="212121"/>
                </a:solidFill>
                <a:latin typeface="Calibri"/>
              </a:rPr>
              <a:t>	</a:t>
            </a:r>
            <a:r>
              <a:rPr lang="vi-VN" sz="2800" dirty="0" smtClean="0">
                <a:solidFill>
                  <a:srgbClr val="212121"/>
                </a:solidFill>
                <a:latin typeface="Calibri"/>
              </a:rPr>
              <a:t>t</a:t>
            </a:r>
            <a:r>
              <a:rPr lang="en-US" sz="2800" dirty="0" err="1" smtClean="0">
                <a:solidFill>
                  <a:srgbClr val="212121"/>
                </a:solidFill>
                <a:latin typeface="Calibri"/>
              </a:rPr>
              <a:t>hử</a:t>
            </a:r>
            <a:r>
              <a:rPr lang="en-US" sz="2800" dirty="0" smtClean="0">
                <a:solidFill>
                  <a:srgbClr val="212121"/>
                </a:solidFill>
                <a:latin typeface="Calibri"/>
              </a:rPr>
              <a:t> </a:t>
            </a:r>
            <a:r>
              <a:rPr lang="en-US" sz="2800" dirty="0" err="1" smtClean="0">
                <a:solidFill>
                  <a:srgbClr val="212121"/>
                </a:solidFill>
                <a:latin typeface="Calibri"/>
              </a:rPr>
              <a:t>tính</a:t>
            </a:r>
            <a:r>
              <a:rPr lang="vi-VN" sz="2800" dirty="0" smtClean="0">
                <a:solidFill>
                  <a:srgbClr val="212121"/>
                </a:solidFill>
                <a:latin typeface="Calibri"/>
              </a:rPr>
              <a:t> khả dụng là nhóm kiểm tra cung cấp trợ </a:t>
            </a:r>
            <a:r>
              <a:rPr lang="en-US" sz="2800" dirty="0" smtClean="0">
                <a:solidFill>
                  <a:srgbClr val="212121"/>
                </a:solidFill>
                <a:latin typeface="Calibri"/>
              </a:rPr>
              <a:t>	</a:t>
            </a:r>
            <a:r>
              <a:rPr lang="vi-VN" sz="2800" dirty="0" smtClean="0">
                <a:solidFill>
                  <a:srgbClr val="212121"/>
                </a:solidFill>
                <a:latin typeface="Calibri"/>
              </a:rPr>
              <a:t>giúp ẩn, mà không tự nhận ra nó. Sự giúp đỡ có </a:t>
            </a:r>
            <a:r>
              <a:rPr lang="en-US" sz="2800" dirty="0" smtClean="0">
                <a:solidFill>
                  <a:srgbClr val="212121"/>
                </a:solidFill>
                <a:latin typeface="Calibri"/>
              </a:rPr>
              <a:t>	</a:t>
            </a:r>
            <a:r>
              <a:rPr lang="vi-VN" sz="2800" dirty="0" smtClean="0">
                <a:solidFill>
                  <a:srgbClr val="212121"/>
                </a:solidFill>
                <a:latin typeface="Calibri"/>
              </a:rPr>
              <a:t>thể được theo cách các nhiệm vụ kiểm tra được </a:t>
            </a:r>
            <a:r>
              <a:rPr lang="en-US" sz="2800" dirty="0" smtClean="0">
                <a:solidFill>
                  <a:srgbClr val="212121"/>
                </a:solidFill>
                <a:latin typeface="Calibri"/>
              </a:rPr>
              <a:t>	</a:t>
            </a:r>
            <a:r>
              <a:rPr lang="vi-VN" sz="2800" dirty="0" smtClean="0">
                <a:solidFill>
                  <a:srgbClr val="212121"/>
                </a:solidFill>
                <a:latin typeface="Calibri"/>
              </a:rPr>
              <a:t>nêu hoặc trong phản ứng của người hỗ trợ cho </a:t>
            </a:r>
            <a:r>
              <a:rPr lang="en-US" sz="2800" dirty="0" smtClean="0">
                <a:solidFill>
                  <a:srgbClr val="212121"/>
                </a:solidFill>
                <a:latin typeface="Calibri"/>
              </a:rPr>
              <a:t>	</a:t>
            </a:r>
            <a:r>
              <a:rPr lang="vi-VN" sz="2800" dirty="0" smtClean="0">
                <a:solidFill>
                  <a:srgbClr val="212121"/>
                </a:solidFill>
                <a:latin typeface="Calibri"/>
              </a:rPr>
              <a:t>người sử dụng trong quá trình thử nghiệm. Hình </a:t>
            </a:r>
            <a:r>
              <a:rPr lang="en-US" sz="2800" dirty="0" smtClean="0">
                <a:solidFill>
                  <a:srgbClr val="212121"/>
                </a:solidFill>
                <a:latin typeface="Calibri"/>
              </a:rPr>
              <a:t>	</a:t>
            </a:r>
            <a:r>
              <a:rPr lang="vi-VN" sz="2800" dirty="0" smtClean="0">
                <a:solidFill>
                  <a:srgbClr val="212121"/>
                </a:solidFill>
                <a:latin typeface="Calibri"/>
              </a:rPr>
              <a:t>13.5B cho thấy ba phiên bản của một nhiệm vụ </a:t>
            </a:r>
            <a:r>
              <a:rPr lang="en-US" sz="2800" dirty="0" smtClean="0">
                <a:solidFill>
                  <a:srgbClr val="212121"/>
                </a:solidFill>
                <a:latin typeface="Calibri"/>
              </a:rPr>
              <a:t>	</a:t>
            </a:r>
            <a:r>
              <a:rPr lang="vi-VN" sz="2800" dirty="0" smtClean="0">
                <a:solidFill>
                  <a:srgbClr val="212121"/>
                </a:solidFill>
                <a:latin typeface="Calibri"/>
              </a:rPr>
              <a:t>kiểm tra trong hệ thống khách sạn: khách muốn </a:t>
            </a:r>
            <a:r>
              <a:rPr lang="en-US" sz="2800" dirty="0" smtClean="0">
                <a:solidFill>
                  <a:srgbClr val="212121"/>
                </a:solidFill>
                <a:latin typeface="Calibri"/>
              </a:rPr>
              <a:t>	</a:t>
            </a:r>
            <a:r>
              <a:rPr lang="vi-VN" sz="2800" dirty="0" smtClean="0">
                <a:solidFill>
                  <a:srgbClr val="212121"/>
                </a:solidFill>
                <a:latin typeface="Calibri"/>
              </a:rPr>
              <a:t>kiểm tra. </a:t>
            </a:r>
            <a:endParaRPr lang="en-US" sz="2800" dirty="0"/>
          </a:p>
        </p:txBody>
      </p:sp>
      <p:sp>
        <p:nvSpPr>
          <p:cNvPr id="4" name="Title 2"/>
          <p:cNvSpPr>
            <a:spLocks noGrp="1"/>
          </p:cNvSpPr>
          <p:nvPr>
            <p:ph type="title"/>
          </p:nvPr>
        </p:nvSpPr>
        <p:spPr/>
        <p:txBody>
          <a:bodyPr/>
          <a:lstStyle/>
          <a:p>
            <a:r>
              <a:rPr lang="en-US">
                <a:effectLst/>
              </a:rPr>
              <a:t>5. </a:t>
            </a:r>
            <a:r>
              <a:rPr lang="en-US">
                <a:effectLst/>
                <a:latin typeface="Calibri" pitchFamily="34" charset="0"/>
              </a:rPr>
              <a:t>Nhiệm</a:t>
            </a:r>
            <a:r>
              <a:rPr lang="en-US">
                <a:effectLst/>
              </a:rPr>
              <a:t> vụ kiểm thử nào</a:t>
            </a:r>
            <a:endParaRPr lang="en-US" dirty="0"/>
          </a:p>
        </p:txBody>
      </p:sp>
    </p:spTree>
    <p:extLst>
      <p:ext uri="{BB962C8B-B14F-4D97-AF65-F5344CB8AC3E}">
        <p14:creationId xmlns:p14="http://schemas.microsoft.com/office/powerpoint/2010/main" val="3920984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2800" b="1" i="1" smtClean="0"/>
              <a:t>b. </a:t>
            </a:r>
            <a:r>
              <a:rPr lang="fr-FR" sz="2800" b="1" i="1"/>
              <a:t>Người kiểm thử là ai ?</a:t>
            </a:r>
            <a:endParaRPr lang="vi-VN" sz="2800" b="1" i="1"/>
          </a:p>
          <a:p>
            <a:pPr>
              <a:buFont typeface="Wingdings" pitchFamily="2" charset="2"/>
              <a:buChar char="Ø"/>
            </a:pPr>
            <a:r>
              <a:rPr lang="fr-FR"/>
              <a:t>Điều quan trọng là tìm ra người dùng thử nghiệm nào chúng ta cần. Kiến thức của họ phải tương ứng với những người dùng mà chúng tôi mong đợi trong thực tế. </a:t>
            </a:r>
            <a:endParaRPr lang="fr-FR" smtClean="0"/>
          </a:p>
          <a:p>
            <a:pPr>
              <a:buFont typeface="Wingdings" pitchFamily="2" charset="2"/>
              <a:buChar char="Ø"/>
            </a:pPr>
            <a:r>
              <a:rPr lang="en-US"/>
              <a:t>Chúng ta có thể tìm kiếm người dùng theo hai chiều: </a:t>
            </a:r>
            <a:endParaRPr lang="en-US" smtClean="0"/>
          </a:p>
          <a:p>
            <a:pPr lvl="2">
              <a:buFont typeface="Wingdings" pitchFamily="2" charset="2"/>
              <a:buChar char="Ø"/>
            </a:pPr>
            <a:r>
              <a:rPr lang="en-US" sz="2400" smtClean="0"/>
              <a:t>Kiến </a:t>
            </a:r>
            <a:r>
              <a:rPr lang="en-US" sz="2400"/>
              <a:t>thức chuyên môn của họ trong lĩnh vực </a:t>
            </a:r>
            <a:r>
              <a:rPr lang="en-US" sz="2400" smtClean="0"/>
              <a:t>của phần mềm (nghiệp vụ)</a:t>
            </a:r>
          </a:p>
          <a:p>
            <a:pPr lvl="2">
              <a:buFont typeface="Wingdings" pitchFamily="2" charset="2"/>
              <a:buChar char="Ø"/>
            </a:pPr>
            <a:r>
              <a:rPr lang="en-US" sz="2400" smtClean="0"/>
              <a:t>Kiến </a:t>
            </a:r>
            <a:r>
              <a:rPr lang="en-US" sz="2400"/>
              <a:t>thức về CNTT của người dùng</a:t>
            </a:r>
            <a:endParaRPr lang="vi-VN" sz="2400"/>
          </a:p>
        </p:txBody>
      </p:sp>
      <p:sp>
        <p:nvSpPr>
          <p:cNvPr id="3" name="Title 2"/>
          <p:cNvSpPr>
            <a:spLocks noGrp="1"/>
          </p:cNvSpPr>
          <p:nvPr>
            <p:ph type="title"/>
          </p:nvPr>
        </p:nvSpPr>
        <p:spPr/>
        <p:txBody>
          <a:bodyPr/>
          <a:lstStyle/>
          <a:p>
            <a:r>
              <a:rPr lang="en-US"/>
              <a:t>2. </a:t>
            </a:r>
            <a:r>
              <a:rPr lang="en-US">
                <a:effectLst/>
              </a:rPr>
              <a:t>Lập kế hoạch kiểm thử </a:t>
            </a:r>
            <a:endParaRPr lang="vi-VN"/>
          </a:p>
        </p:txBody>
      </p:sp>
    </p:spTree>
    <p:extLst>
      <p:ext uri="{BB962C8B-B14F-4D97-AF65-F5344CB8AC3E}">
        <p14:creationId xmlns:p14="http://schemas.microsoft.com/office/powerpoint/2010/main" val="28408185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sz="2800" dirty="0" smtClean="0">
                <a:solidFill>
                  <a:srgbClr val="212121"/>
                </a:solidFill>
                <a:latin typeface="Calibri"/>
                <a:ea typeface="Calibri"/>
                <a:cs typeface="Times New Roman"/>
              </a:rPr>
              <a:t>	</a:t>
            </a:r>
          </a:p>
          <a:p>
            <a:pPr marL="109728" indent="0" algn="just">
              <a:buNone/>
            </a:pPr>
            <a:r>
              <a:rPr lang="en-US" sz="2800" dirty="0">
                <a:solidFill>
                  <a:srgbClr val="212121"/>
                </a:solidFill>
                <a:latin typeface="Calibri"/>
                <a:ea typeface="Calibri"/>
                <a:cs typeface="Times New Roman"/>
              </a:rPr>
              <a:t>	</a:t>
            </a:r>
            <a:r>
              <a:rPr lang="vi-VN" sz="2800" dirty="0" smtClean="0">
                <a:solidFill>
                  <a:srgbClr val="212121"/>
                </a:solidFill>
                <a:latin typeface="Calibri"/>
                <a:ea typeface="Calibri"/>
                <a:cs typeface="Times New Roman"/>
              </a:rPr>
              <a:t>Trong </a:t>
            </a:r>
            <a:r>
              <a:rPr lang="vi-VN" sz="2800" dirty="0">
                <a:solidFill>
                  <a:srgbClr val="212121"/>
                </a:solidFill>
                <a:latin typeface="Calibri"/>
                <a:ea typeface="Calibri"/>
                <a:cs typeface="Times New Roman"/>
              </a:rPr>
              <a:t>phiên bản A, người dùng biết phương </a:t>
            </a:r>
            <a:r>
              <a:rPr lang="en-US" sz="2800" dirty="0" smtClean="0">
                <a:solidFill>
                  <a:srgbClr val="212121"/>
                </a:solidFill>
                <a:latin typeface="Calibri"/>
                <a:ea typeface="Calibri"/>
                <a:cs typeface="Times New Roman"/>
              </a:rPr>
              <a:t>	</a:t>
            </a:r>
            <a:r>
              <a:rPr lang="vi-VN" sz="2800" dirty="0" smtClean="0">
                <a:solidFill>
                  <a:srgbClr val="212121"/>
                </a:solidFill>
                <a:latin typeface="Calibri"/>
                <a:ea typeface="Calibri"/>
                <a:cs typeface="Times New Roman"/>
              </a:rPr>
              <a:t>pháp </a:t>
            </a:r>
            <a:r>
              <a:rPr lang="vi-VN" sz="2800" dirty="0">
                <a:solidFill>
                  <a:srgbClr val="212121"/>
                </a:solidFill>
                <a:latin typeface="Calibri"/>
                <a:ea typeface="Calibri"/>
                <a:cs typeface="Times New Roman"/>
              </a:rPr>
              <a:t>đăng nhập. Kết quả là người dùng có thể </a:t>
            </a:r>
            <a:r>
              <a:rPr lang="en-US" sz="2800" dirty="0" smtClean="0">
                <a:solidFill>
                  <a:srgbClr val="212121"/>
                </a:solidFill>
                <a:latin typeface="Calibri"/>
                <a:ea typeface="Calibri"/>
                <a:cs typeface="Times New Roman"/>
              </a:rPr>
              <a:t>	</a:t>
            </a:r>
            <a:r>
              <a:rPr lang="vi-VN" sz="2800" dirty="0" smtClean="0">
                <a:solidFill>
                  <a:srgbClr val="212121"/>
                </a:solidFill>
                <a:latin typeface="Calibri"/>
                <a:ea typeface="Calibri"/>
                <a:cs typeface="Times New Roman"/>
              </a:rPr>
              <a:t>hoàn </a:t>
            </a:r>
            <a:r>
              <a:rPr lang="vi-VN" sz="2800" dirty="0">
                <a:solidFill>
                  <a:srgbClr val="212121"/>
                </a:solidFill>
                <a:latin typeface="Calibri"/>
                <a:ea typeface="Calibri"/>
                <a:cs typeface="Times New Roman"/>
              </a:rPr>
              <a:t>thành nhiệm vụ trong thời gian thử </a:t>
            </a:r>
            <a:r>
              <a:rPr lang="en-US" sz="2800" dirty="0" smtClean="0">
                <a:solidFill>
                  <a:srgbClr val="212121"/>
                </a:solidFill>
                <a:latin typeface="Calibri"/>
                <a:ea typeface="Calibri"/>
                <a:cs typeface="Times New Roman"/>
              </a:rPr>
              <a:t>	</a:t>
            </a:r>
            <a:r>
              <a:rPr lang="vi-VN" sz="2800" dirty="0" smtClean="0">
                <a:solidFill>
                  <a:srgbClr val="212121"/>
                </a:solidFill>
                <a:latin typeface="Calibri"/>
                <a:ea typeface="Calibri"/>
                <a:cs typeface="Times New Roman"/>
              </a:rPr>
              <a:t>nghiệm</a:t>
            </a:r>
            <a:r>
              <a:rPr lang="vi-VN" sz="2800" dirty="0">
                <a:solidFill>
                  <a:srgbClr val="212121"/>
                </a:solidFill>
                <a:latin typeface="Calibri"/>
                <a:ea typeface="Calibri"/>
                <a:cs typeface="Times New Roman"/>
              </a:rPr>
              <a:t>, nhưng trong thực tế cuộc sống anh ta sẽ </a:t>
            </a:r>
            <a:r>
              <a:rPr lang="en-US" sz="2800" dirty="0" smtClean="0">
                <a:solidFill>
                  <a:srgbClr val="212121"/>
                </a:solidFill>
                <a:latin typeface="Calibri"/>
                <a:ea typeface="Calibri"/>
                <a:cs typeface="Times New Roman"/>
              </a:rPr>
              <a:t>	</a:t>
            </a:r>
            <a:r>
              <a:rPr lang="vi-VN" sz="2800" dirty="0" smtClean="0">
                <a:solidFill>
                  <a:srgbClr val="212121"/>
                </a:solidFill>
                <a:latin typeface="Calibri"/>
                <a:ea typeface="Calibri"/>
                <a:cs typeface="Times New Roman"/>
              </a:rPr>
              <a:t>không </a:t>
            </a:r>
            <a:r>
              <a:rPr lang="vi-VN" sz="2800" dirty="0">
                <a:solidFill>
                  <a:srgbClr val="212121"/>
                </a:solidFill>
                <a:latin typeface="Calibri"/>
                <a:ea typeface="Calibri"/>
                <a:cs typeface="Times New Roman"/>
              </a:rPr>
              <a:t>làm được vì không có được sự giúp đỡ </a:t>
            </a:r>
            <a:r>
              <a:rPr lang="en-US" sz="2800" dirty="0" smtClean="0">
                <a:solidFill>
                  <a:srgbClr val="212121"/>
                </a:solidFill>
                <a:latin typeface="Calibri"/>
                <a:ea typeface="Calibri"/>
                <a:cs typeface="Times New Roman"/>
              </a:rPr>
              <a:t>	</a:t>
            </a:r>
            <a:r>
              <a:rPr lang="vi-VN" sz="2800" dirty="0" smtClean="0">
                <a:solidFill>
                  <a:srgbClr val="212121"/>
                </a:solidFill>
                <a:latin typeface="Calibri"/>
                <a:ea typeface="Calibri"/>
                <a:cs typeface="Times New Roman"/>
              </a:rPr>
              <a:t>trong </a:t>
            </a:r>
            <a:r>
              <a:rPr lang="vi-VN" sz="2800" dirty="0">
                <a:solidFill>
                  <a:srgbClr val="212121"/>
                </a:solidFill>
                <a:latin typeface="Calibri"/>
                <a:ea typeface="Calibri"/>
                <a:cs typeface="Times New Roman"/>
              </a:rPr>
              <a:t>trường hợp đó. Phiên bản này trông giống </a:t>
            </a:r>
            <a:r>
              <a:rPr lang="en-US" sz="2800" dirty="0" smtClean="0">
                <a:solidFill>
                  <a:srgbClr val="212121"/>
                </a:solidFill>
                <a:latin typeface="Calibri"/>
                <a:ea typeface="Calibri"/>
                <a:cs typeface="Times New Roman"/>
              </a:rPr>
              <a:t>	</a:t>
            </a:r>
            <a:r>
              <a:rPr lang="vi-VN" sz="2800" dirty="0" smtClean="0">
                <a:solidFill>
                  <a:srgbClr val="212121"/>
                </a:solidFill>
                <a:latin typeface="Calibri"/>
                <a:ea typeface="Calibri"/>
                <a:cs typeface="Times New Roman"/>
              </a:rPr>
              <a:t>hơn </a:t>
            </a:r>
            <a:r>
              <a:rPr lang="vi-VN" sz="2800" dirty="0">
                <a:solidFill>
                  <a:srgbClr val="212121"/>
                </a:solidFill>
                <a:latin typeface="Calibri"/>
                <a:ea typeface="Calibri"/>
                <a:cs typeface="Times New Roman"/>
              </a:rPr>
              <a:t>những gì bạn viết trong hướng dẫn sử dụng.</a:t>
            </a:r>
            <a:endParaRPr lang="en-US" dirty="0"/>
          </a:p>
        </p:txBody>
      </p:sp>
      <p:sp>
        <p:nvSpPr>
          <p:cNvPr id="4" name="Title 2"/>
          <p:cNvSpPr>
            <a:spLocks noGrp="1"/>
          </p:cNvSpPr>
          <p:nvPr>
            <p:ph type="title"/>
          </p:nvPr>
        </p:nvSpPr>
        <p:spPr/>
        <p:txBody>
          <a:bodyPr/>
          <a:lstStyle/>
          <a:p>
            <a:r>
              <a:rPr lang="en-US">
                <a:effectLst/>
              </a:rPr>
              <a:t>5. </a:t>
            </a:r>
            <a:r>
              <a:rPr lang="en-US">
                <a:effectLst/>
                <a:latin typeface="Calibri" pitchFamily="34" charset="0"/>
              </a:rPr>
              <a:t>Nhiệm</a:t>
            </a:r>
            <a:r>
              <a:rPr lang="en-US">
                <a:effectLst/>
              </a:rPr>
              <a:t> vụ kiểm thử nào</a:t>
            </a:r>
            <a:endParaRPr lang="en-US" dirty="0"/>
          </a:p>
        </p:txBody>
      </p:sp>
    </p:spTree>
    <p:extLst>
      <p:ext uri="{BB962C8B-B14F-4D97-AF65-F5344CB8AC3E}">
        <p14:creationId xmlns:p14="http://schemas.microsoft.com/office/powerpoint/2010/main" val="38030355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1392503" y="5544234"/>
            <a:ext cx="6364803" cy="4770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2333" tIns="45720" rIns="9144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vi-VN" sz="2800" b="1" i="0" u="none" strike="noStrike" cap="none" normalizeH="0" baseline="0" dirty="0" smtClean="0">
                <a:ln>
                  <a:noFill/>
                </a:ln>
                <a:solidFill>
                  <a:srgbClr val="212121"/>
                </a:solidFill>
                <a:effectLst/>
                <a:latin typeface="Calibri" pitchFamily="34" charset="0"/>
                <a:ea typeface="Times New Roman" pitchFamily="18" charset="0"/>
                <a:cs typeface="Courier New" pitchFamily="49" charset="0"/>
              </a:rPr>
              <a:t>13.5B Nhiệm vụ kiểm thử - Giúp đỡ ẩn?</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052736"/>
            <a:ext cx="8820472" cy="4989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2"/>
          <p:cNvSpPr>
            <a:spLocks noGrp="1"/>
          </p:cNvSpPr>
          <p:nvPr>
            <p:ph type="title"/>
          </p:nvPr>
        </p:nvSpPr>
        <p:spPr/>
        <p:txBody>
          <a:bodyPr/>
          <a:lstStyle/>
          <a:p>
            <a:r>
              <a:rPr lang="en-US">
                <a:effectLst/>
              </a:rPr>
              <a:t>5. </a:t>
            </a:r>
            <a:r>
              <a:rPr lang="en-US">
                <a:effectLst/>
                <a:latin typeface="Calibri" pitchFamily="34" charset="0"/>
              </a:rPr>
              <a:t>Nhiệm</a:t>
            </a:r>
            <a:r>
              <a:rPr lang="en-US">
                <a:effectLst/>
              </a:rPr>
              <a:t> vụ kiểm thử nào</a:t>
            </a:r>
            <a:endParaRPr lang="en-US" dirty="0"/>
          </a:p>
        </p:txBody>
      </p:sp>
    </p:spTree>
    <p:extLst>
      <p:ext uri="{BB962C8B-B14F-4D97-AF65-F5344CB8AC3E}">
        <p14:creationId xmlns:p14="http://schemas.microsoft.com/office/powerpoint/2010/main" val="17733891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r>
              <a:rPr lang="vi-VN" sz="2800" dirty="0">
                <a:solidFill>
                  <a:srgbClr val="212121"/>
                </a:solidFill>
                <a:latin typeface="Calibri"/>
              </a:rPr>
              <a:t>Phiên bản B trông vô hại hơn, nhưng nó cũng có sự trợ giúp ẩn. Thứ nhất, chúng tôi đã gợi ý rằng người dùng phải thực hiện một số loại thủ tục đăng ký. (Trong các bài kiểm tra thực tế với mẫu trong Hình 2.3A, một số người dùng thử nghiệm đã không nhận ra rằng họ phải kiểm tra khách vào, bởi vì hệ thống dường như có tất cả các thông tin cần thiết đã có từ đặt phòng). Thứ hai, chúng tôi đã sử dụng cụm từ “số lưu trú”, phù hợp trực tiếp với thứ gì đó trên màn hình. (Trên thực tế, nó thường được gọi là số đặt chỗ trong kinh doanh khách sạn và một số người dùng đã bối rối về chữ “lưu trú” trên màn hình).</a:t>
            </a:r>
            <a:endParaRPr lang="en-US" dirty="0"/>
          </a:p>
        </p:txBody>
      </p:sp>
      <p:sp>
        <p:nvSpPr>
          <p:cNvPr id="4" name="Title 2"/>
          <p:cNvSpPr>
            <a:spLocks noGrp="1"/>
          </p:cNvSpPr>
          <p:nvPr>
            <p:ph type="title"/>
          </p:nvPr>
        </p:nvSpPr>
        <p:spPr/>
        <p:txBody>
          <a:bodyPr/>
          <a:lstStyle/>
          <a:p>
            <a:r>
              <a:rPr lang="en-US">
                <a:effectLst/>
              </a:rPr>
              <a:t>5. </a:t>
            </a:r>
            <a:r>
              <a:rPr lang="en-US">
                <a:effectLst/>
                <a:latin typeface="Calibri" pitchFamily="34" charset="0"/>
              </a:rPr>
              <a:t>Nhiệm</a:t>
            </a:r>
            <a:r>
              <a:rPr lang="en-US">
                <a:effectLst/>
              </a:rPr>
              <a:t> vụ kiểm thử nào</a:t>
            </a:r>
            <a:endParaRPr lang="en-US" dirty="0"/>
          </a:p>
        </p:txBody>
      </p:sp>
    </p:spTree>
    <p:extLst>
      <p:ext uri="{BB962C8B-B14F-4D97-AF65-F5344CB8AC3E}">
        <p14:creationId xmlns:p14="http://schemas.microsoft.com/office/powerpoint/2010/main" val="12140077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vi-VN" sz="2800" dirty="0">
                <a:solidFill>
                  <a:srgbClr val="212121"/>
                </a:solidFill>
                <a:latin typeface="Calibri"/>
              </a:rPr>
              <a:t>Trong phiên bản C, chúng ta đã cố gắng tránh sự trợ giúp ẩn. Chúng ta đã không sử dụng bất kỳ từ nào trên màn hình và khách phải nói càng ít càng tốt, nhưng có thể trả lời vài câu hỏi. (Tất nhiên, câu trả lời phải phù hợp với những gì có trong </a:t>
            </a:r>
            <a:r>
              <a:rPr lang="vi-VN" sz="2800" dirty="0">
                <a:solidFill>
                  <a:srgbClr val="212121"/>
                </a:solidFill>
                <a:latin typeface="Calibri"/>
                <a:ea typeface="Calibri"/>
                <a:cs typeface="Times New Roman"/>
              </a:rPr>
              <a:t>cơ sở dữ liệu</a:t>
            </a:r>
            <a:r>
              <a:rPr lang="vi-VN" sz="2800" dirty="0" smtClean="0">
                <a:solidFill>
                  <a:srgbClr val="212121"/>
                </a:solidFill>
                <a:latin typeface="Calibri"/>
              </a:rPr>
              <a:t>).</a:t>
            </a:r>
            <a:endParaRPr lang="en-US" dirty="0"/>
          </a:p>
        </p:txBody>
      </p:sp>
      <p:sp>
        <p:nvSpPr>
          <p:cNvPr id="4" name="Title 2"/>
          <p:cNvSpPr>
            <a:spLocks noGrp="1"/>
          </p:cNvSpPr>
          <p:nvPr>
            <p:ph type="title"/>
          </p:nvPr>
        </p:nvSpPr>
        <p:spPr/>
        <p:txBody>
          <a:bodyPr/>
          <a:lstStyle/>
          <a:p>
            <a:r>
              <a:rPr lang="en-US">
                <a:effectLst/>
              </a:rPr>
              <a:t>5. </a:t>
            </a:r>
            <a:r>
              <a:rPr lang="en-US">
                <a:effectLst/>
                <a:latin typeface="Calibri" pitchFamily="34" charset="0"/>
              </a:rPr>
              <a:t>Nhiệm</a:t>
            </a:r>
            <a:r>
              <a:rPr lang="en-US">
                <a:effectLst/>
              </a:rPr>
              <a:t> vụ kiểm thử nào</a:t>
            </a:r>
            <a:endParaRPr lang="en-US" dirty="0"/>
          </a:p>
        </p:txBody>
      </p:sp>
    </p:spTree>
    <p:extLst>
      <p:ext uri="{BB962C8B-B14F-4D97-AF65-F5344CB8AC3E}">
        <p14:creationId xmlns:p14="http://schemas.microsoft.com/office/powerpoint/2010/main" val="13635382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109728" indent="0">
              <a:buNone/>
            </a:pPr>
            <a:r>
              <a:rPr lang="en-US" sz="3400" b="1">
                <a:latin typeface="Arial" pitchFamily="34" charset="0"/>
                <a:cs typeface="Arial" pitchFamily="34" charset="0"/>
              </a:rPr>
              <a:t>Giới thiệu</a:t>
            </a:r>
            <a:endParaRPr lang="vi-VN" sz="3400">
              <a:latin typeface="Arial" pitchFamily="34" charset="0"/>
              <a:cs typeface="Arial" pitchFamily="34" charset="0"/>
            </a:endParaRPr>
          </a:p>
          <a:p>
            <a:pPr marL="109728" indent="0">
              <a:buNone/>
            </a:pPr>
            <a:r>
              <a:rPr lang="en-US" sz="3200" b="1">
                <a:latin typeface="Arial" pitchFamily="34" charset="0"/>
                <a:cs typeface="Arial" pitchFamily="34" charset="0"/>
              </a:rPr>
              <a:t>	</a:t>
            </a:r>
            <a:r>
              <a:rPr lang="en-US" sz="3000">
                <a:latin typeface="Arial" pitchFamily="34" charset="0"/>
                <a:cs typeface="Arial" pitchFamily="34" charset="0"/>
              </a:rPr>
              <a:t>Khi người dùng thử nghiệm tới, họ sẽ có môt chút lo lắng. Họ cảm thấy mình đang ở trong một dạng kiểm tra nào đó, và sợ rằng mình sẽ trông thật ngớ ngẩn. Hãy tạo ra bầu không khí thoải mái cho họ với một tách cà phê chẳng hạn; trò chuyện về các vấn đề hàng ngày, lí lịch và kì vọng của họ; tạo ra cơ hội để kiểm tra xem họ có những yếu tố cần thiết cho việc kiểm thử hay không – không quá nhiều, cúng như quá ít hiểu biết.</a:t>
            </a:r>
            <a:endParaRPr lang="vi-VN" sz="3000">
              <a:latin typeface="Arial" pitchFamily="34" charset="0"/>
              <a:cs typeface="Arial" pitchFamily="34" charset="0"/>
            </a:endParaRPr>
          </a:p>
          <a:p>
            <a:pPr marL="109728" indent="0">
              <a:buNone/>
            </a:pPr>
            <a:r>
              <a:rPr lang="en-US" sz="3000">
                <a:latin typeface="Arial" pitchFamily="34" charset="0"/>
                <a:cs typeface="Arial" pitchFamily="34" charset="0"/>
              </a:rPr>
              <a:t>	Hãy chắc rằng phải giải thích cho họ về mục đích của việc kiểm thử tính khả dụng:</a:t>
            </a:r>
            <a:endParaRPr lang="vi-VN" sz="3000">
              <a:latin typeface="Arial" pitchFamily="34" charset="0"/>
              <a:cs typeface="Arial" pitchFamily="34" charset="0"/>
            </a:endParaRPr>
          </a:p>
          <a:p>
            <a:pPr marL="109728" indent="0">
              <a:buNone/>
            </a:pPr>
            <a:r>
              <a:rPr lang="en-US" sz="3000">
                <a:latin typeface="Arial" pitchFamily="34" charset="0"/>
                <a:cs typeface="Arial" pitchFamily="34" charset="0"/>
              </a:rPr>
              <a:t>	</a:t>
            </a:r>
            <a:r>
              <a:rPr lang="en-US" sz="3000" i="1">
                <a:latin typeface="Arial" pitchFamily="34" charset="0"/>
                <a:cs typeface="Arial" pitchFamily="34" charset="0"/>
              </a:rPr>
              <a:t>“Chúng tôi muốn tìm hiểu xem đâu là điểm khó hiểu hoặc bất tiện của hệ thống. Chúng tôi nắm rất rõ về hệ thống nên khó có thể tự mình tìm ra những khiếm khuyết đó. Nếu các bạn có vấn đề với hệ thống, thì đó là lỗi của nó chứ không phải của các bạn. Chúng tôi không kiểm tra bạn, mà là kiểm tra hệ </a:t>
            </a:r>
            <a:r>
              <a:rPr lang="en-US" sz="3000" i="1">
                <a:latin typeface="Arial" pitchFamily="34" charset="0"/>
                <a:cs typeface="Arial" pitchFamily="34" charset="0"/>
              </a:rPr>
              <a:t>thống</a:t>
            </a:r>
            <a:r>
              <a:rPr lang="en-US" sz="3000" i="1" smtClean="0">
                <a:latin typeface="Arial" pitchFamily="34" charset="0"/>
                <a:cs typeface="Arial" pitchFamily="34" charset="0"/>
              </a:rPr>
              <a:t>.”</a:t>
            </a:r>
            <a:endParaRPr lang="vi-VN" sz="3000">
              <a:latin typeface="Arial" pitchFamily="34" charset="0"/>
              <a:cs typeface="Arial" pitchFamily="34" charset="0"/>
            </a:endParaRPr>
          </a:p>
        </p:txBody>
      </p:sp>
      <p:sp>
        <p:nvSpPr>
          <p:cNvPr id="3" name="Title 2"/>
          <p:cNvSpPr>
            <a:spLocks noGrp="1"/>
          </p:cNvSpPr>
          <p:nvPr>
            <p:ph type="title"/>
          </p:nvPr>
        </p:nvSpPr>
        <p:spPr/>
        <p:txBody>
          <a:bodyPr/>
          <a:lstStyle/>
          <a:p>
            <a:r>
              <a:rPr lang="en-US" smtClean="0">
                <a:effectLst/>
              </a:rPr>
              <a:t>6. Tiến hành kiểm thử</a:t>
            </a:r>
            <a:endParaRPr lang="en-US"/>
          </a:p>
        </p:txBody>
      </p:sp>
    </p:spTree>
    <p:extLst>
      <p:ext uri="{BB962C8B-B14F-4D97-AF65-F5344CB8AC3E}">
        <p14:creationId xmlns:p14="http://schemas.microsoft.com/office/powerpoint/2010/main" val="11016107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109728" indent="0">
              <a:buNone/>
            </a:pPr>
            <a:r>
              <a:rPr lang="vi-VN" sz="3400" b="1">
                <a:latin typeface="Arial" pitchFamily="34" charset="0"/>
                <a:cs typeface="Arial" pitchFamily="34" charset="0"/>
              </a:rPr>
              <a:t>Thử nghiệm các nhiệm vụ</a:t>
            </a:r>
          </a:p>
          <a:p>
            <a:pPr marL="109728" indent="0">
              <a:buNone/>
            </a:pPr>
            <a:r>
              <a:rPr lang="vi-VN" sz="2800">
                <a:latin typeface="Arial" pitchFamily="34" charset="0"/>
                <a:cs typeface="Arial" pitchFamily="34" charset="0"/>
              </a:rPr>
              <a:t>	</a:t>
            </a:r>
            <a:r>
              <a:rPr lang="vi-VN" sz="3000">
                <a:latin typeface="Arial" pitchFamily="34" charset="0"/>
                <a:cs typeface="Arial" pitchFamily="34" charset="0"/>
              </a:rPr>
              <a:t>Bây giờ đưa ra cho người dùng nhiệm vụ kiểm tra đầu tiên và yêu cầu họ thực hiện bằng những phương tiện(?) của hệ thống. </a:t>
            </a:r>
          </a:p>
          <a:p>
            <a:pPr marL="109728" indent="0">
              <a:buNone/>
            </a:pPr>
            <a:r>
              <a:rPr lang="vi-VN" sz="3000">
                <a:latin typeface="Arial" pitchFamily="34" charset="0"/>
                <a:cs typeface="Arial" pitchFamily="34" charset="0"/>
              </a:rPr>
              <a:t>	Nếu bạn đã lên kế hoạch cho việc kiểm tra …., thì hãy khuyến khích người dùng giải thích về những gì họ làm và lý do tại sao. Quan sát và lắng nghe họ. Trong lúc đó, người ghi chép sẽ ghi lại những gì họ làm, đặc biệt là khi họ gặp rắc rối. Khi bạn không thể hiểu được người dùng đang làm những gì, hay tại sao họ lại bị mắc kẹt, hãy hỏi họ xem họ đang cần cái gì và tại sao họ lại có những việc làm như vậy. Nếu người ghi chép không ghi kịp, bạn có thể yêu cầu người dùng chờ một chút, không sao cả.</a:t>
            </a:r>
          </a:p>
          <a:p>
            <a:pPr marL="109728" indent="0">
              <a:buNone/>
            </a:pPr>
            <a:r>
              <a:rPr lang="vi-VN" sz="3000">
                <a:latin typeface="Arial" pitchFamily="34" charset="0"/>
                <a:cs typeface="Arial" pitchFamily="34" charset="0"/>
              </a:rPr>
              <a:t>	Trước đây, những chuyên gia HCI cho rằng người dùng không nên để bị gián đoạn hay nhận sự giúp đỡ khi họ bị mắc kẹt. Còn hiện nay ta lại cho rằng: nếu vấn đề là hiển nhiên, và người dùng có đủ thời gian để giải quyết nó thì người </a:t>
            </a:r>
            <a:r>
              <a:rPr lang="vi-VN" sz="3000">
                <a:latin typeface="Arial" pitchFamily="34" charset="0"/>
                <a:cs typeface="Arial" pitchFamily="34" charset="0"/>
              </a:rPr>
              <a:t>hỗ </a:t>
            </a:r>
            <a:r>
              <a:rPr lang="vi-VN" sz="3000" smtClean="0">
                <a:latin typeface="Arial" pitchFamily="34" charset="0"/>
                <a:cs typeface="Arial" pitchFamily="34" charset="0"/>
              </a:rPr>
              <a:t>trợ</a:t>
            </a:r>
            <a:r>
              <a:rPr lang="en-US" sz="3000" smtClean="0"/>
              <a:t>.</a:t>
            </a:r>
            <a:endParaRPr lang="vi-VN" sz="3000">
              <a:latin typeface="Arial" pitchFamily="34" charset="0"/>
              <a:cs typeface="Arial" pitchFamily="34" charset="0"/>
            </a:endParaRPr>
          </a:p>
        </p:txBody>
      </p:sp>
      <p:sp>
        <p:nvSpPr>
          <p:cNvPr id="3" name="Title 2"/>
          <p:cNvSpPr>
            <a:spLocks noGrp="1"/>
          </p:cNvSpPr>
          <p:nvPr>
            <p:ph type="title"/>
          </p:nvPr>
        </p:nvSpPr>
        <p:spPr/>
        <p:txBody>
          <a:bodyPr/>
          <a:lstStyle/>
          <a:p>
            <a:r>
              <a:rPr lang="en-US">
                <a:effectLst/>
              </a:rPr>
              <a:t>6. Tiến hành kiểm thử</a:t>
            </a:r>
            <a:endParaRPr lang="en-US"/>
          </a:p>
        </p:txBody>
      </p:sp>
    </p:spTree>
    <p:extLst>
      <p:ext uri="{BB962C8B-B14F-4D97-AF65-F5344CB8AC3E}">
        <p14:creationId xmlns:p14="http://schemas.microsoft.com/office/powerpoint/2010/main" val="30354574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109728" indent="0">
              <a:buNone/>
            </a:pPr>
            <a:r>
              <a:rPr lang="vi-VN" sz="2800">
                <a:latin typeface="Arial" pitchFamily="34" charset="0"/>
                <a:cs typeface="Arial" pitchFamily="34" charset="0"/>
              </a:rPr>
              <a:t>sẽ can thiệp và chỉ ra cho họ cách vượt qua, để họ có thể tiếp tục chạm trán những vấn đề khác. Kết quả của việc này là để báo cáo lại sự kiện như là một thất bại của nhiệm vụ.(?)</a:t>
            </a:r>
          </a:p>
          <a:p>
            <a:pPr marL="109728" indent="0">
              <a:buNone/>
            </a:pPr>
            <a:r>
              <a:rPr lang="vi-VN" sz="2800">
                <a:latin typeface="Arial" pitchFamily="34" charset="0"/>
                <a:cs typeface="Arial" pitchFamily="34" charset="0"/>
              </a:rPr>
              <a:t> 	Một số người dùng phê bình hệ thống. Một số thì đề xuất cách thức hệ thống hoạt động. Điều này làm cho những người thiết kế rơi vào hỗn loạn(?) và bắt đầu giải thích rằng tại sao việc này là không thể, rằng nó đi ngược lại với quy chuẩn, v.v… Vậy nên hãy tránh những cuộc thảo luận như vậy và tiếp nhận những phản ánh tích cực về hệ thống. Hãy lưu ý điều này, cho dù nó nghe thật ngớ ngẩn. Sau này có thể nó sẽ trở thành nguồn gốc của những giải pháp thực tế hiệu quả.</a:t>
            </a:r>
          </a:p>
          <a:p>
            <a:pPr marL="109728" indent="0">
              <a:buNone/>
            </a:pPr>
            <a:r>
              <a:rPr lang="vi-VN" sz="2800">
                <a:latin typeface="Arial" pitchFamily="34" charset="0"/>
                <a:cs typeface="Arial" pitchFamily="34" charset="0"/>
              </a:rPr>
              <a:t>	Khi người dùng đã làm xong nhiệm vụ hiện tại, hãy đưa ra cho họ nhiệm vụ tiếp theo. Khi đã hết thời gian dự định, hãy dừng cuộc kiểm thử lại. Nếu bạn cố gắng tiếp tục, mọi người sẽ kiệt sức và căng thẳng, kéo theo chất lượng của kết quả cũng bị giảm </a:t>
            </a:r>
            <a:r>
              <a:rPr lang="vi-VN" sz="2800">
                <a:latin typeface="Arial" pitchFamily="34" charset="0"/>
                <a:cs typeface="Arial" pitchFamily="34" charset="0"/>
              </a:rPr>
              <a:t>xuống</a:t>
            </a:r>
            <a:r>
              <a:rPr lang="vi-VN" sz="2800" smtClean="0">
                <a:latin typeface="Arial" pitchFamily="34" charset="0"/>
                <a:cs typeface="Arial" pitchFamily="34" charset="0"/>
              </a:rPr>
              <a:t>.</a:t>
            </a:r>
            <a:endParaRPr lang="vi-VN" sz="2800">
              <a:latin typeface="Arial" pitchFamily="34" charset="0"/>
              <a:cs typeface="Arial" pitchFamily="34" charset="0"/>
            </a:endParaRPr>
          </a:p>
        </p:txBody>
      </p:sp>
      <p:sp>
        <p:nvSpPr>
          <p:cNvPr id="3" name="Title 2"/>
          <p:cNvSpPr>
            <a:spLocks noGrp="1"/>
          </p:cNvSpPr>
          <p:nvPr>
            <p:ph type="title"/>
          </p:nvPr>
        </p:nvSpPr>
        <p:spPr/>
        <p:txBody>
          <a:bodyPr/>
          <a:lstStyle/>
          <a:p>
            <a:r>
              <a:rPr lang="en-US">
                <a:effectLst/>
              </a:rPr>
              <a:t>6. Tiến hành kiểm thử</a:t>
            </a:r>
            <a:endParaRPr lang="en-US"/>
          </a:p>
        </p:txBody>
      </p:sp>
    </p:spTree>
    <p:extLst>
      <p:ext uri="{BB962C8B-B14F-4D97-AF65-F5344CB8AC3E}">
        <p14:creationId xmlns:p14="http://schemas.microsoft.com/office/powerpoint/2010/main" val="28045238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109728" indent="0">
              <a:buNone/>
            </a:pPr>
            <a:r>
              <a:rPr lang="vi-VN" sz="3400" b="1">
                <a:latin typeface="Arial" pitchFamily="34" charset="0"/>
                <a:cs typeface="Arial" pitchFamily="34" charset="0"/>
              </a:rPr>
              <a:t>Phỏng vấn</a:t>
            </a:r>
          </a:p>
          <a:p>
            <a:pPr marL="109728" indent="0">
              <a:buNone/>
            </a:pPr>
            <a:r>
              <a:rPr lang="vi-VN" sz="2800">
                <a:latin typeface="Arial" pitchFamily="34" charset="0"/>
                <a:cs typeface="Arial" pitchFamily="34" charset="0"/>
              </a:rPr>
              <a:t>	</a:t>
            </a:r>
            <a:r>
              <a:rPr lang="vi-VN" sz="3000">
                <a:latin typeface="Arial" pitchFamily="34" charset="0"/>
                <a:cs typeface="Arial" pitchFamily="34" charset="0"/>
              </a:rPr>
              <a:t>Sau khi cuộc kiểm thử kết thúc, hãy dành ra một chút thời gian để phỏng vấn người dùng. Hãy cố tìm hiểu xem liệu họ có thích hệ thống không, và liệu họ có hiểu những gì diễn ra trong hệ thống không. Những câu hỏi dưới đây sẽ cho ta biết về sự hài lòng của họ và cũng thể thể hiện rằng liệu họ có hiểu hệ thống làm những gì hay không:</a:t>
            </a:r>
          </a:p>
          <a:p>
            <a:pPr marL="109728" indent="0">
              <a:buNone/>
            </a:pPr>
            <a:r>
              <a:rPr lang="vi-VN" sz="3000">
                <a:latin typeface="Arial" pitchFamily="34" charset="0"/>
                <a:cs typeface="Arial" pitchFamily="34" charset="0"/>
              </a:rPr>
              <a:t>	</a:t>
            </a:r>
            <a:r>
              <a:rPr lang="vi-VN" sz="3000" i="1">
                <a:latin typeface="Arial" pitchFamily="34" charset="0"/>
                <a:cs typeface="Arial" pitchFamily="34" charset="0"/>
              </a:rPr>
              <a:t>“Bạn thích và không thích những điểm nào ở hệ thống này?”</a:t>
            </a:r>
          </a:p>
          <a:p>
            <a:pPr marL="109728" indent="0">
              <a:buNone/>
            </a:pPr>
            <a:r>
              <a:rPr lang="vi-VN" sz="3000" i="1">
                <a:latin typeface="Arial" pitchFamily="34" charset="0"/>
                <a:cs typeface="Arial" pitchFamily="34" charset="0"/>
              </a:rPr>
              <a:t>	“Bạn có nghĩ rằng hê thống có thể nhớ được khách hàng từ lần ghé qua này đến lần khác?”</a:t>
            </a:r>
          </a:p>
          <a:p>
            <a:pPr marL="109728" indent="0">
              <a:buNone/>
            </a:pPr>
            <a:r>
              <a:rPr lang="vi-VN" sz="3000" i="1">
                <a:latin typeface="Arial" pitchFamily="34" charset="0"/>
                <a:cs typeface="Arial" pitchFamily="34" charset="0"/>
              </a:rPr>
              <a:t>	“Hệ thống có thể đặt hai phòng cho một khách hàng được không?”</a:t>
            </a:r>
          </a:p>
          <a:p>
            <a:pPr marL="109728" indent="0">
              <a:buNone/>
            </a:pPr>
            <a:r>
              <a:rPr lang="vi-VN" sz="3000" i="1">
                <a:latin typeface="Arial" pitchFamily="34" charset="0"/>
                <a:cs typeface="Arial" pitchFamily="34" charset="0"/>
              </a:rPr>
              <a:t>	“Bạn nghĩ sự cố là gì khi mà hệ thống đưa ra thong báo này:</a:t>
            </a:r>
          </a:p>
          <a:p>
            <a:pPr marL="109728" indent="0">
              <a:buNone/>
            </a:pPr>
            <a:r>
              <a:rPr lang="vi-VN" sz="3000" i="1">
                <a:latin typeface="Arial" pitchFamily="34" charset="0"/>
                <a:cs typeface="Arial" pitchFamily="34" charset="0"/>
              </a:rPr>
              <a:t>		</a:t>
            </a:r>
            <a:r>
              <a:rPr lang="vi-VN" sz="3000" i="1" u="sng">
                <a:latin typeface="Arial" pitchFamily="34" charset="0"/>
                <a:cs typeface="Arial" pitchFamily="34" charset="0"/>
              </a:rPr>
              <a:t>Thẻ tín dụng không được xác nhận</a:t>
            </a:r>
            <a:r>
              <a:rPr lang="vi-VN" sz="3000" i="1">
                <a:latin typeface="Arial" pitchFamily="34" charset="0"/>
                <a:cs typeface="Arial" pitchFamily="34" charset="0"/>
              </a:rPr>
              <a:t>.”</a:t>
            </a:r>
          </a:p>
          <a:p>
            <a:pPr marL="109728" indent="0">
              <a:buNone/>
            </a:pPr>
            <a:r>
              <a:rPr lang="vi-VN" sz="3000" i="1">
                <a:latin typeface="Arial" pitchFamily="34" charset="0"/>
                <a:cs typeface="Arial" pitchFamily="34" charset="0"/>
              </a:rPr>
              <a:t>	“Và bạn sẽ xử lí thế nào với </a:t>
            </a:r>
            <a:r>
              <a:rPr lang="vi-VN" sz="3000" i="1">
                <a:latin typeface="Arial" pitchFamily="34" charset="0"/>
                <a:cs typeface="Arial" pitchFamily="34" charset="0"/>
              </a:rPr>
              <a:t>nó</a:t>
            </a:r>
            <a:r>
              <a:rPr lang="vi-VN" sz="3000" i="1" smtClean="0">
                <a:latin typeface="Arial" pitchFamily="34" charset="0"/>
                <a:cs typeface="Arial" pitchFamily="34" charset="0"/>
              </a:rPr>
              <a:t>?”</a:t>
            </a:r>
            <a:endParaRPr lang="vi-VN" sz="3000" i="1">
              <a:latin typeface="Arial" pitchFamily="34" charset="0"/>
              <a:cs typeface="Arial" pitchFamily="34" charset="0"/>
            </a:endParaRPr>
          </a:p>
        </p:txBody>
      </p:sp>
      <p:sp>
        <p:nvSpPr>
          <p:cNvPr id="3" name="Title 2"/>
          <p:cNvSpPr>
            <a:spLocks noGrp="1"/>
          </p:cNvSpPr>
          <p:nvPr>
            <p:ph type="title"/>
          </p:nvPr>
        </p:nvSpPr>
        <p:spPr/>
        <p:txBody>
          <a:bodyPr/>
          <a:lstStyle/>
          <a:p>
            <a:r>
              <a:rPr lang="en-US">
                <a:effectLst/>
              </a:rPr>
              <a:t>6. Tiến hành kiểm thử</a:t>
            </a:r>
            <a:endParaRPr lang="en-US"/>
          </a:p>
        </p:txBody>
      </p:sp>
    </p:spTree>
    <p:extLst>
      <p:ext uri="{BB962C8B-B14F-4D97-AF65-F5344CB8AC3E}">
        <p14:creationId xmlns:p14="http://schemas.microsoft.com/office/powerpoint/2010/main" val="15970187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vi-VN" sz="2400">
                <a:latin typeface="Arial" pitchFamily="34" charset="0"/>
                <a:cs typeface="Arial" pitchFamily="34" charset="0"/>
              </a:rPr>
              <a:t>Cuối cùng, những câu hỏi dưới đây có thể cho ta biết liệu hệ thống có thích hợp để sử dụng (những chức năng cần thiết) và liệu nó có hiệu quả hay không:</a:t>
            </a:r>
          </a:p>
          <a:p>
            <a:pPr marL="109728" indent="0">
              <a:buNone/>
            </a:pPr>
            <a:r>
              <a:rPr lang="vi-VN" sz="2400">
                <a:latin typeface="Arial" pitchFamily="34" charset="0"/>
                <a:cs typeface="Arial" pitchFamily="34" charset="0"/>
              </a:rPr>
              <a:t>	</a:t>
            </a:r>
            <a:r>
              <a:rPr lang="vi-VN" sz="2400" i="1">
                <a:latin typeface="Arial" pitchFamily="34" charset="0"/>
                <a:cs typeface="Arial" pitchFamily="34" charset="0"/>
              </a:rPr>
              <a:t>“Bạn có nghĩ hệ thống có thể hỗ trợ công việc của bạn không?”</a:t>
            </a:r>
          </a:p>
          <a:p>
            <a:pPr marL="109728" indent="0">
              <a:buNone/>
            </a:pPr>
            <a:r>
              <a:rPr lang="vi-VN" sz="2400" i="1">
                <a:latin typeface="Arial" pitchFamily="34" charset="0"/>
                <a:cs typeface="Arial" pitchFamily="34" charset="0"/>
              </a:rPr>
              <a:t>	“Nếu có một vài thứ bạn băn khoăn, thì chúng là gì?”</a:t>
            </a:r>
          </a:p>
          <a:p>
            <a:pPr marL="109728" indent="0">
              <a:buNone/>
            </a:pPr>
            <a:r>
              <a:rPr lang="vi-VN" sz="2400" i="1">
                <a:latin typeface="Arial" pitchFamily="34" charset="0"/>
                <a:cs typeface="Arial" pitchFamily="34" charset="0"/>
              </a:rPr>
              <a:t>	“Liệu có quá cản trở khi sử dụng hệ thống ở đâu đó </a:t>
            </a:r>
            <a:r>
              <a:rPr lang="vi-VN" sz="2400" i="1">
                <a:latin typeface="Arial" pitchFamily="34" charset="0"/>
                <a:cs typeface="Arial" pitchFamily="34" charset="0"/>
              </a:rPr>
              <a:t>không</a:t>
            </a:r>
            <a:r>
              <a:rPr lang="vi-VN" sz="2400" i="1" smtClean="0">
                <a:latin typeface="Arial" pitchFamily="34" charset="0"/>
                <a:cs typeface="Arial" pitchFamily="34" charset="0"/>
              </a:rPr>
              <a:t>?”</a:t>
            </a:r>
            <a:endParaRPr lang="en-US" sz="2400"/>
          </a:p>
        </p:txBody>
      </p:sp>
      <p:sp>
        <p:nvSpPr>
          <p:cNvPr id="3" name="Title 2"/>
          <p:cNvSpPr>
            <a:spLocks noGrp="1"/>
          </p:cNvSpPr>
          <p:nvPr>
            <p:ph type="title"/>
          </p:nvPr>
        </p:nvSpPr>
        <p:spPr/>
        <p:txBody>
          <a:bodyPr/>
          <a:lstStyle/>
          <a:p>
            <a:r>
              <a:rPr lang="en-US">
                <a:effectLst/>
              </a:rPr>
              <a:t>6. Tiến hành kiểm thử</a:t>
            </a:r>
            <a:endParaRPr lang="en-US"/>
          </a:p>
        </p:txBody>
      </p:sp>
    </p:spTree>
    <p:extLst>
      <p:ext uri="{BB962C8B-B14F-4D97-AF65-F5344CB8AC3E}">
        <p14:creationId xmlns:p14="http://schemas.microsoft.com/office/powerpoint/2010/main" val="30401808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109728" indent="0">
              <a:buNone/>
            </a:pPr>
            <a:r>
              <a:rPr lang="vi-VN" sz="3200" b="1">
                <a:latin typeface="Arial" pitchFamily="34" charset="0"/>
                <a:cs typeface="Arial" pitchFamily="34" charset="0"/>
              </a:rPr>
              <a:t> </a:t>
            </a:r>
            <a:r>
              <a:rPr lang="vi-VN" sz="3400" b="1">
                <a:latin typeface="Arial" pitchFamily="34" charset="0"/>
                <a:cs typeface="Arial" pitchFamily="34" charset="0"/>
              </a:rPr>
              <a:t>Ghi chép lại những gì xảy ra</a:t>
            </a:r>
          </a:p>
          <a:p>
            <a:pPr marL="109728" indent="0">
              <a:buNone/>
            </a:pPr>
            <a:r>
              <a:rPr lang="vi-VN" sz="2800">
                <a:latin typeface="Arial" pitchFamily="34" charset="0"/>
                <a:cs typeface="Arial" pitchFamily="34" charset="0"/>
              </a:rPr>
              <a:t>	</a:t>
            </a:r>
            <a:r>
              <a:rPr lang="vi-VN" sz="3000">
                <a:latin typeface="Arial" pitchFamily="34" charset="0"/>
                <a:cs typeface="Arial" pitchFamily="34" charset="0"/>
              </a:rPr>
              <a:t>Đa số những người ghi chép đều thấy công việc của họ khá khó khăn lúc mới bắt đầu. Viết những gì và viết bao nhiêu? Tuy nhiên sau vài lần thử thì họ lại thấy nó khá dễ dàng. Hình 13.7B là một bản ghi chép mẫu từ một bài kiểm thử tính khả dụng thực tế. Hệ thống được kiểm thử đã được sử dụng tạ một trường đại học để đặt phòng cho việc giảng dạy, các cuộc họp, kì thi, v.v…</a:t>
            </a:r>
          </a:p>
          <a:p>
            <a:pPr marL="109728" indent="0">
              <a:buNone/>
            </a:pPr>
            <a:r>
              <a:rPr lang="vi-VN" sz="3000">
                <a:latin typeface="Arial" pitchFamily="34" charset="0"/>
                <a:cs typeface="Arial" pitchFamily="34" charset="0"/>
              </a:rPr>
              <a:t>	Toàn bộ ghi chép của cuộc kiểm thử kéo dài 1,5 tiếng là khoảng bốn trang như vậy. Bản ghi chép nêu ra những điểm chính trong lời nói và hành động của người dùng. Thêm vào đó, bản ghi chép có một số chỉ dẫn quan trọng khác:</a:t>
            </a:r>
          </a:p>
          <a:p>
            <a:pPr marL="109728" indent="0">
              <a:buNone/>
            </a:pPr>
            <a:r>
              <a:rPr lang="vi-VN" sz="3000">
                <a:latin typeface="Arial" pitchFamily="34" charset="0"/>
                <a:cs typeface="Arial" pitchFamily="34" charset="0"/>
              </a:rPr>
              <a:t>	-Task1, Task2, v.v… cho thấy người dùng nhận nhiệm vụ kiểm tra mới</a:t>
            </a:r>
          </a:p>
          <a:p>
            <a:pPr marL="109728" indent="0">
              <a:buNone/>
            </a:pPr>
            <a:r>
              <a:rPr lang="vi-VN" sz="3000">
                <a:latin typeface="Arial" pitchFamily="34" charset="0"/>
                <a:cs typeface="Arial" pitchFamily="34" charset="0"/>
              </a:rPr>
              <a:t>	-Chúng tôi ghi lại bài kiểm tra bằng băng ghi âm, và các nhãn 1A, 1B, v.v… cho biết nơi chúng tôi chuyển băng hoặc thay băng </a:t>
            </a:r>
            <a:r>
              <a:rPr lang="vi-VN" sz="3000">
                <a:latin typeface="Arial" pitchFamily="34" charset="0"/>
                <a:cs typeface="Arial" pitchFamily="34" charset="0"/>
              </a:rPr>
              <a:t>mới</a:t>
            </a:r>
            <a:r>
              <a:rPr lang="vi-VN" sz="3000" smtClean="0">
                <a:latin typeface="Arial" pitchFamily="34" charset="0"/>
                <a:cs typeface="Arial" pitchFamily="34" charset="0"/>
              </a:rPr>
              <a:t>.</a:t>
            </a:r>
            <a:endParaRPr lang="vi-VN" sz="3000">
              <a:latin typeface="Arial" pitchFamily="34" charset="0"/>
              <a:cs typeface="Arial" pitchFamily="34" charset="0"/>
            </a:endParaRPr>
          </a:p>
        </p:txBody>
      </p:sp>
      <p:sp>
        <p:nvSpPr>
          <p:cNvPr id="3" name="Title 2"/>
          <p:cNvSpPr>
            <a:spLocks noGrp="1"/>
          </p:cNvSpPr>
          <p:nvPr>
            <p:ph type="title"/>
          </p:nvPr>
        </p:nvSpPr>
        <p:spPr/>
        <p:txBody>
          <a:bodyPr/>
          <a:lstStyle/>
          <a:p>
            <a:r>
              <a:rPr lang="en-US">
                <a:effectLst/>
              </a:rPr>
              <a:t>6. Tiến hành kiểm thử</a:t>
            </a:r>
            <a:endParaRPr lang="en-US"/>
          </a:p>
        </p:txBody>
      </p:sp>
    </p:spTree>
    <p:extLst>
      <p:ext uri="{BB962C8B-B14F-4D97-AF65-F5344CB8AC3E}">
        <p14:creationId xmlns:p14="http://schemas.microsoft.com/office/powerpoint/2010/main" val="4141935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r>
              <a:rPr lang="en-US" sz="3000" b="1" i="1"/>
              <a:t>b. </a:t>
            </a:r>
            <a:r>
              <a:rPr lang="fr-FR" sz="3000" b="1" i="1"/>
              <a:t>Người kiểm thử là ai </a:t>
            </a:r>
            <a:r>
              <a:rPr lang="fr-FR" sz="3000" b="1" i="1" smtClean="0"/>
              <a:t>?</a:t>
            </a:r>
            <a:endParaRPr lang="en-US" sz="3000" smtClean="0"/>
          </a:p>
          <a:p>
            <a:pPr>
              <a:buFont typeface="Wingdings" pitchFamily="2" charset="2"/>
              <a:buChar char="Ø"/>
            </a:pPr>
            <a:r>
              <a:rPr lang="en-US" smtClean="0"/>
              <a:t>VD : Trong </a:t>
            </a:r>
            <a:r>
              <a:rPr lang="en-US"/>
              <a:t>trường hợp hệ thống khách sạn, chúng ta có thể giả định </a:t>
            </a:r>
            <a:r>
              <a:rPr lang="en-US" smtClean="0"/>
              <a:t>rằng:</a:t>
            </a:r>
          </a:p>
          <a:p>
            <a:pPr lvl="2">
              <a:buFont typeface="Wingdings" pitchFamily="2" charset="2"/>
              <a:buChar char="Ø"/>
            </a:pPr>
            <a:r>
              <a:rPr lang="en-US" sz="2400" smtClean="0"/>
              <a:t>Người </a:t>
            </a:r>
            <a:r>
              <a:rPr lang="en-US" sz="2400"/>
              <a:t>dùng của chúng ta có kinh nghiệm làm tiếp tân không ? </a:t>
            </a:r>
            <a:r>
              <a:rPr lang="en-US" sz="2400" smtClean="0"/>
              <a:t>	</a:t>
            </a:r>
          </a:p>
          <a:p>
            <a:pPr lvl="2">
              <a:buFont typeface="Wingdings" pitchFamily="2" charset="2"/>
              <a:buChar char="Ø"/>
            </a:pPr>
            <a:r>
              <a:rPr lang="en-US" sz="2400" smtClean="0"/>
              <a:t>Liệu </a:t>
            </a:r>
            <a:r>
              <a:rPr lang="en-US" sz="2400"/>
              <a:t>chúng ta có thể cho rằng họ biết CNTT ở mức độ xử lý văn </a:t>
            </a:r>
            <a:r>
              <a:rPr lang="en-US" sz="2400" smtClean="0"/>
              <a:t>bản ? </a:t>
            </a:r>
          </a:p>
          <a:p>
            <a:pPr lvl="2">
              <a:buFont typeface="Wingdings" pitchFamily="2" charset="2"/>
              <a:buChar char="Ø"/>
            </a:pPr>
            <a:r>
              <a:rPr lang="en-US" sz="2400" smtClean="0"/>
              <a:t>Hoặc </a:t>
            </a:r>
            <a:r>
              <a:rPr lang="en-US" sz="2400"/>
              <a:t>là họ đã thử một hệ thống tiếp tân trước đây?</a:t>
            </a:r>
            <a:endParaRPr lang="vi-VN" sz="2400"/>
          </a:p>
          <a:p>
            <a:pPr>
              <a:buFont typeface="Wingdings" pitchFamily="2" charset="2"/>
              <a:buChar char="Ø"/>
            </a:pPr>
            <a:r>
              <a:rPr lang="en-US"/>
              <a:t>Đôi khi chúng ta cần sự giúp đỡ của người khác để tìm người dùng thử nghiệm. Những người này phải biết câu trả lời cho những câu hỏi </a:t>
            </a:r>
            <a:r>
              <a:rPr lang="en-US" smtClean="0"/>
              <a:t>trên để </a:t>
            </a:r>
            <a:r>
              <a:rPr lang="en-US"/>
              <a:t>chọn đúng người dùng.</a:t>
            </a:r>
            <a:endParaRPr lang="vi-VN"/>
          </a:p>
        </p:txBody>
      </p:sp>
      <p:sp>
        <p:nvSpPr>
          <p:cNvPr id="3" name="Title 2"/>
          <p:cNvSpPr>
            <a:spLocks noGrp="1"/>
          </p:cNvSpPr>
          <p:nvPr>
            <p:ph type="title"/>
          </p:nvPr>
        </p:nvSpPr>
        <p:spPr/>
        <p:txBody>
          <a:bodyPr/>
          <a:lstStyle/>
          <a:p>
            <a:r>
              <a:rPr lang="en-US"/>
              <a:t>2. </a:t>
            </a:r>
            <a:r>
              <a:rPr lang="en-US">
                <a:effectLst/>
              </a:rPr>
              <a:t>Lập kế hoạch kiểm thử </a:t>
            </a:r>
            <a:endParaRPr lang="vi-VN"/>
          </a:p>
        </p:txBody>
      </p:sp>
    </p:spTree>
    <p:extLst>
      <p:ext uri="{BB962C8B-B14F-4D97-AF65-F5344CB8AC3E}">
        <p14:creationId xmlns:p14="http://schemas.microsoft.com/office/powerpoint/2010/main" val="11224594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vi-VN" sz="2400">
                <a:latin typeface="Arial" pitchFamily="34" charset="0"/>
                <a:cs typeface="Arial" pitchFamily="34" charset="0"/>
              </a:rPr>
              <a:t>	-Thời gian được hiển thị khi người dùng nhận nhiệm vụ và cho cả những điểm quan trọng khác trong cuộc kiểm thử. Điều này giúp định vị những phần tương ứng trên băng thu âm.</a:t>
            </a:r>
          </a:p>
          <a:p>
            <a:pPr marL="109728" indent="0">
              <a:buNone/>
            </a:pPr>
            <a:r>
              <a:rPr lang="vi-VN" sz="2400">
                <a:latin typeface="Arial" pitchFamily="34" charset="0"/>
                <a:cs typeface="Arial" pitchFamily="34" charset="0"/>
              </a:rPr>
              <a:t>	-P7, P8, v.v… được thêm vào sau khi thử nghiệm chính nó. Chúng chỉ ra sự rắc rối của vấn đề 6, 7, v.v… Bản báo cáo có chứa một danh sách liêt kê các vấn đề P1, P2, v.v… Các chỉ dẫn trong bản ghi chép cho phép chúng ta kiểm tra để chắc rằng tất cả các vấn đề quan sát được đều có trong báo cáo và tất cả các vấn đề trong báo cáo đều được chỉ ra đâu đó trong bản ghi </a:t>
            </a:r>
            <a:r>
              <a:rPr lang="vi-VN" sz="2400">
                <a:latin typeface="Arial" pitchFamily="34" charset="0"/>
                <a:cs typeface="Arial" pitchFamily="34" charset="0"/>
              </a:rPr>
              <a:t>chép</a:t>
            </a:r>
            <a:r>
              <a:rPr lang="vi-VN" sz="2400" smtClean="0">
                <a:latin typeface="Arial" pitchFamily="34" charset="0"/>
                <a:cs typeface="Arial" pitchFamily="34" charset="0"/>
              </a:rPr>
              <a:t>.</a:t>
            </a:r>
            <a:endParaRPr lang="en-US" sz="2400"/>
          </a:p>
        </p:txBody>
      </p:sp>
      <p:sp>
        <p:nvSpPr>
          <p:cNvPr id="3" name="Title 2"/>
          <p:cNvSpPr>
            <a:spLocks noGrp="1"/>
          </p:cNvSpPr>
          <p:nvPr>
            <p:ph type="title"/>
          </p:nvPr>
        </p:nvSpPr>
        <p:spPr/>
        <p:txBody>
          <a:bodyPr/>
          <a:lstStyle/>
          <a:p>
            <a:r>
              <a:rPr lang="en-US">
                <a:effectLst/>
              </a:rPr>
              <a:t>6. Tiến hành kiểm thử</a:t>
            </a:r>
            <a:endParaRPr lang="en-US"/>
          </a:p>
        </p:txBody>
      </p:sp>
    </p:spTree>
    <p:extLst>
      <p:ext uri="{BB962C8B-B14F-4D97-AF65-F5344CB8AC3E}">
        <p14:creationId xmlns:p14="http://schemas.microsoft.com/office/powerpoint/2010/main" val="19610367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mtClean="0">
                <a:latin typeface="Times New Roman" panose="02020603050405020304" pitchFamily="18" charset="0"/>
                <a:cs typeface="Times New Roman" panose="02020603050405020304" pitchFamily="18" charset="0"/>
              </a:rPr>
              <a:t>Chạy </a:t>
            </a:r>
            <a:r>
              <a:rPr lang="en-US">
                <a:latin typeface="Times New Roman" panose="02020603050405020304" pitchFamily="18" charset="0"/>
                <a:cs typeface="Times New Roman" panose="02020603050405020304" pitchFamily="18" charset="0"/>
              </a:rPr>
              <a:t>thử nghiệm sẽ giúp giảm một nửa công việc. Bạn phải báo cáo những phát hiện để người khác cũng hiểu được những vấn đề đó. Nếu bạn đang phát triển một hê thống, điều quan trọng nhất là làm thế nào để cải thiện hệ thống đó. Báo cáo thử nghiệm là một thông tin quan trọng để đưa ra các quyết định.</a:t>
            </a:r>
          </a:p>
          <a:p>
            <a:endParaRPr lang="en-US"/>
          </a:p>
        </p:txBody>
      </p:sp>
      <p:sp>
        <p:nvSpPr>
          <p:cNvPr id="3" name="Title 2"/>
          <p:cNvSpPr>
            <a:spLocks noGrp="1"/>
          </p:cNvSpPr>
          <p:nvPr>
            <p:ph type="title"/>
          </p:nvPr>
        </p:nvSpPr>
        <p:spPr/>
        <p:txBody>
          <a:bodyPr/>
          <a:lstStyle/>
          <a:p>
            <a:r>
              <a:rPr lang="en-US" smtClean="0">
                <a:effectLst/>
              </a:rPr>
              <a:t>7. </a:t>
            </a:r>
            <a:r>
              <a:rPr lang="en-US" sz="4400">
                <a:latin typeface="Times New Roman" panose="02020603050405020304" pitchFamily="18" charset="0"/>
                <a:cs typeface="Times New Roman" panose="02020603050405020304" pitchFamily="18" charset="0"/>
              </a:rPr>
              <a:t>Kiểm tra báo cáo và phân tích</a:t>
            </a:r>
            <a:endParaRPr lang="en-US"/>
          </a:p>
        </p:txBody>
      </p:sp>
    </p:spTree>
    <p:extLst>
      <p:ext uri="{BB962C8B-B14F-4D97-AF65-F5344CB8AC3E}">
        <p14:creationId xmlns:p14="http://schemas.microsoft.com/office/powerpoint/2010/main" val="24046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sz="2800">
                <a:latin typeface="Times New Roman" panose="02020603050405020304" pitchFamily="18" charset="0"/>
                <a:cs typeface="Times New Roman" panose="02020603050405020304" pitchFamily="18" charset="0"/>
              </a:rPr>
              <a:t>Ghi chép(nhật ký) từ thử nghiệm rất khó hiểu đối với người ngoài và chỉ có nhóm kiểm thử mới có cơ hội để hiểu nó – và chỉ với vài ngày. Sau thời điểm đó sẽ không thể hiểu được kể cả người viết.</a:t>
            </a:r>
          </a:p>
          <a:p>
            <a:r>
              <a:rPr lang="en-US" sz="2800">
                <a:latin typeface="Times New Roman" panose="02020603050405020304" pitchFamily="18" charset="0"/>
                <a:cs typeface="Times New Roman" panose="02020603050405020304" pitchFamily="18" charset="0"/>
              </a:rPr>
              <a:t>Vì lý do này, người giữ nhật ký phải viết một danh sách những vấn đề mà người sử dụng gặp phải. Chúng phải trở thành một hình thức để mọi người biết hệ thống hiểu các vấn đề. Người giữ nhật ký phải viết danh sách này càng sớm càng tốt, tốt nhất là trong vòng 12h khi mà anh ta vẫn có thể nhớ lại những gì đã xảy ra trong suốt quá trình thử nghiệm. (Hình 13.7A)</a:t>
            </a:r>
          </a:p>
          <a:p>
            <a:r>
              <a:rPr lang="en-US" sz="2800">
                <a:latin typeface="Times New Roman" panose="02020603050405020304" pitchFamily="18" charset="0"/>
                <a:cs typeface="Times New Roman" panose="02020603050405020304" pitchFamily="18" charset="0"/>
              </a:rPr>
              <a:t>Anh ta phải đọc qua các bản ghi(nhật ký) và rút ra tất cả các vấn đề về tính khả dụng mà anh ta quan sát được. Anh ấy đánh số các vấn đề P1, P2,v..v… . Anh ấy cũng phải đánh dấu vào các bản ghi rằng đây là vấn đề P1,v..v… . Thường cùng một vấn đề đã gặp phải nhiều lần, ví dụ cho hai người dùng thử nghiệm. Trong những trường hợp anh ta chỉ báo cáo vấn đề một lần thì phải chỉ ra những người dùng đã gặp phải chúng.</a:t>
            </a:r>
          </a:p>
          <a:p>
            <a:r>
              <a:rPr lang="en-US" sz="2800">
                <a:latin typeface="Times New Roman" panose="02020603050405020304" pitchFamily="18" charset="0"/>
                <a:cs typeface="Times New Roman" panose="02020603050405020304" pitchFamily="18" charset="0"/>
              </a:rPr>
              <a:t>Hình 13.7C cho thấy một ví dụ về báo cáo thử nghiệm tương ứng với nhật ký trong hình 13.7B và một nhật ký tương tự đối với một người dùng thử nghiệm khác. Chú ý vấn đề P6 và P7 xảy ra trong nhật ký và báo cáo thử nghiệm. Cũng lưu ý rằng P7 đã gặp phải bởi HR và SL, nhưng với mức độ nghiêm trọng khác nhau. Ngược lại thì P6 chỉ gặp phải bởi </a:t>
            </a:r>
            <a:r>
              <a:rPr lang="en-US" sz="2800">
                <a:latin typeface="Times New Roman" panose="02020603050405020304" pitchFamily="18" charset="0"/>
                <a:cs typeface="Times New Roman" panose="02020603050405020304" pitchFamily="18" charset="0"/>
              </a:rPr>
              <a:t>HR</a:t>
            </a:r>
            <a:r>
              <a:rPr lang="en-US" sz="2800" smtClean="0">
                <a:latin typeface="Times New Roman" panose="02020603050405020304" pitchFamily="18" charset="0"/>
                <a:cs typeface="Times New Roman" panose="02020603050405020304" pitchFamily="18" charset="0"/>
              </a:rPr>
              <a:t>.</a:t>
            </a:r>
            <a:endParaRPr lang="en-US" sz="280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US" sz="4400">
                <a:latin typeface="Times New Roman" panose="02020603050405020304" pitchFamily="18" charset="0"/>
                <a:cs typeface="Times New Roman" panose="02020603050405020304" pitchFamily="18" charset="0"/>
              </a:rPr>
              <a:t>Báo cáo những vấn đề</a:t>
            </a:r>
            <a:endParaRPr lang="en-US"/>
          </a:p>
        </p:txBody>
      </p:sp>
    </p:spTree>
    <p:extLst>
      <p:ext uri="{BB962C8B-B14F-4D97-AF65-F5344CB8AC3E}">
        <p14:creationId xmlns:p14="http://schemas.microsoft.com/office/powerpoint/2010/main" val="14611590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2800">
                <a:latin typeface="Times New Roman" panose="02020603050405020304" pitchFamily="18" charset="0"/>
                <a:cs typeface="Times New Roman" panose="02020603050405020304" pitchFamily="18" charset="0"/>
              </a:rPr>
              <a:t>Việc mô tả từng vấn đề về tính khả dụng tốt nhất nên chỉ ra nơi nào trong cuộc đối thoại xảy ra vấn đề và chúng là những vấn đề gì (những gì người dùng hiểu nhầm, dự kiến hoặc mong muốn). Nếu người dùng hoặc những người phát triển đã đề xuất một giải pháp, nó cũng cần được xác định, nhưng không ép buộc giải pháp ở giai đoạn này và không lo lắng về nó.</a:t>
            </a:r>
          </a:p>
          <a:p>
            <a:r>
              <a:rPr lang="en-US" sz="2800">
                <a:latin typeface="Times New Roman" panose="02020603050405020304" pitchFamily="18" charset="0"/>
                <a:cs typeface="Times New Roman" panose="02020603050405020304" pitchFamily="18" charset="0"/>
              </a:rPr>
              <a:t>Một số thành viên khác của đội ngũ thử nghiệm nên xem lại báo cáo để đảm bảo rằng nó dễ hiểu. Họ thường có thêm một số quan sát bổ sung.</a:t>
            </a:r>
          </a:p>
          <a:p>
            <a:r>
              <a:rPr lang="en-US" sz="2800">
                <a:latin typeface="Times New Roman" panose="02020603050405020304" pitchFamily="18" charset="0"/>
                <a:cs typeface="Times New Roman" panose="02020603050405020304" pitchFamily="18" charset="0"/>
              </a:rPr>
              <a:t>Trong một số trường hợp, chúng tôi có hai người ghi nhật ký trong nhóm. Chúng tôi liệt kê những vấn đề một cách độc lập và so sánh. Sự chồng chéo lên đến 80-90%. Có hai nguyên nhân của sự khác biệt: (1) một người quan sát hoặc đăng nhập một cái gì đó mà người kia bỏ qua. Họ đồng ý việc đưa nó vào. (2) Họ không đồng ý cho dù có cái gì đó đáng để báo cáo, ví dụ như vì vấn đề quá nhỏ hoặc nó liên quan đến vấn đề nằm ngoài dự </a:t>
            </a:r>
            <a:r>
              <a:rPr lang="en-US" sz="2800">
                <a:latin typeface="Times New Roman" panose="02020603050405020304" pitchFamily="18" charset="0"/>
                <a:cs typeface="Times New Roman" panose="02020603050405020304" pitchFamily="18" charset="0"/>
              </a:rPr>
              <a:t>án</a:t>
            </a:r>
            <a:r>
              <a:rPr lang="en-US" sz="2800" smtClean="0">
                <a:latin typeface="Times New Roman" panose="02020603050405020304" pitchFamily="18" charset="0"/>
                <a:cs typeface="Times New Roman" panose="02020603050405020304" pitchFamily="18" charset="0"/>
              </a:rPr>
              <a:t>.</a:t>
            </a:r>
            <a:endParaRPr lang="en-US" sz="280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US" sz="4000">
                <a:latin typeface="Times New Roman" panose="02020603050405020304" pitchFamily="18" charset="0"/>
                <a:cs typeface="Times New Roman" panose="02020603050405020304" pitchFamily="18" charset="0"/>
              </a:rPr>
              <a:t>Báo cáo những vấn đề</a:t>
            </a:r>
            <a:endParaRPr lang="en-US"/>
          </a:p>
        </p:txBody>
      </p:sp>
    </p:spTree>
    <p:extLst>
      <p:ext uri="{BB962C8B-B14F-4D97-AF65-F5344CB8AC3E}">
        <p14:creationId xmlns:p14="http://schemas.microsoft.com/office/powerpoint/2010/main" val="22845097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2800" b="1">
                <a:latin typeface="Times New Roman" panose="02020603050405020304" pitchFamily="18" charset="0"/>
                <a:cs typeface="Times New Roman" panose="02020603050405020304" pitchFamily="18" charset="0"/>
              </a:rPr>
              <a:t>Hình 13.7A  </a:t>
            </a:r>
            <a:r>
              <a:rPr lang="en-US" sz="2800">
                <a:latin typeface="Times New Roman" panose="02020603050405020304" pitchFamily="18" charset="0"/>
                <a:cs typeface="Times New Roman" panose="02020603050405020304" pitchFamily="18" charset="0"/>
              </a:rPr>
              <a:t>Báo cáo thử nghiệm và phân tích	</a:t>
            </a:r>
          </a:p>
          <a:p>
            <a:pPr marL="109728" indent="0">
              <a:buNone/>
            </a:pPr>
            <a:endParaRPr lang="en-US"/>
          </a:p>
        </p:txBody>
      </p:sp>
      <p:sp>
        <p:nvSpPr>
          <p:cNvPr id="3" name="Title 2"/>
          <p:cNvSpPr>
            <a:spLocks noGrp="1"/>
          </p:cNvSpPr>
          <p:nvPr>
            <p:ph type="title"/>
          </p:nvPr>
        </p:nvSpPr>
        <p:spPr/>
        <p:txBody>
          <a:bodyPr/>
          <a:lstStyle/>
          <a:p>
            <a:pPr algn="ctr"/>
            <a:r>
              <a:rPr lang="en-US" sz="4000">
                <a:latin typeface="Times New Roman" panose="02020603050405020304" pitchFamily="18" charset="0"/>
                <a:cs typeface="Times New Roman" panose="02020603050405020304" pitchFamily="18" charset="0"/>
              </a:rPr>
              <a:t>Báo cáo những vấn đề</a:t>
            </a:r>
            <a:endParaRPr lang="en-US"/>
          </a:p>
        </p:txBody>
      </p:sp>
      <p:sp>
        <p:nvSpPr>
          <p:cNvPr id="7" name="Rectangle 6"/>
          <p:cNvSpPr/>
          <p:nvPr/>
        </p:nvSpPr>
        <p:spPr>
          <a:xfrm>
            <a:off x="1122217" y="2093768"/>
            <a:ext cx="3709556" cy="3054927"/>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1500" b="1">
                <a:latin typeface="Times New Roman" panose="02020603050405020304" pitchFamily="18" charset="0"/>
                <a:cs typeface="Times New Roman" panose="02020603050405020304" pitchFamily="18" charset="0"/>
              </a:rPr>
              <a:t>Trong vòng 12 giờ:</a:t>
            </a:r>
          </a:p>
          <a:p>
            <a:r>
              <a:rPr lang="en-US" sz="1200">
                <a:latin typeface="Times New Roman" panose="02020603050405020304" pitchFamily="18" charset="0"/>
                <a:cs typeface="Times New Roman" panose="02020603050405020304" pitchFamily="18" charset="0"/>
              </a:rPr>
              <a:t>Danh sách tất cả những vấn đề:</a:t>
            </a:r>
          </a:p>
          <a:p>
            <a:r>
              <a:rPr lang="en-US" sz="1200">
                <a:latin typeface="Times New Roman" panose="02020603050405020304" pitchFamily="18" charset="0"/>
                <a:cs typeface="Times New Roman" panose="02020603050405020304" pitchFamily="18" charset="0"/>
              </a:rPr>
              <a:t>	</a:t>
            </a:r>
            <a:r>
              <a:rPr lang="en-US" sz="1200">
                <a:latin typeface="Times New Roman" panose="02020603050405020304" pitchFamily="18" charset="0"/>
                <a:cs typeface="Times New Roman" panose="02020603050405020304" pitchFamily="18" charset="0"/>
              </a:rPr>
              <a:t>Ở đâu trong cuộc đối thoại, bởi ai.</a:t>
            </a:r>
          </a:p>
          <a:p>
            <a:r>
              <a:rPr lang="en-US" sz="1200">
                <a:latin typeface="Times New Roman" panose="02020603050405020304" pitchFamily="18" charset="0"/>
                <a:cs typeface="Times New Roman" panose="02020603050405020304" pitchFamily="18" charset="0"/>
              </a:rPr>
              <a:t>	</a:t>
            </a:r>
            <a:r>
              <a:rPr lang="en-US" sz="1200">
                <a:latin typeface="Times New Roman" panose="02020603050405020304" pitchFamily="18" charset="0"/>
                <a:cs typeface="Times New Roman" panose="02020603050405020304" pitchFamily="18" charset="0"/>
              </a:rPr>
              <a:t>Kỳ vọng của người dùng,</a:t>
            </a:r>
          </a:p>
          <a:p>
            <a:r>
              <a:rPr lang="en-US" sz="1200">
                <a:latin typeface="Times New Roman" panose="02020603050405020304" pitchFamily="18" charset="0"/>
                <a:cs typeface="Times New Roman" panose="02020603050405020304" pitchFamily="18" charset="0"/>
              </a:rPr>
              <a:t>	</a:t>
            </a:r>
            <a:r>
              <a:rPr lang="en-US" sz="1200">
                <a:latin typeface="Times New Roman" panose="02020603050405020304" pitchFamily="18" charset="0"/>
                <a:cs typeface="Times New Roman" panose="02020603050405020304" pitchFamily="18" charset="0"/>
              </a:rPr>
              <a:t>sự hiểu lầm, v..v…</a:t>
            </a:r>
          </a:p>
          <a:p>
            <a:r>
              <a:rPr lang="en-US" sz="1200">
                <a:latin typeface="Times New Roman" panose="02020603050405020304" pitchFamily="18" charset="0"/>
                <a:cs typeface="Times New Roman" panose="02020603050405020304" pitchFamily="18" charset="0"/>
              </a:rPr>
              <a:t>	</a:t>
            </a:r>
            <a:r>
              <a:rPr lang="en-US" sz="1200">
                <a:latin typeface="Times New Roman" panose="02020603050405020304" pitchFamily="18" charset="0"/>
                <a:cs typeface="Times New Roman" panose="02020603050405020304" pitchFamily="18" charset="0"/>
              </a:rPr>
              <a:t>Đề nghị của người sử dụng (nếu có)</a:t>
            </a:r>
          </a:p>
          <a:p>
            <a:r>
              <a:rPr lang="en-US" sz="1200">
                <a:latin typeface="Times New Roman" panose="02020603050405020304" pitchFamily="18" charset="0"/>
                <a:cs typeface="Times New Roman" panose="02020603050405020304" pitchFamily="18" charset="0"/>
              </a:rPr>
              <a:t>Kiểm tra chéo với nhật ký</a:t>
            </a:r>
          </a:p>
          <a:p>
            <a:endParaRPr lang="en-US" sz="1200">
              <a:latin typeface="Times New Roman" panose="02020603050405020304" pitchFamily="18" charset="0"/>
              <a:cs typeface="Times New Roman" panose="02020603050405020304" pitchFamily="18" charset="0"/>
            </a:endParaRPr>
          </a:p>
          <a:p>
            <a:r>
              <a:rPr lang="en-US" sz="1500" b="1">
                <a:latin typeface="Times New Roman" panose="02020603050405020304" pitchFamily="18" charset="0"/>
                <a:cs typeface="Times New Roman" panose="02020603050405020304" pitchFamily="18" charset="0"/>
              </a:rPr>
              <a:t>Đừng nghĩ đến các giải pháp</a:t>
            </a:r>
          </a:p>
          <a:p>
            <a:r>
              <a:rPr lang="en-US" sz="1200">
                <a:latin typeface="Times New Roman" panose="02020603050405020304" pitchFamily="18" charset="0"/>
                <a:cs typeface="Times New Roman" panose="02020603050405020304" pitchFamily="18" charset="0"/>
              </a:rPr>
              <a:t>Phân loại các vấn đề - mức độ nghiêm trọng.</a:t>
            </a:r>
          </a:p>
          <a:p>
            <a:endParaRPr lang="en-US" sz="1200">
              <a:latin typeface="Times New Roman" panose="02020603050405020304" pitchFamily="18" charset="0"/>
              <a:cs typeface="Times New Roman" panose="02020603050405020304" pitchFamily="18" charset="0"/>
            </a:endParaRPr>
          </a:p>
          <a:p>
            <a:r>
              <a:rPr lang="en-US" sz="1500" b="1">
                <a:latin typeface="Times New Roman" panose="02020603050405020304" pitchFamily="18" charset="0"/>
                <a:cs typeface="Times New Roman" panose="02020603050405020304" pitchFamily="18" charset="0"/>
              </a:rPr>
              <a:t>Sau một đêm ngon giấc:</a:t>
            </a:r>
            <a:endParaRPr lang="en-US" sz="1200">
              <a:latin typeface="Times New Roman" panose="02020603050405020304" pitchFamily="18" charset="0"/>
              <a:cs typeface="Times New Roman" panose="02020603050405020304" pitchFamily="18" charset="0"/>
            </a:endParaRPr>
          </a:p>
          <a:p>
            <a:r>
              <a:rPr lang="en-US" sz="1200">
                <a:latin typeface="Times New Roman" panose="02020603050405020304" pitchFamily="18" charset="0"/>
                <a:cs typeface="Times New Roman" panose="02020603050405020304" pitchFamily="18" charset="0"/>
              </a:rPr>
              <a:t>Những gì cần thay đổi:</a:t>
            </a:r>
          </a:p>
          <a:p>
            <a:r>
              <a:rPr lang="en-US" sz="1200">
                <a:latin typeface="Times New Roman" panose="02020603050405020304" pitchFamily="18" charset="0"/>
                <a:cs typeface="Times New Roman" panose="02020603050405020304" pitchFamily="18" charset="0"/>
              </a:rPr>
              <a:t> 	Mức độ nghiêm trọng so với chi phí phát triển</a:t>
            </a:r>
            <a:endParaRPr lang="en-US" sz="1500">
              <a:latin typeface="Times New Roman" panose="02020603050405020304" pitchFamily="18" charset="0"/>
              <a:cs typeface="Times New Roman" panose="02020603050405020304" pitchFamily="18" charset="0"/>
            </a:endParaRPr>
          </a:p>
        </p:txBody>
      </p:sp>
      <p:sp>
        <p:nvSpPr>
          <p:cNvPr id="8" name="Rectangle 7"/>
          <p:cNvSpPr/>
          <p:nvPr/>
        </p:nvSpPr>
        <p:spPr>
          <a:xfrm>
            <a:off x="6026727" y="2452255"/>
            <a:ext cx="2389910" cy="2337954"/>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1500" b="1">
                <a:latin typeface="Times New Roman" panose="02020603050405020304" pitchFamily="18" charset="0"/>
                <a:cs typeface="Times New Roman" panose="02020603050405020304" pitchFamily="18" charset="0"/>
              </a:rPr>
              <a:t>Mức độ nghiêm trọng:</a:t>
            </a:r>
          </a:p>
          <a:p>
            <a:endParaRPr lang="en-US" sz="1500" b="1">
              <a:latin typeface="Times New Roman" panose="02020603050405020304" pitchFamily="18" charset="0"/>
              <a:cs typeface="Times New Roman" panose="02020603050405020304" pitchFamily="18" charset="0"/>
            </a:endParaRPr>
          </a:p>
          <a:p>
            <a:pPr marL="257175" indent="-257175">
              <a:buAutoNum type="arabicPeriod"/>
            </a:pPr>
            <a:r>
              <a:rPr lang="en-US" sz="1200">
                <a:latin typeface="Times New Roman" panose="02020603050405020304" pitchFamily="18" charset="0"/>
                <a:cs typeface="Times New Roman" panose="02020603050405020304" pitchFamily="18" charset="0"/>
              </a:rPr>
              <a:t>Thiếu chức năng</a:t>
            </a:r>
          </a:p>
          <a:p>
            <a:pPr marL="257175" indent="-257175">
              <a:buAutoNum type="arabicPeriod"/>
            </a:pPr>
            <a:r>
              <a:rPr lang="en-US" sz="1200">
                <a:latin typeface="Times New Roman" panose="02020603050405020304" pitchFamily="18" charset="0"/>
                <a:cs typeface="Times New Roman" panose="02020603050405020304" pitchFamily="18" charset="0"/>
              </a:rPr>
              <a:t>Tác vụ thất bại</a:t>
            </a:r>
          </a:p>
          <a:p>
            <a:pPr marL="257175" indent="-257175">
              <a:buAutoNum type="arabicPeriod"/>
            </a:pPr>
            <a:r>
              <a:rPr lang="en-US" sz="1200">
                <a:latin typeface="Times New Roman" panose="02020603050405020304" pitchFamily="18" charset="0"/>
                <a:cs typeface="Times New Roman" panose="02020603050405020304" pitchFamily="18" charset="0"/>
              </a:rPr>
              <a:t>Làm phiền</a:t>
            </a:r>
          </a:p>
          <a:p>
            <a:pPr marL="257175" indent="-257175">
              <a:buAutoNum type="arabicPeriod"/>
            </a:pPr>
            <a:r>
              <a:rPr lang="en-US" sz="1200">
                <a:latin typeface="Times New Roman" panose="02020603050405020304" pitchFamily="18" charset="0"/>
                <a:cs typeface="Times New Roman" panose="02020603050405020304" pitchFamily="18" charset="0"/>
              </a:rPr>
              <a:t>Vấn đề trung bình            (Thành công sau thời gian dài)</a:t>
            </a:r>
          </a:p>
          <a:p>
            <a:pPr marL="257175" indent="-257175">
              <a:buAutoNum type="arabicPeriod"/>
            </a:pPr>
            <a:r>
              <a:rPr lang="en-US" sz="1200">
                <a:latin typeface="Times New Roman" panose="02020603050405020304" pitchFamily="18" charset="0"/>
                <a:cs typeface="Times New Roman" panose="02020603050405020304" pitchFamily="18" charset="0"/>
              </a:rPr>
              <a:t>Vấn đề nhỏ</a:t>
            </a:r>
          </a:p>
          <a:p>
            <a:r>
              <a:rPr lang="en-US" sz="1200">
                <a:latin typeface="Times New Roman" panose="02020603050405020304" pitchFamily="18" charset="0"/>
                <a:cs typeface="Times New Roman" panose="02020603050405020304" pitchFamily="18" charset="0"/>
              </a:rPr>
              <a:t> </a:t>
            </a:r>
            <a:r>
              <a:rPr lang="en-US" sz="1200">
                <a:latin typeface="Times New Roman" panose="02020603050405020304" pitchFamily="18" charset="0"/>
                <a:cs typeface="Times New Roman" panose="02020603050405020304" pitchFamily="18" charset="0"/>
              </a:rPr>
              <a:t>      (Thành công sau thời gian ngắn)</a:t>
            </a:r>
          </a:p>
          <a:p>
            <a:r>
              <a:rPr lang="en-US" sz="1200">
                <a:latin typeface="Times New Roman" panose="02020603050405020304" pitchFamily="18" charset="0"/>
                <a:cs typeface="Times New Roman" panose="02020603050405020304" pitchFamily="18" charset="0"/>
              </a:rPr>
              <a:t>6.    Lỗi thiết lập</a:t>
            </a:r>
          </a:p>
        </p:txBody>
      </p:sp>
    </p:spTree>
    <p:extLst>
      <p:ext uri="{BB962C8B-B14F-4D97-AF65-F5344CB8AC3E}">
        <p14:creationId xmlns:p14="http://schemas.microsoft.com/office/powerpoint/2010/main" val="17511901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2800">
                <a:latin typeface="Times New Roman" panose="02020603050405020304" pitchFamily="18" charset="0"/>
                <a:cs typeface="Times New Roman" panose="02020603050405020304" pitchFamily="18" charset="0"/>
              </a:rPr>
              <a:t>Báo cáo trong Hình 13.7C sử dụng phân loại các vấn đề </a:t>
            </a:r>
            <a:r>
              <a:rPr lang="en-US" sz="2800">
                <a:latin typeface="Times New Roman" panose="02020603050405020304" pitchFamily="18" charset="0"/>
                <a:cs typeface="Times New Roman" panose="02020603050405020304" pitchFamily="18" charset="0"/>
              </a:rPr>
              <a:t>này</a:t>
            </a:r>
            <a:r>
              <a:rPr lang="en-US" sz="2800" smtClean="0">
                <a:latin typeface="Times New Roman" panose="02020603050405020304" pitchFamily="18" charset="0"/>
                <a:cs typeface="Times New Roman" panose="02020603050405020304" pitchFamily="18" charset="0"/>
              </a:rPr>
              <a:t>:</a:t>
            </a:r>
            <a:endParaRPr lang="en-US" sz="280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en-US" sz="1800" b="1">
                <a:latin typeface="Times New Roman" panose="02020603050405020304" pitchFamily="18" charset="0"/>
                <a:cs typeface="Times New Roman" panose="02020603050405020304" pitchFamily="18" charset="0"/>
              </a:rPr>
              <a:t>Thiếu chức năng. </a:t>
            </a:r>
            <a:r>
              <a:rPr lang="en-US" sz="1800">
                <a:latin typeface="Times New Roman" panose="02020603050405020304" pitchFamily="18" charset="0"/>
                <a:cs typeface="Times New Roman" panose="02020603050405020304" pitchFamily="18" charset="0"/>
              </a:rPr>
              <a:t>Hệ thống không thể hỗ trợ yêu cầu của người dùng.</a:t>
            </a:r>
          </a:p>
          <a:p>
            <a:pPr lvl="1">
              <a:lnSpc>
                <a:spcPct val="150000"/>
              </a:lnSpc>
              <a:buFont typeface="Wingdings" panose="05000000000000000000" pitchFamily="2" charset="2"/>
              <a:buChar char="Ø"/>
            </a:pPr>
            <a:r>
              <a:rPr lang="en-US" sz="1800" b="1">
                <a:latin typeface="Times New Roman" panose="02020603050405020304" pitchFamily="18" charset="0"/>
                <a:cs typeface="Times New Roman" panose="02020603050405020304" pitchFamily="18" charset="0"/>
              </a:rPr>
              <a:t>Tác vụ thất bại. </a:t>
            </a:r>
            <a:r>
              <a:rPr lang="en-US" sz="1800">
                <a:latin typeface="Times New Roman" panose="02020603050405020304" pitchFamily="18" charset="0"/>
                <a:cs typeface="Times New Roman" panose="02020603050405020304" pitchFamily="18" charset="0"/>
              </a:rPr>
              <a:t>Người dùng không thể hoàn thành tác vụ của họ hoặc họ sai lầm khi tin rằng chúng đã được hoàn thành</a:t>
            </a:r>
          </a:p>
          <a:p>
            <a:pPr lvl="1">
              <a:lnSpc>
                <a:spcPct val="150000"/>
              </a:lnSpc>
              <a:buFont typeface="Wingdings" panose="05000000000000000000" pitchFamily="2" charset="2"/>
              <a:buChar char="Ø"/>
            </a:pPr>
            <a:r>
              <a:rPr lang="en-US" sz="1800" b="1">
                <a:latin typeface="Times New Roman" panose="02020603050405020304" pitchFamily="18" charset="0"/>
                <a:cs typeface="Times New Roman" panose="02020603050405020304" pitchFamily="18" charset="0"/>
              </a:rPr>
              <a:t>Làm phiền. </a:t>
            </a:r>
            <a:r>
              <a:rPr lang="en-US" sz="1800">
                <a:latin typeface="Times New Roman" panose="02020603050405020304" pitchFamily="18" charset="0"/>
                <a:cs typeface="Times New Roman" panose="02020603050405020304" pitchFamily="18" charset="0"/>
              </a:rPr>
              <a:t>Người dùng phàn nàn về việc hệ thống này đang gây phiền nhiều hoặc cồng kềnh, hoặc chúng tôi quan sát rằng người dùng không làm điều đó một cách tối ưu</a:t>
            </a:r>
          </a:p>
          <a:p>
            <a:pPr lvl="1">
              <a:lnSpc>
                <a:spcPct val="150000"/>
              </a:lnSpc>
              <a:buFont typeface="Wingdings" panose="05000000000000000000" pitchFamily="2" charset="2"/>
              <a:buChar char="Ø"/>
            </a:pPr>
            <a:r>
              <a:rPr lang="en-US" sz="1800" b="1">
                <a:latin typeface="Times New Roman" panose="02020603050405020304" pitchFamily="18" charset="0"/>
                <a:cs typeface="Times New Roman" panose="02020603050405020304" pitchFamily="18" charset="0"/>
              </a:rPr>
              <a:t>Vấn đề trung bình. </a:t>
            </a:r>
            <a:r>
              <a:rPr lang="en-US" sz="1800">
                <a:latin typeface="Times New Roman" panose="02020603050405020304" pitchFamily="18" charset="0"/>
                <a:cs typeface="Times New Roman" panose="02020603050405020304" pitchFamily="18" charset="0"/>
              </a:rPr>
              <a:t>Người dùng tìm thấy các giải pháp sau những nỗ lực kéo dài</a:t>
            </a:r>
          </a:p>
          <a:p>
            <a:pPr lvl="1">
              <a:lnSpc>
                <a:spcPct val="150000"/>
              </a:lnSpc>
              <a:buFont typeface="Wingdings" panose="05000000000000000000" pitchFamily="2" charset="2"/>
              <a:buChar char="Ø"/>
            </a:pPr>
            <a:r>
              <a:rPr lang="en-US" sz="1800" b="1">
                <a:latin typeface="Times New Roman" panose="02020603050405020304" pitchFamily="18" charset="0"/>
                <a:cs typeface="Times New Roman" panose="02020603050405020304" pitchFamily="18" charset="0"/>
              </a:rPr>
              <a:t>Vấn đề nhỏ. </a:t>
            </a:r>
            <a:r>
              <a:rPr lang="en-US" sz="1800">
                <a:latin typeface="Times New Roman" panose="02020603050405020304" pitchFamily="18" charset="0"/>
                <a:cs typeface="Times New Roman" panose="02020603050405020304" pitchFamily="18" charset="0"/>
              </a:rPr>
              <a:t>Người dùng tìm ra giải pháp sau một vài lần thử</a:t>
            </a:r>
          </a:p>
          <a:p>
            <a:pPr lvl="1">
              <a:lnSpc>
                <a:spcPct val="150000"/>
              </a:lnSpc>
              <a:buFont typeface="Wingdings" panose="05000000000000000000" pitchFamily="2" charset="2"/>
              <a:buChar char="Ø"/>
            </a:pPr>
            <a:r>
              <a:rPr lang="en-US" sz="1800" b="1">
                <a:latin typeface="Times New Roman" panose="02020603050405020304" pitchFamily="18" charset="0"/>
                <a:cs typeface="Times New Roman" panose="02020603050405020304" pitchFamily="18" charset="0"/>
              </a:rPr>
              <a:t>Lỗi thiết lập. </a:t>
            </a:r>
            <a:r>
              <a:rPr lang="en-US" sz="1800">
                <a:latin typeface="Times New Roman" panose="02020603050405020304" pitchFamily="18" charset="0"/>
                <a:cs typeface="Times New Roman" panose="02020603050405020304" pitchFamily="18" charset="0"/>
              </a:rPr>
              <a:t>Có một điều gì đó không đúng trong việc thiết lập </a:t>
            </a:r>
            <a:r>
              <a:rPr lang="en-US" sz="1800">
                <a:latin typeface="Times New Roman" panose="02020603050405020304" pitchFamily="18" charset="0"/>
                <a:cs typeface="Times New Roman" panose="02020603050405020304" pitchFamily="18" charset="0"/>
              </a:rPr>
              <a:t>thử </a:t>
            </a:r>
            <a:r>
              <a:rPr lang="en-US" sz="1800" smtClean="0">
                <a:latin typeface="Times New Roman" panose="02020603050405020304" pitchFamily="18" charset="0"/>
                <a:cs typeface="Times New Roman" panose="02020603050405020304" pitchFamily="18" charset="0"/>
              </a:rPr>
              <a:t>nghiệm</a:t>
            </a:r>
          </a:p>
          <a:p>
            <a:pPr marL="393192" lvl="1" indent="0">
              <a:lnSpc>
                <a:spcPct val="150000"/>
              </a:lnSpc>
              <a:buNone/>
            </a:pPr>
            <a:endParaRPr lang="en-US" sz="120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US" sz="4400">
                <a:latin typeface="Times New Roman" panose="02020603050405020304" pitchFamily="18" charset="0"/>
                <a:cs typeface="Times New Roman" panose="02020603050405020304" pitchFamily="18" charset="0"/>
              </a:rPr>
              <a:t>Phân loại các vấn đề</a:t>
            </a:r>
            <a:endParaRPr lang="en-US"/>
          </a:p>
        </p:txBody>
      </p:sp>
    </p:spTree>
    <p:extLst>
      <p:ext uri="{BB962C8B-B14F-4D97-AF65-F5344CB8AC3E}">
        <p14:creationId xmlns:p14="http://schemas.microsoft.com/office/powerpoint/2010/main" val="27865541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nSpc>
                <a:spcPct val="100000"/>
              </a:lnSpc>
            </a:pPr>
            <a:r>
              <a:rPr lang="en-US" sz="2800">
                <a:latin typeface="Times New Roman" panose="02020603050405020304" pitchFamily="18" charset="0"/>
                <a:cs typeface="Times New Roman" panose="02020603050405020304" pitchFamily="18" charset="0"/>
              </a:rPr>
              <a:t>Đây là phân loại từ phần 1.3 với việc bổ sung các lỗi thiết lập. Trong thực tế, chúng tôi gặp phải vấn đề không liên quan gì đến hệ thống đang được thử nghiệm, nhưng chỉ với cách chúng tôi tiến hành thử nghiệm. Ví dụ, chúng tôi có thể đã đưa một vài dữ liệu sai vào cơ sở dữ liệu.</a:t>
            </a:r>
          </a:p>
          <a:p>
            <a:pPr>
              <a:lnSpc>
                <a:spcPct val="100000"/>
              </a:lnSpc>
            </a:pPr>
            <a:r>
              <a:rPr lang="vi-VN" sz="2800">
                <a:latin typeface="Times New Roman" panose="02020603050405020304" pitchFamily="18" charset="0"/>
                <a:cs typeface="Times New Roman" panose="02020603050405020304" pitchFamily="18" charset="0"/>
              </a:rPr>
              <a:t>Ở giai đoạn này, điều quan trọng là không để tâm đến làm thế nào để khắc phục vấn đề này. Nếu nhóm thực hiện điều này không thể phân loại các vấn đề một cách khách quan theo tầm quan trọng của </a:t>
            </a:r>
            <a:r>
              <a:rPr lang="en-US" sz="2800">
                <a:latin typeface="Times New Roman" panose="02020603050405020304" pitchFamily="18" charset="0"/>
                <a:cs typeface="Times New Roman" panose="02020603050405020304" pitchFamily="18" charset="0"/>
              </a:rPr>
              <a:t>chúng</a:t>
            </a:r>
            <a:r>
              <a:rPr lang="vi-VN" sz="2800">
                <a:latin typeface="Times New Roman" panose="02020603050405020304" pitchFamily="18" charset="0"/>
                <a:cs typeface="Times New Roman" panose="02020603050405020304" pitchFamily="18" charset="0"/>
              </a:rPr>
              <a:t> đối với người dùng. Nếu họ không có ý tưởng làm thế nào để khắc phục sự cố, họ thậm chí có xu hướng </a:t>
            </a:r>
            <a:r>
              <a:rPr lang="en-US" sz="2800">
                <a:latin typeface="Times New Roman" panose="02020603050405020304" pitchFamily="18" charset="0"/>
                <a:cs typeface="Times New Roman" panose="02020603050405020304" pitchFamily="18" charset="0"/>
              </a:rPr>
              <a:t>chối bỏ ngay cả khi chỉ có một vấn đề.</a:t>
            </a:r>
          </a:p>
          <a:p>
            <a:pPr>
              <a:lnSpc>
                <a:spcPct val="100000"/>
              </a:lnSpc>
            </a:pPr>
            <a:r>
              <a:rPr lang="en-US" sz="2800">
                <a:latin typeface="Times New Roman" panose="02020603050405020304" pitchFamily="18" charset="0"/>
                <a:cs typeface="Times New Roman" panose="02020603050405020304" pitchFamily="18" charset="0"/>
              </a:rPr>
              <a:t>Vì vậy đừng lo lắng làm thế nào để giải quyết vấn đề. Thay vào đó hãy cố gắng hiểu cách người dùng trải nghiệm hệ thống. Sau đó ngủ trên các vấn đề - ít nhất một đêm. Thường thì những cách tuyệt vời để giải quyết vấn đề xuất hiện trong thời gian ngủ.( Xem thêm thông tin cách giải quyết các vấn đề về tính khả dụng trong phần 8.4.)</a:t>
            </a:r>
          </a:p>
          <a:p>
            <a:endParaRPr lang="en-US"/>
          </a:p>
        </p:txBody>
      </p:sp>
      <p:sp>
        <p:nvSpPr>
          <p:cNvPr id="3" name="Title 2"/>
          <p:cNvSpPr>
            <a:spLocks noGrp="1"/>
          </p:cNvSpPr>
          <p:nvPr>
            <p:ph type="title"/>
          </p:nvPr>
        </p:nvSpPr>
        <p:spPr/>
        <p:txBody>
          <a:bodyPr/>
          <a:lstStyle/>
          <a:p>
            <a:pPr algn="ctr"/>
            <a:r>
              <a:rPr lang="en-US" sz="4000">
                <a:latin typeface="Times New Roman" panose="02020603050405020304" pitchFamily="18" charset="0"/>
                <a:cs typeface="Times New Roman" panose="02020603050405020304" pitchFamily="18" charset="0"/>
              </a:rPr>
              <a:t>Phân loại các vấn đề</a:t>
            </a:r>
            <a:endParaRPr lang="en-US"/>
          </a:p>
        </p:txBody>
      </p:sp>
    </p:spTree>
    <p:extLst>
      <p:ext uri="{BB962C8B-B14F-4D97-AF65-F5344CB8AC3E}">
        <p14:creationId xmlns:p14="http://schemas.microsoft.com/office/powerpoint/2010/main" val="29953251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81200" y="1524000"/>
            <a:ext cx="5562599" cy="4493475"/>
          </a:xfrm>
          <a:prstGeom prst="rect">
            <a:avLst/>
          </a:prstGeom>
        </p:spPr>
      </p:pic>
      <p:sp>
        <p:nvSpPr>
          <p:cNvPr id="5" name="Rectangle 4"/>
          <p:cNvSpPr/>
          <p:nvPr/>
        </p:nvSpPr>
        <p:spPr>
          <a:xfrm>
            <a:off x="609600" y="990600"/>
            <a:ext cx="6629400" cy="369332"/>
          </a:xfrm>
          <a:prstGeom prst="rect">
            <a:avLst/>
          </a:prstGeom>
        </p:spPr>
        <p:txBody>
          <a:bodyPr wrap="square">
            <a:spAutoFit/>
          </a:bodyPr>
          <a:lstStyle/>
          <a:p>
            <a:r>
              <a:rPr lang="en-US" b="1">
                <a:latin typeface="Times New Roman" panose="02020603050405020304" pitchFamily="18" charset="0"/>
                <a:cs typeface="Times New Roman" panose="02020603050405020304" pitchFamily="18" charset="0"/>
              </a:rPr>
              <a:t>Hình 13.7B </a:t>
            </a:r>
            <a:r>
              <a:rPr lang="en-US">
                <a:latin typeface="Times New Roman" panose="02020603050405020304" pitchFamily="18" charset="0"/>
                <a:cs typeface="Times New Roman" panose="02020603050405020304" pitchFamily="18" charset="0"/>
              </a:rPr>
              <a:t>- Nhật ký từ việc kiểm tra tính khả dụng</a:t>
            </a:r>
            <a:endParaRPr lang="en-US"/>
          </a:p>
        </p:txBody>
      </p:sp>
    </p:spTree>
    <p:extLst>
      <p:ext uri="{BB962C8B-B14F-4D97-AF65-F5344CB8AC3E}">
        <p14:creationId xmlns:p14="http://schemas.microsoft.com/office/powerpoint/2010/main" val="22140827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04800"/>
            <a:ext cx="8229600" cy="4525963"/>
          </a:xfrm>
        </p:spPr>
        <p:txBody>
          <a:bodyPr/>
          <a:lstStyle/>
          <a:p>
            <a:pPr marL="109728" indent="0">
              <a:buNone/>
            </a:pPr>
            <a:r>
              <a:rPr lang="en-US" sz="2800" b="1">
                <a:latin typeface="Times New Roman" panose="02020603050405020304" pitchFamily="18" charset="0"/>
                <a:cs typeface="Times New Roman" panose="02020603050405020304" pitchFamily="18" charset="0"/>
              </a:rPr>
              <a:t>Hình 13.7C </a:t>
            </a:r>
            <a:r>
              <a:rPr lang="en-US" sz="2800">
                <a:latin typeface="Times New Roman" panose="02020603050405020304" pitchFamily="18" charset="0"/>
                <a:cs typeface="Times New Roman" panose="02020603050405020304" pitchFamily="18" charset="0"/>
              </a:rPr>
              <a:t>– Báo cáo </a:t>
            </a:r>
            <a:r>
              <a:rPr lang="en-US" sz="2800">
                <a:latin typeface="Times New Roman" panose="02020603050405020304" pitchFamily="18" charset="0"/>
                <a:cs typeface="Times New Roman" panose="02020603050405020304" pitchFamily="18" charset="0"/>
              </a:rPr>
              <a:t>thử </a:t>
            </a:r>
            <a:r>
              <a:rPr lang="en-US" sz="2800" smtClean="0">
                <a:latin typeface="Times New Roman" panose="02020603050405020304" pitchFamily="18" charset="0"/>
                <a:cs typeface="Times New Roman" panose="02020603050405020304" pitchFamily="18" charset="0"/>
              </a:rPr>
              <a:t>nghiệm</a:t>
            </a:r>
          </a:p>
          <a:p>
            <a:pPr marL="109728" indent="0">
              <a:buNone/>
            </a:pPr>
            <a:endParaRPr lang="en-US"/>
          </a:p>
        </p:txBody>
      </p:sp>
      <p:sp>
        <p:nvSpPr>
          <p:cNvPr id="5" name="Folded Corner 4"/>
          <p:cNvSpPr/>
          <p:nvPr/>
        </p:nvSpPr>
        <p:spPr>
          <a:xfrm>
            <a:off x="2590800" y="1066800"/>
            <a:ext cx="4808393" cy="4707082"/>
          </a:xfrm>
          <a:prstGeom prst="foldedCorner">
            <a:avLst/>
          </a:prstGeom>
        </p:spPr>
        <p:style>
          <a:lnRef idx="2">
            <a:schemeClr val="accent6"/>
          </a:lnRef>
          <a:fillRef idx="1">
            <a:schemeClr val="lt1"/>
          </a:fillRef>
          <a:effectRef idx="0">
            <a:schemeClr val="accent6"/>
          </a:effectRef>
          <a:fontRef idx="minor">
            <a:schemeClr val="dk1"/>
          </a:fontRef>
        </p:style>
        <p:txBody>
          <a:bodyPr rtlCol="0" anchor="t"/>
          <a:lstStyle/>
          <a:p>
            <a:r>
              <a:rPr lang="en-US" sz="1050" b="1">
                <a:latin typeface="Times New Roman" panose="02020603050405020304" pitchFamily="18" charset="0"/>
                <a:cs typeface="Times New Roman" panose="02020603050405020304" pitchFamily="18" charset="0"/>
              </a:rPr>
              <a:t>Hệ thống phân phối phòng, mô hình vẽ tay, phiên bản 6.</a:t>
            </a:r>
          </a:p>
          <a:p>
            <a:r>
              <a:rPr lang="en-US" sz="1050" b="1">
                <a:latin typeface="Times New Roman" panose="02020603050405020304" pitchFamily="18" charset="0"/>
                <a:cs typeface="Times New Roman" panose="02020603050405020304" pitchFamily="18" charset="0"/>
              </a:rPr>
              <a:t>Kiểm tra tính khả dụng ngày 05/01/1995. Thử nghiệm bởi người dùng HR và SL</a:t>
            </a:r>
          </a:p>
          <a:p>
            <a:endParaRPr lang="en-US" sz="1050" b="1">
              <a:latin typeface="Times New Roman" panose="02020603050405020304" pitchFamily="18" charset="0"/>
              <a:cs typeface="Times New Roman" panose="02020603050405020304" pitchFamily="18" charset="0"/>
            </a:endParaRPr>
          </a:p>
          <a:p>
            <a:r>
              <a:rPr lang="en-US" sz="1050" b="1">
                <a:latin typeface="Times New Roman" panose="02020603050405020304" pitchFamily="18" charset="0"/>
                <a:cs typeface="Times New Roman" panose="02020603050405020304" pitchFamily="18" charset="0"/>
              </a:rPr>
              <a:t>Các vấn đề được quan sát(với mức độ nghiêm trọng)</a:t>
            </a:r>
          </a:p>
          <a:p>
            <a:r>
              <a:rPr lang="en-US" sz="1050" b="1">
                <a:latin typeface="Times New Roman" panose="02020603050405020304" pitchFamily="18" charset="0"/>
                <a:cs typeface="Times New Roman" panose="02020603050405020304" pitchFamily="18" charset="0"/>
              </a:rPr>
              <a:t>P1: </a:t>
            </a:r>
            <a:r>
              <a:rPr lang="en-US" sz="1050">
                <a:latin typeface="Times New Roman" panose="02020603050405020304" pitchFamily="18" charset="0"/>
                <a:cs typeface="Times New Roman" panose="02020603050405020304" pitchFamily="18" charset="0"/>
              </a:rPr>
              <a:t>(HR,SL: vđ nhỏ)</a:t>
            </a:r>
          </a:p>
          <a:p>
            <a:r>
              <a:rPr lang="en-US" sz="1050" b="1">
                <a:latin typeface="Times New Roman" panose="02020603050405020304" pitchFamily="18" charset="0"/>
                <a:cs typeface="Times New Roman" panose="02020603050405020304" pitchFamily="18" charset="0"/>
              </a:rPr>
              <a:t>      </a:t>
            </a:r>
            <a:r>
              <a:rPr lang="en-US" sz="1050">
                <a:latin typeface="Times New Roman" panose="02020603050405020304" pitchFamily="18" charset="0"/>
                <a:cs typeface="Times New Roman" panose="02020603050405020304" pitchFamily="18" charset="0"/>
              </a:rPr>
              <a:t>Trong RoomRequests: Không hiểu rõ #hours nghĩa là gì. (có nghĩa là số giờ/tuần)</a:t>
            </a:r>
          </a:p>
          <a:p>
            <a:endParaRPr lang="en-US" sz="1050">
              <a:latin typeface="Times New Roman" panose="02020603050405020304" pitchFamily="18" charset="0"/>
              <a:cs typeface="Times New Roman" panose="02020603050405020304" pitchFamily="18" charset="0"/>
            </a:endParaRPr>
          </a:p>
          <a:p>
            <a:r>
              <a:rPr lang="en-US" sz="1050" b="1">
                <a:latin typeface="Times New Roman" panose="02020603050405020304" pitchFamily="18" charset="0"/>
                <a:cs typeface="Times New Roman" panose="02020603050405020304" pitchFamily="18" charset="0"/>
              </a:rPr>
              <a:t>P2: </a:t>
            </a:r>
            <a:r>
              <a:rPr lang="en-US" sz="1050">
                <a:latin typeface="Times New Roman" panose="02020603050405020304" pitchFamily="18" charset="0"/>
                <a:cs typeface="Times New Roman" panose="02020603050405020304" pitchFamily="18" charset="0"/>
              </a:rPr>
              <a:t>(HR,SL: rắc rối)</a:t>
            </a:r>
          </a:p>
          <a:p>
            <a:r>
              <a:rPr lang="en-US" sz="1050" b="1">
                <a:latin typeface="Times New Roman" panose="02020603050405020304" pitchFamily="18" charset="0"/>
                <a:cs typeface="Times New Roman" panose="02020603050405020304" pitchFamily="18" charset="0"/>
              </a:rPr>
              <a:t> </a:t>
            </a:r>
            <a:r>
              <a:rPr lang="en-US" sz="1050" b="1">
                <a:latin typeface="Times New Roman" panose="02020603050405020304" pitchFamily="18" charset="0"/>
                <a:cs typeface="Times New Roman" panose="02020603050405020304" pitchFamily="18" charset="0"/>
              </a:rPr>
              <a:t>     </a:t>
            </a:r>
            <a:r>
              <a:rPr lang="en-US" sz="1050">
                <a:latin typeface="Times New Roman" panose="02020603050405020304" pitchFamily="18" charset="0"/>
                <a:cs typeface="Times New Roman" panose="02020603050405020304" pitchFamily="18" charset="0"/>
              </a:rPr>
              <a:t>Một dòng yêu cầu liên quan đến một khoảng thời gian của tuần. Có một nhu cầu phân chia nó thành 2 hoặc nhiều hơn để phản ánh khoảng thời gian của tuần. Có thể với Cut and Paste, nhưng một hàm phân chia có lẽ sẽ trở nên thuận tiện hơn.</a:t>
            </a:r>
          </a:p>
          <a:p>
            <a:endParaRPr lang="en-US" sz="1050">
              <a:latin typeface="Times New Roman" panose="02020603050405020304" pitchFamily="18" charset="0"/>
              <a:cs typeface="Times New Roman" panose="02020603050405020304" pitchFamily="18" charset="0"/>
            </a:endParaRPr>
          </a:p>
          <a:p>
            <a:r>
              <a:rPr lang="en-US" sz="1050" b="1">
                <a:latin typeface="Times New Roman" panose="02020603050405020304" pitchFamily="18" charset="0"/>
                <a:cs typeface="Times New Roman" panose="02020603050405020304" pitchFamily="18" charset="0"/>
              </a:rPr>
              <a:t>P3: </a:t>
            </a:r>
            <a:r>
              <a:rPr lang="en-US" sz="1050">
                <a:latin typeface="Times New Roman" panose="02020603050405020304" pitchFamily="18" charset="0"/>
                <a:cs typeface="Times New Roman" panose="02020603050405020304" pitchFamily="18" charset="0"/>
              </a:rPr>
              <a:t>(SL: vđ nhỏ)</a:t>
            </a:r>
          </a:p>
          <a:p>
            <a:r>
              <a:rPr lang="en-US" sz="1050" b="1">
                <a:latin typeface="Times New Roman" panose="02020603050405020304" pitchFamily="18" charset="0"/>
                <a:cs typeface="Times New Roman" panose="02020603050405020304" pitchFamily="18" charset="0"/>
              </a:rPr>
              <a:t> </a:t>
            </a:r>
            <a:r>
              <a:rPr lang="en-US" sz="1050" b="1">
                <a:latin typeface="Times New Roman" panose="02020603050405020304" pitchFamily="18" charset="0"/>
                <a:cs typeface="Times New Roman" panose="02020603050405020304" pitchFamily="18" charset="0"/>
              </a:rPr>
              <a:t>     </a:t>
            </a:r>
            <a:r>
              <a:rPr lang="en-US" sz="1050">
                <a:latin typeface="Times New Roman" panose="02020603050405020304" pitchFamily="18" charset="0"/>
                <a:cs typeface="Times New Roman" panose="02020603050405020304" pitchFamily="18" charset="0"/>
              </a:rPr>
              <a:t>Trong RoomRequests: Nếu có những dòng trống, bạn có thể điền vào mà không cần sử dụng NewRequest đầu tiên.</a:t>
            </a:r>
          </a:p>
          <a:p>
            <a:endParaRPr lang="en-US" sz="1050">
              <a:latin typeface="Times New Roman" panose="02020603050405020304" pitchFamily="18" charset="0"/>
              <a:cs typeface="Times New Roman" panose="02020603050405020304" pitchFamily="18" charset="0"/>
            </a:endParaRPr>
          </a:p>
          <a:p>
            <a:r>
              <a:rPr lang="en-US" sz="1050" b="1">
                <a:latin typeface="Times New Roman" panose="02020603050405020304" pitchFamily="18" charset="0"/>
                <a:cs typeface="Times New Roman" panose="02020603050405020304" pitchFamily="18" charset="0"/>
              </a:rPr>
              <a:t>P4: </a:t>
            </a:r>
            <a:r>
              <a:rPr lang="en-US" sz="1050">
                <a:latin typeface="Times New Roman" panose="02020603050405020304" pitchFamily="18" charset="0"/>
                <a:cs typeface="Times New Roman" panose="02020603050405020304" pitchFamily="18" charset="0"/>
              </a:rPr>
              <a:t>(SL: vđ trung bình)</a:t>
            </a:r>
          </a:p>
          <a:p>
            <a:r>
              <a:rPr lang="en-US" sz="1050" b="1">
                <a:latin typeface="Times New Roman" panose="02020603050405020304" pitchFamily="18" charset="0"/>
                <a:cs typeface="Times New Roman" panose="02020603050405020304" pitchFamily="18" charset="0"/>
              </a:rPr>
              <a:t> </a:t>
            </a:r>
            <a:r>
              <a:rPr lang="en-US" sz="1050" b="1">
                <a:latin typeface="Times New Roman" panose="02020603050405020304" pitchFamily="18" charset="0"/>
                <a:cs typeface="Times New Roman" panose="02020603050405020304" pitchFamily="18" charset="0"/>
              </a:rPr>
              <a:t>     </a:t>
            </a:r>
            <a:r>
              <a:rPr lang="en-US" sz="1050">
                <a:latin typeface="Times New Roman" panose="02020603050405020304" pitchFamily="18" charset="0"/>
                <a:cs typeface="Times New Roman" panose="02020603050405020304" pitchFamily="18" charset="0"/>
              </a:rPr>
              <a:t>RequestDetails: Khó nhìn thấy dữ liệu mới, ví dụ ‘số’, bởi vì dữ liệu cũ từ dòng yêu cầu cũng ở đây nhưng theo một cách mới. Bạn không thể nhận ra đâu là cũ đâu là mới</a:t>
            </a:r>
          </a:p>
          <a:p>
            <a:endParaRPr lang="en-US" sz="1050">
              <a:latin typeface="Times New Roman" panose="02020603050405020304" pitchFamily="18" charset="0"/>
              <a:cs typeface="Times New Roman" panose="02020603050405020304" pitchFamily="18" charset="0"/>
            </a:endParaRPr>
          </a:p>
          <a:p>
            <a:r>
              <a:rPr lang="en-US" sz="1050" b="1">
                <a:latin typeface="Times New Roman" panose="02020603050405020304" pitchFamily="18" charset="0"/>
                <a:cs typeface="Times New Roman" panose="02020603050405020304" pitchFamily="18" charset="0"/>
              </a:rPr>
              <a:t>P5: </a:t>
            </a:r>
            <a:r>
              <a:rPr lang="en-US" sz="1050">
                <a:latin typeface="Times New Roman" panose="02020603050405020304" pitchFamily="18" charset="0"/>
                <a:cs typeface="Times New Roman" panose="02020603050405020304" pitchFamily="18" charset="0"/>
              </a:rPr>
              <a:t>(HR,SL: vđ nhỏ)</a:t>
            </a:r>
          </a:p>
          <a:p>
            <a:r>
              <a:rPr lang="en-US" sz="1050" b="1">
                <a:latin typeface="Times New Roman" panose="02020603050405020304" pitchFamily="18" charset="0"/>
                <a:cs typeface="Times New Roman" panose="02020603050405020304" pitchFamily="18" charset="0"/>
              </a:rPr>
              <a:t> </a:t>
            </a:r>
            <a:r>
              <a:rPr lang="en-US" sz="1050" b="1">
                <a:latin typeface="Times New Roman" panose="02020603050405020304" pitchFamily="18" charset="0"/>
                <a:cs typeface="Times New Roman" panose="02020603050405020304" pitchFamily="18" charset="0"/>
              </a:rPr>
              <a:t>     </a:t>
            </a:r>
            <a:r>
              <a:rPr lang="en-US" sz="1050">
                <a:latin typeface="Times New Roman" panose="02020603050405020304" pitchFamily="18" charset="0"/>
                <a:cs typeface="Times New Roman" panose="02020603050405020304" pitchFamily="18" charset="0"/>
              </a:rPr>
              <a:t>Khi sao chép một dòng yêu cầu: bản sao sẽ thường xung đột với các dòng mới. Quan trọng để chp phép sao chép và sau đó sửa các bản sao. Đề xuất từ HR: đừng cảnh báo cho đến khi bạn rời khỏi dòng.</a:t>
            </a:r>
          </a:p>
          <a:p>
            <a:endParaRPr lang="en-US" sz="1050">
              <a:latin typeface="Times New Roman" panose="02020603050405020304" pitchFamily="18" charset="0"/>
              <a:cs typeface="Times New Roman" panose="02020603050405020304" pitchFamily="18" charset="0"/>
            </a:endParaRPr>
          </a:p>
          <a:p>
            <a:r>
              <a:rPr lang="en-US" sz="1050" b="1">
                <a:latin typeface="Times New Roman" panose="02020603050405020304" pitchFamily="18" charset="0"/>
                <a:cs typeface="Times New Roman" panose="02020603050405020304" pitchFamily="18" charset="0"/>
              </a:rPr>
              <a:t>P6: </a:t>
            </a:r>
            <a:r>
              <a:rPr lang="en-US" sz="1050">
                <a:latin typeface="Times New Roman" panose="02020603050405020304" pitchFamily="18" charset="0"/>
                <a:cs typeface="Times New Roman" panose="02020603050405020304" pitchFamily="18" charset="0"/>
              </a:rPr>
              <a:t>(HR: tác vụ lỗi) </a:t>
            </a:r>
            <a:r>
              <a:rPr lang="en-US" sz="1050" b="1">
                <a:latin typeface="Times New Roman" panose="02020603050405020304" pitchFamily="18" charset="0"/>
                <a:cs typeface="Times New Roman" panose="02020603050405020304" pitchFamily="18" charset="0"/>
              </a:rPr>
              <a:t> </a:t>
            </a:r>
          </a:p>
          <a:p>
            <a:r>
              <a:rPr lang="en-US" sz="1050" b="1">
                <a:latin typeface="Times New Roman" panose="02020603050405020304" pitchFamily="18" charset="0"/>
                <a:cs typeface="Times New Roman" panose="02020603050405020304" pitchFamily="18" charset="0"/>
              </a:rPr>
              <a:t> </a:t>
            </a:r>
            <a:r>
              <a:rPr lang="en-US" sz="1050" b="1">
                <a:latin typeface="Times New Roman" panose="02020603050405020304" pitchFamily="18" charset="0"/>
                <a:cs typeface="Times New Roman" panose="02020603050405020304" pitchFamily="18" charset="0"/>
              </a:rPr>
              <a:t>     </a:t>
            </a:r>
            <a:r>
              <a:rPr lang="en-US" sz="1050" b="1">
                <a:latin typeface="Times New Roman" panose="02020603050405020304" pitchFamily="18" charset="0"/>
                <a:cs typeface="Times New Roman" panose="02020603050405020304" pitchFamily="18" charset="0"/>
              </a:rPr>
              <a:t> </a:t>
            </a:r>
            <a:r>
              <a:rPr lang="en-US" sz="1050">
                <a:latin typeface="Times New Roman" panose="02020603050405020304" pitchFamily="18" charset="0"/>
                <a:cs typeface="Times New Roman" panose="02020603050405020304" pitchFamily="18" charset="0"/>
              </a:rPr>
              <a:t>Trong </a:t>
            </a:r>
            <a:r>
              <a:rPr lang="en-US" sz="1050">
                <a:latin typeface="Times New Roman" panose="02020603050405020304" pitchFamily="18" charset="0"/>
                <a:cs typeface="Times New Roman" panose="02020603050405020304" pitchFamily="18" charset="0"/>
              </a:rPr>
              <a:t>RoomRequests: các nhãn </a:t>
            </a:r>
            <a:r>
              <a:rPr lang="en-US" sz="1050">
                <a:latin typeface="Times New Roman" panose="02020603050405020304" pitchFamily="18" charset="0"/>
                <a:cs typeface="Times New Roman" panose="02020603050405020304" pitchFamily="18" charset="0"/>
              </a:rPr>
              <a:t>Class/Responsible </a:t>
            </a:r>
            <a:r>
              <a:rPr lang="en-US" sz="1050">
                <a:latin typeface="Times New Roman" panose="02020603050405020304" pitchFamily="18" charset="0"/>
                <a:cs typeface="Times New Roman" panose="02020603050405020304" pitchFamily="18" charset="0"/>
              </a:rPr>
              <a:t>và</a:t>
            </a:r>
          </a:p>
          <a:p>
            <a:r>
              <a:rPr lang="en-US" sz="1050">
                <a:latin typeface="Times New Roman" panose="02020603050405020304" pitchFamily="18" charset="0"/>
                <a:cs typeface="Times New Roman" panose="02020603050405020304" pitchFamily="18" charset="0"/>
              </a:rPr>
              <a:t>Course/Activity là không trực quan. Class và Course cũng dễ bị nhầm lẫn.</a:t>
            </a:r>
          </a:p>
          <a:p>
            <a:r>
              <a:rPr lang="en-US" sz="1050">
                <a:latin typeface="Times New Roman" panose="02020603050405020304" pitchFamily="18" charset="0"/>
                <a:cs typeface="Times New Roman" panose="02020603050405020304" pitchFamily="18" charset="0"/>
              </a:rPr>
              <a:t/>
            </a:r>
            <a:br>
              <a:rPr lang="en-US" sz="1050">
                <a:latin typeface="Times New Roman" panose="02020603050405020304" pitchFamily="18" charset="0"/>
                <a:cs typeface="Times New Roman" panose="02020603050405020304" pitchFamily="18" charset="0"/>
              </a:rPr>
            </a:br>
            <a:r>
              <a:rPr lang="en-US" sz="1050">
                <a:latin typeface="Times New Roman" panose="02020603050405020304" pitchFamily="18" charset="0"/>
                <a:cs typeface="Times New Roman" panose="02020603050405020304" pitchFamily="18" charset="0"/>
              </a:rPr>
              <a:t/>
            </a:r>
            <a:br>
              <a:rPr lang="en-US" sz="1050">
                <a:latin typeface="Times New Roman" panose="02020603050405020304" pitchFamily="18" charset="0"/>
                <a:cs typeface="Times New Roman" panose="02020603050405020304" pitchFamily="18" charset="0"/>
              </a:rPr>
            </a:br>
            <a:endParaRPr lang="en-US" sz="105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0758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ded Corner 4"/>
          <p:cNvSpPr/>
          <p:nvPr/>
        </p:nvSpPr>
        <p:spPr>
          <a:xfrm>
            <a:off x="2514600" y="609600"/>
            <a:ext cx="4447310" cy="4904510"/>
          </a:xfrm>
          <a:prstGeom prst="foldedCorner">
            <a:avLst/>
          </a:prstGeom>
        </p:spPr>
        <p:style>
          <a:lnRef idx="2">
            <a:schemeClr val="accent6"/>
          </a:lnRef>
          <a:fillRef idx="1">
            <a:schemeClr val="lt1"/>
          </a:fillRef>
          <a:effectRef idx="0">
            <a:schemeClr val="accent6"/>
          </a:effectRef>
          <a:fontRef idx="minor">
            <a:schemeClr val="dk1"/>
          </a:fontRef>
        </p:style>
        <p:txBody>
          <a:bodyPr rtlCol="0" anchor="t"/>
          <a:lstStyle/>
          <a:p>
            <a:r>
              <a:rPr lang="en-US" sz="1050" b="1">
                <a:latin typeface="Times New Roman" panose="02020603050405020304" pitchFamily="18" charset="0"/>
                <a:cs typeface="Times New Roman" panose="02020603050405020304" pitchFamily="18" charset="0"/>
              </a:rPr>
              <a:t>P7: </a:t>
            </a:r>
            <a:r>
              <a:rPr lang="en-US" sz="1050">
                <a:latin typeface="Times New Roman" panose="02020603050405020304" pitchFamily="18" charset="0"/>
                <a:cs typeface="Times New Roman" panose="02020603050405020304" pitchFamily="18" charset="0"/>
              </a:rPr>
              <a:t>(HR: trung bình, SL: nhỏ)</a:t>
            </a:r>
          </a:p>
          <a:p>
            <a:r>
              <a:rPr lang="en-US" sz="1050">
                <a:latin typeface="Times New Roman" panose="02020603050405020304" pitchFamily="18" charset="0"/>
                <a:cs typeface="Times New Roman" panose="02020603050405020304" pitchFamily="18" charset="0"/>
              </a:rPr>
              <a:t>       Cửa sổ Course: ‘Requested’ Không trực quan.</a:t>
            </a:r>
            <a:endParaRPr lang="en-US" sz="1050" b="1">
              <a:latin typeface="Times New Roman" panose="02020603050405020304" pitchFamily="18" charset="0"/>
              <a:cs typeface="Times New Roman" panose="02020603050405020304" pitchFamily="18" charset="0"/>
            </a:endParaRPr>
          </a:p>
          <a:p>
            <a:endParaRPr lang="en-US" sz="1050" b="1">
              <a:latin typeface="Times New Roman" panose="02020603050405020304" pitchFamily="18" charset="0"/>
              <a:cs typeface="Times New Roman" panose="02020603050405020304" pitchFamily="18" charset="0"/>
            </a:endParaRPr>
          </a:p>
          <a:p>
            <a:r>
              <a:rPr lang="en-US" sz="1050" b="1">
                <a:latin typeface="Times New Roman" panose="02020603050405020304" pitchFamily="18" charset="0"/>
                <a:cs typeface="Times New Roman" panose="02020603050405020304" pitchFamily="18" charset="0"/>
              </a:rPr>
              <a:t>P8</a:t>
            </a:r>
            <a:r>
              <a:rPr lang="en-US" sz="1050" b="1">
                <a:latin typeface="Times New Roman" panose="02020603050405020304" pitchFamily="18" charset="0"/>
                <a:cs typeface="Times New Roman" panose="02020603050405020304" pitchFamily="18" charset="0"/>
              </a:rPr>
              <a:t>: </a:t>
            </a:r>
            <a:r>
              <a:rPr lang="en-US" sz="1050">
                <a:latin typeface="Times New Roman" panose="02020603050405020304" pitchFamily="18" charset="0"/>
                <a:cs typeface="Times New Roman" panose="02020603050405020304" pitchFamily="18" charset="0"/>
              </a:rPr>
              <a:t>(HR: trung bình</a:t>
            </a:r>
            <a:r>
              <a:rPr lang="en-US" sz="1050">
                <a:latin typeface="Times New Roman" panose="02020603050405020304" pitchFamily="18" charset="0"/>
                <a:cs typeface="Times New Roman" panose="02020603050405020304" pitchFamily="18" charset="0"/>
              </a:rPr>
              <a:t>)</a:t>
            </a:r>
          </a:p>
          <a:p>
            <a:r>
              <a:rPr lang="en-US" sz="1050">
                <a:latin typeface="Times New Roman" panose="02020603050405020304" pitchFamily="18" charset="0"/>
                <a:cs typeface="Times New Roman" panose="02020603050405020304" pitchFamily="18" charset="0"/>
              </a:rPr>
              <a:t> </a:t>
            </a:r>
            <a:r>
              <a:rPr lang="en-US" sz="1050">
                <a:latin typeface="Times New Roman" panose="02020603050405020304" pitchFamily="18" charset="0"/>
                <a:cs typeface="Times New Roman" panose="02020603050405020304" pitchFamily="18" charset="0"/>
              </a:rPr>
              <a:t>      Yêu cầu thêm phòng (Nhóm thực hiện) cùng với bài thuyết trình khó để hình dung ra. Cố gắng vô ích thông qua Rooms.</a:t>
            </a:r>
          </a:p>
          <a:p>
            <a:r>
              <a:rPr lang="en-US" sz="1050" b="1">
                <a:latin typeface="Times New Roman" panose="02020603050405020304" pitchFamily="18" charset="0"/>
                <a:cs typeface="Times New Roman" panose="02020603050405020304" pitchFamily="18" charset="0"/>
              </a:rPr>
              <a:t>P9:</a:t>
            </a:r>
            <a:r>
              <a:rPr lang="en-US" sz="1050">
                <a:latin typeface="Times New Roman" panose="02020603050405020304" pitchFamily="18" charset="0"/>
                <a:cs typeface="Times New Roman" panose="02020603050405020304" pitchFamily="18" charset="0"/>
              </a:rPr>
              <a:t> (HR,SL: rắc rối)</a:t>
            </a:r>
          </a:p>
          <a:p>
            <a:r>
              <a:rPr lang="en-US" sz="1050" b="1">
                <a:latin typeface="Times New Roman" panose="02020603050405020304" pitchFamily="18" charset="0"/>
                <a:cs typeface="Times New Roman" panose="02020603050405020304" pitchFamily="18" charset="0"/>
              </a:rPr>
              <a:t>       </a:t>
            </a:r>
            <a:r>
              <a:rPr lang="en-US" sz="1050">
                <a:latin typeface="Times New Roman" panose="02020603050405020304" pitchFamily="18" charset="0"/>
                <a:cs typeface="Times New Roman" panose="02020603050405020304" pitchFamily="18" charset="0"/>
              </a:rPr>
              <a:t>Khi một phòng đã được sao chép, bạn nên được phép thay đổi loại, ví dụ như Additional Rooms.</a:t>
            </a:r>
          </a:p>
          <a:p>
            <a:endParaRPr lang="en-US" sz="1050">
              <a:latin typeface="Times New Roman" panose="02020603050405020304" pitchFamily="18" charset="0"/>
              <a:cs typeface="Times New Roman" panose="02020603050405020304" pitchFamily="18" charset="0"/>
            </a:endParaRPr>
          </a:p>
          <a:p>
            <a:r>
              <a:rPr lang="en-US" sz="1050">
                <a:latin typeface="Times New Roman" panose="02020603050405020304" pitchFamily="18" charset="0"/>
                <a:cs typeface="Times New Roman" panose="02020603050405020304" pitchFamily="18" charset="0"/>
              </a:rPr>
              <a:t>…</a:t>
            </a:r>
          </a:p>
          <a:p>
            <a:endParaRPr lang="en-US" sz="1050">
              <a:latin typeface="Times New Roman" panose="02020603050405020304" pitchFamily="18" charset="0"/>
              <a:cs typeface="Times New Roman" panose="02020603050405020304" pitchFamily="18" charset="0"/>
            </a:endParaRPr>
          </a:p>
          <a:p>
            <a:r>
              <a:rPr lang="en-US" sz="1050" b="1">
                <a:latin typeface="Times New Roman" panose="02020603050405020304" pitchFamily="18" charset="0"/>
                <a:cs typeface="Times New Roman" panose="02020603050405020304" pitchFamily="18" charset="0"/>
              </a:rPr>
              <a:t>P27: </a:t>
            </a:r>
            <a:r>
              <a:rPr lang="en-US" sz="1050">
                <a:latin typeface="Times New Roman" panose="02020603050405020304" pitchFamily="18" charset="0"/>
                <a:cs typeface="Times New Roman" panose="02020603050405020304" pitchFamily="18" charset="0"/>
              </a:rPr>
              <a:t>(HR: nhỏ, SL: trung bình)</a:t>
            </a:r>
          </a:p>
          <a:p>
            <a:r>
              <a:rPr lang="en-US" sz="1050" b="1">
                <a:latin typeface="Times New Roman" panose="02020603050405020304" pitchFamily="18" charset="0"/>
                <a:cs typeface="Times New Roman" panose="02020603050405020304" pitchFamily="18" charset="0"/>
              </a:rPr>
              <a:t> </a:t>
            </a:r>
            <a:r>
              <a:rPr lang="en-US" sz="1050" b="1">
                <a:latin typeface="Times New Roman" panose="02020603050405020304" pitchFamily="18" charset="0"/>
                <a:cs typeface="Times New Roman" panose="02020603050405020304" pitchFamily="18" charset="0"/>
              </a:rPr>
              <a:t>      </a:t>
            </a:r>
            <a:r>
              <a:rPr lang="en-US" sz="1050">
                <a:latin typeface="Times New Roman" panose="02020603050405020304" pitchFamily="18" charset="0"/>
                <a:cs typeface="Times New Roman" panose="02020603050405020304" pitchFamily="18" charset="0"/>
              </a:rPr>
              <a:t>Trong tiêu chí tìm kiếm, từ Include không đưa ra gợi ý đúng nghĩa. Đề xuất: Limit to, Select.</a:t>
            </a:r>
          </a:p>
          <a:p>
            <a:endParaRPr lang="en-US" sz="1050">
              <a:latin typeface="Times New Roman" panose="02020603050405020304" pitchFamily="18" charset="0"/>
              <a:cs typeface="Times New Roman" panose="02020603050405020304" pitchFamily="18" charset="0"/>
            </a:endParaRPr>
          </a:p>
          <a:p>
            <a:r>
              <a:rPr lang="en-US" sz="1050" b="1">
                <a:latin typeface="Times New Roman" panose="02020603050405020304" pitchFamily="18" charset="0"/>
                <a:cs typeface="Times New Roman" panose="02020603050405020304" pitchFamily="18" charset="0"/>
              </a:rPr>
              <a:t>Những nhận xét khác</a:t>
            </a:r>
          </a:p>
          <a:p>
            <a:r>
              <a:rPr lang="en-US" sz="1050">
                <a:latin typeface="Times New Roman" panose="02020603050405020304" pitchFamily="18" charset="0"/>
                <a:cs typeface="Times New Roman" panose="02020603050405020304" pitchFamily="18" charset="0"/>
              </a:rPr>
              <a:t>Nhiều vấn đề liên quan đến các khái niệm cơ bản như Class, Course, Request and Teaching. Những khái niệm này được dùng trong hướng dẫn sử dụng hệ thống, nhưng với ý nghĩa phụ thuộc vào ngữ cảnh và điều kiện khác nhau. Sẽ là không thực tế khi cho rằng những người dùng mới có thể tự hiểu những khái niệm này. Chúng ta nên thử một phiên bản với các ví dụ trên màn hình hoặc ví dụ trong một văn bản trợ giúp.</a:t>
            </a:r>
          </a:p>
          <a:p>
            <a:endParaRPr lang="en-US" sz="105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1368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109728" indent="0">
              <a:buNone/>
            </a:pPr>
            <a:r>
              <a:rPr lang="en-US" sz="3600" b="1" i="1" smtClean="0"/>
              <a:t>c. Kiểm </a:t>
            </a:r>
            <a:r>
              <a:rPr lang="en-US" sz="3600" b="1" i="1"/>
              <a:t>thử ở đâu </a:t>
            </a:r>
            <a:r>
              <a:rPr lang="en-US" sz="3600" b="1" i="1" smtClean="0"/>
              <a:t>?</a:t>
            </a:r>
          </a:p>
          <a:p>
            <a:pPr marL="109728" indent="0">
              <a:buNone/>
            </a:pPr>
            <a:r>
              <a:rPr lang="en-US"/>
              <a:t>Có một số phương án </a:t>
            </a:r>
            <a:r>
              <a:rPr lang="en-US" smtClean="0"/>
              <a:t>:</a:t>
            </a:r>
            <a:endParaRPr lang="en-US" b="1" i="1" smtClean="0"/>
          </a:p>
          <a:p>
            <a:pPr lvl="0">
              <a:buFont typeface="Wingdings" pitchFamily="2" charset="2"/>
              <a:buChar char="Ø"/>
            </a:pPr>
            <a:r>
              <a:rPr lang="en-US"/>
              <a:t>Trong phòng họp riêng của chúng ta. </a:t>
            </a:r>
            <a:endParaRPr lang="en-US" smtClean="0"/>
          </a:p>
          <a:p>
            <a:pPr lvl="2">
              <a:buFont typeface="Wingdings" pitchFamily="2" charset="2"/>
              <a:buChar char="Ø"/>
            </a:pPr>
            <a:r>
              <a:rPr lang="en-US" sz="2700" smtClean="0"/>
              <a:t>Chúng </a:t>
            </a:r>
            <a:r>
              <a:rPr lang="en-US" sz="2700"/>
              <a:t>ta có thể dễ dàng truy cập vào nguyên mẫu và các thiết bị khác, và chúng ta có thể tránh bị gián đoạn. </a:t>
            </a:r>
            <a:endParaRPr lang="en-US" sz="2700" smtClean="0"/>
          </a:p>
          <a:p>
            <a:pPr lvl="2">
              <a:buFont typeface="Wingdings" pitchFamily="2" charset="2"/>
              <a:buChar char="Ø"/>
            </a:pPr>
            <a:r>
              <a:rPr lang="en-US" sz="2700" smtClean="0"/>
              <a:t>Vấn </a:t>
            </a:r>
            <a:r>
              <a:rPr lang="en-US" sz="2700"/>
              <a:t>đề là người sử dụng phải đi đến chỗ của chúng ta. Hơn nữa, môi trường thử nghiệm có thể không phản ánh các điều kiện làm việc thực tế.</a:t>
            </a:r>
            <a:endParaRPr lang="vi-VN" sz="2700"/>
          </a:p>
          <a:p>
            <a:pPr>
              <a:buFont typeface="Wingdings" pitchFamily="2" charset="2"/>
              <a:buChar char="Ø"/>
            </a:pPr>
            <a:r>
              <a:rPr lang="en-US"/>
              <a:t>Tại nơi người dùng yêu cầu. </a:t>
            </a:r>
            <a:endParaRPr lang="en-US" smtClean="0"/>
          </a:p>
          <a:p>
            <a:pPr lvl="2">
              <a:buFont typeface="Wingdings" pitchFamily="2" charset="2"/>
              <a:buChar char="Ø"/>
            </a:pPr>
            <a:r>
              <a:rPr lang="en-US" sz="2600" smtClean="0"/>
              <a:t>Điều </a:t>
            </a:r>
            <a:r>
              <a:rPr lang="en-US" sz="2600"/>
              <a:t>này thường là ở nơi làm việc của người dùng. Lợi thế là người dùng không cần phải di chuyển nhiều và môi trường là một trong những môi trường thực tế. </a:t>
            </a:r>
            <a:endParaRPr lang="en-US" sz="2600" smtClean="0"/>
          </a:p>
          <a:p>
            <a:pPr lvl="2">
              <a:buFont typeface="Wingdings" pitchFamily="2" charset="2"/>
              <a:buChar char="Ø"/>
            </a:pPr>
            <a:r>
              <a:rPr lang="en-US" sz="2600" smtClean="0"/>
              <a:t>Bất </a:t>
            </a:r>
            <a:r>
              <a:rPr lang="en-US" sz="2600"/>
              <a:t>lợi là chúng ta gặp nhiều rắc rối khi thiết lập nguyên mẫu và chúng ta không thể kiểm soát sự gián đoạn</a:t>
            </a:r>
            <a:r>
              <a:rPr lang="en-US" sz="2600" smtClean="0"/>
              <a:t>.</a:t>
            </a:r>
            <a:endParaRPr lang="vi-VN" sz="2600" b="1" i="1"/>
          </a:p>
        </p:txBody>
      </p:sp>
      <p:sp>
        <p:nvSpPr>
          <p:cNvPr id="3" name="Title 2"/>
          <p:cNvSpPr>
            <a:spLocks noGrp="1"/>
          </p:cNvSpPr>
          <p:nvPr>
            <p:ph type="title"/>
          </p:nvPr>
        </p:nvSpPr>
        <p:spPr/>
        <p:txBody>
          <a:bodyPr/>
          <a:lstStyle/>
          <a:p>
            <a:r>
              <a:rPr lang="en-US"/>
              <a:t>2. </a:t>
            </a:r>
            <a:r>
              <a:rPr lang="en-US">
                <a:effectLst/>
              </a:rPr>
              <a:t>Lập kế hoạch kiểm thử </a:t>
            </a:r>
            <a:endParaRPr lang="vi-VN"/>
          </a:p>
        </p:txBody>
      </p:sp>
    </p:spTree>
    <p:extLst>
      <p:ext uri="{BB962C8B-B14F-4D97-AF65-F5344CB8AC3E}">
        <p14:creationId xmlns:p14="http://schemas.microsoft.com/office/powerpoint/2010/main" val="195832493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a:latin typeface="Times New Roman" panose="02020603050405020304" pitchFamily="18" charset="0"/>
                <a:cs typeface="Times New Roman" panose="02020603050405020304" pitchFamily="18" charset="0"/>
              </a:rPr>
              <a:t>Bước tiếp theo – sau một đêm ngon giấc – là ưu tiên các vấn đề. Các vấn đề ưu tiên hàng đầu cần được sửa chữa trước. Thường thì các thành viên trong nhóm chiến đấu trên những ưu tiên này. Các chuyên gia về tính khả dụng có thể đưa ra một tác vụ lỗi nào đó có sự ưu tiên cao, trong khi những người phát triển cho rằng nó có độ ưu tiên thấp. Vậy thì ai đúng? Mâu thuẫn thường biến mất nếu họ nhìn vào hai yếu tố:</a:t>
            </a:r>
          </a:p>
          <a:p>
            <a:pPr lvl="1">
              <a:buFont typeface="Wingdings" panose="05000000000000000000" pitchFamily="2" charset="2"/>
              <a:buChar char="Ø"/>
            </a:pPr>
            <a:r>
              <a:rPr lang="en-US" sz="1600">
                <a:latin typeface="Times New Roman" panose="02020603050405020304" pitchFamily="18" charset="0"/>
                <a:cs typeface="Times New Roman" panose="02020603050405020304" pitchFamily="18" charset="0"/>
              </a:rPr>
              <a:t>Lợi ích: Tầm quan trọng của vấn đề đối với người sử dụng (Tác vụ thất bại thường quan trọng).</a:t>
            </a:r>
          </a:p>
          <a:p>
            <a:pPr lvl="1">
              <a:buFont typeface="Wingdings" panose="05000000000000000000" pitchFamily="2" charset="2"/>
              <a:buChar char="Ø"/>
            </a:pPr>
            <a:r>
              <a:rPr lang="en-US" sz="1600">
                <a:latin typeface="Times New Roman" panose="02020603050405020304" pitchFamily="18" charset="0"/>
                <a:cs typeface="Times New Roman" panose="02020603050405020304" pitchFamily="18" charset="0"/>
              </a:rPr>
              <a:t>Chi phí: Số giờ làm việc để khắc phục sự cố (nếu không có giải pháp nào được biết đến hoặc cần thiết kế lại nhiều màn hình, chi phí có vẻ cao).</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Các bên có thể thỏa thuận về hai yếu tố này. Tiếp theo, so sánh chi phí so với lợi ích mang lại. Những vấn đề quan trọng (tác vụ lỗi và ‘gây phiền nhiễu’) sẽ ưu tiên hàng đầu nếu chúng dễ khắc phục. Những vấn đề nhỏ khó chỉnh sửa sẽ ở cuối danh sách. Nếu những vấn đề nhỏ dễ dàng được khắc phục, nó có thể được đội ngũ quyết định sửa chữa, trong khi để lại một số vấn đề quan trọng bởi vì rất khó để thay đổi </a:t>
            </a:r>
            <a:r>
              <a:rPr lang="en-US" sz="1800">
                <a:latin typeface="Times New Roman" panose="02020603050405020304" pitchFamily="18" charset="0"/>
                <a:cs typeface="Times New Roman" panose="02020603050405020304" pitchFamily="18" charset="0"/>
              </a:rPr>
              <a:t>chúng</a:t>
            </a:r>
            <a:r>
              <a:rPr lang="en-US" sz="1800" smtClean="0">
                <a:latin typeface="Times New Roman" panose="02020603050405020304" pitchFamily="18" charset="0"/>
                <a:cs typeface="Times New Roman" panose="02020603050405020304" pitchFamily="18" charset="0"/>
              </a:rPr>
              <a:t>.</a:t>
            </a:r>
            <a:endParaRPr lang="en-US" sz="180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sz="4400">
                <a:latin typeface="Times New Roman" panose="02020603050405020304" pitchFamily="18" charset="0"/>
                <a:cs typeface="Times New Roman" panose="02020603050405020304" pitchFamily="18" charset="0"/>
              </a:rPr>
              <a:t>Những gì cần phải khắc phục?</a:t>
            </a:r>
            <a:endParaRPr lang="en-US"/>
          </a:p>
        </p:txBody>
      </p:sp>
    </p:spTree>
    <p:extLst>
      <p:ext uri="{BB962C8B-B14F-4D97-AF65-F5344CB8AC3E}">
        <p14:creationId xmlns:p14="http://schemas.microsoft.com/office/powerpoint/2010/main" val="266881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TotalTime>
  <Words>7836</Words>
  <Application>Microsoft Office PowerPoint</Application>
  <PresentationFormat>On-screen Show (4:3)</PresentationFormat>
  <Paragraphs>486</Paragraphs>
  <Slides>90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90</vt:i4>
      </vt:variant>
    </vt:vector>
  </HeadingPairs>
  <TitlesOfParts>
    <vt:vector size="100" baseType="lpstr">
      <vt:lpstr>Arial</vt:lpstr>
      <vt:lpstr>Calibri</vt:lpstr>
      <vt:lpstr>Courier New</vt:lpstr>
      <vt:lpstr>Lucida Sans Unicode</vt:lpstr>
      <vt:lpstr>Times New Roman</vt:lpstr>
      <vt:lpstr>Verdana</vt:lpstr>
      <vt:lpstr>Wingdings</vt:lpstr>
      <vt:lpstr>Wingdings 2</vt:lpstr>
      <vt:lpstr>Wingdings 3</vt:lpstr>
      <vt:lpstr>Concourse</vt:lpstr>
      <vt:lpstr>Chương 13 : Tìm hiểu thêm về kiểm thử tính khả dụng</vt:lpstr>
      <vt:lpstr>1. Những hiểu lầm thường gặp </vt:lpstr>
      <vt:lpstr>1. Những hiểu lầm thường gặp </vt:lpstr>
      <vt:lpstr>1. Những hiểu lầm thường gặp </vt:lpstr>
      <vt:lpstr>2. Lập kế hoạch kiểm thử </vt:lpstr>
      <vt:lpstr>2. Lập kế hoạch kiểm thử </vt:lpstr>
      <vt:lpstr>2. Lập kế hoạch kiểm thử </vt:lpstr>
      <vt:lpstr>2. Lập kế hoạch kiểm thử </vt:lpstr>
      <vt:lpstr>2. Lập kế hoạch kiểm thử </vt:lpstr>
      <vt:lpstr>2. Lập kế hoạch kiểm thử </vt:lpstr>
      <vt:lpstr>2. Lập kế hoạch kiểm thử </vt:lpstr>
      <vt:lpstr>2. Lập kế hoạch kiểm thử </vt:lpstr>
      <vt:lpstr>2. Lập kế hoạch kiểm thử </vt:lpstr>
      <vt:lpstr>PowerPoint Presentation</vt:lpstr>
      <vt:lpstr>2. Lập kế hoạch kiểm thử </vt:lpstr>
      <vt:lpstr>2. Lập kế hoạch kiểm thử </vt:lpstr>
      <vt:lpstr>2. Lập kế hoạch kiểm thử </vt:lpstr>
      <vt:lpstr>2. Lập kế hoạch kiểm thử </vt:lpstr>
      <vt:lpstr>2. Lập kế hoạch kiểm thử </vt:lpstr>
      <vt:lpstr>2. Lập kế hoạch kiểm thử </vt:lpstr>
      <vt:lpstr>2. Lập kế hoạch kiểm thử </vt:lpstr>
      <vt:lpstr>2. Lập kế hoạch kiểm thử </vt:lpstr>
      <vt:lpstr>2. Lập kế hoạch kiểm thử </vt:lpstr>
      <vt:lpstr>2. Lập kế hoạch kiểm thử </vt:lpstr>
      <vt:lpstr>2. Lập kế hoạch kiểm thử </vt:lpstr>
      <vt:lpstr>2. Lập kế hoạch kiểm thử </vt:lpstr>
      <vt:lpstr>2. Lập kế hoạch kiểm thử </vt:lpstr>
      <vt:lpstr>2. Lập kế hoạch kiểm thử </vt:lpstr>
      <vt:lpstr>2. Lập kế hoạch kiểm thử </vt:lpstr>
      <vt:lpstr>2. Lập kế hoạch kiểm thử </vt:lpstr>
      <vt:lpstr>2. Lập kế hoạch kiểm thử </vt:lpstr>
      <vt:lpstr>2. Lập kế hoạch kiểm thử </vt:lpstr>
      <vt:lpstr>2. Lập kế hoạch kiểm thử </vt:lpstr>
      <vt:lpstr>2. Lập kế hoạch kiểm thử </vt:lpstr>
      <vt:lpstr>2. Lập kế hoạch kiểm thử </vt:lpstr>
      <vt:lpstr>2. Lập kế hoạch kiểm thử </vt:lpstr>
      <vt:lpstr>2. Lập kế hoạch kiểm thử </vt:lpstr>
      <vt:lpstr>2. Lập kế hoạch kiểm thử </vt:lpstr>
      <vt:lpstr>PowerPoint Presentation</vt:lpstr>
      <vt:lpstr>2. Lập kế hoạch kiểm thử </vt:lpstr>
      <vt:lpstr>2. Lập kế hoạch kiểm thử </vt:lpstr>
      <vt:lpstr>PowerPoint Presentation</vt:lpstr>
      <vt:lpstr>2. Lập kế hoạch kiểm thử </vt:lpstr>
      <vt:lpstr>3. Tìm kiếm người dùng thử</vt:lpstr>
      <vt:lpstr>3. Tìm kiếm người dùng thử</vt:lpstr>
      <vt:lpstr>4. Có bao nhiêu người dùng</vt:lpstr>
      <vt:lpstr>4. Có bao nhiêu người dùng</vt:lpstr>
      <vt:lpstr>4. Có bao nhiêu người dùng</vt:lpstr>
      <vt:lpstr>4. Có bao nhiêu người dùng</vt:lpstr>
      <vt:lpstr>4. Có bao nhiêu người dùng</vt:lpstr>
      <vt:lpstr>4. Có bao nhiêu người dùng</vt:lpstr>
      <vt:lpstr>5. Nhiệm vụ kiểm thử nào</vt:lpstr>
      <vt:lpstr>5. Nhiệm vụ kiểm thử nào</vt:lpstr>
      <vt:lpstr>5. Nhiệm vụ kiểm thử nào</vt:lpstr>
      <vt:lpstr>5. Nhiệm vụ kiểm thử nào</vt:lpstr>
      <vt:lpstr>5. Nhiệm vụ kiểm thử nào</vt:lpstr>
      <vt:lpstr>5. Nhiệm vụ kiểm thử nào</vt:lpstr>
      <vt:lpstr>5. Nhiệm vụ kiểm thử nào</vt:lpstr>
      <vt:lpstr>5. Nhiệm vụ kiểm thử nào</vt:lpstr>
      <vt:lpstr>5. Nhiệm vụ kiểm thử nào</vt:lpstr>
      <vt:lpstr>5. Nhiệm vụ kiểm thử nào</vt:lpstr>
      <vt:lpstr>5. Nhiệm vụ kiểm thử nào</vt:lpstr>
      <vt:lpstr>5. Nhiệm vụ kiểm thử nào</vt:lpstr>
      <vt:lpstr>5. Nhiệm vụ kiểm thử nào</vt:lpstr>
      <vt:lpstr>5. Nhiệm vụ kiểm thử nào</vt:lpstr>
      <vt:lpstr>5. Nhiệm vụ kiểm thử nào</vt:lpstr>
      <vt:lpstr>5. Nhiệm vụ kiểm thử nào</vt:lpstr>
      <vt:lpstr>5. Nhiệm vụ kiểm thử nào</vt:lpstr>
      <vt:lpstr>5. Nhiệm vụ kiểm thử nào</vt:lpstr>
      <vt:lpstr>5. Nhiệm vụ kiểm thử nào</vt:lpstr>
      <vt:lpstr>5. Nhiệm vụ kiểm thử nào</vt:lpstr>
      <vt:lpstr>5. Nhiệm vụ kiểm thử nào</vt:lpstr>
      <vt:lpstr>5. Nhiệm vụ kiểm thử nào</vt:lpstr>
      <vt:lpstr>6. Tiến hành kiểm thử</vt:lpstr>
      <vt:lpstr>6. Tiến hành kiểm thử</vt:lpstr>
      <vt:lpstr>6. Tiến hành kiểm thử</vt:lpstr>
      <vt:lpstr>6. Tiến hành kiểm thử</vt:lpstr>
      <vt:lpstr>6. Tiến hành kiểm thử</vt:lpstr>
      <vt:lpstr>6. Tiến hành kiểm thử</vt:lpstr>
      <vt:lpstr>6. Tiến hành kiểm thử</vt:lpstr>
      <vt:lpstr>7. Kiểm tra báo cáo và phân tích</vt:lpstr>
      <vt:lpstr>Báo cáo những vấn đề</vt:lpstr>
      <vt:lpstr>Báo cáo những vấn đề</vt:lpstr>
      <vt:lpstr>Báo cáo những vấn đề</vt:lpstr>
      <vt:lpstr>Phân loại các vấn đề</vt:lpstr>
      <vt:lpstr>Phân loại các vấn đề</vt:lpstr>
      <vt:lpstr>PowerPoint Presentation</vt:lpstr>
      <vt:lpstr>PowerPoint Presentation</vt:lpstr>
      <vt:lpstr>PowerPoint Presentation</vt:lpstr>
      <vt:lpstr>Những gì cần phải khắc phục?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13 : Tìm hiểu thêm về kiểm thử tính khả dụng</dc:title>
  <dc:creator>Nguyen Thanh Dong</dc:creator>
  <cp:lastModifiedBy>Windows User</cp:lastModifiedBy>
  <cp:revision>27</cp:revision>
  <dcterms:created xsi:type="dcterms:W3CDTF">2006-08-16T00:00:00Z</dcterms:created>
  <dcterms:modified xsi:type="dcterms:W3CDTF">2017-10-15T12:38:19Z</dcterms:modified>
</cp:coreProperties>
</file>